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103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3BE4A-E744-4FEE-AF8D-7C4E7CAF079B}" v="13" dt="2018-11-15T16:35:10.940"/>
    <p1510:client id="{D70F86C8-0968-4BEF-83FF-25EBECBBABD1}" v="2" dt="2018-10-21T00:03:0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92449"/>
  </p:normalViewPr>
  <p:slideViewPr>
    <p:cSldViewPr snapToGrid="0" snapToObjects="1">
      <p:cViewPr varScale="1">
        <p:scale>
          <a:sx n="118" d="100"/>
          <a:sy n="118" d="100"/>
        </p:scale>
        <p:origin x="3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3" y="6303828"/>
            <a:ext cx="2544615" cy="27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8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4" y="2590800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4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6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08" y="2778680"/>
            <a:ext cx="8671983" cy="78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630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85800" rtl="0" eaLnBrk="1" latinLnBrk="0" hangingPunct="1"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ts val="45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ts val="450"/>
        </a:spcBef>
        <a:buFont typeface="Arial" charset="0"/>
        <a:buChar char="•"/>
        <a:defRPr sz="21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ts val="45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450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450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MSDS 7333: Quantifying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647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Postier Distribution is HARD to calculate.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Numerically Sample (Monte Carlo!)</a:t>
                </a:r>
              </a:p>
              <a:p>
                <a:r>
                  <a:rPr lang="en-US" dirty="0"/>
                  <a:t>Make smart jumps (Markov Chains)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1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Hastings Metropolis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Draw a random sample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Make a jump!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/>
                  <a:t>  (Note that P(B) drops out!)</a:t>
                </a:r>
              </a:p>
              <a:p>
                <a:r>
                  <a:rPr lang="en-US" dirty="0"/>
                  <a:t>If ratio &gt;1 accept new point (aka it</a:t>
                </a:r>
                <a:r>
                  <a:rPr lang="mr-IN" dirty="0"/>
                  <a:t>’</a:t>
                </a:r>
                <a:r>
                  <a:rPr lang="en-US" dirty="0"/>
                  <a:t>s a better location)</a:t>
                </a:r>
              </a:p>
              <a:p>
                <a:r>
                  <a:rPr lang="en-US" b="0" dirty="0"/>
                  <a:t>If ratio &lt; 1 random chance to move (Avoid getting stuck)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Get the file download</a:t>
            </a:r>
          </a:p>
          <a:p>
            <a:r>
              <a:rPr lang="en-US" dirty="0"/>
              <a:t>Remember your group</a:t>
            </a:r>
            <a:endParaRPr lang="en-US" dirty="0">
              <a:cs typeface="Arial"/>
            </a:endParaRPr>
          </a:p>
          <a:p>
            <a:r>
              <a:rPr lang="en-US" dirty="0"/>
              <a:t>Find the missing data for your group's data</a:t>
            </a:r>
            <a:endParaRPr lang="en-US" dirty="0">
              <a:cs typeface="Arial"/>
            </a:endParaRPr>
          </a:p>
          <a:p>
            <a:pPr marL="556895" lvl="1" indent="-213995"/>
            <a:r>
              <a:rPr lang="en-US" dirty="0"/>
              <a:t>MCAR</a:t>
            </a:r>
            <a:endParaRPr lang="en-US" dirty="0">
              <a:cs typeface="Arial"/>
            </a:endParaRPr>
          </a:p>
          <a:p>
            <a:pPr marL="556895" lvl="1" indent="-213995"/>
            <a:r>
              <a:rPr lang="en-US" dirty="0"/>
              <a:t>MAR</a:t>
            </a:r>
            <a:endParaRPr lang="en-US" dirty="0">
              <a:cs typeface="Arial"/>
            </a:endParaRPr>
          </a:p>
          <a:p>
            <a:pPr marL="556895" lvl="1" indent="-213995"/>
            <a:r>
              <a:rPr lang="en-US" dirty="0"/>
              <a:t>Monotone</a:t>
            </a:r>
            <a:endParaRPr lang="en-US" dirty="0">
              <a:cs typeface="Arial"/>
            </a:endParaRPr>
          </a:p>
          <a:p>
            <a:r>
              <a:rPr lang="en-US" dirty="0"/>
              <a:t>Be prepared to explain to the class</a:t>
            </a:r>
          </a:p>
        </p:txBody>
      </p:sp>
    </p:spTree>
    <p:extLst>
      <p:ext uri="{BB962C8B-B14F-4D97-AF65-F5344CB8AC3E}">
        <p14:creationId xmlns:p14="http://schemas.microsoft.com/office/powerpoint/2010/main" val="167157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now!</a:t>
            </a:r>
          </a:p>
          <a:p>
            <a:pPr lvl="1"/>
            <a:r>
              <a:rPr lang="en-US" dirty="0"/>
              <a:t>Or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Markov Chains</a:t>
            </a:r>
          </a:p>
          <a:p>
            <a:pPr lvl="1"/>
            <a:r>
              <a:rPr lang="en-US" dirty="0"/>
              <a:t>Two ideas coupled together</a:t>
            </a:r>
          </a:p>
          <a:p>
            <a:pPr lvl="1"/>
            <a:r>
              <a:rPr lang="en-US" dirty="0"/>
              <a:t>Implement a ‘smart sampling’</a:t>
            </a:r>
          </a:p>
          <a:p>
            <a:pPr lvl="2"/>
            <a:r>
              <a:rPr lang="en-US" dirty="0"/>
              <a:t>Reproduce a distribution </a:t>
            </a:r>
          </a:p>
          <a:p>
            <a:pPr lvl="2"/>
            <a:r>
              <a:rPr lang="en-US" dirty="0"/>
              <a:t>Bayesian Statistics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Monte Carlo?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Sampling.</a:t>
            </a:r>
          </a:p>
          <a:p>
            <a:r>
              <a:rPr lang="en-US" dirty="0"/>
              <a:t>“Throwing darts” and counting</a:t>
            </a:r>
          </a:p>
          <a:p>
            <a:pPr lvl="1"/>
            <a:r>
              <a:rPr lang="en-US" dirty="0"/>
              <a:t>Completely random data</a:t>
            </a:r>
          </a:p>
          <a:p>
            <a:pPr lvl="1"/>
            <a:r>
              <a:rPr lang="en-US" dirty="0"/>
              <a:t>Measurement function</a:t>
            </a:r>
          </a:p>
          <a:p>
            <a:pPr lvl="1"/>
            <a:r>
              <a:rPr lang="en-US" dirty="0"/>
              <a:t>Count using measurement</a:t>
            </a:r>
          </a:p>
          <a:p>
            <a:pPr lvl="1"/>
            <a:r>
              <a:rPr lang="en-US" dirty="0"/>
              <a:t>Think 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0614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is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476879" y="2216872"/>
            <a:ext cx="2196296" cy="2161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660138" y="2074583"/>
            <a:ext cx="419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have a random point </a:t>
            </a:r>
            <a:r>
              <a:rPr lang="en-US" dirty="0" err="1"/>
              <a:t>x,y</a:t>
            </a:r>
            <a:r>
              <a:rPr lang="en-US" dirty="0"/>
              <a:t> then by distance I can determine if a point is inside or outside the circle.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137" y="3461462"/>
            <a:ext cx="4733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a=300000</a:t>
            </a:r>
          </a:p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np.random.uniform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(-1,1)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np.random.uniform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(-1,1)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np.sqrt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x+y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&lt;1:       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=n+1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print(n*a)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6744" y="4734508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~</a:t>
            </a:r>
            <a:r>
              <a:rPr lang="is-IS" sz="1600" dirty="0"/>
              <a:t>3.142053333333333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cxnSpLocks/>
            <a:endCxn id="6" idx="6"/>
          </p:cNvCxnSpPr>
          <p:nvPr/>
        </p:nvCxnSpPr>
        <p:spPr>
          <a:xfrm flipV="1">
            <a:off x="10429310" y="7367463"/>
            <a:ext cx="1119682" cy="19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7477" y="299791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40834F-726C-4496-A5CE-D5AEC8F5C042}"/>
              </a:ext>
            </a:extLst>
          </p:cNvPr>
          <p:cNvCxnSpPr/>
          <p:nvPr/>
        </p:nvCxnSpPr>
        <p:spPr>
          <a:xfrm flipV="1">
            <a:off x="3534770" y="3289110"/>
            <a:ext cx="1141861" cy="1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5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‘Random Walk’</a:t>
            </a:r>
          </a:p>
          <a:p>
            <a:pPr lvl="1"/>
            <a:r>
              <a:rPr lang="en-US" dirty="0"/>
              <a:t>Where you go next only depends on where you are now</a:t>
            </a:r>
          </a:p>
          <a:p>
            <a:pPr lvl="2"/>
            <a:r>
              <a:rPr lang="en-US" dirty="0"/>
              <a:t>No dependence on where you have been</a:t>
            </a:r>
          </a:p>
          <a:p>
            <a:pPr lvl="2"/>
            <a:r>
              <a:rPr lang="en-US" dirty="0"/>
              <a:t>No memory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377441" y="4815793"/>
            <a:ext cx="1156119" cy="355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564041" y="4639481"/>
            <a:ext cx="211036" cy="210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129987" y="4294931"/>
            <a:ext cx="338560" cy="35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661701" y="4906224"/>
            <a:ext cx="16637" cy="49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816747" y="4767961"/>
            <a:ext cx="626480" cy="1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746340" y="4890655"/>
            <a:ext cx="345792" cy="38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3106839" y="4875509"/>
            <a:ext cx="457201" cy="33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811448" y="4761364"/>
            <a:ext cx="460093" cy="1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3670903" y="4034443"/>
            <a:ext cx="4341" cy="5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790585" y="4404593"/>
            <a:ext cx="335666" cy="24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1467" y="4234166"/>
            <a:ext cx="4829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next location (Blue arrows) depends only on my current location (blue dot). </a:t>
            </a:r>
          </a:p>
          <a:p>
            <a:r>
              <a:rPr lang="en-US" sz="1600" dirty="0"/>
              <a:t>Where I came from (red) has no impact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147932" y="3785832"/>
            <a:ext cx="418859" cy="815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9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thought of as states</a:t>
            </a:r>
          </a:p>
          <a:p>
            <a:r>
              <a:rPr lang="en-US" dirty="0"/>
              <a:t>Connected to normal distributions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584" y="3297002"/>
            <a:ext cx="1041722" cy="76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700102" y="3297002"/>
            <a:ext cx="1041722" cy="76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345863" y="4847964"/>
            <a:ext cx="1041722" cy="76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134014" y="34596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5740" y="3448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3235" y="509142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Rainy</a:t>
            </a:r>
          </a:p>
        </p:txBody>
      </p:sp>
      <p:cxnSp>
        <p:nvCxnSpPr>
          <p:cNvPr id="12" name="Curved Connector 11"/>
          <p:cNvCxnSpPr>
            <a:stCxn id="5" idx="0"/>
            <a:endCxn id="5" idx="1"/>
          </p:cNvCxnSpPr>
          <p:nvPr/>
        </p:nvCxnSpPr>
        <p:spPr>
          <a:xfrm rot="16200000" flipH="1" flipV="1">
            <a:off x="4103033" y="3227554"/>
            <a:ext cx="381965" cy="520861"/>
          </a:xfrm>
          <a:prstGeom prst="curvedConnector4">
            <a:avLst>
              <a:gd name="adj1" fmla="val -44886"/>
              <a:gd name="adj2" fmla="val 262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0"/>
            <a:endCxn id="6" idx="3"/>
          </p:cNvCxnSpPr>
          <p:nvPr/>
        </p:nvCxnSpPr>
        <p:spPr>
          <a:xfrm rot="16200000" flipH="1">
            <a:off x="7290411" y="3227554"/>
            <a:ext cx="381965" cy="520861"/>
          </a:xfrm>
          <a:prstGeom prst="curvedConnector4">
            <a:avLst>
              <a:gd name="adj1" fmla="val -44886"/>
              <a:gd name="adj2" fmla="val 2757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2"/>
            <a:endCxn id="7" idx="3"/>
          </p:cNvCxnSpPr>
          <p:nvPr/>
        </p:nvCxnSpPr>
        <p:spPr>
          <a:xfrm rot="5400000" flipH="1" flipV="1">
            <a:off x="5936173" y="5160481"/>
            <a:ext cx="381965" cy="520861"/>
          </a:xfrm>
          <a:prstGeom prst="curvedConnector4">
            <a:avLst>
              <a:gd name="adj1" fmla="val -81250"/>
              <a:gd name="adj2" fmla="val 2835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4365655" y="4249720"/>
            <a:ext cx="1168998" cy="79141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3"/>
            <a:endCxn id="6" idx="1"/>
          </p:cNvCxnSpPr>
          <p:nvPr/>
        </p:nvCxnSpPr>
        <p:spPr>
          <a:xfrm>
            <a:off x="5075306" y="3678966"/>
            <a:ext cx="1624796" cy="9525"/>
          </a:xfrm>
          <a:prstGeom prst="curvedConnector3">
            <a:avLst>
              <a:gd name="adj1" fmla="val 473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7" idx="0"/>
          </p:cNvCxnSpPr>
          <p:nvPr/>
        </p:nvCxnSpPr>
        <p:spPr>
          <a:xfrm rot="5400000">
            <a:off x="6150327" y="3777328"/>
            <a:ext cx="787034" cy="1354238"/>
          </a:xfrm>
          <a:prstGeom prst="curvedConnector3">
            <a:avLst>
              <a:gd name="adj1" fmla="val 75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</p:cNvCxnSpPr>
          <p:nvPr/>
        </p:nvCxnSpPr>
        <p:spPr>
          <a:xfrm rot="10800000">
            <a:off x="5075309" y="3487983"/>
            <a:ext cx="1575639" cy="144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6387586" y="4060931"/>
            <a:ext cx="1144881" cy="963593"/>
          </a:xfrm>
          <a:prstGeom prst="curvedConnector3">
            <a:avLst>
              <a:gd name="adj1" fmla="val 886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4610105" y="4288762"/>
            <a:ext cx="963593" cy="507928"/>
          </a:xfrm>
          <a:prstGeom prst="curvedConnector3">
            <a:avLst>
              <a:gd name="adj1" fmla="val 248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296" y="320191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P(85%)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9205" y="4645429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P(5%)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530" y="372321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P(10%)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70448" y="320332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P(40%)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91872" y="31560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P(40%)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21920" y="422583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P(20%)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16668" y="543284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P(20%)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16669" y="461035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P(60%)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3220" y="422583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P(20%)</a:t>
            </a:r>
          </a:p>
        </p:txBody>
      </p:sp>
    </p:spTree>
    <p:extLst>
      <p:ext uri="{BB962C8B-B14F-4D97-AF65-F5344CB8AC3E}">
        <p14:creationId xmlns:p14="http://schemas.microsoft.com/office/powerpoint/2010/main" val="121559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2472" y="1846571"/>
                <a:ext cx="7647056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𝑢𝑛𝑛𝑦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𝑆𝑢𝑛𝑛𝑦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𝑆𝑢𝑛𝑛𝑦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𝑆𝑢𝑛𝑛𝑦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𝑆𝑢𝑛𝑛𝑦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𝑆𝑢𝑛𝑛𝑦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𝐶𝑙𝑜𝑢𝑑𝑦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𝑅𝑎𝑖𝑛𝑦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85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.40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.40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.20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72" y="1846571"/>
                <a:ext cx="76470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27" y="3462260"/>
            <a:ext cx="3886200" cy="236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2650" y="3820395"/>
            <a:ext cx="3632304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on day N is given by S</a:t>
            </a:r>
            <a:r>
              <a:rPr lang="en-US" sz="1600" baseline="30000" dirty="0"/>
              <a:t>N </a:t>
            </a:r>
            <a:r>
              <a:rPr lang="en-US" sz="1600" dirty="0"/>
              <a:t>which becomes stable at large N </a:t>
            </a:r>
          </a:p>
          <a:p>
            <a:r>
              <a:rPr lang="en-US" sz="1600" dirty="0"/>
              <a:t>no matter the starting state</a:t>
            </a:r>
          </a:p>
          <a:p>
            <a:endParaRPr lang="en-US" sz="1600" baseline="30000" dirty="0"/>
          </a:p>
          <a:p>
            <a:r>
              <a:rPr lang="en-US" sz="1600" dirty="0"/>
              <a:t>Before values stabilize, the probabilities are in a state of BURN-IN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6390" y="5755449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Day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678697" y="4363229"/>
            <a:ext cx="992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3483622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PPT_Tmplt_SMU_MSDS_1</Template>
  <TotalTime>1303</TotalTime>
  <Words>436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Courier</vt:lpstr>
      <vt:lpstr>1_Body Slides</vt:lpstr>
      <vt:lpstr>MSDS 7333: Quantifying the World</vt:lpstr>
      <vt:lpstr>Refresher on missing Data</vt:lpstr>
      <vt:lpstr>Questions on the assignment</vt:lpstr>
      <vt:lpstr>Background on MCMC</vt:lpstr>
      <vt:lpstr>What is Monte Carlo?</vt:lpstr>
      <vt:lpstr>What is the value of π</vt:lpstr>
      <vt:lpstr>Markov Chains</vt:lpstr>
      <vt:lpstr>Markov Chains (cont.)</vt:lpstr>
      <vt:lpstr>Make Some Math</vt:lpstr>
      <vt:lpstr>How does it work?</vt:lpstr>
      <vt:lpstr>Hastings Metropolis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Robert Slater</dc:creator>
  <cp:lastModifiedBy>Lance Dacy</cp:lastModifiedBy>
  <cp:revision>66</cp:revision>
  <dcterms:created xsi:type="dcterms:W3CDTF">2018-01-18T04:30:16Z</dcterms:created>
  <dcterms:modified xsi:type="dcterms:W3CDTF">2020-07-13T22:43:27Z</dcterms:modified>
</cp:coreProperties>
</file>