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aFjKb4C32bljmmKEZz2UGDhhB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4BC760-B08C-4732-A34F-177F8AA94BB1}">
  <a:tblStyle styleId="{E94BC760-B08C-4732-A34F-177F8AA94BB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Machine Learning Model</c:v>
                </c:pt>
              </c:strCache>
            </c:strRef>
          </c:tx>
          <c:spPr>
            <a:solidFill>
              <a:schemeClr val="accent1"/>
            </a:solidFill>
            <a:ln>
              <a:noFill/>
            </a:ln>
            <a:effectLst/>
          </c:spPr>
          <c:invertIfNegative val="0"/>
          <c:cat>
            <c:strRef>
              <c:f>Sheet1!$A$2:$A$7</c:f>
              <c:strCache>
                <c:ptCount val="6"/>
                <c:pt idx="0">
                  <c:v>LightGBM</c:v>
                </c:pt>
                <c:pt idx="1">
                  <c:v>XGBoost</c:v>
                </c:pt>
                <c:pt idx="2">
                  <c:v>Bagging</c:v>
                </c:pt>
                <c:pt idx="3">
                  <c:v>Logistic Regression</c:v>
                </c:pt>
                <c:pt idx="4">
                  <c:v>Support Vector Machine</c:v>
                </c:pt>
                <c:pt idx="5">
                  <c:v>Decision Tree</c:v>
                </c:pt>
              </c:strCache>
            </c:strRef>
          </c:cat>
          <c:val>
            <c:numRef>
              <c:f>Sheet1!$B$2:$B$7</c:f>
              <c:numCache>
                <c:formatCode>General</c:formatCode>
                <c:ptCount val="6"/>
                <c:pt idx="0">
                  <c:v>85</c:v>
                </c:pt>
                <c:pt idx="1">
                  <c:v>84</c:v>
                </c:pt>
                <c:pt idx="2">
                  <c:v>82</c:v>
                </c:pt>
                <c:pt idx="3">
                  <c:v>80</c:v>
                </c:pt>
                <c:pt idx="4">
                  <c:v>73.22</c:v>
                </c:pt>
                <c:pt idx="5">
                  <c:v>73.209999999999994</c:v>
                </c:pt>
              </c:numCache>
            </c:numRef>
          </c:val>
          <c:extLst>
            <c:ext xmlns:c16="http://schemas.microsoft.com/office/drawing/2014/chart" uri="{C3380CC4-5D6E-409C-BE32-E72D297353CC}">
              <c16:uniqueId val="{00000000-C5DA-4252-BC1D-83835F46F3B3}"/>
            </c:ext>
          </c:extLst>
        </c:ser>
        <c:dLbls>
          <c:showLegendKey val="0"/>
          <c:showVal val="0"/>
          <c:showCatName val="0"/>
          <c:showSerName val="0"/>
          <c:showPercent val="0"/>
          <c:showBubbleSize val="0"/>
        </c:dLbls>
        <c:gapWidth val="219"/>
        <c:overlap val="-27"/>
        <c:axId val="1442102880"/>
        <c:axId val="1496487648"/>
      </c:barChart>
      <c:catAx>
        <c:axId val="1442102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496487648"/>
        <c:crosses val="autoZero"/>
        <c:auto val="1"/>
        <c:lblAlgn val="ctr"/>
        <c:lblOffset val="100"/>
        <c:noMultiLvlLbl val="0"/>
      </c:catAx>
      <c:valAx>
        <c:axId val="1496487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2102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Machine Learning Model</c:v>
                </c:pt>
              </c:strCache>
            </c:strRef>
          </c:tx>
          <c:spPr>
            <a:solidFill>
              <a:schemeClr val="accent6">
                <a:lumMod val="75000"/>
              </a:schemeClr>
            </a:solidFill>
            <a:ln>
              <a:noFill/>
            </a:ln>
            <a:effectLst/>
          </c:spPr>
          <c:invertIfNegative val="0"/>
          <c:cat>
            <c:strRef>
              <c:f>Sheet1!$A$2:$A$7</c:f>
              <c:strCache>
                <c:ptCount val="6"/>
                <c:pt idx="0">
                  <c:v>LightGBM</c:v>
                </c:pt>
                <c:pt idx="1">
                  <c:v>XGBoost</c:v>
                </c:pt>
                <c:pt idx="2">
                  <c:v>Logistic Regression</c:v>
                </c:pt>
                <c:pt idx="3">
                  <c:v>Bagging</c:v>
                </c:pt>
                <c:pt idx="4">
                  <c:v>Support Vector Machine</c:v>
                </c:pt>
                <c:pt idx="5">
                  <c:v>Decision Tree</c:v>
                </c:pt>
              </c:strCache>
            </c:strRef>
          </c:cat>
          <c:val>
            <c:numRef>
              <c:f>Sheet1!$B$2:$B$7</c:f>
              <c:numCache>
                <c:formatCode>General</c:formatCode>
                <c:ptCount val="6"/>
                <c:pt idx="0">
                  <c:v>93</c:v>
                </c:pt>
                <c:pt idx="1">
                  <c:v>92</c:v>
                </c:pt>
                <c:pt idx="2">
                  <c:v>89.44</c:v>
                </c:pt>
                <c:pt idx="3">
                  <c:v>89.05</c:v>
                </c:pt>
                <c:pt idx="4">
                  <c:v>86.3</c:v>
                </c:pt>
                <c:pt idx="5">
                  <c:v>73.2</c:v>
                </c:pt>
              </c:numCache>
            </c:numRef>
          </c:val>
          <c:extLst>
            <c:ext xmlns:c16="http://schemas.microsoft.com/office/drawing/2014/chart" uri="{C3380CC4-5D6E-409C-BE32-E72D297353CC}">
              <c16:uniqueId val="{00000000-C5DA-4252-BC1D-83835F46F3B3}"/>
            </c:ext>
          </c:extLst>
        </c:ser>
        <c:dLbls>
          <c:showLegendKey val="0"/>
          <c:showVal val="0"/>
          <c:showCatName val="0"/>
          <c:showSerName val="0"/>
          <c:showPercent val="0"/>
          <c:showBubbleSize val="0"/>
        </c:dLbls>
        <c:gapWidth val="219"/>
        <c:overlap val="-27"/>
        <c:axId val="1442102880"/>
        <c:axId val="1496487648"/>
      </c:barChart>
      <c:catAx>
        <c:axId val="1442102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496487648"/>
        <c:crosses val="autoZero"/>
        <c:auto val="1"/>
        <c:lblAlgn val="ctr"/>
        <c:lblOffset val="100"/>
        <c:noMultiLvlLbl val="0"/>
      </c:catAx>
      <c:valAx>
        <c:axId val="1496487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2102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0.40821</cdr:x>
      <cdr:y>0.14802</cdr:y>
    </cdr:from>
    <cdr:to>
      <cdr:x>0.45773</cdr:x>
      <cdr:y>0.2329</cdr:y>
    </cdr:to>
    <cdr:sp macro="" textlink="">
      <cdr:nvSpPr>
        <cdr:cNvPr id="2" name="TextBox 1">
          <a:extLst xmlns:a="http://schemas.openxmlformats.org/drawingml/2006/main">
            <a:ext uri="{FF2B5EF4-FFF2-40B4-BE49-F238E27FC236}">
              <a16:creationId xmlns:a16="http://schemas.microsoft.com/office/drawing/2014/main" id="{35B321FA-D425-F4D4-CC7C-C7C21A90B81F}"/>
            </a:ext>
          </a:extLst>
        </cdr:cNvPr>
        <cdr:cNvSpPr txBox="1"/>
      </cdr:nvSpPr>
      <cdr:spPr>
        <a:xfrm xmlns:a="http://schemas.openxmlformats.org/drawingml/2006/main">
          <a:off x="4292600" y="644098"/>
          <a:ext cx="520700" cy="3693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a:t>82</a:t>
          </a:r>
        </a:p>
      </cdr:txBody>
    </cdr:sp>
  </cdr:relSizeAnchor>
  <cdr:relSizeAnchor xmlns:cdr="http://schemas.openxmlformats.org/drawingml/2006/chartDrawing">
    <cdr:from>
      <cdr:x>0.56039</cdr:x>
      <cdr:y>0.19046</cdr:y>
    </cdr:from>
    <cdr:to>
      <cdr:x>0.6413</cdr:x>
      <cdr:y>0.31011</cdr:y>
    </cdr:to>
    <cdr:sp macro="" textlink="">
      <cdr:nvSpPr>
        <cdr:cNvPr id="3" name="TextBox 2">
          <a:extLst xmlns:a="http://schemas.openxmlformats.org/drawingml/2006/main">
            <a:ext uri="{FF2B5EF4-FFF2-40B4-BE49-F238E27FC236}">
              <a16:creationId xmlns:a16="http://schemas.microsoft.com/office/drawing/2014/main" id="{C750741A-B20C-1820-3326-874CA5722124}"/>
            </a:ext>
          </a:extLst>
        </cdr:cNvPr>
        <cdr:cNvSpPr txBox="1"/>
      </cdr:nvSpPr>
      <cdr:spPr>
        <a:xfrm xmlns:a="http://schemas.openxmlformats.org/drawingml/2006/main">
          <a:off x="5892800" y="828764"/>
          <a:ext cx="850900" cy="52061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a:t>80</a:t>
          </a:r>
        </a:p>
      </cdr:txBody>
    </cdr:sp>
  </cdr:relSizeAnchor>
  <cdr:relSizeAnchor xmlns:cdr="http://schemas.openxmlformats.org/drawingml/2006/chartDrawing">
    <cdr:from>
      <cdr:x>0.71981</cdr:x>
      <cdr:y>0.40329</cdr:y>
    </cdr:from>
    <cdr:to>
      <cdr:x>0.78744</cdr:x>
      <cdr:y>0.49084</cdr:y>
    </cdr:to>
    <cdr:sp macro="" textlink="">
      <cdr:nvSpPr>
        <cdr:cNvPr id="4" name="TextBox 3">
          <a:extLst xmlns:a="http://schemas.openxmlformats.org/drawingml/2006/main">
            <a:ext uri="{FF2B5EF4-FFF2-40B4-BE49-F238E27FC236}">
              <a16:creationId xmlns:a16="http://schemas.microsoft.com/office/drawing/2014/main" id="{1FC4CB0C-4549-57FC-B4BB-6013054386BD}"/>
            </a:ext>
          </a:extLst>
        </cdr:cNvPr>
        <cdr:cNvSpPr txBox="1"/>
      </cdr:nvSpPr>
      <cdr:spPr>
        <a:xfrm xmlns:a="http://schemas.openxmlformats.org/drawingml/2006/main">
          <a:off x="7569200" y="1754832"/>
          <a:ext cx="711200" cy="3810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a:t>73.22</a:t>
          </a:r>
        </a:p>
      </cdr:txBody>
    </cdr:sp>
  </cdr:relSizeAnchor>
  <cdr:relSizeAnchor xmlns:cdr="http://schemas.openxmlformats.org/drawingml/2006/chartDrawing">
    <cdr:from>
      <cdr:x>0.8744</cdr:x>
      <cdr:y>0.4062</cdr:y>
    </cdr:from>
    <cdr:to>
      <cdr:x>0.94807</cdr:x>
      <cdr:y>0.529</cdr:y>
    </cdr:to>
    <cdr:sp macro="" textlink="">
      <cdr:nvSpPr>
        <cdr:cNvPr id="5" name="TextBox 4">
          <a:extLst xmlns:a="http://schemas.openxmlformats.org/drawingml/2006/main">
            <a:ext uri="{FF2B5EF4-FFF2-40B4-BE49-F238E27FC236}">
              <a16:creationId xmlns:a16="http://schemas.microsoft.com/office/drawing/2014/main" id="{CFF879FA-D8D3-158D-F9EB-CE2C2F16271C}"/>
            </a:ext>
          </a:extLst>
        </cdr:cNvPr>
        <cdr:cNvSpPr txBox="1"/>
      </cdr:nvSpPr>
      <cdr:spPr>
        <a:xfrm xmlns:a="http://schemas.openxmlformats.org/drawingml/2006/main">
          <a:off x="9194800" y="1767532"/>
          <a:ext cx="774700" cy="53434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a:t>73.21</a:t>
          </a:r>
        </a:p>
      </cdr:txBody>
    </cdr:sp>
  </cdr:relSizeAnchor>
</c:userShapes>
</file>

<file path=ppt/drawings/drawing2.xml><?xml version="1.0" encoding="utf-8"?>
<c:userShapes xmlns:c="http://schemas.openxmlformats.org/drawingml/2006/chart">
  <cdr:relSizeAnchor xmlns:cdr="http://schemas.openxmlformats.org/drawingml/2006/chartDrawing">
    <cdr:from>
      <cdr:x>0.41243</cdr:x>
      <cdr:y>0.10558</cdr:y>
    </cdr:from>
    <cdr:to>
      <cdr:x>0.5</cdr:x>
      <cdr:y>0.18599</cdr:y>
    </cdr:to>
    <cdr:sp macro="" textlink="">
      <cdr:nvSpPr>
        <cdr:cNvPr id="2" name="TextBox 1">
          <a:extLst xmlns:a="http://schemas.openxmlformats.org/drawingml/2006/main">
            <a:ext uri="{FF2B5EF4-FFF2-40B4-BE49-F238E27FC236}">
              <a16:creationId xmlns:a16="http://schemas.microsoft.com/office/drawing/2014/main" id="{35B321FA-D425-F4D4-CC7C-C7C21A90B81F}"/>
            </a:ext>
          </a:extLst>
        </cdr:cNvPr>
        <cdr:cNvSpPr txBox="1"/>
      </cdr:nvSpPr>
      <cdr:spPr>
        <a:xfrm xmlns:a="http://schemas.openxmlformats.org/drawingml/2006/main">
          <a:off x="4337000" y="459432"/>
          <a:ext cx="920800" cy="34986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a:t>89.44</a:t>
          </a:r>
        </a:p>
      </cdr:txBody>
    </cdr:sp>
  </cdr:relSizeAnchor>
  <cdr:relSizeAnchor xmlns:cdr="http://schemas.openxmlformats.org/drawingml/2006/chartDrawing">
    <cdr:from>
      <cdr:x>0.56401</cdr:x>
      <cdr:y>0.0882</cdr:y>
    </cdr:from>
    <cdr:to>
      <cdr:x>0.64492</cdr:x>
      <cdr:y>0.20785</cdr:y>
    </cdr:to>
    <cdr:sp macro="" textlink="">
      <cdr:nvSpPr>
        <cdr:cNvPr id="3" name="TextBox 2">
          <a:extLst xmlns:a="http://schemas.openxmlformats.org/drawingml/2006/main">
            <a:ext uri="{FF2B5EF4-FFF2-40B4-BE49-F238E27FC236}">
              <a16:creationId xmlns:a16="http://schemas.microsoft.com/office/drawing/2014/main" id="{C750741A-B20C-1820-3326-874CA5722124}"/>
            </a:ext>
          </a:extLst>
        </cdr:cNvPr>
        <cdr:cNvSpPr txBox="1"/>
      </cdr:nvSpPr>
      <cdr:spPr>
        <a:xfrm xmlns:a="http://schemas.openxmlformats.org/drawingml/2006/main">
          <a:off x="5930937" y="383779"/>
          <a:ext cx="850817" cy="52063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a:t>89.05</a:t>
          </a:r>
        </a:p>
      </cdr:txBody>
    </cdr:sp>
  </cdr:relSizeAnchor>
  <cdr:relSizeAnchor xmlns:cdr="http://schemas.openxmlformats.org/drawingml/2006/chartDrawing">
    <cdr:from>
      <cdr:x>0.71256</cdr:x>
      <cdr:y>0.11704</cdr:y>
    </cdr:from>
    <cdr:to>
      <cdr:x>0.78019</cdr:x>
      <cdr:y>0.20459</cdr:y>
    </cdr:to>
    <cdr:sp macro="" textlink="">
      <cdr:nvSpPr>
        <cdr:cNvPr id="4" name="TextBox 3">
          <a:extLst xmlns:a="http://schemas.openxmlformats.org/drawingml/2006/main">
            <a:ext uri="{FF2B5EF4-FFF2-40B4-BE49-F238E27FC236}">
              <a16:creationId xmlns:a16="http://schemas.microsoft.com/office/drawing/2014/main" id="{1FC4CB0C-4549-57FC-B4BB-6013054386BD}"/>
            </a:ext>
          </a:extLst>
        </cdr:cNvPr>
        <cdr:cNvSpPr txBox="1"/>
      </cdr:nvSpPr>
      <cdr:spPr>
        <a:xfrm xmlns:a="http://schemas.openxmlformats.org/drawingml/2006/main">
          <a:off x="7493034" y="509289"/>
          <a:ext cx="711170" cy="38096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a:t>86.3</a:t>
          </a:r>
        </a:p>
      </cdr:txBody>
    </cdr:sp>
  </cdr:relSizeAnchor>
  <cdr:relSizeAnchor xmlns:cdr="http://schemas.openxmlformats.org/drawingml/2006/chartDrawing">
    <cdr:from>
      <cdr:x>0.8744</cdr:x>
      <cdr:y>0.20189</cdr:y>
    </cdr:from>
    <cdr:to>
      <cdr:x>0.94807</cdr:x>
      <cdr:y>0.3247</cdr:y>
    </cdr:to>
    <cdr:sp macro="" textlink="">
      <cdr:nvSpPr>
        <cdr:cNvPr id="5" name="TextBox 4">
          <a:extLst xmlns:a="http://schemas.openxmlformats.org/drawingml/2006/main">
            <a:ext uri="{FF2B5EF4-FFF2-40B4-BE49-F238E27FC236}">
              <a16:creationId xmlns:a16="http://schemas.microsoft.com/office/drawing/2014/main" id="{CFF879FA-D8D3-158D-F9EB-CE2C2F16271C}"/>
            </a:ext>
          </a:extLst>
        </cdr:cNvPr>
        <cdr:cNvSpPr txBox="1"/>
      </cdr:nvSpPr>
      <cdr:spPr>
        <a:xfrm xmlns:a="http://schemas.openxmlformats.org/drawingml/2006/main">
          <a:off x="9194841" y="878513"/>
          <a:ext cx="774684" cy="53434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a:t>73.21</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e105904d1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e105904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91c5b1d9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91c5b1d9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4e105904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4e105904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6" name="Google Shape;26;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7" name="Google Shape;2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6"/>
          <p:cNvSpPr>
            <a:spLocks noGrp="1"/>
          </p:cNvSpPr>
          <p:nvPr>
            <p:ph type="pic" idx="2"/>
          </p:nvPr>
        </p:nvSpPr>
        <p:spPr>
          <a:xfrm>
            <a:off x="5183188" y="987425"/>
            <a:ext cx="6172200" cy="4873625"/>
          </a:xfrm>
          <a:prstGeom prst="rect">
            <a:avLst/>
          </a:prstGeom>
          <a:noFill/>
          <a:ln>
            <a:noFill/>
          </a:ln>
        </p:spPr>
      </p:sp>
      <p:sp>
        <p:nvSpPr>
          <p:cNvPr id="64" name="Google Shape;64;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24e105904d1_0_22"/>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t>Paper Presentation</a:t>
            </a:r>
            <a:endParaRPr/>
          </a:p>
          <a:p>
            <a:pPr marL="0" lvl="0" indent="0" algn="ctr" rtl="0">
              <a:spcBef>
                <a:spcPts val="0"/>
              </a:spcBef>
              <a:spcAft>
                <a:spcPts val="0"/>
              </a:spcAft>
              <a:buNone/>
            </a:pPr>
            <a:r>
              <a:rPr lang="en-US"/>
              <a:t>CSE-713</a:t>
            </a:r>
            <a:endParaRPr/>
          </a:p>
        </p:txBody>
      </p:sp>
      <p:sp>
        <p:nvSpPr>
          <p:cNvPr id="85" name="Google Shape;85;g24e105904d1_0_22"/>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SzPts val="2400"/>
              <a:buChar char="●"/>
            </a:pPr>
            <a:r>
              <a:rPr lang="en-US"/>
              <a:t>Mustansir Mashruk Rahman</a:t>
            </a:r>
            <a:endParaRPr/>
          </a:p>
          <a:p>
            <a:pPr marL="457200" lvl="0" indent="-381000" algn="l" rtl="0">
              <a:spcBef>
                <a:spcPts val="0"/>
              </a:spcBef>
              <a:spcAft>
                <a:spcPts val="0"/>
              </a:spcAft>
              <a:buSzPts val="2400"/>
              <a:buChar char="●"/>
            </a:pPr>
            <a:r>
              <a:rPr lang="en-US"/>
              <a:t>Student ID: 22366008</a:t>
            </a:r>
            <a:endParaRPr/>
          </a:p>
          <a:p>
            <a:pPr marL="0" lvl="0" indent="0" algn="ctr" rtl="0">
              <a:spcBef>
                <a:spcPts val="1000"/>
              </a:spcBef>
              <a:spcAft>
                <a:spcPts val="0"/>
              </a:spcAft>
              <a:buNone/>
            </a:pPr>
            <a:endParaRPr/>
          </a:p>
        </p:txBody>
      </p:sp>
      <p:sp>
        <p:nvSpPr>
          <p:cNvPr id="86" name="Google Shape;86;g24e105904d1_0_2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a:spLocks noGrp="1"/>
          </p:cNvSpPr>
          <p:nvPr>
            <p:ph type="title"/>
          </p:nvPr>
        </p:nvSpPr>
        <p:spPr>
          <a:xfrm>
            <a:off x="838200" y="365126"/>
            <a:ext cx="10515600" cy="62948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Dataset Information</a:t>
            </a:r>
            <a:endParaRPr/>
          </a:p>
        </p:txBody>
      </p:sp>
      <p:graphicFrame>
        <p:nvGraphicFramePr>
          <p:cNvPr id="148" name="Google Shape;148;p9"/>
          <p:cNvGraphicFramePr/>
          <p:nvPr/>
        </p:nvGraphicFramePr>
        <p:xfrm>
          <a:off x="838200" y="1034825"/>
          <a:ext cx="3000000" cy="3000000"/>
        </p:xfrm>
        <a:graphic>
          <a:graphicData uri="http://schemas.openxmlformats.org/drawingml/2006/table">
            <a:tbl>
              <a:tblPr firstRow="1" bandRow="1">
                <a:noFill/>
                <a:tableStyleId>{E94BC760-B08C-4732-A34F-177F8AA94BB1}</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625">
                <a:tc>
                  <a:txBody>
                    <a:bodyPr/>
                    <a:lstStyle/>
                    <a:p>
                      <a:pPr marL="0" marR="0" lvl="0" indent="0" algn="l" rtl="0">
                        <a:spcBef>
                          <a:spcPts val="0"/>
                        </a:spcBef>
                        <a:spcAft>
                          <a:spcPts val="0"/>
                        </a:spcAft>
                        <a:buNone/>
                      </a:pPr>
                      <a:r>
                        <a:rPr lang="en-US" sz="1800" u="none" strike="noStrike" cap="none"/>
                        <a:t>Attribute Name (Feature variables)</a:t>
                      </a:r>
                      <a:endParaRPr/>
                    </a:p>
                  </a:txBody>
                  <a:tcPr marL="91450" marR="91450" marT="45725" marB="45725"/>
                </a:tc>
                <a:tc>
                  <a:txBody>
                    <a:bodyPr/>
                    <a:lstStyle/>
                    <a:p>
                      <a:pPr marL="0" marR="0" lvl="0" indent="0" algn="l" rtl="0">
                        <a:spcBef>
                          <a:spcPts val="0"/>
                        </a:spcBef>
                        <a:spcAft>
                          <a:spcPts val="0"/>
                        </a:spcAft>
                        <a:buNone/>
                      </a:pPr>
                      <a:r>
                        <a:rPr lang="en-US" sz="1800"/>
                        <a:t>Attribute Information</a:t>
                      </a:r>
                      <a:endParaRPr/>
                    </a:p>
                  </a:txBody>
                  <a:tcPr marL="91450" marR="91450" marT="45725" marB="45725"/>
                </a:tc>
                <a:extLst>
                  <a:ext uri="{0D108BD9-81ED-4DB2-BD59-A6C34878D82A}">
                    <a16:rowId xmlns:a16="http://schemas.microsoft.com/office/drawing/2014/main" val="10000"/>
                  </a:ext>
                </a:extLst>
              </a:tr>
              <a:tr h="370625">
                <a:tc>
                  <a:txBody>
                    <a:bodyPr/>
                    <a:lstStyle/>
                    <a:p>
                      <a:pPr marL="0" marR="0" lvl="0" indent="0" algn="l" rtl="0">
                        <a:spcBef>
                          <a:spcPts val="0"/>
                        </a:spcBef>
                        <a:spcAft>
                          <a:spcPts val="0"/>
                        </a:spcAft>
                        <a:buNone/>
                      </a:pPr>
                      <a:r>
                        <a:rPr lang="en-US" sz="1800"/>
                        <a:t>1. Age</a:t>
                      </a:r>
                      <a:endParaRPr/>
                    </a:p>
                  </a:txBody>
                  <a:tcPr marL="91450" marR="91450" marT="45725" marB="45725"/>
                </a:tc>
                <a:tc>
                  <a:txBody>
                    <a:bodyPr/>
                    <a:lstStyle/>
                    <a:p>
                      <a:pPr marL="0" marR="0" lvl="0" indent="0" algn="l" rtl="0">
                        <a:spcBef>
                          <a:spcPts val="0"/>
                        </a:spcBef>
                        <a:spcAft>
                          <a:spcPts val="0"/>
                        </a:spcAft>
                        <a:buNone/>
                      </a:pPr>
                      <a:r>
                        <a:rPr lang="en-US" sz="1800"/>
                        <a:t>Age of the patient (years) </a:t>
                      </a:r>
                      <a:endParaRPr/>
                    </a:p>
                  </a:txBody>
                  <a:tcPr marL="91450" marR="91450" marT="45725" marB="45725"/>
                </a:tc>
                <a:extLst>
                  <a:ext uri="{0D108BD9-81ED-4DB2-BD59-A6C34878D82A}">
                    <a16:rowId xmlns:a16="http://schemas.microsoft.com/office/drawing/2014/main" val="10001"/>
                  </a:ext>
                </a:extLst>
              </a:tr>
              <a:tr h="370625">
                <a:tc>
                  <a:txBody>
                    <a:bodyPr/>
                    <a:lstStyle/>
                    <a:p>
                      <a:pPr marL="0" marR="0" lvl="0" indent="0" algn="l" rtl="0">
                        <a:spcBef>
                          <a:spcPts val="0"/>
                        </a:spcBef>
                        <a:spcAft>
                          <a:spcPts val="0"/>
                        </a:spcAft>
                        <a:buNone/>
                      </a:pPr>
                      <a:r>
                        <a:rPr lang="en-US" sz="1800"/>
                        <a:t>2. Anemia</a:t>
                      </a:r>
                      <a:endParaRPr/>
                    </a:p>
                  </a:txBody>
                  <a:tcPr marL="91450" marR="91450" marT="45725" marB="45725"/>
                </a:tc>
                <a:tc>
                  <a:txBody>
                    <a:bodyPr/>
                    <a:lstStyle/>
                    <a:p>
                      <a:pPr marL="0" marR="0" lvl="0" indent="0" algn="l" rtl="0">
                        <a:spcBef>
                          <a:spcPts val="0"/>
                        </a:spcBef>
                        <a:spcAft>
                          <a:spcPts val="0"/>
                        </a:spcAft>
                        <a:buNone/>
                      </a:pPr>
                      <a:r>
                        <a:rPr lang="en-US" sz="1800"/>
                        <a:t>Decrease of red blood cells or hemoglobin (Boolean) </a:t>
                      </a:r>
                      <a:endParaRPr/>
                    </a:p>
                  </a:txBody>
                  <a:tcPr marL="91450" marR="91450" marT="45725" marB="45725"/>
                </a:tc>
                <a:extLst>
                  <a:ext uri="{0D108BD9-81ED-4DB2-BD59-A6C34878D82A}">
                    <a16:rowId xmlns:a16="http://schemas.microsoft.com/office/drawing/2014/main" val="10002"/>
                  </a:ext>
                </a:extLst>
              </a:tr>
              <a:tr h="370625">
                <a:tc>
                  <a:txBody>
                    <a:bodyPr/>
                    <a:lstStyle/>
                    <a:p>
                      <a:pPr marL="0" marR="0" lvl="0" indent="0" algn="l" rtl="0">
                        <a:spcBef>
                          <a:spcPts val="0"/>
                        </a:spcBef>
                        <a:spcAft>
                          <a:spcPts val="0"/>
                        </a:spcAft>
                        <a:buNone/>
                      </a:pPr>
                      <a:r>
                        <a:rPr lang="en-US" sz="1800"/>
                        <a:t>3. High blood pressure</a:t>
                      </a:r>
                      <a:endParaRPr/>
                    </a:p>
                  </a:txBody>
                  <a:tcPr marL="91450" marR="91450" marT="45725" marB="45725"/>
                </a:tc>
                <a:tc>
                  <a:txBody>
                    <a:bodyPr/>
                    <a:lstStyle/>
                    <a:p>
                      <a:pPr marL="0" marR="0" lvl="0" indent="0" algn="l" rtl="0">
                        <a:spcBef>
                          <a:spcPts val="0"/>
                        </a:spcBef>
                        <a:spcAft>
                          <a:spcPts val="0"/>
                        </a:spcAft>
                        <a:buNone/>
                      </a:pPr>
                      <a:r>
                        <a:rPr lang="en-US" sz="1800"/>
                        <a:t>If the patient has hypertension (Boolean) </a:t>
                      </a:r>
                      <a:endParaRPr/>
                    </a:p>
                  </a:txBody>
                  <a:tcPr marL="91450" marR="91450" marT="45725" marB="45725"/>
                </a:tc>
                <a:extLst>
                  <a:ext uri="{0D108BD9-81ED-4DB2-BD59-A6C34878D82A}">
                    <a16:rowId xmlns:a16="http://schemas.microsoft.com/office/drawing/2014/main" val="10003"/>
                  </a:ext>
                </a:extLst>
              </a:tr>
              <a:tr h="370625">
                <a:tc>
                  <a:txBody>
                    <a:bodyPr/>
                    <a:lstStyle/>
                    <a:p>
                      <a:pPr marL="0" marR="0" lvl="0" indent="0" algn="l" rtl="0">
                        <a:spcBef>
                          <a:spcPts val="0"/>
                        </a:spcBef>
                        <a:spcAft>
                          <a:spcPts val="0"/>
                        </a:spcAft>
                        <a:buNone/>
                      </a:pPr>
                      <a:r>
                        <a:rPr lang="en-US" sz="1800"/>
                        <a:t>4. Creatinine phosphokinase (CPK)</a:t>
                      </a:r>
                      <a:endParaRPr/>
                    </a:p>
                  </a:txBody>
                  <a:tcPr marL="91450" marR="91450" marT="45725" marB="45725"/>
                </a:tc>
                <a:tc>
                  <a:txBody>
                    <a:bodyPr/>
                    <a:lstStyle/>
                    <a:p>
                      <a:pPr marL="0" marR="0" lvl="0" indent="0" algn="l" rtl="0">
                        <a:spcBef>
                          <a:spcPts val="0"/>
                        </a:spcBef>
                        <a:spcAft>
                          <a:spcPts val="0"/>
                        </a:spcAft>
                        <a:buNone/>
                      </a:pPr>
                      <a:r>
                        <a:rPr lang="en-US" sz="1800"/>
                        <a:t>Level of the CPK enzyme in the blood (mcg/L) </a:t>
                      </a:r>
                      <a:endParaRPr/>
                    </a:p>
                  </a:txBody>
                  <a:tcPr marL="91450" marR="91450" marT="45725" marB="45725"/>
                </a:tc>
                <a:extLst>
                  <a:ext uri="{0D108BD9-81ED-4DB2-BD59-A6C34878D82A}">
                    <a16:rowId xmlns:a16="http://schemas.microsoft.com/office/drawing/2014/main" val="10004"/>
                  </a:ext>
                </a:extLst>
              </a:tr>
              <a:tr h="370625">
                <a:tc>
                  <a:txBody>
                    <a:bodyPr/>
                    <a:lstStyle/>
                    <a:p>
                      <a:pPr marL="0" marR="0" lvl="0" indent="0" algn="l" rtl="0">
                        <a:spcBef>
                          <a:spcPts val="0"/>
                        </a:spcBef>
                        <a:spcAft>
                          <a:spcPts val="0"/>
                        </a:spcAft>
                        <a:buNone/>
                      </a:pPr>
                      <a:r>
                        <a:rPr lang="en-US" sz="1800"/>
                        <a:t>5. Diabetes</a:t>
                      </a:r>
                      <a:endParaRPr/>
                    </a:p>
                  </a:txBody>
                  <a:tcPr marL="91450" marR="91450" marT="45725" marB="45725"/>
                </a:tc>
                <a:tc>
                  <a:txBody>
                    <a:bodyPr/>
                    <a:lstStyle/>
                    <a:p>
                      <a:pPr marL="0" marR="0" lvl="0" indent="0" algn="l" rtl="0">
                        <a:spcBef>
                          <a:spcPts val="0"/>
                        </a:spcBef>
                        <a:spcAft>
                          <a:spcPts val="0"/>
                        </a:spcAft>
                        <a:buNone/>
                      </a:pPr>
                      <a:r>
                        <a:rPr lang="en-US" sz="1800"/>
                        <a:t>If the patient has diabetes (Boolean) </a:t>
                      </a:r>
                      <a:endParaRPr/>
                    </a:p>
                  </a:txBody>
                  <a:tcPr marL="91450" marR="91450" marT="45725" marB="45725"/>
                </a:tc>
                <a:extLst>
                  <a:ext uri="{0D108BD9-81ED-4DB2-BD59-A6C34878D82A}">
                    <a16:rowId xmlns:a16="http://schemas.microsoft.com/office/drawing/2014/main" val="10005"/>
                  </a:ext>
                </a:extLst>
              </a:tr>
              <a:tr h="370625">
                <a:tc>
                  <a:txBody>
                    <a:bodyPr/>
                    <a:lstStyle/>
                    <a:p>
                      <a:pPr marL="0" marR="0" lvl="0" indent="0" algn="l" rtl="0">
                        <a:spcBef>
                          <a:spcPts val="0"/>
                        </a:spcBef>
                        <a:spcAft>
                          <a:spcPts val="0"/>
                        </a:spcAft>
                        <a:buNone/>
                      </a:pPr>
                      <a:r>
                        <a:rPr lang="en-US" sz="1800"/>
                        <a:t>6. Ejection fraction </a:t>
                      </a:r>
                      <a:endParaRPr/>
                    </a:p>
                  </a:txBody>
                  <a:tcPr marL="91450" marR="91450" marT="45725" marB="45725"/>
                </a:tc>
                <a:tc>
                  <a:txBody>
                    <a:bodyPr/>
                    <a:lstStyle/>
                    <a:p>
                      <a:pPr marL="0" marR="0" lvl="0" indent="0" algn="l" rtl="0">
                        <a:spcBef>
                          <a:spcPts val="0"/>
                        </a:spcBef>
                        <a:spcAft>
                          <a:spcPts val="0"/>
                        </a:spcAft>
                        <a:buNone/>
                      </a:pPr>
                      <a:r>
                        <a:rPr lang="en-US" sz="1800"/>
                        <a:t>Percentage of blood leaving the heart at each contraction (percentage)</a:t>
                      </a:r>
                      <a:endParaRPr/>
                    </a:p>
                  </a:txBody>
                  <a:tcPr marL="91450" marR="91450" marT="45725" marB="45725"/>
                </a:tc>
                <a:extLst>
                  <a:ext uri="{0D108BD9-81ED-4DB2-BD59-A6C34878D82A}">
                    <a16:rowId xmlns:a16="http://schemas.microsoft.com/office/drawing/2014/main" val="10006"/>
                  </a:ext>
                </a:extLst>
              </a:tr>
              <a:tr h="370625">
                <a:tc>
                  <a:txBody>
                    <a:bodyPr/>
                    <a:lstStyle/>
                    <a:p>
                      <a:pPr marL="0" marR="0" lvl="0" indent="0" algn="l" rtl="0">
                        <a:spcBef>
                          <a:spcPts val="0"/>
                        </a:spcBef>
                        <a:spcAft>
                          <a:spcPts val="0"/>
                        </a:spcAft>
                        <a:buNone/>
                      </a:pPr>
                      <a:r>
                        <a:rPr lang="en-US" sz="1800"/>
                        <a:t>7. Platelets</a:t>
                      </a:r>
                      <a:endParaRPr/>
                    </a:p>
                  </a:txBody>
                  <a:tcPr marL="91450" marR="91450" marT="45725" marB="45725"/>
                </a:tc>
                <a:tc>
                  <a:txBody>
                    <a:bodyPr/>
                    <a:lstStyle/>
                    <a:p>
                      <a:pPr marL="0" marR="0" lvl="0" indent="0" algn="l" rtl="0">
                        <a:spcBef>
                          <a:spcPts val="0"/>
                        </a:spcBef>
                        <a:spcAft>
                          <a:spcPts val="0"/>
                        </a:spcAft>
                        <a:buNone/>
                      </a:pPr>
                      <a:r>
                        <a:rPr lang="en-US" sz="1800"/>
                        <a:t>Platelets in the blood (kilo platelets/mL)</a:t>
                      </a:r>
                      <a:endParaRPr/>
                    </a:p>
                  </a:txBody>
                  <a:tcPr marL="91450" marR="91450" marT="45725" marB="45725"/>
                </a:tc>
                <a:extLst>
                  <a:ext uri="{0D108BD9-81ED-4DB2-BD59-A6C34878D82A}">
                    <a16:rowId xmlns:a16="http://schemas.microsoft.com/office/drawing/2014/main" val="10007"/>
                  </a:ext>
                </a:extLst>
              </a:tr>
              <a:tr h="370625">
                <a:tc>
                  <a:txBody>
                    <a:bodyPr/>
                    <a:lstStyle/>
                    <a:p>
                      <a:pPr marL="0" marR="0" lvl="0" indent="0" algn="l" rtl="0">
                        <a:spcBef>
                          <a:spcPts val="0"/>
                        </a:spcBef>
                        <a:spcAft>
                          <a:spcPts val="0"/>
                        </a:spcAft>
                        <a:buNone/>
                      </a:pPr>
                      <a:r>
                        <a:rPr lang="en-US" sz="1800"/>
                        <a:t>8. Sex</a:t>
                      </a:r>
                      <a:endParaRPr/>
                    </a:p>
                  </a:txBody>
                  <a:tcPr marL="91450" marR="91450" marT="45725" marB="45725"/>
                </a:tc>
                <a:tc>
                  <a:txBody>
                    <a:bodyPr/>
                    <a:lstStyle/>
                    <a:p>
                      <a:pPr marL="0" marR="0" lvl="0" indent="0" algn="l" rtl="0">
                        <a:spcBef>
                          <a:spcPts val="0"/>
                        </a:spcBef>
                        <a:spcAft>
                          <a:spcPts val="0"/>
                        </a:spcAft>
                        <a:buNone/>
                      </a:pPr>
                      <a:r>
                        <a:rPr lang="en-US" sz="1800"/>
                        <a:t>Woman or man (binary) </a:t>
                      </a:r>
                      <a:endParaRPr/>
                    </a:p>
                  </a:txBody>
                  <a:tcPr marL="91450" marR="91450" marT="45725" marB="45725"/>
                </a:tc>
                <a:extLst>
                  <a:ext uri="{0D108BD9-81ED-4DB2-BD59-A6C34878D82A}">
                    <a16:rowId xmlns:a16="http://schemas.microsoft.com/office/drawing/2014/main" val="10008"/>
                  </a:ext>
                </a:extLst>
              </a:tr>
              <a:tr h="370625">
                <a:tc>
                  <a:txBody>
                    <a:bodyPr/>
                    <a:lstStyle/>
                    <a:p>
                      <a:pPr marL="0" marR="0" lvl="0" indent="0" algn="l" rtl="0">
                        <a:spcBef>
                          <a:spcPts val="0"/>
                        </a:spcBef>
                        <a:spcAft>
                          <a:spcPts val="0"/>
                        </a:spcAft>
                        <a:buNone/>
                      </a:pPr>
                      <a:r>
                        <a:rPr lang="en-US" sz="1800"/>
                        <a:t>9. Serum creatinine</a:t>
                      </a:r>
                      <a:endParaRPr/>
                    </a:p>
                  </a:txBody>
                  <a:tcPr marL="91450" marR="91450" marT="45725" marB="45725"/>
                </a:tc>
                <a:tc>
                  <a:txBody>
                    <a:bodyPr/>
                    <a:lstStyle/>
                    <a:p>
                      <a:pPr marL="0" marR="0" lvl="0" indent="0" algn="l" rtl="0">
                        <a:spcBef>
                          <a:spcPts val="0"/>
                        </a:spcBef>
                        <a:spcAft>
                          <a:spcPts val="0"/>
                        </a:spcAft>
                        <a:buNone/>
                      </a:pPr>
                      <a:r>
                        <a:rPr lang="en-US" sz="1800"/>
                        <a:t>Level of serum creatinine in the blood (mg/dL) </a:t>
                      </a:r>
                      <a:endParaRPr/>
                    </a:p>
                  </a:txBody>
                  <a:tcPr marL="91450" marR="91450" marT="45725" marB="45725"/>
                </a:tc>
                <a:extLst>
                  <a:ext uri="{0D108BD9-81ED-4DB2-BD59-A6C34878D82A}">
                    <a16:rowId xmlns:a16="http://schemas.microsoft.com/office/drawing/2014/main" val="10009"/>
                  </a:ext>
                </a:extLst>
              </a:tr>
              <a:tr h="370625">
                <a:tc>
                  <a:txBody>
                    <a:bodyPr/>
                    <a:lstStyle/>
                    <a:p>
                      <a:pPr marL="0" marR="0" lvl="0" indent="0" algn="l" rtl="0">
                        <a:spcBef>
                          <a:spcPts val="0"/>
                        </a:spcBef>
                        <a:spcAft>
                          <a:spcPts val="0"/>
                        </a:spcAft>
                        <a:buNone/>
                      </a:pPr>
                      <a:r>
                        <a:rPr lang="en-US" sz="1800"/>
                        <a:t>10. Serum sodium</a:t>
                      </a:r>
                      <a:endParaRPr/>
                    </a:p>
                  </a:txBody>
                  <a:tcPr marL="91450" marR="91450" marT="45725" marB="45725"/>
                </a:tc>
                <a:tc>
                  <a:txBody>
                    <a:bodyPr/>
                    <a:lstStyle/>
                    <a:p>
                      <a:pPr marL="0" marR="0" lvl="0" indent="0" algn="l" rtl="0">
                        <a:spcBef>
                          <a:spcPts val="0"/>
                        </a:spcBef>
                        <a:spcAft>
                          <a:spcPts val="0"/>
                        </a:spcAft>
                        <a:buNone/>
                      </a:pPr>
                      <a:r>
                        <a:rPr lang="en-US" sz="1800"/>
                        <a:t>Level of serum sodium in the blood (mEq/L)</a:t>
                      </a:r>
                      <a:endParaRPr/>
                    </a:p>
                  </a:txBody>
                  <a:tcPr marL="91450" marR="91450" marT="45725" marB="45725"/>
                </a:tc>
                <a:extLst>
                  <a:ext uri="{0D108BD9-81ED-4DB2-BD59-A6C34878D82A}">
                    <a16:rowId xmlns:a16="http://schemas.microsoft.com/office/drawing/2014/main" val="10010"/>
                  </a:ext>
                </a:extLst>
              </a:tr>
              <a:tr h="370625">
                <a:tc>
                  <a:txBody>
                    <a:bodyPr/>
                    <a:lstStyle/>
                    <a:p>
                      <a:pPr marL="0" marR="0" lvl="0" indent="0" algn="l" rtl="0">
                        <a:spcBef>
                          <a:spcPts val="0"/>
                        </a:spcBef>
                        <a:spcAft>
                          <a:spcPts val="0"/>
                        </a:spcAft>
                        <a:buNone/>
                      </a:pPr>
                      <a:r>
                        <a:rPr lang="en-US" sz="1800"/>
                        <a:t>11. Smoking</a:t>
                      </a:r>
                      <a:endParaRPr/>
                    </a:p>
                  </a:txBody>
                  <a:tcPr marL="91450" marR="91450" marT="45725" marB="45725"/>
                </a:tc>
                <a:tc>
                  <a:txBody>
                    <a:bodyPr/>
                    <a:lstStyle/>
                    <a:p>
                      <a:pPr marL="0" marR="0" lvl="0" indent="0" algn="l" rtl="0">
                        <a:spcBef>
                          <a:spcPts val="0"/>
                        </a:spcBef>
                        <a:spcAft>
                          <a:spcPts val="0"/>
                        </a:spcAft>
                        <a:buNone/>
                      </a:pPr>
                      <a:r>
                        <a:rPr lang="en-US" sz="1800"/>
                        <a:t>If the patient smokes or not (Boolean) </a:t>
                      </a:r>
                      <a:endParaRPr/>
                    </a:p>
                  </a:txBody>
                  <a:tcPr marL="91450" marR="91450" marT="45725" marB="45725"/>
                </a:tc>
                <a:extLst>
                  <a:ext uri="{0D108BD9-81ED-4DB2-BD59-A6C34878D82A}">
                    <a16:rowId xmlns:a16="http://schemas.microsoft.com/office/drawing/2014/main" val="10011"/>
                  </a:ext>
                </a:extLst>
              </a:tr>
              <a:tr h="370625">
                <a:tc>
                  <a:txBody>
                    <a:bodyPr/>
                    <a:lstStyle/>
                    <a:p>
                      <a:pPr marL="0" marR="0" lvl="0" indent="0" algn="l" rtl="0">
                        <a:spcBef>
                          <a:spcPts val="0"/>
                        </a:spcBef>
                        <a:spcAft>
                          <a:spcPts val="0"/>
                        </a:spcAft>
                        <a:buNone/>
                      </a:pPr>
                      <a:r>
                        <a:rPr lang="en-US" sz="1800"/>
                        <a:t>12. Time </a:t>
                      </a:r>
                      <a:endParaRPr/>
                    </a:p>
                  </a:txBody>
                  <a:tcPr marL="91450" marR="91450" marT="45725" marB="45725"/>
                </a:tc>
                <a:tc>
                  <a:txBody>
                    <a:bodyPr/>
                    <a:lstStyle/>
                    <a:p>
                      <a:pPr marL="0" marR="0" lvl="0" indent="0" algn="l" rtl="0">
                        <a:spcBef>
                          <a:spcPts val="0"/>
                        </a:spcBef>
                        <a:spcAft>
                          <a:spcPts val="0"/>
                        </a:spcAft>
                        <a:buNone/>
                      </a:pPr>
                      <a:r>
                        <a:rPr lang="en-US" sz="1800"/>
                        <a:t>Follow-up period (Days)</a:t>
                      </a:r>
                      <a:endParaRPr/>
                    </a:p>
                  </a:txBody>
                  <a:tcPr marL="91450" marR="91450" marT="45725" marB="45725"/>
                </a:tc>
                <a:extLst>
                  <a:ext uri="{0D108BD9-81ED-4DB2-BD59-A6C34878D82A}">
                    <a16:rowId xmlns:a16="http://schemas.microsoft.com/office/drawing/2014/main" val="10012"/>
                  </a:ext>
                </a:extLst>
              </a:tr>
              <a:tr h="370625">
                <a:tc>
                  <a:txBody>
                    <a:bodyPr/>
                    <a:lstStyle/>
                    <a:p>
                      <a:pPr marL="0" marR="0" lvl="0" indent="0" algn="l" rtl="0">
                        <a:spcBef>
                          <a:spcPts val="0"/>
                        </a:spcBef>
                        <a:spcAft>
                          <a:spcPts val="0"/>
                        </a:spcAft>
                        <a:buNone/>
                      </a:pPr>
                      <a:r>
                        <a:rPr lang="en-US" sz="1800"/>
                        <a:t>13 Death event </a:t>
                      </a:r>
                      <a:r>
                        <a:rPr lang="en-US" sz="1800" b="1"/>
                        <a:t>[Target ]</a:t>
                      </a:r>
                      <a:endParaRPr/>
                    </a:p>
                  </a:txBody>
                  <a:tcPr marL="91450" marR="91450" marT="45725" marB="45725"/>
                </a:tc>
                <a:tc>
                  <a:txBody>
                    <a:bodyPr/>
                    <a:lstStyle/>
                    <a:p>
                      <a:pPr marL="0" marR="0" lvl="0" indent="0" algn="l" rtl="0">
                        <a:spcBef>
                          <a:spcPts val="0"/>
                        </a:spcBef>
                        <a:spcAft>
                          <a:spcPts val="0"/>
                        </a:spcAft>
                        <a:buNone/>
                      </a:pPr>
                      <a:r>
                        <a:rPr lang="en-US" sz="1800"/>
                        <a:t>If the patient deceased during the follow-up period (Boolean) </a:t>
                      </a:r>
                      <a:endParaRPr/>
                    </a:p>
                  </a:txBody>
                  <a:tcPr marL="91450" marR="91450" marT="45725" marB="45725"/>
                </a:tc>
                <a:extLst>
                  <a:ext uri="{0D108BD9-81ED-4DB2-BD59-A6C34878D82A}">
                    <a16:rowId xmlns:a16="http://schemas.microsoft.com/office/drawing/2014/main" val="10013"/>
                  </a:ext>
                </a:extLst>
              </a:tr>
            </a:tbl>
          </a:graphicData>
        </a:graphic>
      </p:graphicFrame>
      <p:sp>
        <p:nvSpPr>
          <p:cNvPr id="149" name="Google Shape;149;p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title"/>
          </p:nvPr>
        </p:nvSpPr>
        <p:spPr>
          <a:xfrm>
            <a:off x="838200" y="365125"/>
            <a:ext cx="10515600" cy="8540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Methodology</a:t>
            </a:r>
            <a:endParaRPr/>
          </a:p>
        </p:txBody>
      </p:sp>
      <p:sp>
        <p:nvSpPr>
          <p:cNvPr id="155" name="Google Shape;155;p10"/>
          <p:cNvSpPr txBox="1">
            <a:spLocks noGrp="1"/>
          </p:cNvSpPr>
          <p:nvPr>
            <p:ph type="body" idx="1"/>
          </p:nvPr>
        </p:nvSpPr>
        <p:spPr>
          <a:xfrm>
            <a:off x="838200" y="1347537"/>
            <a:ext cx="10515600" cy="482942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Firstly, the authors collects the dataset from UCI Machine Learning Repository website [24], which has 299 instances with 13 attributes.</a:t>
            </a:r>
            <a:endParaRPr/>
          </a:p>
          <a:p>
            <a:pPr marL="228600" lvl="0" indent="-228600" algn="l" rtl="0">
              <a:lnSpc>
                <a:spcPct val="90000"/>
              </a:lnSpc>
              <a:spcBef>
                <a:spcPts val="1000"/>
              </a:spcBef>
              <a:spcAft>
                <a:spcPts val="0"/>
              </a:spcAft>
              <a:buClr>
                <a:schemeClr val="dk1"/>
              </a:buClr>
              <a:buSzPts val="2800"/>
              <a:buChar char="•"/>
            </a:pPr>
            <a:r>
              <a:rPr lang="en-US"/>
              <a:t>Dataset pre-processing: The dataset has been pre-processed by several approaches such as –</a:t>
            </a:r>
            <a:endParaRPr/>
          </a:p>
          <a:p>
            <a:pPr marL="685800" lvl="1" indent="-228600" algn="l" rtl="0">
              <a:lnSpc>
                <a:spcPct val="90000"/>
              </a:lnSpc>
              <a:spcBef>
                <a:spcPts val="500"/>
              </a:spcBef>
              <a:spcAft>
                <a:spcPts val="0"/>
              </a:spcAft>
              <a:buClr>
                <a:schemeClr val="dk1"/>
              </a:buClr>
              <a:buSzPts val="2400"/>
              <a:buChar char="•"/>
            </a:pPr>
            <a:r>
              <a:rPr lang="en-US"/>
              <a:t>features extraction</a:t>
            </a:r>
            <a:endParaRPr/>
          </a:p>
          <a:p>
            <a:pPr marL="685800" lvl="1" indent="-228600" algn="l" rtl="0">
              <a:lnSpc>
                <a:spcPct val="90000"/>
              </a:lnSpc>
              <a:spcBef>
                <a:spcPts val="500"/>
              </a:spcBef>
              <a:spcAft>
                <a:spcPts val="0"/>
              </a:spcAft>
              <a:buClr>
                <a:schemeClr val="dk1"/>
              </a:buClr>
              <a:buSzPts val="2400"/>
              <a:buChar char="•"/>
            </a:pPr>
            <a:r>
              <a:rPr lang="en-US"/>
              <a:t>missing values handling by cleaning the data</a:t>
            </a:r>
            <a:endParaRPr/>
          </a:p>
          <a:p>
            <a:pPr marL="685800" lvl="1" indent="-228600" algn="l" rtl="0">
              <a:lnSpc>
                <a:spcPct val="90000"/>
              </a:lnSpc>
              <a:spcBef>
                <a:spcPts val="500"/>
              </a:spcBef>
              <a:spcAft>
                <a:spcPts val="0"/>
              </a:spcAft>
              <a:buClr>
                <a:schemeClr val="dk1"/>
              </a:buClr>
              <a:buSzPts val="2400"/>
              <a:buChar char="•"/>
            </a:pPr>
            <a:r>
              <a:rPr lang="en-US"/>
              <a:t>categorical variables transformation, respectively.</a:t>
            </a:r>
            <a:endParaRPr/>
          </a:p>
          <a:p>
            <a:pPr marL="228600" lvl="0" indent="-228600" algn="l" rtl="0">
              <a:lnSpc>
                <a:spcPct val="90000"/>
              </a:lnSpc>
              <a:spcBef>
                <a:spcPts val="1000"/>
              </a:spcBef>
              <a:spcAft>
                <a:spcPts val="0"/>
              </a:spcAft>
              <a:buClr>
                <a:schemeClr val="dk1"/>
              </a:buClr>
              <a:buSzPts val="2800"/>
              <a:buChar char="•"/>
            </a:pPr>
            <a:r>
              <a:rPr lang="en-US"/>
              <a:t>The paper’s dataset is unbalanced as small. For this reason, the paper used the oversampling approach by SMOTE [21] to make the dataset balanced. Hence, they get a more appropriate performance output along with zero biasness with the validation.</a:t>
            </a:r>
            <a:endParaRPr/>
          </a:p>
        </p:txBody>
      </p:sp>
      <p:sp>
        <p:nvSpPr>
          <p:cNvPr id="156" name="Google Shape;156;p1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Methodology</a:t>
            </a:r>
            <a:endParaRPr/>
          </a:p>
        </p:txBody>
      </p:sp>
      <p:sp>
        <p:nvSpPr>
          <p:cNvPr id="162" name="Google Shape;162;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authors chose the K-fold cross-validation method for their heart failure dataset.</a:t>
            </a:r>
            <a:endParaRPr/>
          </a:p>
          <a:p>
            <a:pPr marL="228600" lvl="0" indent="-228600" algn="l" rtl="0">
              <a:lnSpc>
                <a:spcPct val="90000"/>
              </a:lnSpc>
              <a:spcBef>
                <a:spcPts val="1000"/>
              </a:spcBef>
              <a:spcAft>
                <a:spcPts val="0"/>
              </a:spcAft>
              <a:buClr>
                <a:schemeClr val="dk1"/>
              </a:buClr>
              <a:buSzPts val="2800"/>
              <a:buChar char="•"/>
            </a:pPr>
            <a:r>
              <a:rPr lang="en-US"/>
              <a:t>K-fold cross-validation is a significant method for getting an appropriate output for a small dataset [22].</a:t>
            </a:r>
            <a:endParaRPr/>
          </a:p>
          <a:p>
            <a:pPr marL="228600" lvl="0" indent="-228600" algn="l" rtl="0">
              <a:lnSpc>
                <a:spcPct val="90000"/>
              </a:lnSpc>
              <a:spcBef>
                <a:spcPts val="1000"/>
              </a:spcBef>
              <a:spcAft>
                <a:spcPts val="0"/>
              </a:spcAft>
              <a:buClr>
                <a:schemeClr val="dk1"/>
              </a:buClr>
              <a:buSzPts val="2800"/>
              <a:buChar char="•"/>
            </a:pPr>
            <a:r>
              <a:rPr lang="en-US"/>
              <a:t>The authors used K=10 for the validation, where K represents number of folds.</a:t>
            </a:r>
            <a:endParaRPr/>
          </a:p>
          <a:p>
            <a:pPr marL="228600" lvl="0" indent="-228600" algn="l" rtl="0">
              <a:lnSpc>
                <a:spcPct val="90000"/>
              </a:lnSpc>
              <a:spcBef>
                <a:spcPts val="1000"/>
              </a:spcBef>
              <a:spcAft>
                <a:spcPts val="0"/>
              </a:spcAft>
              <a:buClr>
                <a:schemeClr val="dk1"/>
              </a:buClr>
              <a:buSzPts val="2800"/>
              <a:buChar char="•"/>
            </a:pPr>
            <a:r>
              <a:rPr lang="en-US"/>
              <a:t>After validating the loop 10 times, the authors found their mean model scores such as Accuracy, Precision, Recall, F1-Score, and Area under the curve (AUC) for each machine learning classifier.</a:t>
            </a:r>
            <a:endParaRPr/>
          </a:p>
        </p:txBody>
      </p:sp>
      <p:sp>
        <p:nvSpPr>
          <p:cNvPr id="163" name="Google Shape;163;p1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r>
              <a:rPr lang="en-US"/>
              <a:t>Methodology</a:t>
            </a:r>
            <a:endParaRPr/>
          </a:p>
        </p:txBody>
      </p:sp>
      <p:sp>
        <p:nvSpPr>
          <p:cNvPr id="169" name="Google Shape;169;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r>
              <a:rPr lang="en-US"/>
              <a:t>Overview of the study in a flow chart</a:t>
            </a:r>
            <a:endParaRPr/>
          </a:p>
        </p:txBody>
      </p:sp>
      <p:pic>
        <p:nvPicPr>
          <p:cNvPr id="170" name="Google Shape;170;p12" descr="A diagram of a graph"/>
          <p:cNvPicPr preferRelativeResize="0">
            <a:picLocks noGrp="1"/>
          </p:cNvPicPr>
          <p:nvPr>
            <p:ph type="body" idx="1"/>
          </p:nvPr>
        </p:nvPicPr>
        <p:blipFill rotWithShape="1">
          <a:blip r:embed="rId3">
            <a:alphaModFix/>
          </a:blip>
          <a:srcRect/>
          <a:stretch/>
        </p:blipFill>
        <p:spPr>
          <a:xfrm>
            <a:off x="5210174" y="129727"/>
            <a:ext cx="4461727" cy="6490148"/>
          </a:xfrm>
          <a:prstGeom prst="rect">
            <a:avLst/>
          </a:prstGeom>
          <a:noFill/>
          <a:ln>
            <a:noFill/>
          </a:ln>
        </p:spPr>
      </p:pic>
      <p:sp>
        <p:nvSpPr>
          <p:cNvPr id="171" name="Google Shape;171;p1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Results and Discussion: </a:t>
            </a:r>
            <a:r>
              <a:rPr lang="en-US" sz="2400"/>
              <a:t>Table III: Values of different measures for different machine learning classifiers for predicting the survival of HF</a:t>
            </a:r>
            <a:endParaRPr/>
          </a:p>
        </p:txBody>
      </p:sp>
      <p:graphicFrame>
        <p:nvGraphicFramePr>
          <p:cNvPr id="177" name="Google Shape;177;p13"/>
          <p:cNvGraphicFramePr/>
          <p:nvPr/>
        </p:nvGraphicFramePr>
        <p:xfrm>
          <a:off x="838200" y="1825625"/>
          <a:ext cx="10515600" cy="2865190"/>
        </p:xfrm>
        <a:graphic>
          <a:graphicData uri="http://schemas.openxmlformats.org/drawingml/2006/table">
            <a:tbl>
              <a:tblPr firstRow="1" bandRow="1">
                <a:noFill/>
                <a:tableStyleId>{E94BC760-B08C-4732-A34F-177F8AA94BB1}</a:tableStyleId>
              </a:tblPr>
              <a:tblGrid>
                <a:gridCol w="3035525">
                  <a:extLst>
                    <a:ext uri="{9D8B030D-6E8A-4147-A177-3AD203B41FA5}">
                      <a16:colId xmlns:a16="http://schemas.microsoft.com/office/drawing/2014/main" val="20000"/>
                    </a:ext>
                  </a:extLst>
                </a:gridCol>
                <a:gridCol w="1147150">
                  <a:extLst>
                    <a:ext uri="{9D8B030D-6E8A-4147-A177-3AD203B41FA5}">
                      <a16:colId xmlns:a16="http://schemas.microsoft.com/office/drawing/2014/main" val="20001"/>
                    </a:ext>
                  </a:extLst>
                </a:gridCol>
                <a:gridCol w="1075125">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gridCol w="1752600">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r>
                        <a:rPr lang="en-US" sz="1800"/>
                        <a:t>Machine Learning model</a:t>
                      </a:r>
                      <a:endParaRPr/>
                    </a:p>
                  </a:txBody>
                  <a:tcPr marL="91450" marR="91450" marT="45725" marB="45725"/>
                </a:tc>
                <a:tc>
                  <a:txBody>
                    <a:bodyPr/>
                    <a:lstStyle/>
                    <a:p>
                      <a:pPr marL="0" marR="0" lvl="0" indent="0" algn="l" rtl="0">
                        <a:spcBef>
                          <a:spcPts val="0"/>
                        </a:spcBef>
                        <a:spcAft>
                          <a:spcPts val="0"/>
                        </a:spcAft>
                        <a:buNone/>
                      </a:pPr>
                      <a:r>
                        <a:rPr lang="en-US" sz="1800"/>
                        <a:t>Accuracy (%)</a:t>
                      </a:r>
                      <a:endParaRPr/>
                    </a:p>
                  </a:txBody>
                  <a:tcPr marL="91450" marR="91450" marT="45725" marB="45725"/>
                </a:tc>
                <a:tc>
                  <a:txBody>
                    <a:bodyPr/>
                    <a:lstStyle/>
                    <a:p>
                      <a:pPr marL="0" marR="0" lvl="0" indent="0" algn="l" rtl="0">
                        <a:spcBef>
                          <a:spcPts val="0"/>
                        </a:spcBef>
                        <a:spcAft>
                          <a:spcPts val="0"/>
                        </a:spcAft>
                        <a:buNone/>
                      </a:pPr>
                      <a:r>
                        <a:rPr lang="en-US" sz="1800"/>
                        <a:t>Precision (%)</a:t>
                      </a:r>
                      <a:endParaRPr/>
                    </a:p>
                  </a:txBody>
                  <a:tcPr marL="91450" marR="91450" marT="45725" marB="45725"/>
                </a:tc>
                <a:tc>
                  <a:txBody>
                    <a:bodyPr/>
                    <a:lstStyle/>
                    <a:p>
                      <a:pPr marL="0" marR="0" lvl="0" indent="0" algn="l" rtl="0">
                        <a:spcBef>
                          <a:spcPts val="0"/>
                        </a:spcBef>
                        <a:spcAft>
                          <a:spcPts val="0"/>
                        </a:spcAft>
                        <a:buNone/>
                      </a:pPr>
                      <a:r>
                        <a:rPr lang="en-US" sz="1800"/>
                        <a:t>Recall (%)</a:t>
                      </a:r>
                      <a:endParaRPr/>
                    </a:p>
                  </a:txBody>
                  <a:tcPr marL="91450" marR="91450" marT="45725" marB="45725"/>
                </a:tc>
                <a:tc>
                  <a:txBody>
                    <a:bodyPr/>
                    <a:lstStyle/>
                    <a:p>
                      <a:pPr marL="0" marR="0" lvl="0" indent="0" algn="l" rtl="0">
                        <a:spcBef>
                          <a:spcPts val="0"/>
                        </a:spcBef>
                        <a:spcAft>
                          <a:spcPts val="0"/>
                        </a:spcAft>
                        <a:buNone/>
                      </a:pPr>
                      <a:r>
                        <a:rPr lang="en-US" sz="1800"/>
                        <a:t>F1-score (%)</a:t>
                      </a:r>
                      <a:endParaRPr/>
                    </a:p>
                  </a:txBody>
                  <a:tcPr marL="91450" marR="91450" marT="45725" marB="45725"/>
                </a:tc>
                <a:tc>
                  <a:txBody>
                    <a:bodyPr/>
                    <a:lstStyle/>
                    <a:p>
                      <a:pPr marL="0" marR="0" lvl="0" indent="0" algn="l" rtl="0">
                        <a:spcBef>
                          <a:spcPts val="0"/>
                        </a:spcBef>
                        <a:spcAft>
                          <a:spcPts val="0"/>
                        </a:spcAft>
                        <a:buNone/>
                      </a:pPr>
                      <a:r>
                        <a:rPr lang="en-US" sz="1800"/>
                        <a:t>AUC (%)</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1. Logistic Regression</a:t>
                      </a:r>
                      <a:endParaRPr/>
                    </a:p>
                  </a:txBody>
                  <a:tcPr marL="91450" marR="91450" marT="45725" marB="45725"/>
                </a:tc>
                <a:tc>
                  <a:txBody>
                    <a:bodyPr/>
                    <a:lstStyle/>
                    <a:p>
                      <a:pPr marL="0" marR="0" lvl="0" indent="0" algn="l" rtl="0">
                        <a:spcBef>
                          <a:spcPts val="0"/>
                        </a:spcBef>
                        <a:spcAft>
                          <a:spcPts val="0"/>
                        </a:spcAft>
                        <a:buNone/>
                      </a:pPr>
                      <a:r>
                        <a:rPr lang="en-US" sz="1800"/>
                        <a:t>80.00</a:t>
                      </a:r>
                      <a:endParaRPr/>
                    </a:p>
                  </a:txBody>
                  <a:tcPr marL="91450" marR="91450" marT="45725" marB="45725"/>
                </a:tc>
                <a:tc>
                  <a:txBody>
                    <a:bodyPr/>
                    <a:lstStyle/>
                    <a:p>
                      <a:pPr marL="0" marR="0" lvl="0" indent="0" algn="l" rtl="0">
                        <a:spcBef>
                          <a:spcPts val="0"/>
                        </a:spcBef>
                        <a:spcAft>
                          <a:spcPts val="0"/>
                        </a:spcAft>
                        <a:buNone/>
                      </a:pPr>
                      <a:r>
                        <a:rPr lang="en-US" sz="1800"/>
                        <a:t>80.70</a:t>
                      </a:r>
                      <a:endParaRPr/>
                    </a:p>
                  </a:txBody>
                  <a:tcPr marL="91450" marR="91450" marT="45725" marB="45725"/>
                </a:tc>
                <a:tc>
                  <a:txBody>
                    <a:bodyPr/>
                    <a:lstStyle/>
                    <a:p>
                      <a:pPr marL="0" marR="0" lvl="0" indent="0" algn="l" rtl="0">
                        <a:spcBef>
                          <a:spcPts val="0"/>
                        </a:spcBef>
                        <a:spcAft>
                          <a:spcPts val="0"/>
                        </a:spcAft>
                        <a:buNone/>
                      </a:pPr>
                      <a:r>
                        <a:rPr lang="en-US" sz="1800"/>
                        <a:t>80.84</a:t>
                      </a:r>
                      <a:endParaRPr/>
                    </a:p>
                  </a:txBody>
                  <a:tcPr marL="91450" marR="91450" marT="45725" marB="45725"/>
                </a:tc>
                <a:tc>
                  <a:txBody>
                    <a:bodyPr/>
                    <a:lstStyle/>
                    <a:p>
                      <a:pPr marL="0" marR="0" lvl="0" indent="0" algn="l" rtl="0">
                        <a:spcBef>
                          <a:spcPts val="0"/>
                        </a:spcBef>
                        <a:spcAft>
                          <a:spcPts val="0"/>
                        </a:spcAft>
                        <a:buNone/>
                      </a:pPr>
                      <a:r>
                        <a:rPr lang="en-US" sz="1800"/>
                        <a:t>80.00</a:t>
                      </a:r>
                      <a:endParaRPr/>
                    </a:p>
                  </a:txBody>
                  <a:tcPr marL="91450" marR="91450" marT="45725" marB="45725"/>
                </a:tc>
                <a:tc>
                  <a:txBody>
                    <a:bodyPr/>
                    <a:lstStyle/>
                    <a:p>
                      <a:pPr marL="0" marR="0" lvl="0" indent="0" algn="l" rtl="0">
                        <a:spcBef>
                          <a:spcPts val="0"/>
                        </a:spcBef>
                        <a:spcAft>
                          <a:spcPts val="0"/>
                        </a:spcAft>
                        <a:buNone/>
                      </a:pPr>
                      <a:r>
                        <a:rPr lang="en-US" sz="1800"/>
                        <a:t>89.44</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2. Support Vector Machine</a:t>
                      </a:r>
                      <a:endParaRPr/>
                    </a:p>
                  </a:txBody>
                  <a:tcPr marL="91450" marR="91450" marT="45725" marB="45725"/>
                </a:tc>
                <a:tc>
                  <a:txBody>
                    <a:bodyPr/>
                    <a:lstStyle/>
                    <a:p>
                      <a:pPr marL="0" marR="0" lvl="0" indent="0" algn="l" rtl="0">
                        <a:spcBef>
                          <a:spcPts val="0"/>
                        </a:spcBef>
                        <a:spcAft>
                          <a:spcPts val="0"/>
                        </a:spcAft>
                        <a:buNone/>
                      </a:pPr>
                      <a:r>
                        <a:rPr lang="en-US" sz="1800"/>
                        <a:t>73.22</a:t>
                      </a:r>
                      <a:endParaRPr/>
                    </a:p>
                  </a:txBody>
                  <a:tcPr marL="91450" marR="91450" marT="45725" marB="45725"/>
                </a:tc>
                <a:tc>
                  <a:txBody>
                    <a:bodyPr/>
                    <a:lstStyle/>
                    <a:p>
                      <a:pPr marL="0" marR="0" lvl="0" indent="0" algn="l" rtl="0">
                        <a:spcBef>
                          <a:spcPts val="0"/>
                        </a:spcBef>
                        <a:spcAft>
                          <a:spcPts val="0"/>
                        </a:spcAft>
                        <a:buNone/>
                      </a:pPr>
                      <a:r>
                        <a:rPr lang="en-US" sz="1800"/>
                        <a:t>71.00</a:t>
                      </a:r>
                      <a:endParaRPr/>
                    </a:p>
                  </a:txBody>
                  <a:tcPr marL="91450" marR="91450" marT="45725" marB="45725"/>
                </a:tc>
                <a:tc>
                  <a:txBody>
                    <a:bodyPr/>
                    <a:lstStyle/>
                    <a:p>
                      <a:pPr marL="0" marR="0" lvl="0" indent="0" algn="l" rtl="0">
                        <a:spcBef>
                          <a:spcPts val="0"/>
                        </a:spcBef>
                        <a:spcAft>
                          <a:spcPts val="0"/>
                        </a:spcAft>
                        <a:buNone/>
                      </a:pPr>
                      <a:r>
                        <a:rPr lang="en-US" sz="1800"/>
                        <a:t>81.00</a:t>
                      </a:r>
                      <a:endParaRPr/>
                    </a:p>
                  </a:txBody>
                  <a:tcPr marL="91450" marR="91450" marT="45725" marB="45725"/>
                </a:tc>
                <a:tc>
                  <a:txBody>
                    <a:bodyPr/>
                    <a:lstStyle/>
                    <a:p>
                      <a:pPr marL="0" marR="0" lvl="0" indent="0" algn="l" rtl="0">
                        <a:spcBef>
                          <a:spcPts val="0"/>
                        </a:spcBef>
                        <a:spcAft>
                          <a:spcPts val="0"/>
                        </a:spcAft>
                        <a:buNone/>
                      </a:pPr>
                      <a:r>
                        <a:rPr lang="en-US" sz="1800"/>
                        <a:t>75.00</a:t>
                      </a:r>
                      <a:endParaRPr/>
                    </a:p>
                  </a:txBody>
                  <a:tcPr marL="91450" marR="91450" marT="45725" marB="45725"/>
                </a:tc>
                <a:tc>
                  <a:txBody>
                    <a:bodyPr/>
                    <a:lstStyle/>
                    <a:p>
                      <a:pPr marL="0" marR="0" lvl="0" indent="0" algn="l" rtl="0">
                        <a:spcBef>
                          <a:spcPts val="0"/>
                        </a:spcBef>
                        <a:spcAft>
                          <a:spcPts val="0"/>
                        </a:spcAft>
                        <a:buNone/>
                      </a:pPr>
                      <a:r>
                        <a:rPr lang="en-US" sz="1800"/>
                        <a:t>86.30</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3. XGBoost</a:t>
                      </a:r>
                      <a:endParaRPr sz="1800"/>
                    </a:p>
                  </a:txBody>
                  <a:tcPr marL="91450" marR="91450" marT="45725" marB="45725"/>
                </a:tc>
                <a:tc>
                  <a:txBody>
                    <a:bodyPr/>
                    <a:lstStyle/>
                    <a:p>
                      <a:pPr marL="0" marR="0" lvl="0" indent="0" algn="l" rtl="0">
                        <a:spcBef>
                          <a:spcPts val="0"/>
                        </a:spcBef>
                        <a:spcAft>
                          <a:spcPts val="0"/>
                        </a:spcAft>
                        <a:buNone/>
                      </a:pPr>
                      <a:r>
                        <a:rPr lang="en-US" sz="1800"/>
                        <a:t>84.00</a:t>
                      </a:r>
                      <a:endParaRPr/>
                    </a:p>
                  </a:txBody>
                  <a:tcPr marL="91450" marR="91450" marT="45725" marB="45725"/>
                </a:tc>
                <a:tc>
                  <a:txBody>
                    <a:bodyPr/>
                    <a:lstStyle/>
                    <a:p>
                      <a:pPr marL="0" marR="0" lvl="0" indent="0" algn="l" rtl="0">
                        <a:spcBef>
                          <a:spcPts val="0"/>
                        </a:spcBef>
                        <a:spcAft>
                          <a:spcPts val="0"/>
                        </a:spcAft>
                        <a:buNone/>
                      </a:pPr>
                      <a:r>
                        <a:rPr lang="en-US" sz="1800"/>
                        <a:t>85.25</a:t>
                      </a:r>
                      <a:endParaRPr/>
                    </a:p>
                  </a:txBody>
                  <a:tcPr marL="91450" marR="91450" marT="45725" marB="45725"/>
                </a:tc>
                <a:tc>
                  <a:txBody>
                    <a:bodyPr/>
                    <a:lstStyle/>
                    <a:p>
                      <a:pPr marL="0" marR="0" lvl="0" indent="0" algn="l" rtl="0">
                        <a:spcBef>
                          <a:spcPts val="0"/>
                        </a:spcBef>
                        <a:spcAft>
                          <a:spcPts val="0"/>
                        </a:spcAft>
                        <a:buNone/>
                      </a:pPr>
                      <a:r>
                        <a:rPr lang="en-US" sz="1800"/>
                        <a:t>82.61</a:t>
                      </a:r>
                      <a:endParaRPr/>
                    </a:p>
                  </a:txBody>
                  <a:tcPr marL="91450" marR="91450" marT="45725" marB="45725"/>
                </a:tc>
                <a:tc>
                  <a:txBody>
                    <a:bodyPr/>
                    <a:lstStyle/>
                    <a:p>
                      <a:pPr marL="0" marR="0" lvl="0" indent="0" algn="l" rtl="0">
                        <a:spcBef>
                          <a:spcPts val="0"/>
                        </a:spcBef>
                        <a:spcAft>
                          <a:spcPts val="0"/>
                        </a:spcAft>
                        <a:buNone/>
                      </a:pPr>
                      <a:r>
                        <a:rPr lang="en-US" sz="1800"/>
                        <a:t>83.50</a:t>
                      </a:r>
                      <a:endParaRPr/>
                    </a:p>
                  </a:txBody>
                  <a:tcPr marL="91450" marR="91450" marT="45725" marB="45725"/>
                </a:tc>
                <a:tc>
                  <a:txBody>
                    <a:bodyPr/>
                    <a:lstStyle/>
                    <a:p>
                      <a:pPr marL="0" marR="0" lvl="0" indent="0" algn="l" rtl="0">
                        <a:spcBef>
                          <a:spcPts val="0"/>
                        </a:spcBef>
                        <a:spcAft>
                          <a:spcPts val="0"/>
                        </a:spcAft>
                        <a:buNone/>
                      </a:pPr>
                      <a:r>
                        <a:rPr lang="en-US" sz="1800"/>
                        <a:t>92.00</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4. LightGBM</a:t>
                      </a:r>
                      <a:endParaRPr sz="1800"/>
                    </a:p>
                  </a:txBody>
                  <a:tcPr marL="91450" marR="91450" marT="45725" marB="45725"/>
                </a:tc>
                <a:tc>
                  <a:txBody>
                    <a:bodyPr/>
                    <a:lstStyle/>
                    <a:p>
                      <a:pPr marL="0" marR="0" lvl="0" indent="0" algn="l" rtl="0">
                        <a:spcBef>
                          <a:spcPts val="0"/>
                        </a:spcBef>
                        <a:spcAft>
                          <a:spcPts val="0"/>
                        </a:spcAft>
                        <a:buNone/>
                      </a:pPr>
                      <a:r>
                        <a:rPr lang="en-US" sz="1800"/>
                        <a:t>85.00</a:t>
                      </a:r>
                      <a:endParaRPr/>
                    </a:p>
                  </a:txBody>
                  <a:tcPr marL="91450" marR="91450" marT="45725" marB="45725"/>
                </a:tc>
                <a:tc>
                  <a:txBody>
                    <a:bodyPr/>
                    <a:lstStyle/>
                    <a:p>
                      <a:pPr marL="0" marR="0" lvl="0" indent="0" algn="l" rtl="0">
                        <a:spcBef>
                          <a:spcPts val="0"/>
                        </a:spcBef>
                        <a:spcAft>
                          <a:spcPts val="0"/>
                        </a:spcAft>
                        <a:buNone/>
                      </a:pPr>
                      <a:r>
                        <a:rPr lang="en-US" sz="1800"/>
                        <a:t>87.27</a:t>
                      </a:r>
                      <a:endParaRPr/>
                    </a:p>
                  </a:txBody>
                  <a:tcPr marL="91450" marR="91450" marT="45725" marB="45725"/>
                </a:tc>
                <a:tc>
                  <a:txBody>
                    <a:bodyPr/>
                    <a:lstStyle/>
                    <a:p>
                      <a:pPr marL="0" marR="0" lvl="0" indent="0" algn="l" rtl="0">
                        <a:spcBef>
                          <a:spcPts val="0"/>
                        </a:spcBef>
                        <a:spcAft>
                          <a:spcPts val="0"/>
                        </a:spcAft>
                        <a:buNone/>
                      </a:pPr>
                      <a:r>
                        <a:rPr lang="en-US" sz="1800"/>
                        <a:t>82.64</a:t>
                      </a:r>
                      <a:endParaRPr/>
                    </a:p>
                  </a:txBody>
                  <a:tcPr marL="91450" marR="91450" marT="45725" marB="45725"/>
                </a:tc>
                <a:tc>
                  <a:txBody>
                    <a:bodyPr/>
                    <a:lstStyle/>
                    <a:p>
                      <a:pPr marL="0" marR="0" lvl="0" indent="0" algn="l" rtl="0">
                        <a:spcBef>
                          <a:spcPts val="0"/>
                        </a:spcBef>
                        <a:spcAft>
                          <a:spcPts val="0"/>
                        </a:spcAft>
                        <a:buNone/>
                      </a:pPr>
                      <a:r>
                        <a:rPr lang="en-US" sz="1800"/>
                        <a:t>84.55</a:t>
                      </a:r>
                      <a:endParaRPr/>
                    </a:p>
                  </a:txBody>
                  <a:tcPr marL="91450" marR="91450" marT="45725" marB="45725"/>
                </a:tc>
                <a:tc>
                  <a:txBody>
                    <a:bodyPr/>
                    <a:lstStyle/>
                    <a:p>
                      <a:pPr marL="0" marR="0" lvl="0" indent="0" algn="l" rtl="0">
                        <a:spcBef>
                          <a:spcPts val="0"/>
                        </a:spcBef>
                        <a:spcAft>
                          <a:spcPts val="0"/>
                        </a:spcAft>
                        <a:buNone/>
                      </a:pPr>
                      <a:r>
                        <a:rPr lang="en-US" sz="1800"/>
                        <a:t>93.00</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5. Decision Tree</a:t>
                      </a:r>
                      <a:endParaRPr/>
                    </a:p>
                  </a:txBody>
                  <a:tcPr marL="91450" marR="91450" marT="45725" marB="45725"/>
                </a:tc>
                <a:tc>
                  <a:txBody>
                    <a:bodyPr/>
                    <a:lstStyle/>
                    <a:p>
                      <a:pPr marL="0" marR="0" lvl="0" indent="0" algn="l" rtl="0">
                        <a:spcBef>
                          <a:spcPts val="0"/>
                        </a:spcBef>
                        <a:spcAft>
                          <a:spcPts val="0"/>
                        </a:spcAft>
                        <a:buNone/>
                      </a:pPr>
                      <a:r>
                        <a:rPr lang="en-US" sz="1800"/>
                        <a:t>73.21</a:t>
                      </a:r>
                      <a:endParaRPr/>
                    </a:p>
                  </a:txBody>
                  <a:tcPr marL="91450" marR="91450" marT="45725" marB="45725"/>
                </a:tc>
                <a:tc>
                  <a:txBody>
                    <a:bodyPr/>
                    <a:lstStyle/>
                    <a:p>
                      <a:pPr marL="0" marR="0" lvl="0" indent="0" algn="l" rtl="0">
                        <a:spcBef>
                          <a:spcPts val="0"/>
                        </a:spcBef>
                        <a:spcAft>
                          <a:spcPts val="0"/>
                        </a:spcAft>
                        <a:buNone/>
                      </a:pPr>
                      <a:r>
                        <a:rPr lang="en-US" sz="1800"/>
                        <a:t>73.00</a:t>
                      </a:r>
                      <a:endParaRPr/>
                    </a:p>
                  </a:txBody>
                  <a:tcPr marL="91450" marR="91450" marT="45725" marB="45725"/>
                </a:tc>
                <a:tc>
                  <a:txBody>
                    <a:bodyPr/>
                    <a:lstStyle/>
                    <a:p>
                      <a:pPr marL="0" marR="0" lvl="0" indent="0" algn="l" rtl="0">
                        <a:spcBef>
                          <a:spcPts val="0"/>
                        </a:spcBef>
                        <a:spcAft>
                          <a:spcPts val="0"/>
                        </a:spcAft>
                        <a:buNone/>
                      </a:pPr>
                      <a:r>
                        <a:rPr lang="en-US" sz="1800"/>
                        <a:t>74.11</a:t>
                      </a:r>
                      <a:endParaRPr/>
                    </a:p>
                  </a:txBody>
                  <a:tcPr marL="91450" marR="91450" marT="45725" marB="45725"/>
                </a:tc>
                <a:tc>
                  <a:txBody>
                    <a:bodyPr/>
                    <a:lstStyle/>
                    <a:p>
                      <a:pPr marL="0" marR="0" lvl="0" indent="0" algn="l" rtl="0">
                        <a:spcBef>
                          <a:spcPts val="0"/>
                        </a:spcBef>
                        <a:spcAft>
                          <a:spcPts val="0"/>
                        </a:spcAft>
                        <a:buNone/>
                      </a:pPr>
                      <a:r>
                        <a:rPr lang="en-US" sz="1800"/>
                        <a:t>73.00</a:t>
                      </a:r>
                      <a:endParaRPr/>
                    </a:p>
                  </a:txBody>
                  <a:tcPr marL="91450" marR="91450" marT="45725" marB="45725"/>
                </a:tc>
                <a:tc>
                  <a:txBody>
                    <a:bodyPr/>
                    <a:lstStyle/>
                    <a:p>
                      <a:pPr marL="0" marR="0" lvl="0" indent="0" algn="l" rtl="0">
                        <a:spcBef>
                          <a:spcPts val="0"/>
                        </a:spcBef>
                        <a:spcAft>
                          <a:spcPts val="0"/>
                        </a:spcAft>
                        <a:buNone/>
                      </a:pPr>
                      <a:r>
                        <a:rPr lang="en-US" sz="1800"/>
                        <a:t>73.20</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a:t>6. Bagging</a:t>
                      </a:r>
                      <a:endParaRPr/>
                    </a:p>
                  </a:txBody>
                  <a:tcPr marL="91450" marR="91450" marT="45725" marB="45725"/>
                </a:tc>
                <a:tc>
                  <a:txBody>
                    <a:bodyPr/>
                    <a:lstStyle/>
                    <a:p>
                      <a:pPr marL="0" marR="0" lvl="0" indent="0" algn="l" rtl="0">
                        <a:spcBef>
                          <a:spcPts val="0"/>
                        </a:spcBef>
                        <a:spcAft>
                          <a:spcPts val="0"/>
                        </a:spcAft>
                        <a:buNone/>
                      </a:pPr>
                      <a:r>
                        <a:rPr lang="en-US" sz="1800"/>
                        <a:t>82.00</a:t>
                      </a:r>
                      <a:endParaRPr/>
                    </a:p>
                  </a:txBody>
                  <a:tcPr marL="91450" marR="91450" marT="45725" marB="45725"/>
                </a:tc>
                <a:tc>
                  <a:txBody>
                    <a:bodyPr/>
                    <a:lstStyle/>
                    <a:p>
                      <a:pPr marL="0" marR="0" lvl="0" indent="0" algn="l" rtl="0">
                        <a:spcBef>
                          <a:spcPts val="0"/>
                        </a:spcBef>
                        <a:spcAft>
                          <a:spcPts val="0"/>
                        </a:spcAft>
                        <a:buNone/>
                      </a:pPr>
                      <a:r>
                        <a:rPr lang="en-US" sz="1800"/>
                        <a:t>88.36</a:t>
                      </a:r>
                      <a:endParaRPr/>
                    </a:p>
                  </a:txBody>
                  <a:tcPr marL="91450" marR="91450" marT="45725" marB="45725"/>
                </a:tc>
                <a:tc>
                  <a:txBody>
                    <a:bodyPr/>
                    <a:lstStyle/>
                    <a:p>
                      <a:pPr marL="0" marR="0" lvl="0" indent="0" algn="l" rtl="0">
                        <a:spcBef>
                          <a:spcPts val="0"/>
                        </a:spcBef>
                        <a:spcAft>
                          <a:spcPts val="0"/>
                        </a:spcAft>
                        <a:buNone/>
                      </a:pPr>
                      <a:r>
                        <a:rPr lang="en-US" sz="1800"/>
                        <a:t>75.36</a:t>
                      </a:r>
                      <a:endParaRPr/>
                    </a:p>
                  </a:txBody>
                  <a:tcPr marL="91450" marR="91450" marT="45725" marB="45725"/>
                </a:tc>
                <a:tc>
                  <a:txBody>
                    <a:bodyPr/>
                    <a:lstStyle/>
                    <a:p>
                      <a:pPr marL="0" marR="0" lvl="0" indent="0" algn="l" rtl="0">
                        <a:spcBef>
                          <a:spcPts val="0"/>
                        </a:spcBef>
                        <a:spcAft>
                          <a:spcPts val="0"/>
                        </a:spcAft>
                        <a:buNone/>
                      </a:pPr>
                      <a:r>
                        <a:rPr lang="en-US" sz="1800"/>
                        <a:t>70.10</a:t>
                      </a:r>
                      <a:endParaRPr/>
                    </a:p>
                  </a:txBody>
                  <a:tcPr marL="91450" marR="91450" marT="45725" marB="45725"/>
                </a:tc>
                <a:tc>
                  <a:txBody>
                    <a:bodyPr/>
                    <a:lstStyle/>
                    <a:p>
                      <a:pPr marL="0" marR="0" lvl="0" indent="0" algn="l" rtl="0">
                        <a:spcBef>
                          <a:spcPts val="0"/>
                        </a:spcBef>
                        <a:spcAft>
                          <a:spcPts val="0"/>
                        </a:spcAft>
                        <a:buNone/>
                      </a:pPr>
                      <a:r>
                        <a:rPr lang="en-US" sz="1800"/>
                        <a:t>89.05</a:t>
                      </a:r>
                      <a:endParaRPr/>
                    </a:p>
                  </a:txBody>
                  <a:tcPr marL="91450" marR="91450" marT="45725" marB="45725"/>
                </a:tc>
                <a:extLst>
                  <a:ext uri="{0D108BD9-81ED-4DB2-BD59-A6C34878D82A}">
                    <a16:rowId xmlns:a16="http://schemas.microsoft.com/office/drawing/2014/main" val="10006"/>
                  </a:ext>
                </a:extLst>
              </a:tr>
            </a:tbl>
          </a:graphicData>
        </a:graphic>
      </p:graphicFrame>
      <p:sp>
        <p:nvSpPr>
          <p:cNvPr id="178" name="Google Shape;178;p1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Results and discussion: </a:t>
            </a:r>
            <a:r>
              <a:rPr lang="en-US" sz="2700"/>
              <a:t>Fig 3: Accuracy analysis for predicting the HF using machine learning models</a:t>
            </a:r>
            <a:endParaRPr/>
          </a:p>
        </p:txBody>
      </p:sp>
      <p:graphicFrame>
        <p:nvGraphicFramePr>
          <p:cNvPr id="184" name="Google Shape;184;p14"/>
          <p:cNvGraphicFramePr/>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185" name="Google Shape;185;p14"/>
          <p:cNvSpPr txBox="1"/>
          <p:nvPr/>
        </p:nvSpPr>
        <p:spPr>
          <a:xfrm rot="-5400000">
            <a:off x="-688033" y="3349625"/>
            <a:ext cx="25908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Accuracy Score (%)</a:t>
            </a:r>
            <a:endParaRPr/>
          </a:p>
        </p:txBody>
      </p:sp>
      <p:sp>
        <p:nvSpPr>
          <p:cNvPr id="186" name="Google Shape;186;p14"/>
          <p:cNvSpPr txBox="1"/>
          <p:nvPr/>
        </p:nvSpPr>
        <p:spPr>
          <a:xfrm>
            <a:off x="1828800" y="2100391"/>
            <a:ext cx="6731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85</a:t>
            </a:r>
            <a:endParaRPr/>
          </a:p>
        </p:txBody>
      </p:sp>
      <p:sp>
        <p:nvSpPr>
          <p:cNvPr id="187" name="Google Shape;187;p14"/>
          <p:cNvSpPr txBox="1"/>
          <p:nvPr/>
        </p:nvSpPr>
        <p:spPr>
          <a:xfrm>
            <a:off x="3429000" y="2285057"/>
            <a:ext cx="6731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84</a:t>
            </a:r>
            <a:endParaRPr/>
          </a:p>
        </p:txBody>
      </p:sp>
      <p:sp>
        <p:nvSpPr>
          <p:cNvPr id="188" name="Google Shape;188;p1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Results and discussion: </a:t>
            </a:r>
            <a:r>
              <a:rPr lang="en-US" sz="2400"/>
              <a:t>need for AUC in addition to accuracy</a:t>
            </a:r>
            <a:endParaRPr/>
          </a:p>
        </p:txBody>
      </p:sp>
      <p:sp>
        <p:nvSpPr>
          <p:cNvPr id="194" name="Google Shape;194;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Accuracy cannot be the only metric for analyzing the performance of the models</a:t>
            </a:r>
            <a:endParaRPr/>
          </a:p>
          <a:p>
            <a:pPr marL="228600" lvl="0" indent="-228600" algn="l" rtl="0">
              <a:lnSpc>
                <a:spcPct val="90000"/>
              </a:lnSpc>
              <a:spcBef>
                <a:spcPts val="1000"/>
              </a:spcBef>
              <a:spcAft>
                <a:spcPts val="0"/>
              </a:spcAft>
              <a:buClr>
                <a:schemeClr val="dk1"/>
              </a:buClr>
              <a:buSzPts val="2800"/>
              <a:buChar char="•"/>
            </a:pPr>
            <a:r>
              <a:rPr lang="en-US"/>
              <a:t>the Area under curve (AUC) value, which evaluates a model's performance to distinguish across classes, becomes a significant matrix for assessing the model's performance</a:t>
            </a:r>
            <a:endParaRPr/>
          </a:p>
          <a:p>
            <a:pPr marL="228600" lvl="0" indent="-228600" algn="l" rtl="0">
              <a:lnSpc>
                <a:spcPct val="90000"/>
              </a:lnSpc>
              <a:spcBef>
                <a:spcPts val="1000"/>
              </a:spcBef>
              <a:spcAft>
                <a:spcPts val="0"/>
              </a:spcAft>
              <a:buClr>
                <a:schemeClr val="dk1"/>
              </a:buClr>
              <a:buSzPts val="2800"/>
              <a:buChar char="•"/>
            </a:pPr>
            <a:r>
              <a:rPr lang="en-US"/>
              <a:t>The AUC measures how successfully a model can distinguish between positive and negative classifications</a:t>
            </a:r>
            <a:endParaRPr/>
          </a:p>
        </p:txBody>
      </p:sp>
      <p:sp>
        <p:nvSpPr>
          <p:cNvPr id="195" name="Google Shape;195;p1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Results and discussion: </a:t>
            </a:r>
            <a:r>
              <a:rPr lang="en-US" sz="2700"/>
              <a:t>Fig 5: Area under curve (AUC) analysis for predicting the heart failure using machine learning models</a:t>
            </a:r>
            <a:endParaRPr/>
          </a:p>
        </p:txBody>
      </p:sp>
      <p:graphicFrame>
        <p:nvGraphicFramePr>
          <p:cNvPr id="201" name="Google Shape;201;p16"/>
          <p:cNvGraphicFramePr/>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202" name="Google Shape;202;p16"/>
          <p:cNvSpPr txBox="1"/>
          <p:nvPr/>
        </p:nvSpPr>
        <p:spPr>
          <a:xfrm rot="-5400000">
            <a:off x="-780366" y="3257292"/>
            <a:ext cx="277546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Area under curve(%)</a:t>
            </a:r>
            <a:endParaRPr/>
          </a:p>
        </p:txBody>
      </p:sp>
      <p:sp>
        <p:nvSpPr>
          <p:cNvPr id="203" name="Google Shape;203;p16"/>
          <p:cNvSpPr txBox="1"/>
          <p:nvPr/>
        </p:nvSpPr>
        <p:spPr>
          <a:xfrm>
            <a:off x="1828800" y="2100391"/>
            <a:ext cx="6731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93</a:t>
            </a:r>
            <a:endParaRPr/>
          </a:p>
        </p:txBody>
      </p:sp>
      <p:sp>
        <p:nvSpPr>
          <p:cNvPr id="204" name="Google Shape;204;p16"/>
          <p:cNvSpPr txBox="1"/>
          <p:nvPr/>
        </p:nvSpPr>
        <p:spPr>
          <a:xfrm>
            <a:off x="3581400" y="2100391"/>
            <a:ext cx="6731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92</a:t>
            </a:r>
            <a:endParaRPr/>
          </a:p>
        </p:txBody>
      </p:sp>
      <p:sp>
        <p:nvSpPr>
          <p:cNvPr id="205" name="Google Shape;205;p1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91c5b1d919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Criticism</a:t>
            </a:r>
            <a:endParaRPr/>
          </a:p>
        </p:txBody>
      </p:sp>
      <p:sp>
        <p:nvSpPr>
          <p:cNvPr id="218" name="Google Shape;218;g291c5b1d919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The sample size of the data is small, with only 299 samples. That influences the research’s reliability.</a:t>
            </a:r>
            <a:endParaRPr/>
          </a:p>
          <a:p>
            <a:pPr marL="457200" lvl="0" indent="-342900" algn="l" rtl="0">
              <a:spcBef>
                <a:spcPts val="0"/>
              </a:spcBef>
              <a:spcAft>
                <a:spcPts val="0"/>
              </a:spcAft>
              <a:buSzPts val="1800"/>
              <a:buChar char="•"/>
            </a:pPr>
            <a:r>
              <a:rPr lang="en-US"/>
              <a:t>The paper’s conclusion hasn’t been applied to real life. So it cannot be said the accuracy will be shown in real life application.</a:t>
            </a:r>
            <a:endParaRPr/>
          </a:p>
          <a:p>
            <a:pPr marL="457200" lvl="0" indent="-342900" algn="l" rtl="0">
              <a:spcBef>
                <a:spcPts val="0"/>
              </a:spcBef>
              <a:spcAft>
                <a:spcPts val="0"/>
              </a:spcAft>
              <a:buSzPts val="1800"/>
              <a:buChar char="•"/>
            </a:pPr>
            <a:r>
              <a:rPr lang="en-US"/>
              <a:t>The dataset is imbalanced. So the result may contain bias.</a:t>
            </a:r>
            <a:endParaRPr/>
          </a:p>
        </p:txBody>
      </p:sp>
      <p:sp>
        <p:nvSpPr>
          <p:cNvPr id="219" name="Google Shape;219;g291c5b1d919_0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24e105904d1_0_0"/>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t>Thank You</a:t>
            </a:r>
            <a:endParaRPr/>
          </a:p>
        </p:txBody>
      </p:sp>
      <p:sp>
        <p:nvSpPr>
          <p:cNvPr id="211" name="Google Shape;211;g24e105904d1_0_0"/>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r>
              <a:rPr lang="en-US"/>
              <a:t>For your patience</a:t>
            </a:r>
            <a:endParaRPr/>
          </a:p>
        </p:txBody>
      </p:sp>
      <p:sp>
        <p:nvSpPr>
          <p:cNvPr id="212" name="Google Shape;212;g24e105904d1_0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a:t>Heart failure survival prediction using machine learning algorithm: am I safe from heart failure?</a:t>
            </a:r>
            <a:endParaRPr/>
          </a:p>
        </p:txBody>
      </p:sp>
      <p:sp>
        <p:nvSpPr>
          <p:cNvPr id="92" name="Google Shape;92;p1"/>
          <p:cNvSpPr txBox="1">
            <a:spLocks noGrp="1"/>
          </p:cNvSpPr>
          <p:nvPr>
            <p:ph type="subTitle" idx="1"/>
          </p:nvPr>
        </p:nvSpPr>
        <p:spPr>
          <a:xfrm>
            <a:off x="1524000" y="3602037"/>
            <a:ext cx="9144000" cy="263834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By Muntasir Mamun, </a:t>
            </a:r>
            <a:endParaRPr/>
          </a:p>
          <a:p>
            <a:pPr marL="0" lvl="0" indent="0" algn="ctr" rtl="0">
              <a:lnSpc>
                <a:spcPct val="90000"/>
              </a:lnSpc>
              <a:spcBef>
                <a:spcPts val="1000"/>
              </a:spcBef>
              <a:spcAft>
                <a:spcPts val="0"/>
              </a:spcAft>
              <a:buClr>
                <a:schemeClr val="dk1"/>
              </a:buClr>
              <a:buSzPts val="2400"/>
              <a:buNone/>
            </a:pPr>
            <a:r>
              <a:rPr lang="en-US"/>
              <a:t>Afia Farjana, </a:t>
            </a:r>
            <a:endParaRPr/>
          </a:p>
          <a:p>
            <a:pPr marL="0" lvl="0" indent="0" algn="ctr" rtl="0">
              <a:lnSpc>
                <a:spcPct val="90000"/>
              </a:lnSpc>
              <a:spcBef>
                <a:spcPts val="1000"/>
              </a:spcBef>
              <a:spcAft>
                <a:spcPts val="0"/>
              </a:spcAft>
              <a:buClr>
                <a:schemeClr val="dk1"/>
              </a:buClr>
              <a:buSzPts val="2400"/>
              <a:buNone/>
            </a:pPr>
            <a:r>
              <a:rPr lang="en-US"/>
              <a:t>Miraz Al Mamun, </a:t>
            </a:r>
            <a:endParaRPr/>
          </a:p>
          <a:p>
            <a:pPr marL="0" lvl="0" indent="0" algn="ctr" rtl="0">
              <a:lnSpc>
                <a:spcPct val="90000"/>
              </a:lnSpc>
              <a:spcBef>
                <a:spcPts val="1000"/>
              </a:spcBef>
              <a:spcAft>
                <a:spcPts val="0"/>
              </a:spcAft>
              <a:buClr>
                <a:schemeClr val="dk1"/>
              </a:buClr>
              <a:buSzPts val="2400"/>
              <a:buNone/>
            </a:pPr>
            <a:r>
              <a:rPr lang="en-US"/>
              <a:t>Md Salim Ahammed, </a:t>
            </a:r>
            <a:endParaRPr/>
          </a:p>
          <a:p>
            <a:pPr marL="0" lvl="0" indent="0" algn="ctr" rtl="0">
              <a:lnSpc>
                <a:spcPct val="90000"/>
              </a:lnSpc>
              <a:spcBef>
                <a:spcPts val="1000"/>
              </a:spcBef>
              <a:spcAft>
                <a:spcPts val="0"/>
              </a:spcAft>
              <a:buClr>
                <a:schemeClr val="dk1"/>
              </a:buClr>
              <a:buSzPts val="2400"/>
              <a:buNone/>
            </a:pPr>
            <a:r>
              <a:rPr lang="en-US"/>
              <a:t>Md Minhazur Rahman</a:t>
            </a:r>
            <a:endParaRPr/>
          </a:p>
        </p:txBody>
      </p:sp>
      <p:sp>
        <p:nvSpPr>
          <p:cNvPr id="93" name="Google Shape;93;p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Abstract</a:t>
            </a:r>
            <a:endParaRPr/>
          </a:p>
        </p:txBody>
      </p:sp>
      <p:sp>
        <p:nvSpPr>
          <p:cNvPr id="99" name="Google Shape;99;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Heart Failure (HF) is a prevalent ailment worldwide, and despite significant medical advancements in the past few decades, cardiovascular disease is still the leading cause of death.</a:t>
            </a:r>
            <a:endParaRPr/>
          </a:p>
          <a:p>
            <a:pPr marL="228600" lvl="0" indent="-228600" algn="l" rtl="0">
              <a:lnSpc>
                <a:spcPct val="90000"/>
              </a:lnSpc>
              <a:spcBef>
                <a:spcPts val="1000"/>
              </a:spcBef>
              <a:spcAft>
                <a:spcPts val="0"/>
              </a:spcAft>
              <a:buClr>
                <a:schemeClr val="dk1"/>
              </a:buClr>
              <a:buSzPts val="2800"/>
              <a:buChar char="•"/>
            </a:pPr>
            <a:r>
              <a:rPr lang="en-US"/>
              <a:t>Because so many elements involved to a patient developing HF, without using computational technique, giving proper care to HF patients can be difficult for physicians.</a:t>
            </a:r>
            <a:endParaRPr/>
          </a:p>
          <a:p>
            <a:pPr marL="228600" lvl="0" indent="-228600" algn="l" rtl="0">
              <a:lnSpc>
                <a:spcPct val="90000"/>
              </a:lnSpc>
              <a:spcBef>
                <a:spcPts val="1000"/>
              </a:spcBef>
              <a:spcAft>
                <a:spcPts val="0"/>
              </a:spcAft>
              <a:buClr>
                <a:schemeClr val="dk1"/>
              </a:buClr>
              <a:buSzPts val="2800"/>
              <a:buChar char="•"/>
            </a:pPr>
            <a:r>
              <a:rPr lang="en-US"/>
              <a:t>This study aims to develop prediction models for patient survival in HF conditions.</a:t>
            </a:r>
            <a:endParaRPr/>
          </a:p>
          <a:p>
            <a:pPr marL="228600" lvl="0" indent="-228600" algn="l" rtl="0">
              <a:lnSpc>
                <a:spcPct val="90000"/>
              </a:lnSpc>
              <a:spcBef>
                <a:spcPts val="1000"/>
              </a:spcBef>
              <a:spcAft>
                <a:spcPts val="0"/>
              </a:spcAft>
              <a:buClr>
                <a:schemeClr val="dk1"/>
              </a:buClr>
              <a:buSzPts val="2800"/>
              <a:buChar char="•"/>
            </a:pPr>
            <a:r>
              <a:rPr lang="en-US"/>
              <a:t>In this paper, the authors analyzed the UCI heart failure dataset containing relevant medical information of 299 HF patients.</a:t>
            </a:r>
            <a:endParaRPr/>
          </a:p>
        </p:txBody>
      </p:sp>
      <p:sp>
        <p:nvSpPr>
          <p:cNvPr id="100" name="Google Shape;100;p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Abstract</a:t>
            </a:r>
            <a:endParaRPr/>
          </a:p>
        </p:txBody>
      </p:sp>
      <p:sp>
        <p:nvSpPr>
          <p:cNvPr id="106" name="Google Shape;106;p3"/>
          <p:cNvSpPr txBox="1">
            <a:spLocks noGrp="1"/>
          </p:cNvSpPr>
          <p:nvPr>
            <p:ph type="body" idx="1"/>
          </p:nvPr>
        </p:nvSpPr>
        <p:spPr>
          <a:xfrm>
            <a:off x="838200" y="1540042"/>
            <a:ext cx="10515600" cy="463692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authors applied several machine learning classifiers to predict the patient survival from HF-related pathophysiological parameters.</a:t>
            </a:r>
            <a:endParaRPr/>
          </a:p>
          <a:p>
            <a:pPr marL="228600" lvl="0" indent="-228600" algn="l" rtl="0">
              <a:lnSpc>
                <a:spcPct val="90000"/>
              </a:lnSpc>
              <a:spcBef>
                <a:spcPts val="1000"/>
              </a:spcBef>
              <a:spcAft>
                <a:spcPts val="0"/>
              </a:spcAft>
              <a:buClr>
                <a:schemeClr val="dk1"/>
              </a:buClr>
              <a:buSzPts val="2800"/>
              <a:buChar char="•"/>
            </a:pPr>
            <a:r>
              <a:rPr lang="en-US"/>
              <a:t>Machine learning classifiers used in this publication:</a:t>
            </a:r>
            <a:endParaRPr/>
          </a:p>
          <a:p>
            <a:pPr marL="685800" lvl="1" indent="-228600" algn="l" rtl="0">
              <a:lnSpc>
                <a:spcPct val="90000"/>
              </a:lnSpc>
              <a:spcBef>
                <a:spcPts val="500"/>
              </a:spcBef>
              <a:spcAft>
                <a:spcPts val="0"/>
              </a:spcAft>
              <a:buClr>
                <a:schemeClr val="dk1"/>
              </a:buClr>
              <a:buSzPts val="2400"/>
              <a:buChar char="•"/>
            </a:pPr>
            <a:r>
              <a:rPr lang="en-US"/>
              <a:t>Logistic Regression</a:t>
            </a:r>
            <a:endParaRPr/>
          </a:p>
          <a:p>
            <a:pPr marL="685800" lvl="1" indent="-228600" algn="l" rtl="0">
              <a:lnSpc>
                <a:spcPct val="90000"/>
              </a:lnSpc>
              <a:spcBef>
                <a:spcPts val="500"/>
              </a:spcBef>
              <a:spcAft>
                <a:spcPts val="0"/>
              </a:spcAft>
              <a:buClr>
                <a:schemeClr val="dk1"/>
              </a:buClr>
              <a:buSzPts val="2400"/>
              <a:buChar char="•"/>
            </a:pPr>
            <a:r>
              <a:rPr lang="en-US"/>
              <a:t>Decision Tree</a:t>
            </a:r>
            <a:endParaRPr/>
          </a:p>
          <a:p>
            <a:pPr marL="685800" lvl="1" indent="-228600" algn="l" rtl="0">
              <a:lnSpc>
                <a:spcPct val="90000"/>
              </a:lnSpc>
              <a:spcBef>
                <a:spcPts val="500"/>
              </a:spcBef>
              <a:spcAft>
                <a:spcPts val="0"/>
              </a:spcAft>
              <a:buClr>
                <a:schemeClr val="dk1"/>
              </a:buClr>
              <a:buSzPts val="2400"/>
              <a:buChar char="•"/>
            </a:pPr>
            <a:r>
              <a:rPr lang="en-US"/>
              <a:t>Support Vector Machine</a:t>
            </a:r>
            <a:endParaRPr/>
          </a:p>
          <a:p>
            <a:pPr marL="685800" lvl="1" indent="-228600" algn="l" rtl="0">
              <a:lnSpc>
                <a:spcPct val="90000"/>
              </a:lnSpc>
              <a:spcBef>
                <a:spcPts val="500"/>
              </a:spcBef>
              <a:spcAft>
                <a:spcPts val="0"/>
              </a:spcAft>
              <a:buClr>
                <a:schemeClr val="dk1"/>
              </a:buClr>
              <a:buSzPts val="2400"/>
              <a:buChar char="•"/>
            </a:pPr>
            <a:r>
              <a:rPr lang="en-US"/>
              <a:t>XGBoost</a:t>
            </a:r>
            <a:endParaRPr/>
          </a:p>
          <a:p>
            <a:pPr marL="685800" lvl="1" indent="-228600" algn="l" rtl="0">
              <a:lnSpc>
                <a:spcPct val="90000"/>
              </a:lnSpc>
              <a:spcBef>
                <a:spcPts val="500"/>
              </a:spcBef>
              <a:spcAft>
                <a:spcPts val="0"/>
              </a:spcAft>
              <a:buClr>
                <a:schemeClr val="dk1"/>
              </a:buClr>
              <a:buSzPts val="2400"/>
              <a:buChar char="•"/>
            </a:pPr>
            <a:r>
              <a:rPr lang="en-US"/>
              <a:t>LightGBM</a:t>
            </a:r>
            <a:endParaRPr/>
          </a:p>
          <a:p>
            <a:pPr marL="685800" lvl="1" indent="-228600" algn="l" rtl="0">
              <a:lnSpc>
                <a:spcPct val="90000"/>
              </a:lnSpc>
              <a:spcBef>
                <a:spcPts val="500"/>
              </a:spcBef>
              <a:spcAft>
                <a:spcPts val="0"/>
              </a:spcAft>
              <a:buClr>
                <a:schemeClr val="dk1"/>
              </a:buClr>
              <a:buSzPts val="2400"/>
              <a:buChar char="•"/>
            </a:pPr>
            <a:r>
              <a:rPr lang="en-US"/>
              <a:t>Random Forest</a:t>
            </a:r>
            <a:endParaRPr/>
          </a:p>
          <a:p>
            <a:pPr marL="685800" lvl="1" indent="-228600" algn="l" rtl="0">
              <a:lnSpc>
                <a:spcPct val="90000"/>
              </a:lnSpc>
              <a:spcBef>
                <a:spcPts val="500"/>
              </a:spcBef>
              <a:spcAft>
                <a:spcPts val="0"/>
              </a:spcAft>
              <a:buClr>
                <a:schemeClr val="dk1"/>
              </a:buClr>
              <a:buSzPts val="2400"/>
              <a:buChar char="•"/>
            </a:pPr>
            <a:r>
              <a:rPr lang="en-US"/>
              <a:t>KNN</a:t>
            </a:r>
            <a:endParaRPr/>
          </a:p>
          <a:p>
            <a:pPr marL="685800" lvl="1" indent="-228600" algn="l" rtl="0">
              <a:lnSpc>
                <a:spcPct val="90000"/>
              </a:lnSpc>
              <a:spcBef>
                <a:spcPts val="500"/>
              </a:spcBef>
              <a:spcAft>
                <a:spcPts val="0"/>
              </a:spcAft>
              <a:buClr>
                <a:schemeClr val="dk1"/>
              </a:buClr>
              <a:buSzPts val="2400"/>
              <a:buChar char="•"/>
            </a:pPr>
            <a:r>
              <a:rPr lang="en-US"/>
              <a:t>Bagging</a:t>
            </a:r>
            <a:endParaRPr/>
          </a:p>
        </p:txBody>
      </p:sp>
      <p:sp>
        <p:nvSpPr>
          <p:cNvPr id="107" name="Google Shape;107;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Abstract</a:t>
            </a:r>
            <a:endParaRPr/>
          </a:p>
        </p:txBody>
      </p:sp>
      <p:sp>
        <p:nvSpPr>
          <p:cNvPr id="113" name="Google Shape;11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This paper also presents a comparative study by analyzing the performance of different machine learning algorithms.</a:t>
            </a:r>
            <a:endParaRPr dirty="0"/>
          </a:p>
          <a:p>
            <a:pPr marL="228600" lvl="0" indent="-228600" algn="l" rtl="0">
              <a:lnSpc>
                <a:spcPct val="90000"/>
              </a:lnSpc>
              <a:spcBef>
                <a:spcPts val="1000"/>
              </a:spcBef>
              <a:spcAft>
                <a:spcPts val="0"/>
              </a:spcAft>
              <a:buClr>
                <a:schemeClr val="dk1"/>
              </a:buClr>
              <a:buSzPts val="2800"/>
              <a:buChar char="•"/>
            </a:pPr>
            <a:r>
              <a:rPr lang="en-US" dirty="0"/>
              <a:t>Their analysis indicates that </a:t>
            </a:r>
            <a:r>
              <a:rPr lang="en-US" b="1" dirty="0" err="1"/>
              <a:t>LightGBM</a:t>
            </a:r>
            <a:r>
              <a:rPr lang="en-US" dirty="0"/>
              <a:t> achieved the </a:t>
            </a:r>
            <a:r>
              <a:rPr lang="en-US" b="1" dirty="0"/>
              <a:t>highest Accuracy of 85%</a:t>
            </a:r>
            <a:r>
              <a:rPr lang="en-US" dirty="0"/>
              <a:t> and </a:t>
            </a:r>
            <a:r>
              <a:rPr lang="en-US" b="1" dirty="0"/>
              <a:t>AUC of 93% </a:t>
            </a:r>
            <a:r>
              <a:rPr lang="en-US" dirty="0"/>
              <a:t>in predicting patient survival of HF patients compared to other machine learning algorithms</a:t>
            </a:r>
            <a:endParaRPr dirty="0"/>
          </a:p>
        </p:txBody>
      </p:sp>
      <p:sp>
        <p:nvSpPr>
          <p:cNvPr id="114" name="Google Shape;114;p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20" name="Google Shape;120;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Heart failure is a debilitating condition in which the heart fails to pump enough blood to meet body demands resulting in multiple organ failures and death</a:t>
            </a:r>
            <a:endParaRPr/>
          </a:p>
          <a:p>
            <a:pPr marL="228600" lvl="0" indent="-228600" algn="l" rtl="0">
              <a:lnSpc>
                <a:spcPct val="90000"/>
              </a:lnSpc>
              <a:spcBef>
                <a:spcPts val="1000"/>
              </a:spcBef>
              <a:spcAft>
                <a:spcPts val="0"/>
              </a:spcAft>
              <a:buClr>
                <a:schemeClr val="dk1"/>
              </a:buClr>
              <a:buSzPts val="2800"/>
              <a:buChar char="•"/>
            </a:pPr>
            <a:r>
              <a:rPr lang="en-US"/>
              <a:t>Heart failure affects roughly 26 million individuals worldwide, accounting for more than 10% of overall health expenditures for cardiovascular disorders in the United States.</a:t>
            </a:r>
            <a:endParaRPr/>
          </a:p>
          <a:p>
            <a:pPr marL="228600" lvl="0" indent="-50800" algn="l" rtl="0">
              <a:lnSpc>
                <a:spcPct val="90000"/>
              </a:lnSpc>
              <a:spcBef>
                <a:spcPts val="1000"/>
              </a:spcBef>
              <a:spcAft>
                <a:spcPts val="0"/>
              </a:spcAft>
              <a:buClr>
                <a:schemeClr val="dk1"/>
              </a:buClr>
              <a:buSzPts val="2800"/>
              <a:buNone/>
            </a:pPr>
            <a:endParaRPr/>
          </a:p>
        </p:txBody>
      </p:sp>
      <p:sp>
        <p:nvSpPr>
          <p:cNvPr id="121" name="Google Shape;121;p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27" name="Google Shape;12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There are a wide range of factors including but not limited to-</a:t>
            </a:r>
            <a:endParaRPr/>
          </a:p>
          <a:p>
            <a:pPr marL="685800" lvl="1" indent="-228600" algn="l" rtl="0">
              <a:lnSpc>
                <a:spcPct val="90000"/>
              </a:lnSpc>
              <a:spcBef>
                <a:spcPts val="500"/>
              </a:spcBef>
              <a:spcAft>
                <a:spcPts val="0"/>
              </a:spcAft>
              <a:buClr>
                <a:schemeClr val="dk1"/>
              </a:buClr>
              <a:buSzPts val="2400"/>
              <a:buChar char="•"/>
            </a:pPr>
            <a:r>
              <a:rPr lang="en-US"/>
              <a:t>Poor diet</a:t>
            </a:r>
            <a:endParaRPr/>
          </a:p>
          <a:p>
            <a:pPr marL="685800" lvl="1" indent="-228600" algn="l" rtl="0">
              <a:lnSpc>
                <a:spcPct val="90000"/>
              </a:lnSpc>
              <a:spcBef>
                <a:spcPts val="500"/>
              </a:spcBef>
              <a:spcAft>
                <a:spcPts val="0"/>
              </a:spcAft>
              <a:buClr>
                <a:schemeClr val="dk1"/>
              </a:buClr>
              <a:buSzPts val="2400"/>
              <a:buChar char="•"/>
            </a:pPr>
            <a:r>
              <a:rPr lang="en-US"/>
              <a:t>Sedentary lifestyle</a:t>
            </a:r>
            <a:endParaRPr/>
          </a:p>
          <a:p>
            <a:pPr marL="685800" lvl="1" indent="-228600" algn="l" rtl="0">
              <a:lnSpc>
                <a:spcPct val="90000"/>
              </a:lnSpc>
              <a:spcBef>
                <a:spcPts val="500"/>
              </a:spcBef>
              <a:spcAft>
                <a:spcPts val="0"/>
              </a:spcAft>
              <a:buClr>
                <a:schemeClr val="dk1"/>
              </a:buClr>
              <a:buSzPts val="2400"/>
              <a:buChar char="•"/>
            </a:pPr>
            <a:r>
              <a:rPr lang="en-US"/>
              <a:t>Drug abuse or alocoholism,</a:t>
            </a:r>
            <a:endParaRPr/>
          </a:p>
          <a:p>
            <a:pPr marL="685800" lvl="1" indent="-228600" algn="l" rtl="0">
              <a:lnSpc>
                <a:spcPct val="90000"/>
              </a:lnSpc>
              <a:spcBef>
                <a:spcPts val="500"/>
              </a:spcBef>
              <a:spcAft>
                <a:spcPts val="0"/>
              </a:spcAft>
              <a:buClr>
                <a:schemeClr val="dk1"/>
              </a:buClr>
              <a:buSzPts val="2400"/>
              <a:buChar char="•"/>
            </a:pPr>
            <a:r>
              <a:rPr lang="en-US"/>
              <a:t>Pre-existing medical conditions (eg diabetes, high blood pressure, hypercolestoerolemia)</a:t>
            </a:r>
            <a:endParaRPr/>
          </a:p>
          <a:p>
            <a:pPr marL="685800" lvl="1" indent="-228600" algn="l" rtl="0">
              <a:lnSpc>
                <a:spcPct val="90000"/>
              </a:lnSpc>
              <a:spcBef>
                <a:spcPts val="500"/>
              </a:spcBef>
              <a:spcAft>
                <a:spcPts val="0"/>
              </a:spcAft>
              <a:buClr>
                <a:schemeClr val="dk1"/>
              </a:buClr>
              <a:buSzPts val="2400"/>
              <a:buChar char="•"/>
            </a:pPr>
            <a:r>
              <a:rPr lang="en-US"/>
              <a:t>Physiological disorders (hormonal imbalance, vitamin level changes), and</a:t>
            </a:r>
            <a:endParaRPr/>
          </a:p>
          <a:p>
            <a:pPr marL="685800" lvl="1" indent="-228600" algn="l" rtl="0">
              <a:lnSpc>
                <a:spcPct val="90000"/>
              </a:lnSpc>
              <a:spcBef>
                <a:spcPts val="500"/>
              </a:spcBef>
              <a:spcAft>
                <a:spcPts val="0"/>
              </a:spcAft>
              <a:buClr>
                <a:schemeClr val="dk1"/>
              </a:buClr>
              <a:buSzPts val="2400"/>
              <a:buChar char="•"/>
            </a:pPr>
            <a:r>
              <a:rPr lang="en-US"/>
              <a:t>Therapeutic intervention (radiation or chemotherapy)</a:t>
            </a:r>
            <a:endParaRPr/>
          </a:p>
          <a:p>
            <a:pPr marL="0" lvl="0" indent="0" algn="l" rtl="0">
              <a:lnSpc>
                <a:spcPct val="90000"/>
              </a:lnSpc>
              <a:spcBef>
                <a:spcPts val="1000"/>
              </a:spcBef>
              <a:spcAft>
                <a:spcPts val="0"/>
              </a:spcAft>
              <a:buClr>
                <a:schemeClr val="dk1"/>
              </a:buClr>
              <a:buSzPts val="2800"/>
              <a:buNone/>
            </a:pPr>
            <a:r>
              <a:rPr lang="en-US"/>
              <a:t>  can contribute to CVD</a:t>
            </a:r>
            <a:endParaRPr/>
          </a:p>
        </p:txBody>
      </p:sp>
      <p:sp>
        <p:nvSpPr>
          <p:cNvPr id="128" name="Google Shape;128;p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34" name="Google Shape;134;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Machine learning models are increasingly being used in predicting disease conditions and relevant healthcare outcomes. </a:t>
            </a:r>
            <a:endParaRPr/>
          </a:p>
          <a:p>
            <a:pPr marL="228600" lvl="0" indent="-228600" algn="l" rtl="0">
              <a:lnSpc>
                <a:spcPct val="90000"/>
              </a:lnSpc>
              <a:spcBef>
                <a:spcPts val="1000"/>
              </a:spcBef>
              <a:spcAft>
                <a:spcPts val="0"/>
              </a:spcAft>
              <a:buClr>
                <a:schemeClr val="dk1"/>
              </a:buClr>
              <a:buSzPts val="2800"/>
              <a:buChar char="•"/>
            </a:pPr>
            <a:r>
              <a:rPr lang="en-US"/>
              <a:t>The importance of ML in detecting hidden discrete patterns and analyzing the data is critical since it can successfully predict heart failure and survival.</a:t>
            </a:r>
            <a:endParaRPr/>
          </a:p>
        </p:txBody>
      </p:sp>
      <p:sp>
        <p:nvSpPr>
          <p:cNvPr id="135" name="Google Shape;135;p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Dataset Information</a:t>
            </a:r>
            <a:endParaRPr/>
          </a:p>
        </p:txBody>
      </p:sp>
      <p:sp>
        <p:nvSpPr>
          <p:cNvPr id="141" name="Google Shape;14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dataset has been collected from UCI Machine Learning Repository. This dataset contains the medical records of 299 heart failure patients who were followed up during their treatment, with each patient profile containing 13 clinical features.</a:t>
            </a:r>
            <a:endParaRPr/>
          </a:p>
          <a:p>
            <a:pPr marL="228600" lvl="0" indent="-228600" algn="l" rtl="0">
              <a:lnSpc>
                <a:spcPct val="90000"/>
              </a:lnSpc>
              <a:spcBef>
                <a:spcPts val="1000"/>
              </a:spcBef>
              <a:spcAft>
                <a:spcPts val="0"/>
              </a:spcAft>
              <a:buClr>
                <a:schemeClr val="dk1"/>
              </a:buClr>
              <a:buSzPts val="2800"/>
              <a:buChar char="•"/>
            </a:pPr>
            <a:r>
              <a:rPr lang="en-US"/>
              <a:t>Of the 13 attributes, 12 attributes are predictive or independent variable and 1 target variable (Death event).</a:t>
            </a:r>
            <a:endParaRPr/>
          </a:p>
          <a:p>
            <a:pPr marL="228600" lvl="0" indent="-228600" algn="l" rtl="0">
              <a:lnSpc>
                <a:spcPct val="90000"/>
              </a:lnSpc>
              <a:spcBef>
                <a:spcPts val="1000"/>
              </a:spcBef>
              <a:spcAft>
                <a:spcPts val="0"/>
              </a:spcAft>
              <a:buClr>
                <a:schemeClr val="dk1"/>
              </a:buClr>
              <a:buSzPts val="2800"/>
              <a:buChar char="•"/>
            </a:pPr>
            <a:r>
              <a:rPr lang="en-US"/>
              <a:t>The features are explained in the following slide-</a:t>
            </a:r>
            <a:endParaRPr/>
          </a:p>
        </p:txBody>
      </p:sp>
      <p:sp>
        <p:nvSpPr>
          <p:cNvPr id="142" name="Google Shape;142;p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1130</Words>
  <Application>Microsoft Office PowerPoint</Application>
  <PresentationFormat>Widescreen</PresentationFormat>
  <Paragraphs>181</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Paper Presentation CSE-713</vt:lpstr>
      <vt:lpstr>Heart failure survival prediction using machine learning algorithm: am I safe from heart failure?</vt:lpstr>
      <vt:lpstr>Abstract</vt:lpstr>
      <vt:lpstr>Abstract</vt:lpstr>
      <vt:lpstr>Abstract</vt:lpstr>
      <vt:lpstr>Introduction</vt:lpstr>
      <vt:lpstr>Introduction</vt:lpstr>
      <vt:lpstr>Introduction</vt:lpstr>
      <vt:lpstr>Dataset Information</vt:lpstr>
      <vt:lpstr>Dataset Information</vt:lpstr>
      <vt:lpstr>Methodology</vt:lpstr>
      <vt:lpstr>Methodology</vt:lpstr>
      <vt:lpstr>Methodology</vt:lpstr>
      <vt:lpstr>Results and Discussion: Table III: Values of different measures for different machine learning classifiers for predicting the survival of HF</vt:lpstr>
      <vt:lpstr>Results and discussion: Fig 3: Accuracy analysis for predicting the HF using machine learning models</vt:lpstr>
      <vt:lpstr>Results and discussion: need for AUC in addition to accuracy</vt:lpstr>
      <vt:lpstr>Results and discussion: Fig 5: Area under curve (AUC) analysis for predicting the heart failure using machine learning models</vt:lpstr>
      <vt:lpstr>Criticism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Presentation CSE-713</dc:title>
  <dc:creator>Rahman, Mustansir Mashruk</dc:creator>
  <cp:lastModifiedBy>Rahman, Mustansir Mashruk</cp:lastModifiedBy>
  <cp:revision>1</cp:revision>
  <dcterms:created xsi:type="dcterms:W3CDTF">2023-10-16T10:18:53Z</dcterms:created>
  <dcterms:modified xsi:type="dcterms:W3CDTF">2023-11-01T11:29:27Z</dcterms:modified>
</cp:coreProperties>
</file>