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351" r:id="rId5"/>
    <p:sldId id="264" r:id="rId6"/>
    <p:sldId id="259" r:id="rId7"/>
    <p:sldId id="268" r:id="rId8"/>
    <p:sldId id="260" r:id="rId9"/>
    <p:sldId id="728" r:id="rId10"/>
    <p:sldId id="352" r:id="rId11"/>
    <p:sldId id="266" r:id="rId12"/>
    <p:sldId id="265" r:id="rId13"/>
    <p:sldId id="347" r:id="rId14"/>
    <p:sldId id="729" r:id="rId15"/>
    <p:sldId id="720" r:id="rId16"/>
    <p:sldId id="724" r:id="rId17"/>
    <p:sldId id="722" r:id="rId18"/>
    <p:sldId id="354" r:id="rId19"/>
    <p:sldId id="479" r:id="rId20"/>
    <p:sldId id="480" r:id="rId21"/>
    <p:sldId id="474" r:id="rId22"/>
    <p:sldId id="473" r:id="rId23"/>
    <p:sldId id="566" r:id="rId24"/>
    <p:sldId id="4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4"/>
    <p:restoredTop sz="74438"/>
  </p:normalViewPr>
  <p:slideViewPr>
    <p:cSldViewPr snapToGrid="0" snapToObjects="1">
      <p:cViewPr varScale="1">
        <p:scale>
          <a:sx n="86" d="100"/>
          <a:sy n="86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76446-DB42-46AF-BD52-05B8915B38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6839D8-84E3-4A7D-B122-313E6C53BA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“Given X, what does the future hold for Y?”</a:t>
          </a:r>
          <a:br>
            <a:rPr lang="en-US" sz="2000" dirty="0"/>
          </a:br>
          <a:br>
            <a:rPr lang="en-US" sz="2000" dirty="0"/>
          </a:br>
          <a:r>
            <a:rPr lang="en-US" sz="2000" dirty="0"/>
            <a:t>e.g., predicting server bandwidth from date, time, etc. </a:t>
          </a:r>
        </a:p>
      </dgm:t>
    </dgm:pt>
    <dgm:pt modelId="{3776EA90-BA0F-4FCB-BCCF-285D62B00BE7}" type="parTrans" cxnId="{65421522-0F20-4E62-92BB-ABAE1A759581}">
      <dgm:prSet/>
      <dgm:spPr/>
      <dgm:t>
        <a:bodyPr/>
        <a:lstStyle/>
        <a:p>
          <a:endParaRPr lang="en-US"/>
        </a:p>
      </dgm:t>
    </dgm:pt>
    <dgm:pt modelId="{369F663C-9B91-44E2-97DC-9E9B6469A229}" type="sibTrans" cxnId="{65421522-0F20-4E62-92BB-ABAE1A759581}">
      <dgm:prSet/>
      <dgm:spPr/>
      <dgm:t>
        <a:bodyPr/>
        <a:lstStyle/>
        <a:p>
          <a:endParaRPr lang="en-US"/>
        </a:p>
      </dgm:t>
    </dgm:pt>
    <dgm:pt modelId="{F7185B99-544B-43DE-ACE9-D18A3AFACA05}" type="pres">
      <dgm:prSet presAssocID="{17176446-DB42-46AF-BD52-05B8915B38CC}" presName="root" presStyleCnt="0">
        <dgm:presLayoutVars>
          <dgm:dir/>
          <dgm:resizeHandles val="exact"/>
        </dgm:presLayoutVars>
      </dgm:prSet>
      <dgm:spPr/>
    </dgm:pt>
    <dgm:pt modelId="{45174648-5FC9-40FD-A9B4-2422C5DEC031}" type="pres">
      <dgm:prSet presAssocID="{EB6839D8-84E3-4A7D-B122-313E6C53BA7A}" presName="compNode" presStyleCnt="0"/>
      <dgm:spPr/>
    </dgm:pt>
    <dgm:pt modelId="{7CBA246D-A693-4E4E-91B4-116CFB991320}" type="pres">
      <dgm:prSet presAssocID="{EB6839D8-84E3-4A7D-B122-313E6C53BA7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1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5C21472-9824-4C94-BC1E-61461242B085}" type="pres">
      <dgm:prSet presAssocID="{EB6839D8-84E3-4A7D-B122-313E6C53BA7A}" presName="spaceRect" presStyleCnt="0"/>
      <dgm:spPr/>
    </dgm:pt>
    <dgm:pt modelId="{BBED6D72-FCF1-4415-A912-48451C856C32}" type="pres">
      <dgm:prSet presAssocID="{EB6839D8-84E3-4A7D-B122-313E6C53BA7A}" presName="textRect" presStyleLbl="revTx" presStyleIdx="0" presStyleCnt="1" custScaleX="179282">
        <dgm:presLayoutVars>
          <dgm:chMax val="1"/>
          <dgm:chPref val="1"/>
        </dgm:presLayoutVars>
      </dgm:prSet>
      <dgm:spPr/>
    </dgm:pt>
  </dgm:ptLst>
  <dgm:cxnLst>
    <dgm:cxn modelId="{65421522-0F20-4E62-92BB-ABAE1A759581}" srcId="{17176446-DB42-46AF-BD52-05B8915B38CC}" destId="{EB6839D8-84E3-4A7D-B122-313E6C53BA7A}" srcOrd="0" destOrd="0" parTransId="{3776EA90-BA0F-4FCB-BCCF-285D62B00BE7}" sibTransId="{369F663C-9B91-44E2-97DC-9E9B6469A229}"/>
    <dgm:cxn modelId="{FE064EDB-16DC-EE4E-BF4F-E2D6DA915648}" type="presOf" srcId="{EB6839D8-84E3-4A7D-B122-313E6C53BA7A}" destId="{BBED6D72-FCF1-4415-A912-48451C856C32}" srcOrd="0" destOrd="0" presId="urn:microsoft.com/office/officeart/2018/2/layout/IconLabelList"/>
    <dgm:cxn modelId="{2BDA88E9-DD92-8848-BD31-AF0C91A4F078}" type="presOf" srcId="{17176446-DB42-46AF-BD52-05B8915B38CC}" destId="{F7185B99-544B-43DE-ACE9-D18A3AFACA05}" srcOrd="0" destOrd="0" presId="urn:microsoft.com/office/officeart/2018/2/layout/IconLabelList"/>
    <dgm:cxn modelId="{406C2CCC-7038-3548-92C8-097C2045C5EF}" type="presParOf" srcId="{F7185B99-544B-43DE-ACE9-D18A3AFACA05}" destId="{45174648-5FC9-40FD-A9B4-2422C5DEC031}" srcOrd="0" destOrd="0" presId="urn:microsoft.com/office/officeart/2018/2/layout/IconLabelList"/>
    <dgm:cxn modelId="{5C0C1CFD-F6C6-AD43-B111-FBF46DDD8161}" type="presParOf" srcId="{45174648-5FC9-40FD-A9B4-2422C5DEC031}" destId="{7CBA246D-A693-4E4E-91B4-116CFB991320}" srcOrd="0" destOrd="0" presId="urn:microsoft.com/office/officeart/2018/2/layout/IconLabelList"/>
    <dgm:cxn modelId="{ABDF65EA-8E6D-6543-8508-3C35765B21D1}" type="presParOf" srcId="{45174648-5FC9-40FD-A9B4-2422C5DEC031}" destId="{15C21472-9824-4C94-BC1E-61461242B085}" srcOrd="1" destOrd="0" presId="urn:microsoft.com/office/officeart/2018/2/layout/IconLabelList"/>
    <dgm:cxn modelId="{D218EDA1-140A-AC4E-98C3-476AD52051F5}" type="presParOf" srcId="{45174648-5FC9-40FD-A9B4-2422C5DEC031}" destId="{BBED6D72-FCF1-4415-A912-48451C856C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76446-DB42-46AF-BD52-05B8915B38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9F919A-2684-4045-AA5C-E350A5292C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 prediction</a:t>
          </a:r>
          <a:br>
            <a:rPr lang="en-US" dirty="0"/>
          </a:br>
          <a:r>
            <a:rPr lang="en-US" dirty="0"/>
            <a:t>Limited </a:t>
          </a:r>
          <a:r>
            <a:rPr lang="en-US" i="1" dirty="0"/>
            <a:t>understanding?</a:t>
          </a:r>
          <a:endParaRPr lang="en-US" dirty="0"/>
        </a:p>
      </dgm:t>
    </dgm:pt>
    <dgm:pt modelId="{ED311E53-014F-4E0B-A34A-A7CC2F5FA985}" type="parTrans" cxnId="{4A4BDC5E-35CD-457B-AC81-C21923C4EA8E}">
      <dgm:prSet/>
      <dgm:spPr/>
      <dgm:t>
        <a:bodyPr/>
        <a:lstStyle/>
        <a:p>
          <a:endParaRPr lang="en-US"/>
        </a:p>
      </dgm:t>
    </dgm:pt>
    <dgm:pt modelId="{87E9EA9B-CC2B-43D4-84CE-C95E4A61DF51}" type="sibTrans" cxnId="{4A4BDC5E-35CD-457B-AC81-C21923C4EA8E}">
      <dgm:prSet/>
      <dgm:spPr/>
      <dgm:t>
        <a:bodyPr/>
        <a:lstStyle/>
        <a:p>
          <a:endParaRPr lang="en-US"/>
        </a:p>
      </dgm:t>
    </dgm:pt>
    <dgm:pt modelId="{F7185B99-544B-43DE-ACE9-D18A3AFACA05}" type="pres">
      <dgm:prSet presAssocID="{17176446-DB42-46AF-BD52-05B8915B38CC}" presName="root" presStyleCnt="0">
        <dgm:presLayoutVars>
          <dgm:dir/>
          <dgm:resizeHandles val="exact"/>
        </dgm:presLayoutVars>
      </dgm:prSet>
      <dgm:spPr/>
    </dgm:pt>
    <dgm:pt modelId="{2A2D1B5A-E32F-47AA-8346-3BC774F3B8C7}" type="pres">
      <dgm:prSet presAssocID="{579F919A-2684-4045-AA5C-E350A5292C60}" presName="compNode" presStyleCnt="0"/>
      <dgm:spPr/>
    </dgm:pt>
    <dgm:pt modelId="{99217483-B75A-4C2B-A5A0-BDE9B407B95C}" type="pres">
      <dgm:prSet presAssocID="{579F919A-2684-4045-AA5C-E350A5292C6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3E0048-FDDC-410B-8B64-855A425F7615}" type="pres">
      <dgm:prSet presAssocID="{579F919A-2684-4045-AA5C-E350A5292C60}" presName="spaceRect" presStyleCnt="0"/>
      <dgm:spPr/>
    </dgm:pt>
    <dgm:pt modelId="{0FDC3027-CEB5-44B0-8716-5738F3358CBD}" type="pres">
      <dgm:prSet presAssocID="{579F919A-2684-4045-AA5C-E350A5292C6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C4CE116-228E-3D45-B65B-865340A19416}" type="presOf" srcId="{579F919A-2684-4045-AA5C-E350A5292C60}" destId="{0FDC3027-CEB5-44B0-8716-5738F3358CBD}" srcOrd="0" destOrd="0" presId="urn:microsoft.com/office/officeart/2018/2/layout/IconLabelList"/>
    <dgm:cxn modelId="{4A4BDC5E-35CD-457B-AC81-C21923C4EA8E}" srcId="{17176446-DB42-46AF-BD52-05B8915B38CC}" destId="{579F919A-2684-4045-AA5C-E350A5292C60}" srcOrd="0" destOrd="0" parTransId="{ED311E53-014F-4E0B-A34A-A7CC2F5FA985}" sibTransId="{87E9EA9B-CC2B-43D4-84CE-C95E4A61DF51}"/>
    <dgm:cxn modelId="{2BDA88E9-DD92-8848-BD31-AF0C91A4F078}" type="presOf" srcId="{17176446-DB42-46AF-BD52-05B8915B38CC}" destId="{F7185B99-544B-43DE-ACE9-D18A3AFACA05}" srcOrd="0" destOrd="0" presId="urn:microsoft.com/office/officeart/2018/2/layout/IconLabelList"/>
    <dgm:cxn modelId="{A2DEBD9E-71BF-E044-8410-352FA8CF8BF4}" type="presParOf" srcId="{F7185B99-544B-43DE-ACE9-D18A3AFACA05}" destId="{2A2D1B5A-E32F-47AA-8346-3BC774F3B8C7}" srcOrd="0" destOrd="0" presId="urn:microsoft.com/office/officeart/2018/2/layout/IconLabelList"/>
    <dgm:cxn modelId="{075AB812-7024-5D4B-A7D0-E34BACED1B58}" type="presParOf" srcId="{2A2D1B5A-E32F-47AA-8346-3BC774F3B8C7}" destId="{99217483-B75A-4C2B-A5A0-BDE9B407B95C}" srcOrd="0" destOrd="0" presId="urn:microsoft.com/office/officeart/2018/2/layout/IconLabelList"/>
    <dgm:cxn modelId="{51C558A6-10CE-A142-BBA9-DE03F1683E56}" type="presParOf" srcId="{2A2D1B5A-E32F-47AA-8346-3BC774F3B8C7}" destId="{923E0048-FDDC-410B-8B64-855A425F7615}" srcOrd="1" destOrd="0" presId="urn:microsoft.com/office/officeart/2018/2/layout/IconLabelList"/>
    <dgm:cxn modelId="{FA5357B9-6323-C44D-8AA7-C2D499CAA7AC}" type="presParOf" srcId="{2A2D1B5A-E32F-47AA-8346-3BC774F3B8C7}" destId="{0FDC3027-CEB5-44B0-8716-5738F3358C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76446-DB42-46AF-BD52-05B8915B38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6839D8-84E3-4A7D-B122-313E6C53BA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“How does this work?”</a:t>
          </a:r>
          <a:br>
            <a:rPr lang="en-US" sz="2000" dirty="0"/>
          </a:br>
          <a:r>
            <a:rPr lang="en-US" sz="2000" dirty="0"/>
            <a:t>“Why do customers do X?”</a:t>
          </a:r>
          <a:br>
            <a:rPr lang="en-US" sz="2000" dirty="0"/>
          </a:br>
          <a:br>
            <a:rPr lang="en-US" sz="2000" dirty="0"/>
          </a:br>
          <a:r>
            <a:rPr lang="en-US" sz="2000" dirty="0"/>
            <a:t>e.g., understanding why people like some games but not others</a:t>
          </a:r>
        </a:p>
      </dgm:t>
    </dgm:pt>
    <dgm:pt modelId="{3776EA90-BA0F-4FCB-BCCF-285D62B00BE7}" type="parTrans" cxnId="{65421522-0F20-4E62-92BB-ABAE1A759581}">
      <dgm:prSet/>
      <dgm:spPr/>
      <dgm:t>
        <a:bodyPr/>
        <a:lstStyle/>
        <a:p>
          <a:endParaRPr lang="en-US"/>
        </a:p>
      </dgm:t>
    </dgm:pt>
    <dgm:pt modelId="{369F663C-9B91-44E2-97DC-9E9B6469A229}" type="sibTrans" cxnId="{65421522-0F20-4E62-92BB-ABAE1A759581}">
      <dgm:prSet/>
      <dgm:spPr/>
      <dgm:t>
        <a:bodyPr/>
        <a:lstStyle/>
        <a:p>
          <a:endParaRPr lang="en-US"/>
        </a:p>
      </dgm:t>
    </dgm:pt>
    <dgm:pt modelId="{F7185B99-544B-43DE-ACE9-D18A3AFACA05}" type="pres">
      <dgm:prSet presAssocID="{17176446-DB42-46AF-BD52-05B8915B38CC}" presName="root" presStyleCnt="0">
        <dgm:presLayoutVars>
          <dgm:dir/>
          <dgm:resizeHandles val="exact"/>
        </dgm:presLayoutVars>
      </dgm:prSet>
      <dgm:spPr/>
    </dgm:pt>
    <dgm:pt modelId="{45174648-5FC9-40FD-A9B4-2422C5DEC031}" type="pres">
      <dgm:prSet presAssocID="{EB6839D8-84E3-4A7D-B122-313E6C53BA7A}" presName="compNode" presStyleCnt="0"/>
      <dgm:spPr/>
    </dgm:pt>
    <dgm:pt modelId="{7CBA246D-A693-4E4E-91B4-116CFB991320}" type="pres">
      <dgm:prSet presAssocID="{EB6839D8-84E3-4A7D-B122-313E6C53BA7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C21472-9824-4C94-BC1E-61461242B085}" type="pres">
      <dgm:prSet presAssocID="{EB6839D8-84E3-4A7D-B122-313E6C53BA7A}" presName="spaceRect" presStyleCnt="0"/>
      <dgm:spPr/>
    </dgm:pt>
    <dgm:pt modelId="{BBED6D72-FCF1-4415-A912-48451C856C32}" type="pres">
      <dgm:prSet presAssocID="{EB6839D8-84E3-4A7D-B122-313E6C53BA7A}" presName="textRect" presStyleLbl="revTx" presStyleIdx="0" presStyleCnt="1" custScaleX="179282">
        <dgm:presLayoutVars>
          <dgm:chMax val="1"/>
          <dgm:chPref val="1"/>
        </dgm:presLayoutVars>
      </dgm:prSet>
      <dgm:spPr/>
    </dgm:pt>
  </dgm:ptLst>
  <dgm:cxnLst>
    <dgm:cxn modelId="{65421522-0F20-4E62-92BB-ABAE1A759581}" srcId="{17176446-DB42-46AF-BD52-05B8915B38CC}" destId="{EB6839D8-84E3-4A7D-B122-313E6C53BA7A}" srcOrd="0" destOrd="0" parTransId="{3776EA90-BA0F-4FCB-BCCF-285D62B00BE7}" sibTransId="{369F663C-9B91-44E2-97DC-9E9B6469A229}"/>
    <dgm:cxn modelId="{FE064EDB-16DC-EE4E-BF4F-E2D6DA915648}" type="presOf" srcId="{EB6839D8-84E3-4A7D-B122-313E6C53BA7A}" destId="{BBED6D72-FCF1-4415-A912-48451C856C32}" srcOrd="0" destOrd="0" presId="urn:microsoft.com/office/officeart/2018/2/layout/IconLabelList"/>
    <dgm:cxn modelId="{2BDA88E9-DD92-8848-BD31-AF0C91A4F078}" type="presOf" srcId="{17176446-DB42-46AF-BD52-05B8915B38CC}" destId="{F7185B99-544B-43DE-ACE9-D18A3AFACA05}" srcOrd="0" destOrd="0" presId="urn:microsoft.com/office/officeart/2018/2/layout/IconLabelList"/>
    <dgm:cxn modelId="{406C2CCC-7038-3548-92C8-097C2045C5EF}" type="presParOf" srcId="{F7185B99-544B-43DE-ACE9-D18A3AFACA05}" destId="{45174648-5FC9-40FD-A9B4-2422C5DEC031}" srcOrd="0" destOrd="0" presId="urn:microsoft.com/office/officeart/2018/2/layout/IconLabelList"/>
    <dgm:cxn modelId="{5C0C1CFD-F6C6-AD43-B111-FBF46DDD8161}" type="presParOf" srcId="{45174648-5FC9-40FD-A9B4-2422C5DEC031}" destId="{7CBA246D-A693-4E4E-91B4-116CFB991320}" srcOrd="0" destOrd="0" presId="urn:microsoft.com/office/officeart/2018/2/layout/IconLabelList"/>
    <dgm:cxn modelId="{ABDF65EA-8E6D-6543-8508-3C35765B21D1}" type="presParOf" srcId="{45174648-5FC9-40FD-A9B4-2422C5DEC031}" destId="{15C21472-9824-4C94-BC1E-61461242B085}" srcOrd="1" destOrd="0" presId="urn:microsoft.com/office/officeart/2018/2/layout/IconLabelList"/>
    <dgm:cxn modelId="{D218EDA1-140A-AC4E-98C3-476AD52051F5}" type="presParOf" srcId="{45174648-5FC9-40FD-A9B4-2422C5DEC031}" destId="{BBED6D72-FCF1-4415-A912-48451C856C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D41F4-512D-4F22-8E5C-778AA7507D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208F91-9A20-441A-ADE4-77D402910DD6}">
      <dgm:prSet/>
      <dgm:spPr/>
      <dgm:t>
        <a:bodyPr/>
        <a:lstStyle/>
        <a:p>
          <a:r>
            <a:rPr lang="en-US" dirty="0"/>
            <a:t>Description</a:t>
          </a:r>
        </a:p>
      </dgm:t>
    </dgm:pt>
    <dgm:pt modelId="{336617E0-000C-441B-93D5-804513FF9B71}" type="parTrans" cxnId="{4B3E17D0-3934-4EB3-9A3F-2B003E2DF74C}">
      <dgm:prSet/>
      <dgm:spPr/>
      <dgm:t>
        <a:bodyPr/>
        <a:lstStyle/>
        <a:p>
          <a:endParaRPr lang="en-US"/>
        </a:p>
      </dgm:t>
    </dgm:pt>
    <dgm:pt modelId="{4ADC319A-B8BF-426C-8E03-ECC3991A4F79}" type="sibTrans" cxnId="{4B3E17D0-3934-4EB3-9A3F-2B003E2DF74C}">
      <dgm:prSet/>
      <dgm:spPr/>
      <dgm:t>
        <a:bodyPr/>
        <a:lstStyle/>
        <a:p>
          <a:endParaRPr lang="en-US"/>
        </a:p>
      </dgm:t>
    </dgm:pt>
    <dgm:pt modelId="{BA7447B3-1A24-426E-BE7C-00D452BC1FD9}">
      <dgm:prSet/>
      <dgm:spPr/>
      <dgm:t>
        <a:bodyPr/>
        <a:lstStyle/>
        <a:p>
          <a:r>
            <a:rPr lang="en-US"/>
            <a:t>Explanation</a:t>
          </a:r>
        </a:p>
      </dgm:t>
    </dgm:pt>
    <dgm:pt modelId="{C0F842B6-5E4D-4DDD-A4CE-4CD24DA54C51}" type="parTrans" cxnId="{87F4EBFE-BCD0-438D-AC25-20EE25E58C8E}">
      <dgm:prSet/>
      <dgm:spPr/>
      <dgm:t>
        <a:bodyPr/>
        <a:lstStyle/>
        <a:p>
          <a:endParaRPr lang="en-US"/>
        </a:p>
      </dgm:t>
    </dgm:pt>
    <dgm:pt modelId="{F62D7443-99B8-4DA9-9A64-4326A7B4ACE2}" type="sibTrans" cxnId="{87F4EBFE-BCD0-438D-AC25-20EE25E58C8E}">
      <dgm:prSet/>
      <dgm:spPr/>
      <dgm:t>
        <a:bodyPr/>
        <a:lstStyle/>
        <a:p>
          <a:endParaRPr lang="en-US"/>
        </a:p>
      </dgm:t>
    </dgm:pt>
    <dgm:pt modelId="{6D105699-0B5B-4CAE-B6C0-98CA35C1B516}">
      <dgm:prSet/>
      <dgm:spPr/>
      <dgm:t>
        <a:bodyPr/>
        <a:lstStyle/>
        <a:p>
          <a:r>
            <a:rPr lang="en-US"/>
            <a:t>Prediction</a:t>
          </a:r>
        </a:p>
      </dgm:t>
    </dgm:pt>
    <dgm:pt modelId="{F940B941-AFF4-45D3-804A-8817AA6637E2}" type="parTrans" cxnId="{02B8976C-64D6-4E41-B0B0-75A74F89DC61}">
      <dgm:prSet/>
      <dgm:spPr/>
      <dgm:t>
        <a:bodyPr/>
        <a:lstStyle/>
        <a:p>
          <a:endParaRPr lang="en-US"/>
        </a:p>
      </dgm:t>
    </dgm:pt>
    <dgm:pt modelId="{D7B93A08-B03B-4FFF-BC96-D0C6515FEE4E}" type="sibTrans" cxnId="{02B8976C-64D6-4E41-B0B0-75A74F89DC61}">
      <dgm:prSet/>
      <dgm:spPr/>
      <dgm:t>
        <a:bodyPr/>
        <a:lstStyle/>
        <a:p>
          <a:endParaRPr lang="en-US"/>
        </a:p>
      </dgm:t>
    </dgm:pt>
    <dgm:pt modelId="{B498DBC6-6C8B-4A88-965E-E4AFFB7D44C1}">
      <dgm:prSet/>
      <dgm:spPr/>
      <dgm:t>
        <a:bodyPr/>
        <a:lstStyle/>
        <a:p>
          <a:r>
            <a:rPr lang="en-US"/>
            <a:t>Control</a:t>
          </a:r>
        </a:p>
      </dgm:t>
    </dgm:pt>
    <dgm:pt modelId="{AD677B68-A636-4B09-8C9E-37CA044AF5CA}" type="parTrans" cxnId="{F5761052-C5E2-4D8C-9697-D8267BBB4247}">
      <dgm:prSet/>
      <dgm:spPr/>
      <dgm:t>
        <a:bodyPr/>
        <a:lstStyle/>
        <a:p>
          <a:endParaRPr lang="en-US"/>
        </a:p>
      </dgm:t>
    </dgm:pt>
    <dgm:pt modelId="{823B12C9-3286-4ACF-8C78-C67691AE6F21}" type="sibTrans" cxnId="{F5761052-C5E2-4D8C-9697-D8267BBB4247}">
      <dgm:prSet/>
      <dgm:spPr/>
      <dgm:t>
        <a:bodyPr/>
        <a:lstStyle/>
        <a:p>
          <a:endParaRPr lang="en-US"/>
        </a:p>
      </dgm:t>
    </dgm:pt>
    <dgm:pt modelId="{3FAB3BFC-B7B4-6A4E-A830-6D4151F5E0CF}" type="pres">
      <dgm:prSet presAssocID="{77ED41F4-512D-4F22-8E5C-778AA7507D5A}" presName="Name0" presStyleCnt="0">
        <dgm:presLayoutVars>
          <dgm:dir/>
          <dgm:resizeHandles val="exact"/>
        </dgm:presLayoutVars>
      </dgm:prSet>
      <dgm:spPr/>
    </dgm:pt>
    <dgm:pt modelId="{F4F5EA70-4D62-9C43-8760-C25BFA8257D1}" type="pres">
      <dgm:prSet presAssocID="{39208F91-9A20-441A-ADE4-77D402910DD6}" presName="node" presStyleLbl="node1" presStyleIdx="0" presStyleCnt="4">
        <dgm:presLayoutVars>
          <dgm:bulletEnabled val="1"/>
        </dgm:presLayoutVars>
      </dgm:prSet>
      <dgm:spPr/>
    </dgm:pt>
    <dgm:pt modelId="{6244E22B-625C-184C-88F0-DCCE54552BC1}" type="pres">
      <dgm:prSet presAssocID="{4ADC319A-B8BF-426C-8E03-ECC3991A4F79}" presName="sibTrans" presStyleLbl="sibTrans1D1" presStyleIdx="0" presStyleCnt="3"/>
      <dgm:spPr/>
    </dgm:pt>
    <dgm:pt modelId="{38D155E0-BA4A-A047-BCE5-476EC536D66A}" type="pres">
      <dgm:prSet presAssocID="{4ADC319A-B8BF-426C-8E03-ECC3991A4F79}" presName="connectorText" presStyleLbl="sibTrans1D1" presStyleIdx="0" presStyleCnt="3"/>
      <dgm:spPr/>
    </dgm:pt>
    <dgm:pt modelId="{C91A247B-5A87-4740-88CD-5B59CC3AE77F}" type="pres">
      <dgm:prSet presAssocID="{BA7447B3-1A24-426E-BE7C-00D452BC1FD9}" presName="node" presStyleLbl="node1" presStyleIdx="1" presStyleCnt="4">
        <dgm:presLayoutVars>
          <dgm:bulletEnabled val="1"/>
        </dgm:presLayoutVars>
      </dgm:prSet>
      <dgm:spPr/>
    </dgm:pt>
    <dgm:pt modelId="{34B84D7D-DA47-134C-B9FD-D95E9F799A75}" type="pres">
      <dgm:prSet presAssocID="{F62D7443-99B8-4DA9-9A64-4326A7B4ACE2}" presName="sibTrans" presStyleLbl="sibTrans1D1" presStyleIdx="1" presStyleCnt="3"/>
      <dgm:spPr/>
    </dgm:pt>
    <dgm:pt modelId="{527DAE06-1ECC-D54B-8289-8FEBC75ABC3C}" type="pres">
      <dgm:prSet presAssocID="{F62D7443-99B8-4DA9-9A64-4326A7B4ACE2}" presName="connectorText" presStyleLbl="sibTrans1D1" presStyleIdx="1" presStyleCnt="3"/>
      <dgm:spPr/>
    </dgm:pt>
    <dgm:pt modelId="{68853678-4BE7-8B48-95F1-CBD482D118A2}" type="pres">
      <dgm:prSet presAssocID="{6D105699-0B5B-4CAE-B6C0-98CA35C1B516}" presName="node" presStyleLbl="node1" presStyleIdx="2" presStyleCnt="4">
        <dgm:presLayoutVars>
          <dgm:bulletEnabled val="1"/>
        </dgm:presLayoutVars>
      </dgm:prSet>
      <dgm:spPr/>
    </dgm:pt>
    <dgm:pt modelId="{E97071AE-C718-914B-B383-C6314A585A31}" type="pres">
      <dgm:prSet presAssocID="{D7B93A08-B03B-4FFF-BC96-D0C6515FEE4E}" presName="sibTrans" presStyleLbl="sibTrans1D1" presStyleIdx="2" presStyleCnt="3"/>
      <dgm:spPr/>
    </dgm:pt>
    <dgm:pt modelId="{3C1FCD49-1DF0-044D-8A53-ED5DB568CACA}" type="pres">
      <dgm:prSet presAssocID="{D7B93A08-B03B-4FFF-BC96-D0C6515FEE4E}" presName="connectorText" presStyleLbl="sibTrans1D1" presStyleIdx="2" presStyleCnt="3"/>
      <dgm:spPr/>
    </dgm:pt>
    <dgm:pt modelId="{B8B8F234-9490-6646-B09B-DE525E39E5FF}" type="pres">
      <dgm:prSet presAssocID="{B498DBC6-6C8B-4A88-965E-E4AFFB7D44C1}" presName="node" presStyleLbl="node1" presStyleIdx="3" presStyleCnt="4">
        <dgm:presLayoutVars>
          <dgm:bulletEnabled val="1"/>
        </dgm:presLayoutVars>
      </dgm:prSet>
      <dgm:spPr/>
    </dgm:pt>
  </dgm:ptLst>
  <dgm:cxnLst>
    <dgm:cxn modelId="{60402503-F844-6A43-9352-AA6C33158639}" type="presOf" srcId="{F62D7443-99B8-4DA9-9A64-4326A7B4ACE2}" destId="{527DAE06-1ECC-D54B-8289-8FEBC75ABC3C}" srcOrd="1" destOrd="0" presId="urn:microsoft.com/office/officeart/2016/7/layout/RepeatingBendingProcessNew"/>
    <dgm:cxn modelId="{5546EC04-FD2E-4641-97EF-ECB316C341D0}" type="presOf" srcId="{BA7447B3-1A24-426E-BE7C-00D452BC1FD9}" destId="{C91A247B-5A87-4740-88CD-5B59CC3AE77F}" srcOrd="0" destOrd="0" presId="urn:microsoft.com/office/officeart/2016/7/layout/RepeatingBendingProcessNew"/>
    <dgm:cxn modelId="{AA737B09-FF58-A54A-91CF-E25F698DC6BF}" type="presOf" srcId="{D7B93A08-B03B-4FFF-BC96-D0C6515FEE4E}" destId="{3C1FCD49-1DF0-044D-8A53-ED5DB568CACA}" srcOrd="1" destOrd="0" presId="urn:microsoft.com/office/officeart/2016/7/layout/RepeatingBendingProcessNew"/>
    <dgm:cxn modelId="{3FC48720-6B51-694C-ACFE-C0EEB4A61F37}" type="presOf" srcId="{4ADC319A-B8BF-426C-8E03-ECC3991A4F79}" destId="{6244E22B-625C-184C-88F0-DCCE54552BC1}" srcOrd="0" destOrd="0" presId="urn:microsoft.com/office/officeart/2016/7/layout/RepeatingBendingProcessNew"/>
    <dgm:cxn modelId="{23DBD328-50BA-3442-863E-82CFFCC9F92F}" type="presOf" srcId="{B498DBC6-6C8B-4A88-965E-E4AFFB7D44C1}" destId="{B8B8F234-9490-6646-B09B-DE525E39E5FF}" srcOrd="0" destOrd="0" presId="urn:microsoft.com/office/officeart/2016/7/layout/RepeatingBendingProcessNew"/>
    <dgm:cxn modelId="{7481EF48-53AA-2D47-A532-A4B69ECE1BCD}" type="presOf" srcId="{4ADC319A-B8BF-426C-8E03-ECC3991A4F79}" destId="{38D155E0-BA4A-A047-BCE5-476EC536D66A}" srcOrd="1" destOrd="0" presId="urn:microsoft.com/office/officeart/2016/7/layout/RepeatingBendingProcessNew"/>
    <dgm:cxn modelId="{F5761052-C5E2-4D8C-9697-D8267BBB4247}" srcId="{77ED41F4-512D-4F22-8E5C-778AA7507D5A}" destId="{B498DBC6-6C8B-4A88-965E-E4AFFB7D44C1}" srcOrd="3" destOrd="0" parTransId="{AD677B68-A636-4B09-8C9E-37CA044AF5CA}" sibTransId="{823B12C9-3286-4ACF-8C78-C67691AE6F21}"/>
    <dgm:cxn modelId="{02B8976C-64D6-4E41-B0B0-75A74F89DC61}" srcId="{77ED41F4-512D-4F22-8E5C-778AA7507D5A}" destId="{6D105699-0B5B-4CAE-B6C0-98CA35C1B516}" srcOrd="2" destOrd="0" parTransId="{F940B941-AFF4-45D3-804A-8817AA6637E2}" sibTransId="{D7B93A08-B03B-4FFF-BC96-D0C6515FEE4E}"/>
    <dgm:cxn modelId="{99A57C7C-76E0-ED41-935E-36CBF238A48B}" type="presOf" srcId="{F62D7443-99B8-4DA9-9A64-4326A7B4ACE2}" destId="{34B84D7D-DA47-134C-B9FD-D95E9F799A75}" srcOrd="0" destOrd="0" presId="urn:microsoft.com/office/officeart/2016/7/layout/RepeatingBendingProcessNew"/>
    <dgm:cxn modelId="{833C7283-BDF2-7240-9BE8-3F554B4677C9}" type="presOf" srcId="{6D105699-0B5B-4CAE-B6C0-98CA35C1B516}" destId="{68853678-4BE7-8B48-95F1-CBD482D118A2}" srcOrd="0" destOrd="0" presId="urn:microsoft.com/office/officeart/2016/7/layout/RepeatingBendingProcessNew"/>
    <dgm:cxn modelId="{EF123CB4-8932-5348-9BF8-7E31A45EEA03}" type="presOf" srcId="{77ED41F4-512D-4F22-8E5C-778AA7507D5A}" destId="{3FAB3BFC-B7B4-6A4E-A830-6D4151F5E0CF}" srcOrd="0" destOrd="0" presId="urn:microsoft.com/office/officeart/2016/7/layout/RepeatingBendingProcessNew"/>
    <dgm:cxn modelId="{4B3E17D0-3934-4EB3-9A3F-2B003E2DF74C}" srcId="{77ED41F4-512D-4F22-8E5C-778AA7507D5A}" destId="{39208F91-9A20-441A-ADE4-77D402910DD6}" srcOrd="0" destOrd="0" parTransId="{336617E0-000C-441B-93D5-804513FF9B71}" sibTransId="{4ADC319A-B8BF-426C-8E03-ECC3991A4F79}"/>
    <dgm:cxn modelId="{D16CF9DB-D541-A243-AE68-AF3D21AB764D}" type="presOf" srcId="{D7B93A08-B03B-4FFF-BC96-D0C6515FEE4E}" destId="{E97071AE-C718-914B-B383-C6314A585A31}" srcOrd="0" destOrd="0" presId="urn:microsoft.com/office/officeart/2016/7/layout/RepeatingBendingProcessNew"/>
    <dgm:cxn modelId="{1FF739F3-37A3-974C-81F8-D0DD7DB551F1}" type="presOf" srcId="{39208F91-9A20-441A-ADE4-77D402910DD6}" destId="{F4F5EA70-4D62-9C43-8760-C25BFA8257D1}" srcOrd="0" destOrd="0" presId="urn:microsoft.com/office/officeart/2016/7/layout/RepeatingBendingProcessNew"/>
    <dgm:cxn modelId="{87F4EBFE-BCD0-438D-AC25-20EE25E58C8E}" srcId="{77ED41F4-512D-4F22-8E5C-778AA7507D5A}" destId="{BA7447B3-1A24-426E-BE7C-00D452BC1FD9}" srcOrd="1" destOrd="0" parTransId="{C0F842B6-5E4D-4DDD-A4CE-4CD24DA54C51}" sibTransId="{F62D7443-99B8-4DA9-9A64-4326A7B4ACE2}"/>
    <dgm:cxn modelId="{FAFCBBCA-8C80-D044-80EB-C4044EB49E23}" type="presParOf" srcId="{3FAB3BFC-B7B4-6A4E-A830-6D4151F5E0CF}" destId="{F4F5EA70-4D62-9C43-8760-C25BFA8257D1}" srcOrd="0" destOrd="0" presId="urn:microsoft.com/office/officeart/2016/7/layout/RepeatingBendingProcessNew"/>
    <dgm:cxn modelId="{696A419F-AAED-7940-9A98-E1E1013F8789}" type="presParOf" srcId="{3FAB3BFC-B7B4-6A4E-A830-6D4151F5E0CF}" destId="{6244E22B-625C-184C-88F0-DCCE54552BC1}" srcOrd="1" destOrd="0" presId="urn:microsoft.com/office/officeart/2016/7/layout/RepeatingBendingProcessNew"/>
    <dgm:cxn modelId="{722B62E4-09C5-6849-A9C1-35EA3E177233}" type="presParOf" srcId="{6244E22B-625C-184C-88F0-DCCE54552BC1}" destId="{38D155E0-BA4A-A047-BCE5-476EC536D66A}" srcOrd="0" destOrd="0" presId="urn:microsoft.com/office/officeart/2016/7/layout/RepeatingBendingProcessNew"/>
    <dgm:cxn modelId="{8876F7F2-2467-D94F-BD00-38095714384C}" type="presParOf" srcId="{3FAB3BFC-B7B4-6A4E-A830-6D4151F5E0CF}" destId="{C91A247B-5A87-4740-88CD-5B59CC3AE77F}" srcOrd="2" destOrd="0" presId="urn:microsoft.com/office/officeart/2016/7/layout/RepeatingBendingProcessNew"/>
    <dgm:cxn modelId="{117BB6CD-B386-9847-84D8-AB609C71118A}" type="presParOf" srcId="{3FAB3BFC-B7B4-6A4E-A830-6D4151F5E0CF}" destId="{34B84D7D-DA47-134C-B9FD-D95E9F799A75}" srcOrd="3" destOrd="0" presId="urn:microsoft.com/office/officeart/2016/7/layout/RepeatingBendingProcessNew"/>
    <dgm:cxn modelId="{BB152273-E32F-674F-9D4A-BE45E67F4BD3}" type="presParOf" srcId="{34B84D7D-DA47-134C-B9FD-D95E9F799A75}" destId="{527DAE06-1ECC-D54B-8289-8FEBC75ABC3C}" srcOrd="0" destOrd="0" presId="urn:microsoft.com/office/officeart/2016/7/layout/RepeatingBendingProcessNew"/>
    <dgm:cxn modelId="{75B1C590-0E37-8548-A432-D566D08B1CDA}" type="presParOf" srcId="{3FAB3BFC-B7B4-6A4E-A830-6D4151F5E0CF}" destId="{68853678-4BE7-8B48-95F1-CBD482D118A2}" srcOrd="4" destOrd="0" presId="urn:microsoft.com/office/officeart/2016/7/layout/RepeatingBendingProcessNew"/>
    <dgm:cxn modelId="{91AACCE3-AF6E-AF4C-8E78-06BA1D3E1951}" type="presParOf" srcId="{3FAB3BFC-B7B4-6A4E-A830-6D4151F5E0CF}" destId="{E97071AE-C718-914B-B383-C6314A585A31}" srcOrd="5" destOrd="0" presId="urn:microsoft.com/office/officeart/2016/7/layout/RepeatingBendingProcessNew"/>
    <dgm:cxn modelId="{05309249-E9DD-954A-821B-941D99D07DF5}" type="presParOf" srcId="{E97071AE-C718-914B-B383-C6314A585A31}" destId="{3C1FCD49-1DF0-044D-8A53-ED5DB568CACA}" srcOrd="0" destOrd="0" presId="urn:microsoft.com/office/officeart/2016/7/layout/RepeatingBendingProcessNew"/>
    <dgm:cxn modelId="{B7825450-1DBA-5F43-8AFC-038D0EEF359F}" type="presParOf" srcId="{3FAB3BFC-B7B4-6A4E-A830-6D4151F5E0CF}" destId="{B8B8F234-9490-6646-B09B-DE525E39E5F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BEA211-4795-4045-BC8E-9384257C72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ADB271-03EA-4DA5-95D9-B6A7B14C5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Experimental Approach</a:t>
          </a:r>
        </a:p>
      </dgm:t>
    </dgm:pt>
    <dgm:pt modelId="{D581CC9C-A373-453A-AEFA-05F4E5E3AE55}" type="parTrans" cxnId="{213DB726-1E72-435D-8262-EC3295192029}">
      <dgm:prSet/>
      <dgm:spPr/>
      <dgm:t>
        <a:bodyPr/>
        <a:lstStyle/>
        <a:p>
          <a:endParaRPr lang="en-US"/>
        </a:p>
      </dgm:t>
    </dgm:pt>
    <dgm:pt modelId="{38D49AEC-2ED3-4F99-8C8E-05E85AC221CA}" type="sibTrans" cxnId="{213DB726-1E72-435D-8262-EC3295192029}">
      <dgm:prSet/>
      <dgm:spPr/>
      <dgm:t>
        <a:bodyPr/>
        <a:lstStyle/>
        <a:p>
          <a:endParaRPr lang="en-US"/>
        </a:p>
      </dgm:t>
    </dgm:pt>
    <dgm:pt modelId="{7C5FFE6C-138D-442A-B83B-CCA6278C04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Observational Approach</a:t>
          </a:r>
        </a:p>
      </dgm:t>
    </dgm:pt>
    <dgm:pt modelId="{F443A8A3-B395-4B06-A337-745F87EBF7CE}" type="parTrans" cxnId="{C58A215D-1114-4AE1-9203-9AFFA873D83E}">
      <dgm:prSet/>
      <dgm:spPr/>
      <dgm:t>
        <a:bodyPr/>
        <a:lstStyle/>
        <a:p>
          <a:endParaRPr lang="en-US"/>
        </a:p>
      </dgm:t>
    </dgm:pt>
    <dgm:pt modelId="{FBDCED57-D74E-4FD1-A5B2-D1271C3AD961}" type="sibTrans" cxnId="{C58A215D-1114-4AE1-9203-9AFFA873D83E}">
      <dgm:prSet/>
      <dgm:spPr/>
      <dgm:t>
        <a:bodyPr/>
        <a:lstStyle/>
        <a:p>
          <a:endParaRPr lang="en-US"/>
        </a:p>
      </dgm:t>
    </dgm:pt>
    <dgm:pt modelId="{C26BC614-3AA4-44D6-8BF9-69A0D0C29968}" type="pres">
      <dgm:prSet presAssocID="{E6BEA211-4795-4045-BC8E-9384257C72F9}" presName="root" presStyleCnt="0">
        <dgm:presLayoutVars>
          <dgm:dir/>
          <dgm:resizeHandles val="exact"/>
        </dgm:presLayoutVars>
      </dgm:prSet>
      <dgm:spPr/>
    </dgm:pt>
    <dgm:pt modelId="{BDF4B32F-776B-4C39-933E-EAE440FB797D}" type="pres">
      <dgm:prSet presAssocID="{7C5FFE6C-138D-442A-B83B-CCA6278C0407}" presName="compNode" presStyleCnt="0"/>
      <dgm:spPr/>
    </dgm:pt>
    <dgm:pt modelId="{57E60D77-9AB9-47D0-984D-B974F69AC736}" type="pres">
      <dgm:prSet presAssocID="{7C5FFE6C-138D-442A-B83B-CCA6278C0407}" presName="bgRect" presStyleLbl="bgShp" presStyleIdx="0" presStyleCnt="2"/>
      <dgm:spPr/>
    </dgm:pt>
    <dgm:pt modelId="{8FC9720B-EE60-4753-88D7-6CE7F6E1E31B}" type="pres">
      <dgm:prSet presAssocID="{7C5FFE6C-138D-442A-B83B-CCA6278C0407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F351D4A7-88EF-441A-8694-14EC257B1229}" type="pres">
      <dgm:prSet presAssocID="{7C5FFE6C-138D-442A-B83B-CCA6278C0407}" presName="spaceRect" presStyleCnt="0"/>
      <dgm:spPr/>
    </dgm:pt>
    <dgm:pt modelId="{1271DB8D-ADD5-4A88-9718-D164CA238D3D}" type="pres">
      <dgm:prSet presAssocID="{7C5FFE6C-138D-442A-B83B-CCA6278C0407}" presName="parTx" presStyleLbl="revTx" presStyleIdx="0" presStyleCnt="2">
        <dgm:presLayoutVars>
          <dgm:chMax val="0"/>
          <dgm:chPref val="0"/>
        </dgm:presLayoutVars>
      </dgm:prSet>
      <dgm:spPr/>
    </dgm:pt>
    <dgm:pt modelId="{152B1299-7321-124B-9E59-871358385202}" type="pres">
      <dgm:prSet presAssocID="{FBDCED57-D74E-4FD1-A5B2-D1271C3AD961}" presName="sibTrans" presStyleCnt="0"/>
      <dgm:spPr/>
    </dgm:pt>
    <dgm:pt modelId="{0E8621C5-E773-49A6-B7A7-0573F3C6D7D4}" type="pres">
      <dgm:prSet presAssocID="{C1ADB271-03EA-4DA5-95D9-B6A7B14C5AA1}" presName="compNode" presStyleCnt="0"/>
      <dgm:spPr/>
    </dgm:pt>
    <dgm:pt modelId="{37CA006A-A568-41F4-B6F2-748E6EEB42C0}" type="pres">
      <dgm:prSet presAssocID="{C1ADB271-03EA-4DA5-95D9-B6A7B14C5AA1}" presName="bgRect" presStyleLbl="bgShp" presStyleIdx="1" presStyleCnt="2"/>
      <dgm:spPr/>
    </dgm:pt>
    <dgm:pt modelId="{B0938C09-104D-4CF8-90C2-707A73172583}" type="pres">
      <dgm:prSet presAssocID="{C1ADB271-03EA-4DA5-95D9-B6A7B14C5AA1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699023E-2060-44A0-AE7D-2826EB42C0CD}" type="pres">
      <dgm:prSet presAssocID="{C1ADB271-03EA-4DA5-95D9-B6A7B14C5AA1}" presName="spaceRect" presStyleCnt="0"/>
      <dgm:spPr/>
    </dgm:pt>
    <dgm:pt modelId="{B9DB18AC-7C11-41D9-81B9-15AAD3A7CA75}" type="pres">
      <dgm:prSet presAssocID="{C1ADB271-03EA-4DA5-95D9-B6A7B14C5A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6A8E0F-75D5-7441-9FB8-EAEED4E47B5A}" type="presOf" srcId="{7C5FFE6C-138D-442A-B83B-CCA6278C0407}" destId="{1271DB8D-ADD5-4A88-9718-D164CA238D3D}" srcOrd="0" destOrd="0" presId="urn:microsoft.com/office/officeart/2018/2/layout/IconVerticalSolidList"/>
    <dgm:cxn modelId="{213DB726-1E72-435D-8262-EC3295192029}" srcId="{E6BEA211-4795-4045-BC8E-9384257C72F9}" destId="{C1ADB271-03EA-4DA5-95D9-B6A7B14C5AA1}" srcOrd="1" destOrd="0" parTransId="{D581CC9C-A373-453A-AEFA-05F4E5E3AE55}" sibTransId="{38D49AEC-2ED3-4F99-8C8E-05E85AC221CA}"/>
    <dgm:cxn modelId="{C58A215D-1114-4AE1-9203-9AFFA873D83E}" srcId="{E6BEA211-4795-4045-BC8E-9384257C72F9}" destId="{7C5FFE6C-138D-442A-B83B-CCA6278C0407}" srcOrd="0" destOrd="0" parTransId="{F443A8A3-B395-4B06-A337-745F87EBF7CE}" sibTransId="{FBDCED57-D74E-4FD1-A5B2-D1271C3AD961}"/>
    <dgm:cxn modelId="{8BBC3D84-48EE-2548-8863-B0955BB21DB9}" type="presOf" srcId="{C1ADB271-03EA-4DA5-95D9-B6A7B14C5AA1}" destId="{B9DB18AC-7C11-41D9-81B9-15AAD3A7CA75}" srcOrd="0" destOrd="0" presId="urn:microsoft.com/office/officeart/2018/2/layout/IconVerticalSolidList"/>
    <dgm:cxn modelId="{80DA55E1-0707-4A66-9437-58659D798941}" type="presOf" srcId="{E6BEA211-4795-4045-BC8E-9384257C72F9}" destId="{C26BC614-3AA4-44D6-8BF9-69A0D0C29968}" srcOrd="0" destOrd="0" presId="urn:microsoft.com/office/officeart/2018/2/layout/IconVerticalSolidList"/>
    <dgm:cxn modelId="{8087F170-3FD7-314A-B93F-47A04C33BB0D}" type="presParOf" srcId="{C26BC614-3AA4-44D6-8BF9-69A0D0C29968}" destId="{BDF4B32F-776B-4C39-933E-EAE440FB797D}" srcOrd="0" destOrd="0" presId="urn:microsoft.com/office/officeart/2018/2/layout/IconVerticalSolidList"/>
    <dgm:cxn modelId="{68891168-F008-FD4B-AA6F-F5E0199943CC}" type="presParOf" srcId="{BDF4B32F-776B-4C39-933E-EAE440FB797D}" destId="{57E60D77-9AB9-47D0-984D-B974F69AC736}" srcOrd="0" destOrd="0" presId="urn:microsoft.com/office/officeart/2018/2/layout/IconVerticalSolidList"/>
    <dgm:cxn modelId="{CA30038B-93E5-BA47-8ACA-04FBAD427157}" type="presParOf" srcId="{BDF4B32F-776B-4C39-933E-EAE440FB797D}" destId="{8FC9720B-EE60-4753-88D7-6CE7F6E1E31B}" srcOrd="1" destOrd="0" presId="urn:microsoft.com/office/officeart/2018/2/layout/IconVerticalSolidList"/>
    <dgm:cxn modelId="{22728622-3293-1F44-B846-1F7B113027DA}" type="presParOf" srcId="{BDF4B32F-776B-4C39-933E-EAE440FB797D}" destId="{F351D4A7-88EF-441A-8694-14EC257B1229}" srcOrd="2" destOrd="0" presId="urn:microsoft.com/office/officeart/2018/2/layout/IconVerticalSolidList"/>
    <dgm:cxn modelId="{9E097E47-F0FD-604D-95B6-72C615D6F288}" type="presParOf" srcId="{BDF4B32F-776B-4C39-933E-EAE440FB797D}" destId="{1271DB8D-ADD5-4A88-9718-D164CA238D3D}" srcOrd="3" destOrd="0" presId="urn:microsoft.com/office/officeart/2018/2/layout/IconVerticalSolidList"/>
    <dgm:cxn modelId="{4CE4A3C0-9A64-1B48-BF22-C4E2E0A355E6}" type="presParOf" srcId="{C26BC614-3AA4-44D6-8BF9-69A0D0C29968}" destId="{152B1299-7321-124B-9E59-871358385202}" srcOrd="1" destOrd="0" presId="urn:microsoft.com/office/officeart/2018/2/layout/IconVerticalSolidList"/>
    <dgm:cxn modelId="{16B3471C-216D-1248-B755-7671FD0FF33E}" type="presParOf" srcId="{C26BC614-3AA4-44D6-8BF9-69A0D0C29968}" destId="{0E8621C5-E773-49A6-B7A7-0573F3C6D7D4}" srcOrd="2" destOrd="0" presId="urn:microsoft.com/office/officeart/2018/2/layout/IconVerticalSolidList"/>
    <dgm:cxn modelId="{84C4606B-A0D1-6B43-B237-5E01C9034741}" type="presParOf" srcId="{0E8621C5-E773-49A6-B7A7-0573F3C6D7D4}" destId="{37CA006A-A568-41F4-B6F2-748E6EEB42C0}" srcOrd="0" destOrd="0" presId="urn:microsoft.com/office/officeart/2018/2/layout/IconVerticalSolidList"/>
    <dgm:cxn modelId="{B4EBD1F9-DD92-3645-A196-3D5578915AEE}" type="presParOf" srcId="{0E8621C5-E773-49A6-B7A7-0573F3C6D7D4}" destId="{B0938C09-104D-4CF8-90C2-707A73172583}" srcOrd="1" destOrd="0" presId="urn:microsoft.com/office/officeart/2018/2/layout/IconVerticalSolidList"/>
    <dgm:cxn modelId="{524916E7-E74D-564C-8D3D-B394168745B5}" type="presParOf" srcId="{0E8621C5-E773-49A6-B7A7-0573F3C6D7D4}" destId="{6699023E-2060-44A0-AE7D-2826EB42C0CD}" srcOrd="2" destOrd="0" presId="urn:microsoft.com/office/officeart/2018/2/layout/IconVerticalSolidList"/>
    <dgm:cxn modelId="{2E07DF7D-1CCC-9543-BC47-C90FD92020A3}" type="presParOf" srcId="{0E8621C5-E773-49A6-B7A7-0573F3C6D7D4}" destId="{B9DB18AC-7C11-41D9-81B9-15AAD3A7CA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BEA211-4795-4045-BC8E-9384257C72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ADB271-03EA-4DA5-95D9-B6A7B14C5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Experimental Approach</a:t>
          </a:r>
        </a:p>
      </dgm:t>
    </dgm:pt>
    <dgm:pt modelId="{D581CC9C-A373-453A-AEFA-05F4E5E3AE55}" type="parTrans" cxnId="{213DB726-1E72-435D-8262-EC3295192029}">
      <dgm:prSet/>
      <dgm:spPr/>
      <dgm:t>
        <a:bodyPr/>
        <a:lstStyle/>
        <a:p>
          <a:endParaRPr lang="en-US"/>
        </a:p>
      </dgm:t>
    </dgm:pt>
    <dgm:pt modelId="{38D49AEC-2ED3-4F99-8C8E-05E85AC221CA}" type="sibTrans" cxnId="{213DB726-1E72-435D-8262-EC3295192029}">
      <dgm:prSet/>
      <dgm:spPr/>
      <dgm:t>
        <a:bodyPr/>
        <a:lstStyle/>
        <a:p>
          <a:endParaRPr lang="en-US"/>
        </a:p>
      </dgm:t>
    </dgm:pt>
    <dgm:pt modelId="{7C5FFE6C-138D-442A-B83B-CCA6278C04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Observational Approach</a:t>
          </a:r>
        </a:p>
      </dgm:t>
    </dgm:pt>
    <dgm:pt modelId="{F443A8A3-B395-4B06-A337-745F87EBF7CE}" type="parTrans" cxnId="{C58A215D-1114-4AE1-9203-9AFFA873D83E}">
      <dgm:prSet/>
      <dgm:spPr/>
      <dgm:t>
        <a:bodyPr/>
        <a:lstStyle/>
        <a:p>
          <a:endParaRPr lang="en-US"/>
        </a:p>
      </dgm:t>
    </dgm:pt>
    <dgm:pt modelId="{FBDCED57-D74E-4FD1-A5B2-D1271C3AD961}" type="sibTrans" cxnId="{C58A215D-1114-4AE1-9203-9AFFA873D83E}">
      <dgm:prSet/>
      <dgm:spPr/>
      <dgm:t>
        <a:bodyPr/>
        <a:lstStyle/>
        <a:p>
          <a:endParaRPr lang="en-US"/>
        </a:p>
      </dgm:t>
    </dgm:pt>
    <dgm:pt modelId="{C26BC614-3AA4-44D6-8BF9-69A0D0C29968}" type="pres">
      <dgm:prSet presAssocID="{E6BEA211-4795-4045-BC8E-9384257C72F9}" presName="root" presStyleCnt="0">
        <dgm:presLayoutVars>
          <dgm:dir/>
          <dgm:resizeHandles val="exact"/>
        </dgm:presLayoutVars>
      </dgm:prSet>
      <dgm:spPr/>
    </dgm:pt>
    <dgm:pt modelId="{BDF4B32F-776B-4C39-933E-EAE440FB797D}" type="pres">
      <dgm:prSet presAssocID="{7C5FFE6C-138D-442A-B83B-CCA6278C0407}" presName="compNode" presStyleCnt="0"/>
      <dgm:spPr/>
    </dgm:pt>
    <dgm:pt modelId="{57E60D77-9AB9-47D0-984D-B974F69AC736}" type="pres">
      <dgm:prSet presAssocID="{7C5FFE6C-138D-442A-B83B-CCA6278C0407}" presName="bgRect" presStyleLbl="bgShp" presStyleIdx="0" presStyleCnt="2"/>
      <dgm:spPr/>
    </dgm:pt>
    <dgm:pt modelId="{8FC9720B-EE60-4753-88D7-6CE7F6E1E31B}" type="pres">
      <dgm:prSet presAssocID="{7C5FFE6C-138D-442A-B83B-CCA6278C0407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F351D4A7-88EF-441A-8694-14EC257B1229}" type="pres">
      <dgm:prSet presAssocID="{7C5FFE6C-138D-442A-B83B-CCA6278C0407}" presName="spaceRect" presStyleCnt="0"/>
      <dgm:spPr/>
    </dgm:pt>
    <dgm:pt modelId="{1271DB8D-ADD5-4A88-9718-D164CA238D3D}" type="pres">
      <dgm:prSet presAssocID="{7C5FFE6C-138D-442A-B83B-CCA6278C0407}" presName="parTx" presStyleLbl="revTx" presStyleIdx="0" presStyleCnt="2">
        <dgm:presLayoutVars>
          <dgm:chMax val="0"/>
          <dgm:chPref val="0"/>
        </dgm:presLayoutVars>
      </dgm:prSet>
      <dgm:spPr/>
    </dgm:pt>
    <dgm:pt modelId="{152B1299-7321-124B-9E59-871358385202}" type="pres">
      <dgm:prSet presAssocID="{FBDCED57-D74E-4FD1-A5B2-D1271C3AD961}" presName="sibTrans" presStyleCnt="0"/>
      <dgm:spPr/>
    </dgm:pt>
    <dgm:pt modelId="{0E8621C5-E773-49A6-B7A7-0573F3C6D7D4}" type="pres">
      <dgm:prSet presAssocID="{C1ADB271-03EA-4DA5-95D9-B6A7B14C5AA1}" presName="compNode" presStyleCnt="0"/>
      <dgm:spPr/>
    </dgm:pt>
    <dgm:pt modelId="{37CA006A-A568-41F4-B6F2-748E6EEB42C0}" type="pres">
      <dgm:prSet presAssocID="{C1ADB271-03EA-4DA5-95D9-B6A7B14C5AA1}" presName="bgRect" presStyleLbl="bgShp" presStyleIdx="1" presStyleCnt="2"/>
      <dgm:spPr/>
    </dgm:pt>
    <dgm:pt modelId="{B0938C09-104D-4CF8-90C2-707A73172583}" type="pres">
      <dgm:prSet presAssocID="{C1ADB271-03EA-4DA5-95D9-B6A7B14C5AA1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699023E-2060-44A0-AE7D-2826EB42C0CD}" type="pres">
      <dgm:prSet presAssocID="{C1ADB271-03EA-4DA5-95D9-B6A7B14C5AA1}" presName="spaceRect" presStyleCnt="0"/>
      <dgm:spPr/>
    </dgm:pt>
    <dgm:pt modelId="{B9DB18AC-7C11-41D9-81B9-15AAD3A7CA75}" type="pres">
      <dgm:prSet presAssocID="{C1ADB271-03EA-4DA5-95D9-B6A7B14C5A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6A8E0F-75D5-7441-9FB8-EAEED4E47B5A}" type="presOf" srcId="{7C5FFE6C-138D-442A-B83B-CCA6278C0407}" destId="{1271DB8D-ADD5-4A88-9718-D164CA238D3D}" srcOrd="0" destOrd="0" presId="urn:microsoft.com/office/officeart/2018/2/layout/IconVerticalSolidList"/>
    <dgm:cxn modelId="{213DB726-1E72-435D-8262-EC3295192029}" srcId="{E6BEA211-4795-4045-BC8E-9384257C72F9}" destId="{C1ADB271-03EA-4DA5-95D9-B6A7B14C5AA1}" srcOrd="1" destOrd="0" parTransId="{D581CC9C-A373-453A-AEFA-05F4E5E3AE55}" sibTransId="{38D49AEC-2ED3-4F99-8C8E-05E85AC221CA}"/>
    <dgm:cxn modelId="{C58A215D-1114-4AE1-9203-9AFFA873D83E}" srcId="{E6BEA211-4795-4045-BC8E-9384257C72F9}" destId="{7C5FFE6C-138D-442A-B83B-CCA6278C0407}" srcOrd="0" destOrd="0" parTransId="{F443A8A3-B395-4B06-A337-745F87EBF7CE}" sibTransId="{FBDCED57-D74E-4FD1-A5B2-D1271C3AD961}"/>
    <dgm:cxn modelId="{8BBC3D84-48EE-2548-8863-B0955BB21DB9}" type="presOf" srcId="{C1ADB271-03EA-4DA5-95D9-B6A7B14C5AA1}" destId="{B9DB18AC-7C11-41D9-81B9-15AAD3A7CA75}" srcOrd="0" destOrd="0" presId="urn:microsoft.com/office/officeart/2018/2/layout/IconVerticalSolidList"/>
    <dgm:cxn modelId="{80DA55E1-0707-4A66-9437-58659D798941}" type="presOf" srcId="{E6BEA211-4795-4045-BC8E-9384257C72F9}" destId="{C26BC614-3AA4-44D6-8BF9-69A0D0C29968}" srcOrd="0" destOrd="0" presId="urn:microsoft.com/office/officeart/2018/2/layout/IconVerticalSolidList"/>
    <dgm:cxn modelId="{8087F170-3FD7-314A-B93F-47A04C33BB0D}" type="presParOf" srcId="{C26BC614-3AA4-44D6-8BF9-69A0D0C29968}" destId="{BDF4B32F-776B-4C39-933E-EAE440FB797D}" srcOrd="0" destOrd="0" presId="urn:microsoft.com/office/officeart/2018/2/layout/IconVerticalSolidList"/>
    <dgm:cxn modelId="{68891168-F008-FD4B-AA6F-F5E0199943CC}" type="presParOf" srcId="{BDF4B32F-776B-4C39-933E-EAE440FB797D}" destId="{57E60D77-9AB9-47D0-984D-B974F69AC736}" srcOrd="0" destOrd="0" presId="urn:microsoft.com/office/officeart/2018/2/layout/IconVerticalSolidList"/>
    <dgm:cxn modelId="{CA30038B-93E5-BA47-8ACA-04FBAD427157}" type="presParOf" srcId="{BDF4B32F-776B-4C39-933E-EAE440FB797D}" destId="{8FC9720B-EE60-4753-88D7-6CE7F6E1E31B}" srcOrd="1" destOrd="0" presId="urn:microsoft.com/office/officeart/2018/2/layout/IconVerticalSolidList"/>
    <dgm:cxn modelId="{22728622-3293-1F44-B846-1F7B113027DA}" type="presParOf" srcId="{BDF4B32F-776B-4C39-933E-EAE440FB797D}" destId="{F351D4A7-88EF-441A-8694-14EC257B1229}" srcOrd="2" destOrd="0" presId="urn:microsoft.com/office/officeart/2018/2/layout/IconVerticalSolidList"/>
    <dgm:cxn modelId="{9E097E47-F0FD-604D-95B6-72C615D6F288}" type="presParOf" srcId="{BDF4B32F-776B-4C39-933E-EAE440FB797D}" destId="{1271DB8D-ADD5-4A88-9718-D164CA238D3D}" srcOrd="3" destOrd="0" presId="urn:microsoft.com/office/officeart/2018/2/layout/IconVerticalSolidList"/>
    <dgm:cxn modelId="{4CE4A3C0-9A64-1B48-BF22-C4E2E0A355E6}" type="presParOf" srcId="{C26BC614-3AA4-44D6-8BF9-69A0D0C29968}" destId="{152B1299-7321-124B-9E59-871358385202}" srcOrd="1" destOrd="0" presId="urn:microsoft.com/office/officeart/2018/2/layout/IconVerticalSolidList"/>
    <dgm:cxn modelId="{16B3471C-216D-1248-B755-7671FD0FF33E}" type="presParOf" srcId="{C26BC614-3AA4-44D6-8BF9-69A0D0C29968}" destId="{0E8621C5-E773-49A6-B7A7-0573F3C6D7D4}" srcOrd="2" destOrd="0" presId="urn:microsoft.com/office/officeart/2018/2/layout/IconVerticalSolidList"/>
    <dgm:cxn modelId="{84C4606B-A0D1-6B43-B237-5E01C9034741}" type="presParOf" srcId="{0E8621C5-E773-49A6-B7A7-0573F3C6D7D4}" destId="{37CA006A-A568-41F4-B6F2-748E6EEB42C0}" srcOrd="0" destOrd="0" presId="urn:microsoft.com/office/officeart/2018/2/layout/IconVerticalSolidList"/>
    <dgm:cxn modelId="{B4EBD1F9-DD92-3645-A196-3D5578915AEE}" type="presParOf" srcId="{0E8621C5-E773-49A6-B7A7-0573F3C6D7D4}" destId="{B0938C09-104D-4CF8-90C2-707A73172583}" srcOrd="1" destOrd="0" presId="urn:microsoft.com/office/officeart/2018/2/layout/IconVerticalSolidList"/>
    <dgm:cxn modelId="{524916E7-E74D-564C-8D3D-B394168745B5}" type="presParOf" srcId="{0E8621C5-E773-49A6-B7A7-0573F3C6D7D4}" destId="{6699023E-2060-44A0-AE7D-2826EB42C0CD}" srcOrd="2" destOrd="0" presId="urn:microsoft.com/office/officeart/2018/2/layout/IconVerticalSolidList"/>
    <dgm:cxn modelId="{2E07DF7D-1CCC-9543-BC47-C90FD92020A3}" type="presParOf" srcId="{0E8621C5-E773-49A6-B7A7-0573F3C6D7D4}" destId="{B9DB18AC-7C11-41D9-81B9-15AAD3A7CA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A246D-A693-4E4E-91B4-116CFB991320}">
      <dsp:nvSpPr>
        <dsp:cNvPr id="0" name=""/>
        <dsp:cNvSpPr/>
      </dsp:nvSpPr>
      <dsp:spPr>
        <a:xfrm>
          <a:off x="4074918" y="227215"/>
          <a:ext cx="1908562" cy="1886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1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D6D72-FCF1-4415-A912-48451C856C32}">
      <dsp:nvSpPr>
        <dsp:cNvPr id="0" name=""/>
        <dsp:cNvSpPr/>
      </dsp:nvSpPr>
      <dsp:spPr>
        <a:xfrm>
          <a:off x="1227301" y="2609281"/>
          <a:ext cx="7603797" cy="949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“Given X, what does the future hold for Y?”</a:t>
          </a:r>
          <a:br>
            <a:rPr lang="en-US" sz="2000" kern="1200" dirty="0"/>
          </a:br>
          <a:br>
            <a:rPr lang="en-US" sz="2000" kern="1200" dirty="0"/>
          </a:br>
          <a:r>
            <a:rPr lang="en-US" sz="2000" kern="1200" dirty="0"/>
            <a:t>e.g., predicting server bandwidth from date, time, etc. </a:t>
          </a:r>
        </a:p>
      </dsp:txBody>
      <dsp:txXfrm>
        <a:off x="1227301" y="2609281"/>
        <a:ext cx="7603797" cy="94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17483-B75A-4C2B-A5A0-BDE9B407B95C}">
      <dsp:nvSpPr>
        <dsp:cNvPr id="0" name=""/>
        <dsp:cNvSpPr/>
      </dsp:nvSpPr>
      <dsp:spPr>
        <a:xfrm>
          <a:off x="4057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3027-CEB5-44B0-8716-5738F3358CBD}">
      <dsp:nvSpPr>
        <dsp:cNvPr id="0" name=""/>
        <dsp:cNvSpPr/>
      </dsp:nvSpPr>
      <dsp:spPr>
        <a:xfrm>
          <a:off x="2869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Accurate prediction</a:t>
          </a:r>
          <a:br>
            <a:rPr lang="en-US" sz="2300" kern="1200" dirty="0"/>
          </a:br>
          <a:r>
            <a:rPr lang="en-US" sz="2300" kern="1200" dirty="0"/>
            <a:t>Limited </a:t>
          </a:r>
          <a:r>
            <a:rPr lang="en-US" sz="2300" i="1" kern="1200" dirty="0"/>
            <a:t>understanding?</a:t>
          </a:r>
          <a:endParaRPr lang="en-US" sz="2300" kern="1200" dirty="0"/>
        </a:p>
      </dsp:txBody>
      <dsp:txXfrm>
        <a:off x="2869199" y="274019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A246D-A693-4E4E-91B4-116CFB991320}">
      <dsp:nvSpPr>
        <dsp:cNvPr id="0" name=""/>
        <dsp:cNvSpPr/>
      </dsp:nvSpPr>
      <dsp:spPr>
        <a:xfrm>
          <a:off x="4074918" y="42999"/>
          <a:ext cx="1908562" cy="1886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D6D72-FCF1-4415-A912-48451C856C32}">
      <dsp:nvSpPr>
        <dsp:cNvPr id="0" name=""/>
        <dsp:cNvSpPr/>
      </dsp:nvSpPr>
      <dsp:spPr>
        <a:xfrm>
          <a:off x="1227301" y="2478412"/>
          <a:ext cx="7603797" cy="126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“How does this work?”</a:t>
          </a:r>
          <a:br>
            <a:rPr lang="en-US" sz="2000" kern="1200" dirty="0"/>
          </a:br>
          <a:r>
            <a:rPr lang="en-US" sz="2000" kern="1200" dirty="0"/>
            <a:t>“Why do customers do X?”</a:t>
          </a:r>
          <a:br>
            <a:rPr lang="en-US" sz="2000" kern="1200" dirty="0"/>
          </a:br>
          <a:br>
            <a:rPr lang="en-US" sz="2000" kern="1200" dirty="0"/>
          </a:br>
          <a:r>
            <a:rPr lang="en-US" sz="2000" kern="1200" dirty="0"/>
            <a:t>e.g., understanding why people like some games but not others</a:t>
          </a:r>
        </a:p>
      </dsp:txBody>
      <dsp:txXfrm>
        <a:off x="1227301" y="2478412"/>
        <a:ext cx="7603797" cy="126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4E22B-625C-184C-88F0-DCCE54552BC1}">
      <dsp:nvSpPr>
        <dsp:cNvPr id="0" name=""/>
        <dsp:cNvSpPr/>
      </dsp:nvSpPr>
      <dsp:spPr>
        <a:xfrm>
          <a:off x="3046631" y="1514729"/>
          <a:ext cx="6702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021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217" y="1556944"/>
        <a:ext cx="35040" cy="7008"/>
      </dsp:txXfrm>
    </dsp:sp>
    <dsp:sp modelId="{F4F5EA70-4D62-9C43-8760-C25BFA8257D1}">
      <dsp:nvSpPr>
        <dsp:cNvPr id="0" name=""/>
        <dsp:cNvSpPr/>
      </dsp:nvSpPr>
      <dsp:spPr>
        <a:xfrm>
          <a:off x="1427" y="646347"/>
          <a:ext cx="3047004" cy="18282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Description</a:t>
          </a:r>
        </a:p>
      </dsp:txBody>
      <dsp:txXfrm>
        <a:off x="1427" y="646347"/>
        <a:ext cx="3047004" cy="1828202"/>
      </dsp:txXfrm>
    </dsp:sp>
    <dsp:sp modelId="{34B84D7D-DA47-134C-B9FD-D95E9F799A75}">
      <dsp:nvSpPr>
        <dsp:cNvPr id="0" name=""/>
        <dsp:cNvSpPr/>
      </dsp:nvSpPr>
      <dsp:spPr>
        <a:xfrm>
          <a:off x="1524929" y="2472750"/>
          <a:ext cx="3747815" cy="670211"/>
        </a:xfrm>
        <a:custGeom>
          <a:avLst/>
          <a:gdLst/>
          <a:ahLst/>
          <a:cxnLst/>
          <a:rect l="0" t="0" r="0" b="0"/>
          <a:pathLst>
            <a:path>
              <a:moveTo>
                <a:pt x="3747815" y="0"/>
              </a:moveTo>
              <a:lnTo>
                <a:pt x="3747815" y="352205"/>
              </a:lnTo>
              <a:lnTo>
                <a:pt x="0" y="352205"/>
              </a:lnTo>
              <a:lnTo>
                <a:pt x="0" y="670211"/>
              </a:lnTo>
            </a:path>
          </a:pathLst>
        </a:custGeom>
        <a:noFill/>
        <a:ln w="12700" cap="flat" cmpd="sng" algn="ctr">
          <a:solidFill>
            <a:schemeClr val="accent2">
              <a:hueOff val="754442"/>
              <a:satOff val="-5435"/>
              <a:lumOff val="-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3518" y="2804351"/>
        <a:ext cx="190638" cy="7008"/>
      </dsp:txXfrm>
    </dsp:sp>
    <dsp:sp modelId="{C91A247B-5A87-4740-88CD-5B59CC3AE77F}">
      <dsp:nvSpPr>
        <dsp:cNvPr id="0" name=""/>
        <dsp:cNvSpPr/>
      </dsp:nvSpPr>
      <dsp:spPr>
        <a:xfrm>
          <a:off x="3749243" y="646347"/>
          <a:ext cx="3047004" cy="1828202"/>
        </a:xfrm>
        <a:prstGeom prst="rect">
          <a:avLst/>
        </a:prstGeom>
        <a:solidFill>
          <a:schemeClr val="accent2">
            <a:hueOff val="502961"/>
            <a:satOff val="-3623"/>
            <a:lumOff val="-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Explanation</a:t>
          </a:r>
        </a:p>
      </dsp:txBody>
      <dsp:txXfrm>
        <a:off x="3749243" y="646347"/>
        <a:ext cx="3047004" cy="1828202"/>
      </dsp:txXfrm>
    </dsp:sp>
    <dsp:sp modelId="{E97071AE-C718-914B-B383-C6314A585A31}">
      <dsp:nvSpPr>
        <dsp:cNvPr id="0" name=""/>
        <dsp:cNvSpPr/>
      </dsp:nvSpPr>
      <dsp:spPr>
        <a:xfrm>
          <a:off x="3046631" y="4043742"/>
          <a:ext cx="6702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0211" y="45720"/>
              </a:lnTo>
            </a:path>
          </a:pathLst>
        </a:custGeom>
        <a:noFill/>
        <a:ln w="12700" cap="flat" cmpd="sng" algn="ctr">
          <a:solidFill>
            <a:schemeClr val="accent2">
              <a:hueOff val="1508883"/>
              <a:satOff val="-10870"/>
              <a:lumOff val="-1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217" y="4085958"/>
        <a:ext cx="35040" cy="7008"/>
      </dsp:txXfrm>
    </dsp:sp>
    <dsp:sp modelId="{68853678-4BE7-8B48-95F1-CBD482D118A2}">
      <dsp:nvSpPr>
        <dsp:cNvPr id="0" name=""/>
        <dsp:cNvSpPr/>
      </dsp:nvSpPr>
      <dsp:spPr>
        <a:xfrm>
          <a:off x="1427" y="3175361"/>
          <a:ext cx="3047004" cy="1828202"/>
        </a:xfrm>
        <a:prstGeom prst="rect">
          <a:avLst/>
        </a:prstGeom>
        <a:solidFill>
          <a:schemeClr val="accent2">
            <a:hueOff val="1005922"/>
            <a:satOff val="-7247"/>
            <a:lumOff val="-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Prediction</a:t>
          </a:r>
        </a:p>
      </dsp:txBody>
      <dsp:txXfrm>
        <a:off x="1427" y="3175361"/>
        <a:ext cx="3047004" cy="1828202"/>
      </dsp:txXfrm>
    </dsp:sp>
    <dsp:sp modelId="{B8B8F234-9490-6646-B09B-DE525E39E5FF}">
      <dsp:nvSpPr>
        <dsp:cNvPr id="0" name=""/>
        <dsp:cNvSpPr/>
      </dsp:nvSpPr>
      <dsp:spPr>
        <a:xfrm>
          <a:off x="3749243" y="3175361"/>
          <a:ext cx="3047004" cy="1828202"/>
        </a:xfrm>
        <a:prstGeom prst="rect">
          <a:avLst/>
        </a:prstGeom>
        <a:solidFill>
          <a:schemeClr val="accent2">
            <a:hueOff val="1508883"/>
            <a:satOff val="-10870"/>
            <a:lumOff val="-1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Control</a:t>
          </a:r>
        </a:p>
      </dsp:txBody>
      <dsp:txXfrm>
        <a:off x="3749243" y="3175361"/>
        <a:ext cx="3047004" cy="182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0D77-9AB9-47D0-984D-B974F69AC736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9720B-EE60-4753-88D7-6CE7F6E1E31B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DB8D-ADD5-4A88-9718-D164CA238D3D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Observational Approach</a:t>
          </a:r>
        </a:p>
      </dsp:txBody>
      <dsp:txXfrm>
        <a:off x="1957694" y="918110"/>
        <a:ext cx="4839980" cy="1694973"/>
      </dsp:txXfrm>
    </dsp:sp>
    <dsp:sp modelId="{37CA006A-A568-41F4-B6F2-748E6EEB42C0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8C09-104D-4CF8-90C2-707A73172583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18AC-7C11-41D9-81B9-15AAD3A7CA75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Experimental Approach</a:t>
          </a:r>
        </a:p>
      </dsp:txBody>
      <dsp:txXfrm>
        <a:off x="1957694" y="3036827"/>
        <a:ext cx="4839980" cy="1694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0D77-9AB9-47D0-984D-B974F69AC736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9720B-EE60-4753-88D7-6CE7F6E1E31B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DB8D-ADD5-4A88-9718-D164CA238D3D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Observational Approach</a:t>
          </a:r>
        </a:p>
      </dsp:txBody>
      <dsp:txXfrm>
        <a:off x="1957694" y="918110"/>
        <a:ext cx="4839980" cy="1694973"/>
      </dsp:txXfrm>
    </dsp:sp>
    <dsp:sp modelId="{37CA006A-A568-41F4-B6F2-748E6EEB42C0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8C09-104D-4CF8-90C2-707A73172583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18AC-7C11-41D9-81B9-15AAD3A7CA75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Experimental Approach</a:t>
          </a:r>
        </a:p>
      </dsp:txBody>
      <dsp:txXfrm>
        <a:off x="1957694" y="3036827"/>
        <a:ext cx="4839980" cy="16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CC39-4F7F-7849-B954-12FFE37C735F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0107B-EA01-CD4F-AEE3-F1146FBC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Limits to prediction</a:t>
            </a:r>
          </a:p>
          <a:p>
            <a:r>
              <a:rPr lang="en-US" dirty="0"/>
              <a:t>- Don’t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8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false discovery rate for various situations. Do a simulation to show that it’s 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3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 both of these earlier to great effect in the water leak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0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 both of these earlier to great effect in the water leak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real-world, naturally occurring data, behavior, etc. That’s good. </a:t>
            </a:r>
            <a:br>
              <a:rPr lang="en-US" dirty="0"/>
            </a:br>
            <a:r>
              <a:rPr lang="en-US" dirty="0"/>
              <a:t>Must beware of selection bias though!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that covers both: apology should make it easier to forgive someone, right? Yet more apology is associated with LESS forgiveness. Why? Because people apologize for worse things. </a:t>
            </a:r>
          </a:p>
          <a:p>
            <a:endParaRPr lang="en-US" dirty="0"/>
          </a:p>
          <a:p>
            <a:r>
              <a:rPr lang="en-US" dirty="0"/>
              <a:t>Also easy to hack</a:t>
            </a:r>
          </a:p>
          <a:p>
            <a:endParaRPr lang="en-US" dirty="0"/>
          </a:p>
          <a:p>
            <a:r>
              <a:rPr lang="en-US" dirty="0"/>
              <a:t>Meaning: can you tell me what’s going on there? That’s world happiness data from the UN. Big circles are positive correlations. Sometimes “</a:t>
            </a:r>
            <a:r>
              <a:rPr lang="en-US" b="1" dirty="0"/>
              <a:t>everything correlates with everything” </a:t>
            </a:r>
            <a:r>
              <a:rPr lang="en-US" b="0" dirty="0"/>
              <a:t>and it’s hard to say what it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false discovery rate for various situations. Do a simulation to show that it’s 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1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9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something predicts does not mean that it’s causal. What’s going on here?</a:t>
            </a:r>
            <a:br>
              <a:rPr lang="en-US" dirty="0"/>
            </a:br>
            <a:br>
              <a:rPr lang="en-US" dirty="0"/>
            </a:br>
            <a:r>
              <a:rPr lang="en-US"/>
              <a:t>Clearly MAKING PEOPLE START GOING TO MUSEUMS WON’T ACTUALLY HELP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sell you on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fundamentally a science about people, so let’s take a look at what “people scientists” do when they think about trying to build a science of human behavior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Control is A goal. This is what we WANT TO KNOW. If I do X, can I reliably say what will happen?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Explanation A goal. If I und</a:t>
            </a:r>
          </a:p>
          <a:p>
            <a:endParaRPr lang="en-US" dirty="0"/>
          </a:p>
          <a:p>
            <a:r>
              <a:rPr lang="en-US" dirty="0"/>
              <a:t>- Scientists assume you would NEVER be able to predict without an explanatory model. Where would you get the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5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Theory = correct understanding, such that you can rely on it</a:t>
            </a:r>
            <a:r>
              <a:rPr lang="en-US" b="1" dirty="0">
                <a:effectLst/>
              </a:rPr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dirty="0"/>
              <a:t>Machines can think for us sometimes and that’s ok</a:t>
            </a:r>
            <a:br>
              <a:rPr lang="en-US" sz="1200" b="1" dirty="0"/>
            </a:br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Understanding facilitates action. Gets us to that control stage. </a:t>
            </a:r>
            <a:br>
              <a:rPr lang="en-US" sz="1200" b="1" dirty="0"/>
            </a:br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All data scientists modeling human behavior must therefore be psychological scientists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false discovery rate for various situations. Do a simulation to show that it’s 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0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2468563"/>
            <a:ext cx="7680325" cy="4321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this interactive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problem: (water leaking in basement)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problem as a question to be answered (what is causing the leak?)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a theory as to the answer to the question (a pipe is leaking).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and experiment in ways that speak to the theory.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Goal: ‘severe test’ that would either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affirm or falsify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theory.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Observe: someone is in the shower above.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Experiment: turn off the shower. Result: water leak continues for a while, then stops.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5: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Revise theory: pipe leak seems like a poor fit to the data. Perhaps the leak is in the shower piping?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6: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iterate the cycle until a final answer is confirmed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Experiment: turn on the shower (empty shower). No leak.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Revise theory: maybe the problem is water leaking through the shower wall/tile.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Experiment: turn on shower with person in it until a leak appears. Assess where water is. Result: water primarily on the ‘wet wall’ [wall with shower controls].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Revise theory: so maybe that wall is leaking. 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Experiment: have someone in the shower but cover that wall with a tarp [no leak]. Remove tarp [leak starts]. 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7: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answer confirmed. That wall needs replacing because it is leaking.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A91F6-C84C-D54B-9DE1-2A2DF49EE0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7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ython.org/psf/trademark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ytimes.com/2019/12/22/us/arts-health-effects-ucl-stud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C0D8-0BE1-C742-80AA-FCDDA655D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Science for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83CEC-1253-D64C-ACA2-99C80FA6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Session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E07EB9-70E4-40B4-BAFE-3DD87F9F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6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2E5F-EFEF-CE4F-870A-3AEDA86D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Discussion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98FE-0FF9-5D4A-9F20-5248DC28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theory of what makes a game </a:t>
            </a:r>
            <a:r>
              <a:rPr lang="en-US" b="1" dirty="0"/>
              <a:t>fun </a:t>
            </a:r>
            <a:r>
              <a:rPr lang="en-US" dirty="0"/>
              <a:t>to play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are the causes of fun?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are the effects of fun?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Can you think of ’universal principles’ (vs. things that vary across game types, gamer segments)?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Can you think of things that would vary across segments?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F99B-075C-484A-AD07-A1C4860E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879" y="5123613"/>
            <a:ext cx="532273" cy="144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57CD4-C570-4641-A3DC-4FD0CA99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46" y="5146505"/>
            <a:ext cx="502903" cy="142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2EA12-DB9B-654A-AC0B-06B0B98C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5146505"/>
            <a:ext cx="497397" cy="14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computer sitting on top of a keyboard&#10;&#10;Description automatically generated">
            <a:extLst>
              <a:ext uri="{FF2B5EF4-FFF2-40B4-BE49-F238E27FC236}">
                <a16:creationId xmlns:a16="http://schemas.microsoft.com/office/drawing/2014/main" id="{3719F050-5865-3548-B6F8-749BBC7CC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1" b="2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F08F-800C-D248-8EE3-E234DCB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598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DBF59-F1B3-3C48-9407-2960047F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66" y="1146517"/>
            <a:ext cx="4360587" cy="4360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1125F-872E-7944-8EC1-709E60CAFCCC}"/>
              </a:ext>
            </a:extLst>
          </p:cNvPr>
          <p:cNvSpPr txBox="1"/>
          <p:nvPr/>
        </p:nvSpPr>
        <p:spPr>
          <a:xfrm>
            <a:off x="1275515" y="2593908"/>
            <a:ext cx="3999636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Conceptual </a:t>
            </a:r>
            <a:br>
              <a:rPr lang="en-US" sz="3600" dirty="0"/>
            </a:br>
            <a:r>
              <a:rPr lang="en-US" sz="3600" dirty="0"/>
              <a:t>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8394-DC9A-E245-8A95-C11FA06697EC}"/>
              </a:ext>
            </a:extLst>
          </p:cNvPr>
          <p:cNvSpPr txBox="1"/>
          <p:nvPr/>
        </p:nvSpPr>
        <p:spPr>
          <a:xfrm>
            <a:off x="8427553" y="2639439"/>
            <a:ext cx="3999636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Collect &amp; </a:t>
            </a:r>
            <a:br>
              <a:rPr lang="en-US" sz="3600" dirty="0"/>
            </a:br>
            <a:r>
              <a:rPr lang="en-US" sz="3600" dirty="0"/>
              <a:t>Process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EA354-1012-8A41-B807-4FF1463B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441" y="607080"/>
            <a:ext cx="1078874" cy="10788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D1EDD4-30A4-7A49-8A00-55BDB9F839C8}"/>
              </a:ext>
            </a:extLst>
          </p:cNvPr>
          <p:cNvSpPr/>
          <p:nvPr/>
        </p:nvSpPr>
        <p:spPr>
          <a:xfrm>
            <a:off x="7781026" y="6251599"/>
            <a:ext cx="448037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00" dirty="0"/>
              <a:t>The Python logo is a trademark of the Python Software Foundation, used in accordance with PSF’s </a:t>
            </a:r>
            <a:r>
              <a:rPr lang="en-US" sz="500" dirty="0">
                <a:hlinkClick r:id="rId4"/>
              </a:rPr>
              <a:t>trademark use policy.</a:t>
            </a:r>
            <a:endParaRPr lang="en-US" sz="500" dirty="0"/>
          </a:p>
        </p:txBody>
      </p:sp>
      <p:sp>
        <p:nvSpPr>
          <p:cNvPr id="14" name="Rectangle 13" descr="Brain in head">
            <a:extLst>
              <a:ext uri="{FF2B5EF4-FFF2-40B4-BE49-F238E27FC236}">
                <a16:creationId xmlns:a16="http://schemas.microsoft.com/office/drawing/2014/main" id="{7A24D065-01EB-4B42-9B52-4EB5C8538EF4}"/>
              </a:ext>
            </a:extLst>
          </p:cNvPr>
          <p:cNvSpPr/>
          <p:nvPr/>
        </p:nvSpPr>
        <p:spPr>
          <a:xfrm>
            <a:off x="5306781" y="4093718"/>
            <a:ext cx="1908562" cy="188683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4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0C9AB7-B78C-984C-8570-CA26FAB07B63}"/>
              </a:ext>
            </a:extLst>
          </p:cNvPr>
          <p:cNvSpPr/>
          <p:nvPr/>
        </p:nvSpPr>
        <p:spPr>
          <a:xfrm>
            <a:off x="1386186" y="2401683"/>
            <a:ext cx="6095136" cy="34115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61" b="1" dirty="0">
                <a:solidFill>
                  <a:schemeClr val="accent1"/>
                </a:solidFill>
              </a:rPr>
              <a:t>Problem </a:t>
            </a:r>
            <a:r>
              <a:rPr lang="en-US" sz="1961" b="1" dirty="0">
                <a:solidFill>
                  <a:schemeClr val="accent1"/>
                </a:solidFill>
                <a:sym typeface="Wingdings" pitchFamily="2" charset="2"/>
              </a:rPr>
              <a:t> Question to Answer</a:t>
            </a:r>
            <a:br>
              <a:rPr lang="en-US" sz="1961" b="1" dirty="0">
                <a:solidFill>
                  <a:schemeClr val="accent1"/>
                </a:solidFill>
                <a:sym typeface="Wingdings" pitchFamily="2" charset="2"/>
              </a:rPr>
            </a:br>
            <a:endParaRPr lang="en-US" sz="1961" b="1" dirty="0">
              <a:solidFill>
                <a:schemeClr val="accent1"/>
              </a:solidFill>
              <a:sym typeface="Wingdings" pitchFamily="2" charset="2"/>
            </a:endParaRPr>
          </a:p>
          <a:p>
            <a:r>
              <a:rPr lang="en-US" sz="1961" b="1" dirty="0">
                <a:solidFill>
                  <a:schemeClr val="accent1"/>
                </a:solidFill>
              </a:rPr>
              <a:t>Observe + Explanation (Theory)</a:t>
            </a:r>
            <a:br>
              <a:rPr lang="en-US" sz="1961" b="1" dirty="0">
                <a:solidFill>
                  <a:schemeClr val="accent1"/>
                </a:solidFill>
              </a:rPr>
            </a:br>
            <a:endParaRPr lang="en-US" sz="1961" b="1" dirty="0">
              <a:solidFill>
                <a:schemeClr val="accent1"/>
              </a:solidFill>
            </a:endParaRPr>
          </a:p>
          <a:p>
            <a:r>
              <a:rPr lang="en-US" sz="1961" b="1" dirty="0">
                <a:solidFill>
                  <a:schemeClr val="accent1"/>
                </a:solidFill>
              </a:rPr>
              <a:t>Design an Experiment / Analysis to Test (</a:t>
            </a:r>
            <a:r>
              <a:rPr lang="en-US" sz="1961" b="1">
                <a:solidFill>
                  <a:schemeClr val="accent1"/>
                </a:solidFill>
              </a:rPr>
              <a:t>Severe Test)</a:t>
            </a:r>
            <a:br>
              <a:rPr lang="en-US" sz="1961" b="1" dirty="0">
                <a:solidFill>
                  <a:schemeClr val="accent1"/>
                </a:solidFill>
              </a:rPr>
            </a:br>
            <a:endParaRPr lang="en-US" sz="1961" b="1" dirty="0">
              <a:solidFill>
                <a:schemeClr val="accent1"/>
              </a:solidFill>
            </a:endParaRPr>
          </a:p>
          <a:p>
            <a:r>
              <a:rPr lang="en-US" sz="1961" b="1" dirty="0">
                <a:solidFill>
                  <a:schemeClr val="accent1"/>
                </a:solidFill>
              </a:rPr>
              <a:t>Draw Conclusions</a:t>
            </a:r>
            <a:br>
              <a:rPr lang="en-US" sz="1961" b="1" dirty="0">
                <a:solidFill>
                  <a:schemeClr val="accent1"/>
                </a:solidFill>
              </a:rPr>
            </a:br>
            <a:endParaRPr lang="en-US" sz="1961" b="1" dirty="0">
              <a:solidFill>
                <a:schemeClr val="accent1"/>
              </a:solidFill>
            </a:endParaRPr>
          </a:p>
          <a:p>
            <a:r>
              <a:rPr lang="en-US" sz="1961" b="1" dirty="0">
                <a:solidFill>
                  <a:schemeClr val="accent1"/>
                </a:solidFill>
              </a:rPr>
              <a:t>Repeat, Hone on Answer</a:t>
            </a:r>
            <a:br>
              <a:rPr lang="en-US" sz="1961" b="1" dirty="0">
                <a:solidFill>
                  <a:schemeClr val="accent1"/>
                </a:solidFill>
              </a:rPr>
            </a:br>
            <a:endParaRPr lang="en-US" sz="1961" b="1" dirty="0">
              <a:solidFill>
                <a:schemeClr val="accent1"/>
              </a:solidFill>
            </a:endParaRPr>
          </a:p>
          <a:p>
            <a:r>
              <a:rPr lang="en-US" sz="1961" b="1" dirty="0">
                <a:solidFill>
                  <a:schemeClr val="accent1"/>
                </a:solidFill>
              </a:rPr>
              <a:t>Solve Problem</a:t>
            </a:r>
            <a:endParaRPr lang="en-US" sz="196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E85132-D238-BC49-B0E7-499721D8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00" y="505991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C00FBBF0-84BE-F74A-86E6-5B17D914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5575" y="2586987"/>
            <a:ext cx="3040966" cy="30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8D7EB4F-DF2A-46C2-8FE1-7168BCB55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FE6DB-0D31-E74A-B2FA-AFF53B65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Teams Exercise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534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2E5F-EFEF-CE4F-870A-3AEDA86D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Discussion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98FE-0FF9-5D4A-9F20-5248DC28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 your team’s theory/understanding of what makes a game </a:t>
            </a:r>
            <a:r>
              <a:rPr lang="en-US" b="1" dirty="0"/>
              <a:t>fun </a:t>
            </a:r>
            <a:r>
              <a:rPr lang="en-US" dirty="0"/>
              <a:t>to play</a:t>
            </a:r>
          </a:p>
          <a:p>
            <a:r>
              <a:rPr lang="en-US" dirty="0"/>
              <a:t>Identify 3-4 results or observations you would expect if the theory was </a:t>
            </a:r>
            <a:r>
              <a:rPr lang="en-US" b="1" dirty="0"/>
              <a:t>correct</a:t>
            </a:r>
          </a:p>
          <a:p>
            <a:r>
              <a:rPr lang="en-US" dirty="0"/>
              <a:t>Identify 3-4 results or observations you would expect if the theory was </a:t>
            </a:r>
            <a:r>
              <a:rPr lang="en-US" b="1" dirty="0"/>
              <a:t>incorrect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F99B-075C-484A-AD07-A1C4860E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879" y="5123613"/>
            <a:ext cx="532273" cy="144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57CD4-C570-4641-A3DC-4FD0CA99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46" y="5146505"/>
            <a:ext cx="502903" cy="142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2EA12-DB9B-654A-AC0B-06B0B98C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5146505"/>
            <a:ext cx="497397" cy="14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279FD-D6EE-4016-B9D6-21EF14F11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5B3F-C36F-384B-AFB9-332A8BC55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25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5CAB3-B8D3-6342-887E-6D40C156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Designs for Understanding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2A31802-B14B-C947-A473-4F8D2383E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21D4147-C543-4C47-A525-AC6588853B18}"/>
              </a:ext>
            </a:extLst>
          </p:cNvPr>
          <p:cNvSpPr/>
          <p:nvPr/>
        </p:nvSpPr>
        <p:spPr>
          <a:xfrm>
            <a:off x="4442969" y="516835"/>
            <a:ext cx="7256661" cy="28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FC04-30EF-F640-8498-8346C7A9F996}"/>
              </a:ext>
            </a:extLst>
          </p:cNvPr>
          <p:cNvSpPr/>
          <p:nvPr/>
        </p:nvSpPr>
        <p:spPr>
          <a:xfrm>
            <a:off x="4537492" y="3403255"/>
            <a:ext cx="7256661" cy="28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5CAB3-B8D3-6342-887E-6D40C156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Designs for Understanding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2A31802-B14B-C947-A473-4F8D2383E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loud 12">
            <a:extLst>
              <a:ext uri="{FF2B5EF4-FFF2-40B4-BE49-F238E27FC236}">
                <a16:creationId xmlns:a16="http://schemas.microsoft.com/office/drawing/2014/main" id="{421D9CC4-484C-4A4B-A3BF-EB6319E6DB9A}"/>
              </a:ext>
            </a:extLst>
          </p:cNvPr>
          <p:cNvSpPr/>
          <p:nvPr/>
        </p:nvSpPr>
        <p:spPr>
          <a:xfrm rot="20474474">
            <a:off x="3927080" y="1215195"/>
            <a:ext cx="1542460" cy="6610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6F9722E6-B727-6B44-AC84-CD7C34B8007D}"/>
              </a:ext>
            </a:extLst>
          </p:cNvPr>
          <p:cNvSpPr/>
          <p:nvPr/>
        </p:nvSpPr>
        <p:spPr>
          <a:xfrm rot="20474474">
            <a:off x="3914398" y="3341569"/>
            <a:ext cx="2019940" cy="6610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Lunch</a:t>
            </a:r>
          </a:p>
        </p:txBody>
      </p:sp>
    </p:spTree>
    <p:extLst>
      <p:ext uri="{BB962C8B-B14F-4D97-AF65-F5344CB8AC3E}">
        <p14:creationId xmlns:p14="http://schemas.microsoft.com/office/powerpoint/2010/main" val="17091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8E30B-73B2-2549-9524-1BAAE8A5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400"/>
              <a:t>Observational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34C2-CE6C-954A-8072-D70AC0F7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Use one observed variable to predict another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But: prediction is not the primary goal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D84C478-4A37-EF45-BA60-2E083D79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52" y="643466"/>
            <a:ext cx="6239549" cy="52256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5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9FEC-D719-2D4F-AB76-6DF0DEB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Business Problem of Prediction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95793-24AF-4F0F-ADE8-BD824BB71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475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loud 10">
            <a:extLst>
              <a:ext uri="{FF2B5EF4-FFF2-40B4-BE49-F238E27FC236}">
                <a16:creationId xmlns:a16="http://schemas.microsoft.com/office/drawing/2014/main" id="{F5D40FB7-64D3-8D4E-B075-4D3F89F2D6D1}"/>
              </a:ext>
            </a:extLst>
          </p:cNvPr>
          <p:cNvSpPr/>
          <p:nvPr/>
        </p:nvSpPr>
        <p:spPr>
          <a:xfrm rot="20474474">
            <a:off x="254747" y="3578388"/>
            <a:ext cx="3126334" cy="21007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kinds of problems are we solving now?</a:t>
            </a:r>
          </a:p>
        </p:txBody>
      </p:sp>
    </p:spTree>
    <p:extLst>
      <p:ext uri="{BB962C8B-B14F-4D97-AF65-F5344CB8AC3E}">
        <p14:creationId xmlns:p14="http://schemas.microsoft.com/office/powerpoint/2010/main" val="134020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50E3A-B446-294F-AF7B-1144E877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6E554E"/>
                </a:solidFill>
              </a:rPr>
              <a:t>Strengths for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F92C2-09E6-4100-9B1E-B90C15B60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7" r="2187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D7B3-A1FA-DE43-B6EB-0C1F799D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2000" dirty="0"/>
              <a:t>Naturally occurring* (external validity)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On the trail: </a:t>
            </a:r>
            <a:r>
              <a:rPr lang="en-US" sz="2000" i="1" dirty="0"/>
              <a:t>something caused something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74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17A93-C1F6-F042-9A80-17703EA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Weaknesses?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7347-B0D5-6140-9AAC-DB6DD33F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Correlation ≠ causation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Can be </a:t>
            </a:r>
            <a:r>
              <a:rPr lang="en-US" sz="1400" b="1" dirty="0">
                <a:solidFill>
                  <a:srgbClr val="FFFFFF"/>
                </a:solidFill>
              </a:rPr>
              <a:t>absent </a:t>
            </a:r>
            <a:r>
              <a:rPr lang="en-US" sz="1400" dirty="0">
                <a:solidFill>
                  <a:srgbClr val="FFFFFF"/>
                </a:solidFill>
              </a:rPr>
              <a:t>with causation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Can be </a:t>
            </a:r>
            <a:r>
              <a:rPr lang="en-US" sz="1400" b="1" dirty="0">
                <a:solidFill>
                  <a:srgbClr val="FFFFFF"/>
                </a:solidFill>
              </a:rPr>
              <a:t>present </a:t>
            </a:r>
            <a:r>
              <a:rPr lang="en-US" sz="1400" dirty="0">
                <a:solidFill>
                  <a:srgbClr val="FFFFFF"/>
                </a:solidFill>
              </a:rPr>
              <a:t>without causation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Meaning is … difficult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F9DFE-AD4F-3049-BE30-0E1C1F69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68" y="640080"/>
            <a:ext cx="614638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7713A-FA09-074D-90B2-51F73081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3 Reasons for Correlation!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DCA-10B0-8E41-B9CF-E6057E9D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Causation</a:t>
            </a:r>
          </a:p>
          <a:p>
            <a:pPr algn="r"/>
            <a:endParaRPr lang="en-US" sz="3200" dirty="0">
              <a:solidFill>
                <a:srgbClr val="FFFFFF"/>
              </a:solidFill>
            </a:endParaRPr>
          </a:p>
          <a:p>
            <a:pPr algn="r"/>
            <a:r>
              <a:rPr lang="en-US" sz="3200" dirty="0">
                <a:solidFill>
                  <a:srgbClr val="FFFFFF"/>
                </a:solidFill>
              </a:rPr>
              <a:t>Reverse Causation</a:t>
            </a:r>
          </a:p>
          <a:p>
            <a:pPr algn="r"/>
            <a:endParaRPr lang="en-US" sz="3200" dirty="0">
              <a:solidFill>
                <a:srgbClr val="FFFFFF"/>
              </a:solidFill>
            </a:endParaRPr>
          </a:p>
          <a:p>
            <a:pPr algn="r"/>
            <a:r>
              <a:rPr lang="en-US" sz="3200" dirty="0">
                <a:solidFill>
                  <a:srgbClr val="FFFFFF"/>
                </a:solidFill>
              </a:rPr>
              <a:t>Confound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F2D311-DEEE-E240-83B1-30B030F96DCF}"/>
              </a:ext>
            </a:extLst>
          </p:cNvPr>
          <p:cNvSpPr txBox="1">
            <a:spLocks/>
          </p:cNvSpPr>
          <p:nvPr/>
        </p:nvSpPr>
        <p:spPr>
          <a:xfrm>
            <a:off x="4805373" y="2591444"/>
            <a:ext cx="4708008" cy="64268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Identification </a:t>
            </a: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 Enjoyment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4E1DB0-5008-ED4E-971F-C3F818BBAC12}"/>
              </a:ext>
            </a:extLst>
          </p:cNvPr>
          <p:cNvSpPr txBox="1">
            <a:spLocks/>
          </p:cNvSpPr>
          <p:nvPr/>
        </p:nvSpPr>
        <p:spPr>
          <a:xfrm>
            <a:off x="4806853" y="4015559"/>
            <a:ext cx="4708008" cy="83094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Identification </a:t>
            </a: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 Enjoyment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1A46D3C-D24C-1241-9453-2DF88962BDEA}"/>
              </a:ext>
            </a:extLst>
          </p:cNvPr>
          <p:cNvSpPr txBox="1">
            <a:spLocks/>
          </p:cNvSpPr>
          <p:nvPr/>
        </p:nvSpPr>
        <p:spPr>
          <a:xfrm>
            <a:off x="4805373" y="5136488"/>
            <a:ext cx="4708008" cy="139584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Identification </a:t>
            </a: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   Enjoyment</a:t>
            </a:r>
            <a:br>
              <a:rPr lang="en-US" sz="2800" dirty="0">
                <a:solidFill>
                  <a:schemeClr val="bg1"/>
                </a:solidFill>
                <a:sym typeface="Wingdings" pitchFamily="2" charset="2"/>
              </a:rPr>
            </a:b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Other Stuff</a:t>
            </a:r>
            <a:br>
              <a:rPr lang="en-US" sz="2800" dirty="0">
                <a:solidFill>
                  <a:schemeClr val="bg1"/>
                </a:solidFill>
                <a:sym typeface="Wingdings" pitchFamily="2" charset="2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338AB-1D51-C349-88B4-EC88D472D990}"/>
              </a:ext>
            </a:extLst>
          </p:cNvPr>
          <p:cNvCxnSpPr/>
          <p:nvPr/>
        </p:nvCxnSpPr>
        <p:spPr>
          <a:xfrm flipV="1">
            <a:off x="8070730" y="5670103"/>
            <a:ext cx="292100" cy="36447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5C3AC8-FE5D-AA4F-9585-711B4EA5C5E1}"/>
              </a:ext>
            </a:extLst>
          </p:cNvPr>
          <p:cNvCxnSpPr>
            <a:cxnSpLocks/>
          </p:cNvCxnSpPr>
          <p:nvPr/>
        </p:nvCxnSpPr>
        <p:spPr>
          <a:xfrm flipH="1" flipV="1">
            <a:off x="6005576" y="5652174"/>
            <a:ext cx="288317" cy="36447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20EFBC3-0323-2745-9C80-035BB09286C4}"/>
              </a:ext>
            </a:extLst>
          </p:cNvPr>
          <p:cNvSpPr txBox="1">
            <a:spLocks/>
          </p:cNvSpPr>
          <p:nvPr/>
        </p:nvSpPr>
        <p:spPr>
          <a:xfrm>
            <a:off x="5684186" y="4425059"/>
            <a:ext cx="4060308" cy="462171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Rule out: establish time-order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B05C2A9-0B59-EB45-A56A-18D33F910EF0}"/>
              </a:ext>
            </a:extLst>
          </p:cNvPr>
          <p:cNvSpPr txBox="1">
            <a:spLocks/>
          </p:cNvSpPr>
          <p:nvPr/>
        </p:nvSpPr>
        <p:spPr>
          <a:xfrm>
            <a:off x="5554589" y="6070160"/>
            <a:ext cx="4060308" cy="462171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Rule out: hold confounds constant</a:t>
            </a:r>
          </a:p>
        </p:txBody>
      </p:sp>
    </p:spTree>
    <p:extLst>
      <p:ext uri="{BB962C8B-B14F-4D97-AF65-F5344CB8AC3E}">
        <p14:creationId xmlns:p14="http://schemas.microsoft.com/office/powerpoint/2010/main" val="256029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8D7EB4F-DF2A-46C2-8FE1-7168BCB55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FE6DB-0D31-E74A-B2FA-AFF53B65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Python Exercise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18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3A7-F43D-9E49-8122-1690308A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Nobel Chocolate Activity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EA66C9-4C2A-3145-A700-20777F64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30" y="640081"/>
            <a:ext cx="5842955" cy="50541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728BBA-3B6C-0043-B9A0-B94D5084D38A}"/>
              </a:ext>
            </a:extLst>
          </p:cNvPr>
          <p:cNvSpPr/>
          <p:nvPr/>
        </p:nvSpPr>
        <p:spPr>
          <a:xfrm>
            <a:off x="7982543" y="4390181"/>
            <a:ext cx="3238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Messerli, Franz H. “Chocolate Consumption, Cognitive Function, and Nobel Laureates.” </a:t>
            </a:r>
            <a:r>
              <a:rPr lang="en-US" i="1" dirty="0"/>
              <a:t>The New England Journal of Medicine; Boston</a:t>
            </a:r>
            <a:r>
              <a:rPr lang="en-US" dirty="0"/>
              <a:t> 367, no. 16 (October 18, 2012): 1562–64.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53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9FEC-D719-2D4F-AB76-6DF0DEB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Business Problem of Prediction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95793-24AF-4F0F-ADE8-BD824BB71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6040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41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ireplace, clock, table&#10;&#10;Description automatically generated">
            <a:extLst>
              <a:ext uri="{FF2B5EF4-FFF2-40B4-BE49-F238E27FC236}">
                <a16:creationId xmlns:a16="http://schemas.microsoft.com/office/drawing/2014/main" id="{698B396A-EAB8-6F4F-859D-164125ED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88900"/>
            <a:ext cx="10528300" cy="668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9B143D-C94E-AE4F-80D1-E6B4EED7152B}"/>
              </a:ext>
            </a:extLst>
          </p:cNvPr>
          <p:cNvSpPr/>
          <p:nvPr/>
        </p:nvSpPr>
        <p:spPr>
          <a:xfrm>
            <a:off x="6386733" y="6334780"/>
            <a:ext cx="5805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https://www.nytimes.com/2019/12/22/us/arts-health-effects-ucl-study.html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70ECAF-EEEE-EA44-B3E2-025EB14B7299}"/>
              </a:ext>
            </a:extLst>
          </p:cNvPr>
          <p:cNvSpPr txBox="1">
            <a:spLocks/>
          </p:cNvSpPr>
          <p:nvPr/>
        </p:nvSpPr>
        <p:spPr>
          <a:xfrm rot="20205517">
            <a:off x="-235052" y="972886"/>
            <a:ext cx="6470692" cy="12293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>
                <a:solidFill>
                  <a:schemeClr val="bg1"/>
                </a:solidFill>
              </a:rPr>
              <a:t>Prediction ≠ Understanding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9FEC-D719-2D4F-AB76-6DF0DEB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Requires Scientific Thinking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95793-24AF-4F0F-ADE8-BD824BB71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671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57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F866-6908-A042-9C39-BD50DA83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How does a scientist think?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B9831F2-EF1F-4882-A4CF-A234E2D75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3674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8BAFE3-53BC-274F-BAF4-CE793B451874}"/>
              </a:ext>
            </a:extLst>
          </p:cNvPr>
          <p:cNvSpPr/>
          <p:nvPr/>
        </p:nvSpPr>
        <p:spPr>
          <a:xfrm>
            <a:off x="7786255" y="3648364"/>
            <a:ext cx="3999345" cy="2309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D0396-681D-6F4F-8004-62C2D5709AC3}"/>
              </a:ext>
            </a:extLst>
          </p:cNvPr>
          <p:cNvSpPr/>
          <p:nvPr/>
        </p:nvSpPr>
        <p:spPr>
          <a:xfrm>
            <a:off x="4268270" y="3103418"/>
            <a:ext cx="6048748" cy="28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22F8E-0BAD-0048-A1AC-A6E65406C409}"/>
              </a:ext>
            </a:extLst>
          </p:cNvPr>
          <p:cNvSpPr/>
          <p:nvPr/>
        </p:nvSpPr>
        <p:spPr>
          <a:xfrm>
            <a:off x="7786255" y="574963"/>
            <a:ext cx="4444339" cy="28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FAE3BA-ACB0-354F-B74A-F7B529AEEF61}"/>
              </a:ext>
            </a:extLst>
          </p:cNvPr>
          <p:cNvSpPr/>
          <p:nvPr/>
        </p:nvSpPr>
        <p:spPr>
          <a:xfrm>
            <a:off x="4089401" y="775854"/>
            <a:ext cx="4444339" cy="28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A9F0F59C-9D80-C247-9558-7F7D177FA059}"/>
              </a:ext>
            </a:extLst>
          </p:cNvPr>
          <p:cNvSpPr/>
          <p:nvPr/>
        </p:nvSpPr>
        <p:spPr>
          <a:xfrm rot="20474474">
            <a:off x="341800" y="3386748"/>
            <a:ext cx="4199478" cy="2819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you know which variables to use in a predictive model?</a:t>
            </a:r>
          </a:p>
        </p:txBody>
      </p:sp>
    </p:spTree>
    <p:extLst>
      <p:ext uri="{BB962C8B-B14F-4D97-AF65-F5344CB8AC3E}">
        <p14:creationId xmlns:p14="http://schemas.microsoft.com/office/powerpoint/2010/main" val="11792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33F250-BE1A-46BE-BE21-46726453B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47457-D3AD-7D4A-885E-6861241A8E0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“There is nothing so practical as a good theory”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0E1D1-0007-7B40-856A-B4B1B4215ACB}"/>
              </a:ext>
            </a:extLst>
          </p:cNvPr>
          <p:cNvSpPr/>
          <p:nvPr/>
        </p:nvSpPr>
        <p:spPr>
          <a:xfrm>
            <a:off x="1333469" y="4756794"/>
            <a:ext cx="136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- Kurt Lewin</a:t>
            </a:r>
          </a:p>
        </p:txBody>
      </p:sp>
    </p:spTree>
    <p:extLst>
      <p:ext uri="{BB962C8B-B14F-4D97-AF65-F5344CB8AC3E}">
        <p14:creationId xmlns:p14="http://schemas.microsoft.com/office/powerpoint/2010/main" val="3501191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72041-D58D-094F-81BF-A7A78D1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Seek Scientific Explanations?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AC57-720B-E34B-BCD8-EC823553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Build better models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Know what data to collect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Manage, intuit, and think critically about business problems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Enables action</a:t>
            </a:r>
          </a:p>
        </p:txBody>
      </p:sp>
      <p:pic>
        <p:nvPicPr>
          <p:cNvPr id="5" name="Picture 4" descr="A picture containing indoor, table, doughnut, sitting&#10;&#10;Description automatically generated">
            <a:extLst>
              <a:ext uri="{FF2B5EF4-FFF2-40B4-BE49-F238E27FC236}">
                <a16:creationId xmlns:a16="http://schemas.microsoft.com/office/drawing/2014/main" id="{F3ADDB42-C76B-894C-A5F4-FB8CA092D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13" r="1482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8D7EB4F-DF2A-46C2-8FE1-7168BCB55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FE6DB-0D31-E74A-B2FA-AFF53B65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Teams Exercise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2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1144</Words>
  <Application>Microsoft Macintosh PowerPoint</Application>
  <PresentationFormat>Widescreen</PresentationFormat>
  <Paragraphs>140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Sagona Book</vt:lpstr>
      <vt:lpstr>Sagona ExtraLight</vt:lpstr>
      <vt:lpstr>RetrospectVTI</vt:lpstr>
      <vt:lpstr>Science for Understanding</vt:lpstr>
      <vt:lpstr>Business Problem of Prediction</vt:lpstr>
      <vt:lpstr>Business Problem of Prediction</vt:lpstr>
      <vt:lpstr>PowerPoint Presentation</vt:lpstr>
      <vt:lpstr>Understanding Requires Scientific Thinking</vt:lpstr>
      <vt:lpstr>How does a scientist think?</vt:lpstr>
      <vt:lpstr>“There is nothing so practical as a good theory”</vt:lpstr>
      <vt:lpstr>Why Seek Scientific Explanations?</vt:lpstr>
      <vt:lpstr>Teams Exercise</vt:lpstr>
      <vt:lpstr>Teams Discussion #1</vt:lpstr>
      <vt:lpstr>Process</vt:lpstr>
      <vt:lpstr>PowerPoint Presentation</vt:lpstr>
      <vt:lpstr>Example</vt:lpstr>
      <vt:lpstr>Teams Exercise</vt:lpstr>
      <vt:lpstr>Teams Discussion #2</vt:lpstr>
      <vt:lpstr>Tools</vt:lpstr>
      <vt:lpstr>Designs for Understanding</vt:lpstr>
      <vt:lpstr>Designs for Understanding</vt:lpstr>
      <vt:lpstr>Observational</vt:lpstr>
      <vt:lpstr>Strengths for Understanding</vt:lpstr>
      <vt:lpstr>Weaknesses?</vt:lpstr>
      <vt:lpstr>3 Reasons for Correlation!</vt:lpstr>
      <vt:lpstr>Python Exercise</vt:lpstr>
      <vt:lpstr>Nobel Chocolate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Understanding</dc:title>
  <dc:creator>Carpenter, Tom</dc:creator>
  <cp:lastModifiedBy>Carpenter, Tom</cp:lastModifiedBy>
  <cp:revision>20</cp:revision>
  <dcterms:created xsi:type="dcterms:W3CDTF">2020-01-03T18:52:52Z</dcterms:created>
  <dcterms:modified xsi:type="dcterms:W3CDTF">2020-01-08T07:21:29Z</dcterms:modified>
</cp:coreProperties>
</file>