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98B2D-BD98-48F3-AC9E-6D28052AA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4B0F8-F4A5-4725-865B-23266A67AB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D7F70-98EF-4801-88BE-C19F2241E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55F4-2DA9-4C9A-9F1D-57A2E161B1C4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53020-DAEF-4521-9310-DF4F32CEF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5EA4E-EB94-4B63-9B83-8A354942C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87746-0BD6-43E2-B6A5-01E106FF1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57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4D361-0A83-4A42-B05F-6E0EED504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AD1B96-DC85-44E9-978F-C92ADA4E4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8FCE8-527F-4C4A-95B0-6F3A130CF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55F4-2DA9-4C9A-9F1D-57A2E161B1C4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8377E-F875-4CA9-8416-052006330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08C87-8D1A-4280-BF4D-6B9271D0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87746-0BD6-43E2-B6A5-01E106FF1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37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C566AD-0AD5-4C51-8394-A817EF7B8C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51B2F6-3A12-4B1A-8F56-AA8295137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D072D-D5DB-4D62-BB42-8135E2655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55F4-2DA9-4C9A-9F1D-57A2E161B1C4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36FAC-0D28-4196-9D61-5D4AF21D6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3BE68-5081-430D-8D0F-0F54AC4CF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87746-0BD6-43E2-B6A5-01E106FF1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63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7F32B-E74C-46CB-A880-0378E5DFB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DF091-E3E1-461F-984B-FF02560E3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2325B-5089-4457-9A44-438433D67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55F4-2DA9-4C9A-9F1D-57A2E161B1C4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CA89C-5327-449A-8D68-03409CC2F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4C6FB-AD15-4826-B133-E7AEEC246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87746-0BD6-43E2-B6A5-01E106FF1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39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1B270-D54A-4EF6-BBF7-1CF9C4118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4B1F8-FD73-4557-AAC6-A0C9C6BF3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06919-9FCA-4791-B264-7C5BC4F74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55F4-2DA9-4C9A-9F1D-57A2E161B1C4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2E884-89F7-44EA-97E2-F7338D328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BF20F-6495-40B3-A1E9-15E91BA54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87746-0BD6-43E2-B6A5-01E106FF1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26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8E053-92A7-4EA2-8D7D-064835DF3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687D8-636B-4FC6-B2D4-4698D22553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0F4D92-2381-40F2-8CA6-1FD74B04C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AEF91-27E5-498C-AFAF-9AAC4460D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55F4-2DA9-4C9A-9F1D-57A2E161B1C4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5E2FB-8ABB-434C-8D05-DB2406A3A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41312-688A-4F46-A8EC-13B1F144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87746-0BD6-43E2-B6A5-01E106FF1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9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4BC73-8774-42B3-8756-B883EF58A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7DC86-1433-4118-B086-03F38841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462B7A-CFDD-4F3A-ADD3-6F76A5A04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C5882-4E3B-4278-A4F1-3393E6E3F2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C28EAF-09D3-4535-AC29-396685EF5E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31A2A8-7CA9-4D64-BEE2-2C9FD9FCC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55F4-2DA9-4C9A-9F1D-57A2E161B1C4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A84698-6338-44BA-8323-BD7BEFB05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C12127-F89F-4B39-928F-66854B1B6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87746-0BD6-43E2-B6A5-01E106FF1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26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86BDD-9432-4D2B-B8F9-6E2F30144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61ED11-27FD-4D75-8D4A-CDA57206F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55F4-2DA9-4C9A-9F1D-57A2E161B1C4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6FE7EF-A3D6-493E-808A-D45CB0491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02BE06-FBB8-4442-AC34-7436B50FA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87746-0BD6-43E2-B6A5-01E106FF1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49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FA7567-0560-4259-9F2F-6780CD12B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55F4-2DA9-4C9A-9F1D-57A2E161B1C4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4B67B4-96F2-47BC-9548-53E1AF216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713E3-9321-4820-BE48-CD3873EA7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87746-0BD6-43E2-B6A5-01E106FF1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42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D77D-BD6D-4528-BF67-59B49F0F3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91F37-3A54-4528-AFF2-C30A75010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FD7534-D3F7-4253-B8F5-A90EF7CA2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421C4-2E8B-4F7E-B8BB-DB0FFC48F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55F4-2DA9-4C9A-9F1D-57A2E161B1C4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7D437-5BC3-4E82-876B-CC4C91C49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F3BF1-E308-4B8B-A6BC-3B24FDFCB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87746-0BD6-43E2-B6A5-01E106FF1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9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BCA4C-5190-49E4-8FE1-257700C1E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B2D266-29C7-4EFC-A355-4F718976D4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246F1F-8738-4811-8E4B-EEB87A307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12A75-1766-4966-8B43-C80E78385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55F4-2DA9-4C9A-9F1D-57A2E161B1C4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DDA74-C7E2-4AE9-8E2C-F4EB29CCE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A910A-3678-413D-B33C-CB911595B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87746-0BD6-43E2-B6A5-01E106FF1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3D7D13-9FFF-47B0-B190-7DC9C56F3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94BE4-97AE-4C12-83F4-FC6B4F2CC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C0F41-6423-49F4-A775-38AF96ED7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A55F4-2DA9-4C9A-9F1D-57A2E161B1C4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07A3D-3C02-4FB6-9482-F88E3358F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C2BB0-FF4B-40EB-B51B-857EAA6DA7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87746-0BD6-43E2-B6A5-01E106FF1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51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6074EE-7FEB-49EE-B6E3-3E4FFD6FA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120" y="274320"/>
            <a:ext cx="2776762" cy="409891"/>
          </a:xfrm>
          <a:prstGeom prst="rect">
            <a:avLst/>
          </a:prstGeom>
          <a:ln>
            <a:noFill/>
          </a:ln>
        </p:spPr>
      </p:pic>
      <p:sp>
        <p:nvSpPr>
          <p:cNvPr id="11" name="Teardrop 10">
            <a:extLst>
              <a:ext uri="{FF2B5EF4-FFF2-40B4-BE49-F238E27FC236}">
                <a16:creationId xmlns:a16="http://schemas.microsoft.com/office/drawing/2014/main" id="{EB41BC27-35F9-402E-953F-FDF0930C718D}"/>
              </a:ext>
            </a:extLst>
          </p:cNvPr>
          <p:cNvSpPr/>
          <p:nvPr/>
        </p:nvSpPr>
        <p:spPr>
          <a:xfrm>
            <a:off x="-121920" y="-61369"/>
            <a:ext cx="2472291" cy="2438810"/>
          </a:xfrm>
          <a:prstGeom prst="teardrop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ardrop 11">
            <a:extLst>
              <a:ext uri="{FF2B5EF4-FFF2-40B4-BE49-F238E27FC236}">
                <a16:creationId xmlns:a16="http://schemas.microsoft.com/office/drawing/2014/main" id="{6F079BBB-3844-40A4-8E3B-604B37C288AE}"/>
              </a:ext>
            </a:extLst>
          </p:cNvPr>
          <p:cNvSpPr/>
          <p:nvPr/>
        </p:nvSpPr>
        <p:spPr>
          <a:xfrm>
            <a:off x="1218666" y="-61369"/>
            <a:ext cx="2964582" cy="2581050"/>
          </a:xfrm>
          <a:prstGeom prst="teardrop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D1C7ABEF-1673-4F3B-9F9A-351BD83EA4E5}"/>
              </a:ext>
            </a:extLst>
          </p:cNvPr>
          <p:cNvSpPr/>
          <p:nvPr/>
        </p:nvSpPr>
        <p:spPr>
          <a:xfrm>
            <a:off x="1662215" y="3008499"/>
            <a:ext cx="3213029" cy="839002"/>
          </a:xfrm>
          <a:prstGeom prst="hexagon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 REPORT</a:t>
            </a:r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01214FF7-A308-40E2-B5F1-25AA163EF99D}"/>
              </a:ext>
            </a:extLst>
          </p:cNvPr>
          <p:cNvSpPr/>
          <p:nvPr/>
        </p:nvSpPr>
        <p:spPr>
          <a:xfrm>
            <a:off x="7836442" y="1977457"/>
            <a:ext cx="4155440" cy="3434080"/>
          </a:xfrm>
          <a:prstGeom prst="hexagon">
            <a:avLst>
              <a:gd name="adj" fmla="val 25000"/>
              <a:gd name="vf" fmla="val 11547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9A5943B-B295-4E45-ADBF-E039370EC0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668" y="1449312"/>
            <a:ext cx="7003172" cy="5218736"/>
          </a:xfrm>
          <a:prstGeom prst="rect">
            <a:avLst/>
          </a:prstGeom>
          <a:ln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0B807C8-7751-45D7-8433-58FF8F2E4E49}"/>
              </a:ext>
            </a:extLst>
          </p:cNvPr>
          <p:cNvSpPr txBox="1"/>
          <p:nvPr/>
        </p:nvSpPr>
        <p:spPr>
          <a:xfrm>
            <a:off x="763572" y="4002885"/>
            <a:ext cx="5065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FOR OFFICE SUPPLY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DC9A27-F54F-4122-B009-0E9654B31A75}"/>
              </a:ext>
            </a:extLst>
          </p:cNvPr>
          <p:cNvSpPr txBox="1"/>
          <p:nvPr/>
        </p:nvSpPr>
        <p:spPr>
          <a:xfrm>
            <a:off x="1662215" y="4526105"/>
            <a:ext cx="296458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PRESENTED BY:</a:t>
            </a:r>
          </a:p>
          <a:p>
            <a:pPr algn="ctr"/>
            <a:r>
              <a:rPr lang="en-US" sz="2400" dirty="0"/>
              <a:t>HASSAN SULIAT &amp; ALAUSA MUSTAPHA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CD9240-0832-4A01-86C7-9D3EAFE43961}"/>
              </a:ext>
            </a:extLst>
          </p:cNvPr>
          <p:cNvSpPr txBox="1"/>
          <p:nvPr/>
        </p:nvSpPr>
        <p:spPr>
          <a:xfrm>
            <a:off x="1813949" y="5751439"/>
            <a:ext cx="2964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SEPTEMBER 22nd, 2023</a:t>
            </a:r>
          </a:p>
        </p:txBody>
      </p:sp>
    </p:spTree>
    <p:extLst>
      <p:ext uri="{BB962C8B-B14F-4D97-AF65-F5344CB8AC3E}">
        <p14:creationId xmlns:p14="http://schemas.microsoft.com/office/powerpoint/2010/main" val="4060585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29B1D1-4229-436C-B550-349D72FFF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80" y="189952"/>
            <a:ext cx="3155890" cy="494259"/>
          </a:xfrm>
          <a:prstGeom prst="rect">
            <a:avLst/>
          </a:prstGeom>
          <a:ln>
            <a:noFill/>
          </a:ln>
        </p:spPr>
      </p:pic>
      <p:sp>
        <p:nvSpPr>
          <p:cNvPr id="8" name="Hexagon 7">
            <a:extLst>
              <a:ext uri="{FF2B5EF4-FFF2-40B4-BE49-F238E27FC236}">
                <a16:creationId xmlns:a16="http://schemas.microsoft.com/office/drawing/2014/main" id="{41A827FF-EFA4-4203-8F3C-76B690BE1008}"/>
              </a:ext>
            </a:extLst>
          </p:cNvPr>
          <p:cNvSpPr/>
          <p:nvPr/>
        </p:nvSpPr>
        <p:spPr>
          <a:xfrm>
            <a:off x="231116" y="299045"/>
            <a:ext cx="2495350" cy="725522"/>
          </a:xfrm>
          <a:prstGeom prst="hexagon">
            <a:avLst/>
          </a:prstGeom>
          <a:solidFill>
            <a:schemeClr val="accent1"/>
          </a:solidFill>
          <a:ln w="63500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5CAAE5FA-A22A-4F6C-9C28-D09470B6E30F}"/>
              </a:ext>
            </a:extLst>
          </p:cNvPr>
          <p:cNvSpPr/>
          <p:nvPr/>
        </p:nvSpPr>
        <p:spPr>
          <a:xfrm>
            <a:off x="1249610" y="0"/>
            <a:ext cx="2753430" cy="1351554"/>
          </a:xfrm>
          <a:prstGeom prst="hexagon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B40C394B-8F26-4AD9-B59C-693FCF5D3ECA}"/>
              </a:ext>
            </a:extLst>
          </p:cNvPr>
          <p:cNvSpPr/>
          <p:nvPr/>
        </p:nvSpPr>
        <p:spPr>
          <a:xfrm>
            <a:off x="685600" y="295779"/>
            <a:ext cx="2495350" cy="725522"/>
          </a:xfrm>
          <a:prstGeom prst="hexagon">
            <a:avLst/>
          </a:prstGeom>
          <a:solidFill>
            <a:schemeClr val="bg1"/>
          </a:solidFill>
          <a:ln w="6350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CONTENTS</a:t>
            </a: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3BE2011D-AD99-4889-AA10-99AB595B594D}"/>
              </a:ext>
            </a:extLst>
          </p:cNvPr>
          <p:cNvSpPr/>
          <p:nvPr/>
        </p:nvSpPr>
        <p:spPr>
          <a:xfrm rot="10800000" flipV="1">
            <a:off x="1967296" y="2114873"/>
            <a:ext cx="638568" cy="233680"/>
          </a:xfrm>
          <a:prstGeom prst="hexagon">
            <a:avLst/>
          </a:prstGeom>
          <a:solidFill>
            <a:srgbClr val="3FA992"/>
          </a:solidFill>
          <a:ln w="63500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01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ED48C635-41DD-4A68-855A-18B6AE854D3B}"/>
              </a:ext>
            </a:extLst>
          </p:cNvPr>
          <p:cNvSpPr/>
          <p:nvPr/>
        </p:nvSpPr>
        <p:spPr>
          <a:xfrm rot="10800000" flipV="1">
            <a:off x="1967297" y="3188027"/>
            <a:ext cx="638568" cy="198120"/>
          </a:xfrm>
          <a:prstGeom prst="hexagon">
            <a:avLst/>
          </a:prstGeom>
          <a:solidFill>
            <a:srgbClr val="3FA992"/>
          </a:solidFill>
          <a:ln w="63500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02</a:t>
            </a:r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C39B839B-9C25-4A23-BC1B-5D0A78651F14}"/>
              </a:ext>
            </a:extLst>
          </p:cNvPr>
          <p:cNvSpPr/>
          <p:nvPr/>
        </p:nvSpPr>
        <p:spPr>
          <a:xfrm rot="10800000" flipV="1">
            <a:off x="2019380" y="4222981"/>
            <a:ext cx="638568" cy="198120"/>
          </a:xfrm>
          <a:prstGeom prst="hexagon">
            <a:avLst/>
          </a:prstGeom>
          <a:solidFill>
            <a:srgbClr val="3FA992"/>
          </a:solidFill>
          <a:ln w="63500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03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5A5D24-8759-4282-A307-33CB26ADB2BA}"/>
              </a:ext>
            </a:extLst>
          </p:cNvPr>
          <p:cNvSpPr txBox="1"/>
          <p:nvPr/>
        </p:nvSpPr>
        <p:spPr>
          <a:xfrm>
            <a:off x="3180950" y="1994772"/>
            <a:ext cx="2457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Executive Summary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F038F6-4B6A-4FF3-85C6-59F0BFA6ECBD}"/>
              </a:ext>
            </a:extLst>
          </p:cNvPr>
          <p:cNvSpPr txBox="1"/>
          <p:nvPr/>
        </p:nvSpPr>
        <p:spPr>
          <a:xfrm>
            <a:off x="3243228" y="3035627"/>
            <a:ext cx="2225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Key Findings</a:t>
            </a:r>
            <a:endParaRPr lang="en-US" b="1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C895A241-4948-4092-8DBB-ED14D1CA6530}"/>
              </a:ext>
            </a:extLst>
          </p:cNvPr>
          <p:cNvSpPr/>
          <p:nvPr/>
        </p:nvSpPr>
        <p:spPr>
          <a:xfrm rot="10800000" flipV="1">
            <a:off x="2019380" y="5257935"/>
            <a:ext cx="638568" cy="233680"/>
          </a:xfrm>
          <a:prstGeom prst="hexagon">
            <a:avLst/>
          </a:prstGeom>
          <a:solidFill>
            <a:srgbClr val="3FA992"/>
          </a:solidFill>
          <a:ln w="63500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04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D12AE3-08E2-4205-A273-991521309ADC}"/>
              </a:ext>
            </a:extLst>
          </p:cNvPr>
          <p:cNvSpPr txBox="1"/>
          <p:nvPr/>
        </p:nvSpPr>
        <p:spPr>
          <a:xfrm>
            <a:off x="3231750" y="4078955"/>
            <a:ext cx="2407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Recommendations</a:t>
            </a:r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B16F15-ACB0-4821-BF28-B46CB6370B8B}"/>
              </a:ext>
            </a:extLst>
          </p:cNvPr>
          <p:cNvSpPr txBox="1"/>
          <p:nvPr/>
        </p:nvSpPr>
        <p:spPr>
          <a:xfrm>
            <a:off x="3323189" y="5117338"/>
            <a:ext cx="214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Conclusion </a:t>
            </a:r>
            <a:endParaRPr lang="en-US" b="1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4CC4410-F618-426D-8271-B6DDC54ADB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733" y="1716906"/>
            <a:ext cx="5301837" cy="4947500"/>
          </a:xfrm>
          <a:prstGeom prst="rect">
            <a:avLst/>
          </a:prstGeom>
          <a:effectLst>
            <a:softEdge rad="228600"/>
          </a:effectLst>
        </p:spPr>
      </p:pic>
    </p:spTree>
    <p:extLst>
      <p:ext uri="{BB962C8B-B14F-4D97-AF65-F5344CB8AC3E}">
        <p14:creationId xmlns:p14="http://schemas.microsoft.com/office/powerpoint/2010/main" val="215824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29B1D1-4229-436C-B550-349D72FFF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80" y="189952"/>
            <a:ext cx="3155890" cy="494259"/>
          </a:xfrm>
          <a:prstGeom prst="rect">
            <a:avLst/>
          </a:prstGeom>
          <a:ln>
            <a:noFill/>
          </a:ln>
        </p:spPr>
      </p:pic>
      <p:sp>
        <p:nvSpPr>
          <p:cNvPr id="8" name="Hexagon 7">
            <a:extLst>
              <a:ext uri="{FF2B5EF4-FFF2-40B4-BE49-F238E27FC236}">
                <a16:creationId xmlns:a16="http://schemas.microsoft.com/office/drawing/2014/main" id="{41A827FF-EFA4-4203-8F3C-76B690BE1008}"/>
              </a:ext>
            </a:extLst>
          </p:cNvPr>
          <p:cNvSpPr/>
          <p:nvPr/>
        </p:nvSpPr>
        <p:spPr>
          <a:xfrm>
            <a:off x="278190" y="321450"/>
            <a:ext cx="2495350" cy="725522"/>
          </a:xfrm>
          <a:prstGeom prst="hexagon">
            <a:avLst/>
          </a:prstGeom>
          <a:solidFill>
            <a:schemeClr val="accent1"/>
          </a:solidFill>
          <a:ln w="63500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5CAAE5FA-A22A-4F6C-9C28-D09470B6E30F}"/>
              </a:ext>
            </a:extLst>
          </p:cNvPr>
          <p:cNvSpPr/>
          <p:nvPr/>
        </p:nvSpPr>
        <p:spPr>
          <a:xfrm>
            <a:off x="1249610" y="0"/>
            <a:ext cx="2753430" cy="1361440"/>
          </a:xfrm>
          <a:prstGeom prst="hexagon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B40C394B-8F26-4AD9-B59C-693FCF5D3ECA}"/>
              </a:ext>
            </a:extLst>
          </p:cNvPr>
          <p:cNvSpPr/>
          <p:nvPr/>
        </p:nvSpPr>
        <p:spPr>
          <a:xfrm>
            <a:off x="715070" y="317959"/>
            <a:ext cx="2753430" cy="725522"/>
          </a:xfrm>
          <a:prstGeom prst="hexagon">
            <a:avLst/>
          </a:prstGeom>
          <a:solidFill>
            <a:schemeClr val="bg1"/>
          </a:solidFill>
          <a:ln w="6350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EXECUTIVE SUMMARY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BFCC34-89D6-44DE-9E56-9207FDD91F80}"/>
              </a:ext>
            </a:extLst>
          </p:cNvPr>
          <p:cNvSpPr txBox="1"/>
          <p:nvPr/>
        </p:nvSpPr>
        <p:spPr>
          <a:xfrm>
            <a:off x="3076524" y="1847254"/>
            <a:ext cx="7002195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cs typeface="Calibri Light" panose="020F0302020204030204" pitchFamily="34" charset="0"/>
              </a:rPr>
              <a:t>This report aims to review the company’s financial performance from </a:t>
            </a:r>
            <a:r>
              <a:rPr lang="en-US" sz="2400" b="1" dirty="0">
                <a:cs typeface="Calibri Light" panose="020F0302020204030204" pitchFamily="34" charset="0"/>
              </a:rPr>
              <a:t>January to December 2013 &amp; 2014.</a:t>
            </a:r>
            <a:r>
              <a:rPr lang="en-US" sz="2400" dirty="0">
                <a:cs typeface="Calibri Light" panose="020F0302020204030204" pitchFamily="34" charset="0"/>
              </a:rPr>
              <a:t> Data was analyzed to obtain revenue and profits, as well as sales performance of products, state and segments.</a:t>
            </a:r>
          </a:p>
        </p:txBody>
      </p:sp>
    </p:spTree>
    <p:extLst>
      <p:ext uri="{BB962C8B-B14F-4D97-AF65-F5344CB8AC3E}">
        <p14:creationId xmlns:p14="http://schemas.microsoft.com/office/powerpoint/2010/main" val="145011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29B1D1-4229-436C-B550-349D72FFF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80" y="189952"/>
            <a:ext cx="3155890" cy="494259"/>
          </a:xfrm>
          <a:prstGeom prst="rect">
            <a:avLst/>
          </a:prstGeom>
          <a:ln>
            <a:noFill/>
          </a:ln>
        </p:spPr>
      </p:pic>
      <p:sp>
        <p:nvSpPr>
          <p:cNvPr id="8" name="Hexagon 7">
            <a:extLst>
              <a:ext uri="{FF2B5EF4-FFF2-40B4-BE49-F238E27FC236}">
                <a16:creationId xmlns:a16="http://schemas.microsoft.com/office/drawing/2014/main" id="{41A827FF-EFA4-4203-8F3C-76B690BE1008}"/>
              </a:ext>
            </a:extLst>
          </p:cNvPr>
          <p:cNvSpPr/>
          <p:nvPr/>
        </p:nvSpPr>
        <p:spPr>
          <a:xfrm>
            <a:off x="349310" y="312879"/>
            <a:ext cx="2495350" cy="725522"/>
          </a:xfrm>
          <a:prstGeom prst="hexagon">
            <a:avLst/>
          </a:prstGeom>
          <a:solidFill>
            <a:schemeClr val="accent1"/>
          </a:solidFill>
          <a:ln w="63500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5CAAE5FA-A22A-4F6C-9C28-D09470B6E30F}"/>
              </a:ext>
            </a:extLst>
          </p:cNvPr>
          <p:cNvSpPr/>
          <p:nvPr/>
        </p:nvSpPr>
        <p:spPr>
          <a:xfrm>
            <a:off x="1249610" y="0"/>
            <a:ext cx="2753430" cy="1351280"/>
          </a:xfrm>
          <a:prstGeom prst="hexagon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B40C394B-8F26-4AD9-B59C-693FCF5D3ECA}"/>
              </a:ext>
            </a:extLst>
          </p:cNvPr>
          <p:cNvSpPr/>
          <p:nvPr/>
        </p:nvSpPr>
        <p:spPr>
          <a:xfrm>
            <a:off x="756104" y="312879"/>
            <a:ext cx="2495350" cy="725522"/>
          </a:xfrm>
          <a:prstGeom prst="hexagon">
            <a:avLst/>
          </a:prstGeom>
          <a:solidFill>
            <a:schemeClr val="bg1"/>
          </a:solidFill>
          <a:ln w="6350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KEY FINDINGS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BFCC34-89D6-44DE-9E56-9207FDD91F80}"/>
              </a:ext>
            </a:extLst>
          </p:cNvPr>
          <p:cNvSpPr txBox="1"/>
          <p:nvPr/>
        </p:nvSpPr>
        <p:spPr>
          <a:xfrm>
            <a:off x="756104" y="1473008"/>
            <a:ext cx="5939335" cy="503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3 key products that had the highest performance were Biro, A4 Paper and Pencil making up 53.8% of total sales.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Poor performing products were Stapler, Notepad and Marker.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Products with the highest tax was Biro.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Segment with the highest tax was Small Business.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State with the highest tax was Osun.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highest profit was recorded in December of Q4 2014.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More profit was generated in December 2014 compared to 2013 due to higher quantity of Biro  sold.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DB2EC21-9E13-4365-9E55-A5CE21BDA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541" y="1545930"/>
            <a:ext cx="4805615" cy="230948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510FC32-322B-4C6A-B48B-04F4440870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2541" y="4157328"/>
            <a:ext cx="5162364" cy="178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460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29B1D1-4229-436C-B550-349D72FFF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80" y="189952"/>
            <a:ext cx="3155890" cy="494259"/>
          </a:xfrm>
          <a:prstGeom prst="rect">
            <a:avLst/>
          </a:prstGeom>
          <a:ln>
            <a:noFill/>
          </a:ln>
        </p:spPr>
      </p:pic>
      <p:sp>
        <p:nvSpPr>
          <p:cNvPr id="8" name="Hexagon 7">
            <a:extLst>
              <a:ext uri="{FF2B5EF4-FFF2-40B4-BE49-F238E27FC236}">
                <a16:creationId xmlns:a16="http://schemas.microsoft.com/office/drawing/2014/main" id="{41A827FF-EFA4-4203-8F3C-76B690BE1008}"/>
              </a:ext>
            </a:extLst>
          </p:cNvPr>
          <p:cNvSpPr/>
          <p:nvPr/>
        </p:nvSpPr>
        <p:spPr>
          <a:xfrm>
            <a:off x="339150" y="317959"/>
            <a:ext cx="2495350" cy="725522"/>
          </a:xfrm>
          <a:prstGeom prst="hexagon">
            <a:avLst/>
          </a:prstGeom>
          <a:solidFill>
            <a:schemeClr val="accent1"/>
          </a:solidFill>
          <a:ln w="63500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5CAAE5FA-A22A-4F6C-9C28-D09470B6E30F}"/>
              </a:ext>
            </a:extLst>
          </p:cNvPr>
          <p:cNvSpPr/>
          <p:nvPr/>
        </p:nvSpPr>
        <p:spPr>
          <a:xfrm>
            <a:off x="1249610" y="0"/>
            <a:ext cx="4165670" cy="1361440"/>
          </a:xfrm>
          <a:prstGeom prst="hexagon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B40C394B-8F26-4AD9-B59C-693FCF5D3ECA}"/>
              </a:ext>
            </a:extLst>
          </p:cNvPr>
          <p:cNvSpPr/>
          <p:nvPr/>
        </p:nvSpPr>
        <p:spPr>
          <a:xfrm>
            <a:off x="938380" y="321450"/>
            <a:ext cx="3562360" cy="725522"/>
          </a:xfrm>
          <a:prstGeom prst="hexagon">
            <a:avLst/>
          </a:prstGeom>
          <a:solidFill>
            <a:schemeClr val="bg1"/>
          </a:solidFill>
          <a:ln w="6350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RECOMMENDATION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20EEEE-F17B-4B3D-BE15-083A50655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717" y="1838961"/>
            <a:ext cx="4609037" cy="18294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925C7E-C906-4E8B-B26A-F1D794E80160}"/>
              </a:ext>
            </a:extLst>
          </p:cNvPr>
          <p:cNvSpPr txBox="1"/>
          <p:nvPr/>
        </p:nvSpPr>
        <p:spPr>
          <a:xfrm>
            <a:off x="1130626" y="1581709"/>
            <a:ext cx="552517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quantity of Biro being the highest profit generating products should be increased in subsequent years.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sale of the 3 poor performing products( Stapler, Notepad and Marker) should be stopped as they keep incurring losses.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focus should be on the best performing state being Osun in terms of advertisement and product purchase.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549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29B1D1-4229-436C-B550-349D72FFF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80" y="189952"/>
            <a:ext cx="3155890" cy="494259"/>
          </a:xfrm>
          <a:prstGeom prst="rect">
            <a:avLst/>
          </a:prstGeom>
          <a:ln>
            <a:noFill/>
          </a:ln>
        </p:spPr>
      </p:pic>
      <p:sp>
        <p:nvSpPr>
          <p:cNvPr id="8" name="Hexagon 7">
            <a:extLst>
              <a:ext uri="{FF2B5EF4-FFF2-40B4-BE49-F238E27FC236}">
                <a16:creationId xmlns:a16="http://schemas.microsoft.com/office/drawing/2014/main" id="{41A827FF-EFA4-4203-8F3C-76B690BE1008}"/>
              </a:ext>
            </a:extLst>
          </p:cNvPr>
          <p:cNvSpPr/>
          <p:nvPr/>
        </p:nvSpPr>
        <p:spPr>
          <a:xfrm>
            <a:off x="349310" y="307782"/>
            <a:ext cx="2495350" cy="725522"/>
          </a:xfrm>
          <a:prstGeom prst="hexagon">
            <a:avLst/>
          </a:prstGeom>
          <a:solidFill>
            <a:schemeClr val="accent1"/>
          </a:solidFill>
          <a:ln w="63500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5CAAE5FA-A22A-4F6C-9C28-D09470B6E30F}"/>
              </a:ext>
            </a:extLst>
          </p:cNvPr>
          <p:cNvSpPr/>
          <p:nvPr/>
        </p:nvSpPr>
        <p:spPr>
          <a:xfrm>
            <a:off x="1249610" y="0"/>
            <a:ext cx="5201990" cy="1351280"/>
          </a:xfrm>
          <a:prstGeom prst="hexagon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B40C394B-8F26-4AD9-B59C-693FCF5D3ECA}"/>
              </a:ext>
            </a:extLst>
          </p:cNvPr>
          <p:cNvSpPr/>
          <p:nvPr/>
        </p:nvSpPr>
        <p:spPr>
          <a:xfrm>
            <a:off x="1111310" y="307782"/>
            <a:ext cx="3846770" cy="725522"/>
          </a:xfrm>
          <a:prstGeom prst="hexagon">
            <a:avLst/>
          </a:prstGeom>
          <a:solidFill>
            <a:schemeClr val="bg1"/>
          </a:solidFill>
          <a:ln w="6350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BFCC34-89D6-44DE-9E56-9207FDD91F80}"/>
              </a:ext>
            </a:extLst>
          </p:cNvPr>
          <p:cNvSpPr txBox="1"/>
          <p:nvPr/>
        </p:nvSpPr>
        <p:spPr>
          <a:xfrm>
            <a:off x="2003315" y="1461169"/>
            <a:ext cx="7262605" cy="2265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Osun</a:t>
            </a:r>
            <a:r>
              <a:rPr lang="en-US" sz="2000" dirty="0"/>
              <a:t> and </a:t>
            </a:r>
            <a:r>
              <a:rPr lang="en-US" sz="2000" b="1" dirty="0"/>
              <a:t>Ogun State </a:t>
            </a:r>
            <a:r>
              <a:rPr lang="en-US" sz="2000" dirty="0"/>
              <a:t>generated the highest profit of about </a:t>
            </a:r>
            <a:r>
              <a:rPr lang="en-US" sz="2000" b="1" dirty="0"/>
              <a:t>3.5million </a:t>
            </a:r>
            <a:r>
              <a:rPr lang="en-US" sz="2000" dirty="0"/>
              <a:t>and</a:t>
            </a:r>
            <a:r>
              <a:rPr lang="en-US" sz="2000" b="1" dirty="0"/>
              <a:t> 3.3million </a:t>
            </a:r>
            <a:r>
              <a:rPr lang="en-US" sz="2000" dirty="0"/>
              <a:t>and some products (</a:t>
            </a:r>
            <a:r>
              <a:rPr lang="en-US" sz="2000" b="1" dirty="0"/>
              <a:t>A4 Paper, Biro, Pencil</a:t>
            </a:r>
            <a:r>
              <a:rPr lang="en-US" sz="2000" dirty="0"/>
              <a:t>) made about </a:t>
            </a:r>
            <a:r>
              <a:rPr lang="en-US" sz="2000" b="1" dirty="0"/>
              <a:t>53.8% </a:t>
            </a:r>
            <a:r>
              <a:rPr lang="en-US" sz="2000" dirty="0"/>
              <a:t>of total sales between </a:t>
            </a:r>
            <a:r>
              <a:rPr lang="en-US" sz="2000" b="1" dirty="0"/>
              <a:t>2013 &amp; 2014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892207-B127-7197-DA3A-B5623C3B5A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045" y="3522893"/>
            <a:ext cx="3574525" cy="3145155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3947585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259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Master</dc:creator>
  <cp:lastModifiedBy>fifth _prince</cp:lastModifiedBy>
  <cp:revision>38</cp:revision>
  <dcterms:created xsi:type="dcterms:W3CDTF">2023-09-15T18:00:35Z</dcterms:created>
  <dcterms:modified xsi:type="dcterms:W3CDTF">2023-09-22T19:48:54Z</dcterms:modified>
</cp:coreProperties>
</file>