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5" r:id="rId17"/>
    <p:sldId id="270" r:id="rId18"/>
    <p:sldId id="272" r:id="rId19"/>
    <p:sldId id="273" r:id="rId20"/>
  </p:sldIdLst>
  <p:sldSz cx="18288000" cy="10287000"/>
  <p:notesSz cx="6858000" cy="9144000"/>
  <p:embeddedFontLst>
    <p:embeddedFont>
      <p:font typeface="Agency FB" panose="020B0503020202020204" pitchFamily="34" charset="0"/>
      <p:regular r:id="rId22"/>
      <p:bold r:id="rId23"/>
    </p:embeddedFont>
    <p:embeddedFont>
      <p:font typeface="Open Sans ExtraBold" panose="020B0906030804020204" pitchFamily="3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850" y="43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86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426720" y="5515610"/>
            <a:ext cx="7213600" cy="1160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IN" altLang="en-US" sz="4000" b="1">
                <a:solidFill>
                  <a:schemeClr val="bg2">
                    <a:lumMod val="60000"/>
                    <a:lumOff val="40000"/>
                  </a:schemeClr>
                </a:solidFill>
                <a:latin typeface="Agency FB" panose="020B0503020202020204" charset="0"/>
                <a:cs typeface="Agency FB" panose="020B0503020202020204" charset="0"/>
              </a:rPr>
              <a:t>“Invest Safely, Grow Confidently.”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1089021" y="2947529"/>
            <a:ext cx="5629973" cy="6115050"/>
          </a:xfrm>
          <a:custGeom>
            <a:avLst/>
            <a:gdLst/>
            <a:ahLst/>
            <a:cxnLst/>
            <a:rect l="l" t="t" r="r" b="b"/>
            <a:pathLst>
              <a:path w="5574885" h="6055216" extrusionOk="0">
                <a:moveTo>
                  <a:pt x="5450425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450425" y="0"/>
                </a:lnTo>
                <a:cubicBezTo>
                  <a:pt x="5519005" y="0"/>
                  <a:pt x="5574885" y="55880"/>
                  <a:pt x="5574885" y="124460"/>
                </a:cubicBezTo>
                <a:lnTo>
                  <a:pt x="5574885" y="5930756"/>
                </a:lnTo>
                <a:cubicBezTo>
                  <a:pt x="5574885" y="5999336"/>
                  <a:pt x="5519005" y="6055216"/>
                  <a:pt x="5450425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2915968" y="1268285"/>
            <a:ext cx="12847621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MARKET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1388940" y="3484590"/>
            <a:ext cx="4753937" cy="148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Displays real-time cryptocurrency prices and trends to help users track market performance.</a:t>
            </a:r>
            <a:endParaRPr sz="270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344490" y="5459356"/>
            <a:ext cx="5374504" cy="414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213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Displays a list of cryptocurrencies including their prices , percentage changes and trading volume.</a:t>
            </a:r>
            <a:endParaRPr sz="213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Fetches live data from extrernal APIs for real-time updates.</a:t>
            </a:r>
            <a:endParaRPr sz="213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24065" y="3484880"/>
            <a:ext cx="10080000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601724" y="3143250"/>
            <a:ext cx="5965494" cy="6115050"/>
          </a:xfrm>
          <a:custGeom>
            <a:avLst/>
            <a:gdLst/>
            <a:ahLst/>
            <a:cxnLst/>
            <a:rect l="l" t="t" r="r" b="b"/>
            <a:pathLst>
              <a:path w="5907123" h="6055216" extrusionOk="0">
                <a:moveTo>
                  <a:pt x="5782663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30756"/>
                </a:lnTo>
                <a:cubicBezTo>
                  <a:pt x="5907123" y="5999336"/>
                  <a:pt x="5851243" y="6055216"/>
                  <a:pt x="5782663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771399" y="4055879"/>
            <a:ext cx="5626144" cy="8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Helps Users to manage their investments.</a:t>
            </a:r>
            <a:endParaRPr sz="29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838769" y="5095875"/>
            <a:ext cx="5728449" cy="322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213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Add, Edit or delete stocks in the portfolio.</a:t>
            </a:r>
            <a:endParaRPr sz="213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Displays total investments and profits/losses.</a:t>
            </a:r>
            <a:endParaRPr sz="213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Budget management tools.</a:t>
            </a:r>
            <a:endParaRPr sz="213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4012328" y="1268285"/>
            <a:ext cx="10263345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PORTFOLIO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71C1D-0F40-7B9A-ACEE-2B83380B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27" y="3143250"/>
            <a:ext cx="10682749" cy="57135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/>
          <p:nvPr/>
        </p:nvSpPr>
        <p:spPr>
          <a:xfrm>
            <a:off x="1028837" y="2835689"/>
            <a:ext cx="5795820" cy="6115050"/>
          </a:xfrm>
          <a:custGeom>
            <a:avLst/>
            <a:gdLst/>
            <a:ahLst/>
            <a:cxnLst/>
            <a:rect l="l" t="t" r="r" b="b"/>
            <a:pathLst>
              <a:path w="5739109" h="6055216" extrusionOk="0">
                <a:moveTo>
                  <a:pt x="5614648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14648" y="0"/>
                </a:lnTo>
                <a:cubicBezTo>
                  <a:pt x="5683228" y="0"/>
                  <a:pt x="5739109" y="55880"/>
                  <a:pt x="5739109" y="124460"/>
                </a:cubicBezTo>
                <a:lnTo>
                  <a:pt x="5739109" y="5930756"/>
                </a:lnTo>
                <a:cubicBezTo>
                  <a:pt x="5739109" y="5999336"/>
                  <a:pt x="5683228" y="6055216"/>
                  <a:pt x="5614648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1198245" y="3398102"/>
            <a:ext cx="5626144" cy="8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Provides budgeting tools to track expenses and savings.</a:t>
            </a:r>
            <a:endParaRPr sz="29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1198244" y="4741919"/>
            <a:ext cx="5626143" cy="472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1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financial goals and limits.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dirty="0">
                <a:solidFill>
                  <a:srgbClr val="191919"/>
                </a:solidFill>
              </a:rPr>
              <a:t>Stores user Budget and Expenses.</a:t>
            </a:r>
            <a:endParaRPr sz="199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dirty="0">
                <a:solidFill>
                  <a:srgbClr val="191919"/>
                </a:solidFill>
              </a:rPr>
              <a:t>C</a:t>
            </a:r>
            <a:r>
              <a:rPr lang="en-US" sz="1995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alculate profits and losses based on market trends.</a:t>
            </a:r>
            <a:endParaRPr sz="199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i="0" u="none" strike="noStrike" cap="none" dirty="0" err="1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IU</a:t>
            </a:r>
            <a:r>
              <a:rPr lang="en-US" sz="1995" dirty="0" err="1">
                <a:solidFill>
                  <a:srgbClr val="191919"/>
                </a:solidFill>
              </a:rPr>
              <a:t>ser</a:t>
            </a:r>
            <a:r>
              <a:rPr lang="en-US" sz="1995" dirty="0">
                <a:solidFill>
                  <a:srgbClr val="191919"/>
                </a:solidFill>
              </a:rPr>
              <a:t> can set Budget Limits and Track expenses.</a:t>
            </a:r>
            <a:endParaRPr sz="199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2916603" y="929830"/>
            <a:ext cx="12847621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BUDGET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192010" y="3397885"/>
            <a:ext cx="10080000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12">
            <a:extLst>
              <a:ext uri="{FF2B5EF4-FFF2-40B4-BE49-F238E27FC236}">
                <a16:creationId xmlns:a16="http://schemas.microsoft.com/office/drawing/2014/main" id="{9ECCCEA4-8F37-AC3E-1AF7-C3EC7B012B0A}"/>
              </a:ext>
            </a:extLst>
          </p:cNvPr>
          <p:cNvSpPr/>
          <p:nvPr/>
        </p:nvSpPr>
        <p:spPr>
          <a:xfrm>
            <a:off x="1028837" y="2835689"/>
            <a:ext cx="5795820" cy="6115050"/>
          </a:xfrm>
          <a:custGeom>
            <a:avLst/>
            <a:gdLst/>
            <a:ahLst/>
            <a:cxnLst/>
            <a:rect l="l" t="t" r="r" b="b"/>
            <a:pathLst>
              <a:path w="5739109" h="6055216" extrusionOk="0">
                <a:moveTo>
                  <a:pt x="5614648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614648" y="0"/>
                </a:lnTo>
                <a:cubicBezTo>
                  <a:pt x="5683228" y="0"/>
                  <a:pt x="5739109" y="55880"/>
                  <a:pt x="5739109" y="124460"/>
                </a:cubicBezTo>
                <a:lnTo>
                  <a:pt x="5739109" y="5930756"/>
                </a:lnTo>
                <a:cubicBezTo>
                  <a:pt x="5739109" y="5999336"/>
                  <a:pt x="5683228" y="6055216"/>
                  <a:pt x="5614648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3;p12">
            <a:extLst>
              <a:ext uri="{FF2B5EF4-FFF2-40B4-BE49-F238E27FC236}">
                <a16:creationId xmlns:a16="http://schemas.microsoft.com/office/drawing/2014/main" id="{1C9197CB-9599-67EF-487E-29B7E023AFE4}"/>
              </a:ext>
            </a:extLst>
          </p:cNvPr>
          <p:cNvSpPr txBox="1"/>
          <p:nvPr/>
        </p:nvSpPr>
        <p:spPr>
          <a:xfrm>
            <a:off x="1198245" y="3398102"/>
            <a:ext cx="5626144" cy="148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Provides </a:t>
            </a:r>
            <a:r>
              <a:rPr lang="en-US" sz="2925" b="1" dirty="0">
                <a:solidFill>
                  <a:srgbClr val="191919"/>
                </a:solidFill>
              </a:rPr>
              <a:t>a real-time Stock Market Data using Charts and Graphs</a:t>
            </a:r>
            <a:r>
              <a:rPr lang="en-US" sz="2925" b="1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92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244;p12">
            <a:extLst>
              <a:ext uri="{FF2B5EF4-FFF2-40B4-BE49-F238E27FC236}">
                <a16:creationId xmlns:a16="http://schemas.microsoft.com/office/drawing/2014/main" id="{94A01C9F-9C30-11D3-3BFB-4C1497861B72}"/>
              </a:ext>
            </a:extLst>
          </p:cNvPr>
          <p:cNvSpPr txBox="1"/>
          <p:nvPr/>
        </p:nvSpPr>
        <p:spPr>
          <a:xfrm>
            <a:off x="1198244" y="4741919"/>
            <a:ext cx="5626143" cy="601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1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.Provides the real-time data for making informed decisions for stock trading.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dirty="0">
                <a:solidFill>
                  <a:srgbClr val="191919"/>
                </a:solidFill>
              </a:rPr>
              <a:t>Shows the live stock prices for a specific date easily.</a:t>
            </a:r>
            <a:endParaRPr sz="199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Shows the Stock price up and downs over the last 7days, 30 days and 90 days.</a:t>
            </a:r>
            <a:endParaRPr sz="199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dirty="0">
                <a:solidFill>
                  <a:srgbClr val="191919"/>
                </a:solidFill>
              </a:rPr>
              <a:t>Developed using React Apex charts for Data visualization.</a:t>
            </a:r>
            <a:endParaRPr sz="199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245;p12">
            <a:extLst>
              <a:ext uri="{FF2B5EF4-FFF2-40B4-BE49-F238E27FC236}">
                <a16:creationId xmlns:a16="http://schemas.microsoft.com/office/drawing/2014/main" id="{3F5C6358-CB4B-48DD-F2F9-614D67C6FCFA}"/>
              </a:ext>
            </a:extLst>
          </p:cNvPr>
          <p:cNvSpPr txBox="1"/>
          <p:nvPr/>
        </p:nvSpPr>
        <p:spPr>
          <a:xfrm>
            <a:off x="2872359" y="929830"/>
            <a:ext cx="12847621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dirty="0">
                <a:solidFill>
                  <a:srgbClr val="191919"/>
                </a:solidFill>
                <a:latin typeface="Times New Roman" panose="02020603050405020304" charset="0"/>
                <a:cs typeface="Times New Roman" panose="02020603050405020304" charset="0"/>
              </a:rPr>
              <a:t>CHART</a:t>
            </a:r>
            <a:r>
              <a:rPr lang="en-US" sz="7305" b="1" i="0" u="none" strike="noStrike" cap="none" dirty="0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PAGE</a:t>
            </a:r>
            <a:endParaRPr sz="7305" b="1" i="0" u="none" strike="noStrike" cap="none" dirty="0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3A467-A6B5-A8AA-AA3B-62908FB6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3" y="2835689"/>
            <a:ext cx="10959744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6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1059778" y="2944643"/>
            <a:ext cx="5965494" cy="6115050"/>
          </a:xfrm>
          <a:custGeom>
            <a:avLst/>
            <a:gdLst/>
            <a:ahLst/>
            <a:cxnLst/>
            <a:rect l="l" t="t" r="r" b="b"/>
            <a:pathLst>
              <a:path w="5907123" h="6055216" extrusionOk="0">
                <a:moveTo>
                  <a:pt x="5782663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30756"/>
                </a:lnTo>
                <a:cubicBezTo>
                  <a:pt x="5907123" y="5999336"/>
                  <a:pt x="5851243" y="6055216"/>
                  <a:pt x="5782663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1635347" y="3582298"/>
            <a:ext cx="5626144" cy="121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Acts as an educational resource for users to understand investments.</a:t>
            </a:r>
            <a:endParaRPr sz="29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1369971" y="5511800"/>
            <a:ext cx="5345366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199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Tutorials and articles about cryptocurrency and investments.</a:t>
            </a: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video or infographics explaining market terms.</a:t>
            </a: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links to external resources for deeper learning.</a:t>
            </a: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9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2724426" y="625203"/>
            <a:ext cx="12847621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LEARN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2C1D9-6AB4-55B2-0EB5-225B8611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60" y="2944643"/>
            <a:ext cx="9966731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2414363" y="3143250"/>
            <a:ext cx="5965494" cy="6115050"/>
          </a:xfrm>
          <a:custGeom>
            <a:avLst/>
            <a:gdLst/>
            <a:ahLst/>
            <a:cxnLst/>
            <a:rect l="l" t="t" r="r" b="b"/>
            <a:pathLst>
              <a:path w="5907123" h="6055216" extrusionOk="0">
                <a:moveTo>
                  <a:pt x="5782663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30756"/>
                </a:lnTo>
                <a:cubicBezTo>
                  <a:pt x="5907123" y="5999336"/>
                  <a:pt x="5851243" y="6055216"/>
                  <a:pt x="5782663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2742152" y="3582298"/>
            <a:ext cx="5626144" cy="8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Displays User profile information.</a:t>
            </a:r>
            <a:endParaRPr sz="292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2678478" y="4931410"/>
            <a:ext cx="5153825" cy="454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b="1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1920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b="0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Shows username , email and </a:t>
            </a:r>
            <a:r>
              <a:rPr lang="en-US" sz="1920" dirty="0">
                <a:solidFill>
                  <a:srgbClr val="191919"/>
                </a:solidFill>
              </a:rPr>
              <a:t>other user</a:t>
            </a:r>
            <a:r>
              <a:rPr lang="en-US" sz="1920" b="0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details.</a:t>
            </a: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b="0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Provides options to edit profile information.</a:t>
            </a: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0" b="0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Allows users to logout securely.</a:t>
            </a: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2915968" y="1268285"/>
            <a:ext cx="12847621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PROFILE PAGE</a:t>
            </a:r>
          </a:p>
        </p:txBody>
      </p:sp>
      <p:pic>
        <p:nvPicPr>
          <p:cNvPr id="2" name="Picture 1" descr="1000213050"/>
          <p:cNvPicPr>
            <a:picLocks noChangeAspect="1"/>
          </p:cNvPicPr>
          <p:nvPr/>
        </p:nvPicPr>
        <p:blipFill>
          <a:blip r:embed="rId3"/>
          <a:srcRect l="35817" t="12651" r="36115" b="12309"/>
          <a:stretch>
            <a:fillRect/>
          </a:stretch>
        </p:blipFill>
        <p:spPr>
          <a:xfrm>
            <a:off x="10279257" y="2730055"/>
            <a:ext cx="5266591" cy="6299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167505" y="1049655"/>
            <a:ext cx="10932795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7305" b="1">
                <a:solidFill>
                  <a:srgbClr val="191919"/>
                </a:solidFill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EMAIL NOTIFICATION</a:t>
            </a:r>
            <a:endParaRPr lang="en-US" sz="7305" b="1">
              <a:solidFill>
                <a:srgbClr val="191919"/>
              </a:solidFill>
              <a:latin typeface="Times New Roman" panose="02020603050405020304" charset="0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" y="3429635"/>
            <a:ext cx="7200265" cy="3959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62" y="3429531"/>
            <a:ext cx="9641556" cy="396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/>
          <p:nvPr/>
        </p:nvSpPr>
        <p:spPr>
          <a:xfrm>
            <a:off x="8286062" y="3199991"/>
            <a:ext cx="808968" cy="80896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8286062" y="4541120"/>
            <a:ext cx="808968" cy="80896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8286062" y="5882249"/>
            <a:ext cx="808968" cy="80896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 txBox="1"/>
          <p:nvPr/>
        </p:nvSpPr>
        <p:spPr>
          <a:xfrm>
            <a:off x="9732215" y="3276191"/>
            <a:ext cx="6081571" cy="66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Frontend: </a:t>
            </a:r>
            <a:r>
              <a:rPr lang="en-IN" altLang="en-US" sz="323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React</a:t>
            </a:r>
          </a:p>
        </p:txBody>
      </p:sp>
      <p:sp>
        <p:nvSpPr>
          <p:cNvPr id="273" name="Google Shape;273;p15"/>
          <p:cNvSpPr txBox="1"/>
          <p:nvPr/>
        </p:nvSpPr>
        <p:spPr>
          <a:xfrm>
            <a:off x="8404887" y="3175940"/>
            <a:ext cx="571320" cy="71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7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377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9760155" y="4194278"/>
            <a:ext cx="7673418" cy="142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Backend:</a:t>
            </a:r>
            <a:endParaRPr sz="348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1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 Spring Boot Framework.</a:t>
            </a:r>
            <a:endParaRPr sz="348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8404887" y="4517069"/>
            <a:ext cx="571320" cy="71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7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377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8404887" y="5858198"/>
            <a:ext cx="571320" cy="71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7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377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307328" y="3726335"/>
            <a:ext cx="6188160" cy="29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3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Technology Stack</a:t>
            </a:r>
            <a:endParaRPr sz="793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9769680" y="5996348"/>
            <a:ext cx="6081571" cy="109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Database: </a:t>
            </a:r>
            <a:endParaRPr sz="323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5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MySQL</a:t>
            </a:r>
            <a:endParaRPr sz="3235" b="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79" name="Google Shape;279;p15"/>
          <p:cNvGrpSpPr/>
          <p:nvPr/>
        </p:nvGrpSpPr>
        <p:grpSpPr>
          <a:xfrm>
            <a:off x="0" y="-144661"/>
            <a:ext cx="18288000" cy="830729"/>
            <a:chOff x="0" y="-38100"/>
            <a:chExt cx="4816593" cy="218793"/>
          </a:xfrm>
        </p:grpSpPr>
        <p:sp>
          <p:nvSpPr>
            <p:cNvPr id="280" name="Google Shape;280;p15"/>
            <p:cNvSpPr/>
            <p:nvPr/>
          </p:nvSpPr>
          <p:spPr>
            <a:xfrm>
              <a:off x="0" y="0"/>
              <a:ext cx="4816592" cy="180693"/>
            </a:xfrm>
            <a:custGeom>
              <a:avLst/>
              <a:gdLst/>
              <a:ahLst/>
              <a:cxnLst/>
              <a:rect l="l" t="t" r="r" b="b"/>
              <a:pathLst>
                <a:path w="4816592" h="18069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0693"/>
                  </a:lnTo>
                  <a:lnTo>
                    <a:pt x="0" y="180693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281" name="Google Shape;281;p15"/>
            <p:cNvSpPr txBox="1"/>
            <p:nvPr/>
          </p:nvSpPr>
          <p:spPr>
            <a:xfrm>
              <a:off x="0" y="-38100"/>
              <a:ext cx="4816593" cy="218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2" name="Google Shape;282;p15"/>
          <p:cNvGrpSpPr/>
          <p:nvPr/>
        </p:nvGrpSpPr>
        <p:grpSpPr>
          <a:xfrm>
            <a:off x="0" y="9571248"/>
            <a:ext cx="18539704" cy="715752"/>
            <a:chOff x="0" y="-38100"/>
            <a:chExt cx="4882885" cy="188511"/>
          </a:xfrm>
        </p:grpSpPr>
        <p:sp>
          <p:nvSpPr>
            <p:cNvPr id="283" name="Google Shape;283;p15"/>
            <p:cNvSpPr/>
            <p:nvPr/>
          </p:nvSpPr>
          <p:spPr>
            <a:xfrm>
              <a:off x="0" y="0"/>
              <a:ext cx="4882885" cy="150411"/>
            </a:xfrm>
            <a:custGeom>
              <a:avLst/>
              <a:gdLst/>
              <a:ahLst/>
              <a:cxnLst/>
              <a:rect l="l" t="t" r="r" b="b"/>
              <a:pathLst>
                <a:path w="4882885" h="150411" extrusionOk="0">
                  <a:moveTo>
                    <a:pt x="0" y="0"/>
                  </a:moveTo>
                  <a:lnTo>
                    <a:pt x="4882885" y="0"/>
                  </a:lnTo>
                  <a:lnTo>
                    <a:pt x="4882885" y="150411"/>
                  </a:lnTo>
                  <a:lnTo>
                    <a:pt x="0" y="150411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284" name="Google Shape;284;p15"/>
            <p:cNvSpPr txBox="1"/>
            <p:nvPr/>
          </p:nvSpPr>
          <p:spPr>
            <a:xfrm>
              <a:off x="0" y="-38100"/>
              <a:ext cx="4882885" cy="18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7"/>
          <p:cNvGrpSpPr/>
          <p:nvPr/>
        </p:nvGrpSpPr>
        <p:grpSpPr>
          <a:xfrm>
            <a:off x="0" y="-144661"/>
            <a:ext cx="18288000" cy="830729"/>
            <a:chOff x="0" y="-38100"/>
            <a:chExt cx="4816593" cy="218793"/>
          </a:xfrm>
        </p:grpSpPr>
        <p:sp>
          <p:nvSpPr>
            <p:cNvPr id="327" name="Google Shape;327;p17"/>
            <p:cNvSpPr/>
            <p:nvPr/>
          </p:nvSpPr>
          <p:spPr>
            <a:xfrm>
              <a:off x="0" y="0"/>
              <a:ext cx="4816592" cy="180693"/>
            </a:xfrm>
            <a:custGeom>
              <a:avLst/>
              <a:gdLst/>
              <a:ahLst/>
              <a:cxnLst/>
              <a:rect l="l" t="t" r="r" b="b"/>
              <a:pathLst>
                <a:path w="4816592" h="18069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80693"/>
                  </a:lnTo>
                  <a:lnTo>
                    <a:pt x="0" y="180693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328" name="Google Shape;328;p17"/>
            <p:cNvSpPr txBox="1"/>
            <p:nvPr/>
          </p:nvSpPr>
          <p:spPr>
            <a:xfrm>
              <a:off x="0" y="-38100"/>
              <a:ext cx="4816593" cy="218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29" name="Google Shape;329;p17"/>
          <p:cNvSpPr txBox="1"/>
          <p:nvPr/>
        </p:nvSpPr>
        <p:spPr>
          <a:xfrm>
            <a:off x="2210699" y="2219593"/>
            <a:ext cx="8022194" cy="132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75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Open Sans ExtraBold"/>
                <a:cs typeface="Times New Roman" panose="02020603050405020304" charset="0"/>
                <a:sym typeface="Open Sans ExtraBold"/>
              </a:rPr>
              <a:t>CONCLUSION</a:t>
            </a:r>
            <a:endParaRPr sz="8175" b="1" i="0" u="none" strike="noStrike" cap="none">
              <a:solidFill>
                <a:srgbClr val="000000"/>
              </a:solidFill>
              <a:latin typeface="Times New Roman" panose="02020603050405020304" charset="0"/>
              <a:ea typeface="Open Sans ExtraBold"/>
              <a:cs typeface="Times New Roman" panose="02020603050405020304" charset="0"/>
              <a:sym typeface="Open Sans ExtraBold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2210435" y="4719320"/>
            <a:ext cx="13866495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 panose="020F0502020204030204" charset="0"/>
                <a:ea typeface="Open Sans ExtraBold"/>
                <a:cs typeface="Calibri" panose="020F0502020204030204" charset="0"/>
                <a:sym typeface="Open Sans ExtraBold"/>
              </a:rPr>
              <a:t>SafeCryptoStocks simplifies cryptocurrency investments with an intuitive interface,real-time market insights, and secure portfolio management. It empowers users to make informed decisions through interactive dashboards and learning resources.</a:t>
            </a:r>
          </a:p>
        </p:txBody>
      </p:sp>
      <p:cxnSp>
        <p:nvCxnSpPr>
          <p:cNvPr id="331" name="Google Shape;331;p17"/>
          <p:cNvCxnSpPr/>
          <p:nvPr/>
        </p:nvCxnSpPr>
        <p:spPr>
          <a:xfrm>
            <a:off x="2210699" y="4069111"/>
            <a:ext cx="13844095" cy="0"/>
          </a:xfrm>
          <a:prstGeom prst="straightConnector1">
            <a:avLst/>
          </a:prstGeom>
          <a:noFill/>
          <a:ln w="38100" cap="flat" cmpd="sng">
            <a:solidFill>
              <a:srgbClr val="2C92D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2" name="Google Shape;332;p17"/>
          <p:cNvGrpSpPr/>
          <p:nvPr/>
        </p:nvGrpSpPr>
        <p:grpSpPr>
          <a:xfrm>
            <a:off x="0" y="9578430"/>
            <a:ext cx="18288000" cy="708570"/>
            <a:chOff x="0" y="-38100"/>
            <a:chExt cx="4816593" cy="186619"/>
          </a:xfrm>
        </p:grpSpPr>
        <p:sp>
          <p:nvSpPr>
            <p:cNvPr id="333" name="Google Shape;333;p17"/>
            <p:cNvSpPr/>
            <p:nvPr/>
          </p:nvSpPr>
          <p:spPr>
            <a:xfrm>
              <a:off x="0" y="0"/>
              <a:ext cx="4816592" cy="148519"/>
            </a:xfrm>
            <a:custGeom>
              <a:avLst/>
              <a:gdLst/>
              <a:ahLst/>
              <a:cxnLst/>
              <a:rect l="l" t="t" r="r" b="b"/>
              <a:pathLst>
                <a:path w="4816592" h="148519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8519"/>
                  </a:lnTo>
                  <a:lnTo>
                    <a:pt x="0" y="148519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334" name="Google Shape;334;p17"/>
            <p:cNvSpPr txBox="1"/>
            <p:nvPr/>
          </p:nvSpPr>
          <p:spPr>
            <a:xfrm>
              <a:off x="0" y="-38100"/>
              <a:ext cx="4816593" cy="186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8"/>
          <p:cNvGrpSpPr/>
          <p:nvPr/>
        </p:nvGrpSpPr>
        <p:grpSpPr>
          <a:xfrm>
            <a:off x="-2565957" y="-3696379"/>
            <a:ext cx="25704255" cy="16911659"/>
            <a:chOff x="0" y="0"/>
            <a:chExt cx="34272340" cy="22548878"/>
          </a:xfrm>
        </p:grpSpPr>
        <p:sp>
          <p:nvSpPr>
            <p:cNvPr id="340" name="Google Shape;340;p18"/>
            <p:cNvSpPr/>
            <p:nvPr/>
          </p:nvSpPr>
          <p:spPr>
            <a:xfrm>
              <a:off x="16476030" y="8085332"/>
              <a:ext cx="17796310" cy="14463546"/>
            </a:xfrm>
            <a:custGeom>
              <a:avLst/>
              <a:gdLst/>
              <a:ahLst/>
              <a:cxnLst/>
              <a:rect l="l" t="t" r="r" b="b"/>
              <a:pathLst>
                <a:path w="17796310" h="14463546" extrusionOk="0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</p:sp>
        <p:sp>
          <p:nvSpPr>
            <p:cNvPr id="341" name="Google Shape;341;p18"/>
            <p:cNvSpPr/>
            <p:nvPr/>
          </p:nvSpPr>
          <p:spPr>
            <a:xfrm rot="10800000" flipH="1">
              <a:off x="0" y="0"/>
              <a:ext cx="17796310" cy="14463546"/>
            </a:xfrm>
            <a:custGeom>
              <a:avLst/>
              <a:gdLst/>
              <a:ahLst/>
              <a:cxnLst/>
              <a:rect l="l" t="t" r="r" b="b"/>
              <a:pathLst>
                <a:path w="17796310" h="14463546" extrusionOk="0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342" name="Google Shape;342;p18"/>
          <p:cNvSpPr/>
          <p:nvPr/>
        </p:nvSpPr>
        <p:spPr>
          <a:xfrm>
            <a:off x="1028588" y="2330342"/>
            <a:ext cx="1091144" cy="910609"/>
          </a:xfrm>
          <a:custGeom>
            <a:avLst/>
            <a:gdLst/>
            <a:ahLst/>
            <a:cxnLst/>
            <a:rect l="l" t="t" r="r" b="b"/>
            <a:pathLst>
              <a:path w="1091144" h="910609" extrusionOk="0">
                <a:moveTo>
                  <a:pt x="0" y="0"/>
                </a:moveTo>
                <a:lnTo>
                  <a:pt x="1091143" y="0"/>
                </a:lnTo>
                <a:lnTo>
                  <a:pt x="1091143" y="910609"/>
                </a:lnTo>
                <a:lnTo>
                  <a:pt x="0" y="910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343" name="Google Shape;343;p18"/>
          <p:cNvSpPr txBox="1"/>
          <p:nvPr/>
        </p:nvSpPr>
        <p:spPr>
          <a:xfrm>
            <a:off x="1028700" y="3984149"/>
            <a:ext cx="8115300" cy="172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Times New Roman" panose="02020603050405020304" charset="0"/>
                <a:ea typeface="Poppins" panose="00000500000000000000"/>
                <a:cs typeface="Times New Roman" panose="02020603050405020304" charset="0"/>
                <a:sym typeface="Poppins" panose="00000500000000000000"/>
              </a:rPr>
              <a:t>THANKYOU!</a:t>
            </a:r>
            <a:endParaRPr sz="8000" b="1" i="0" u="none" strike="noStrike" cap="none">
              <a:solidFill>
                <a:srgbClr val="000000"/>
              </a:solidFill>
              <a:latin typeface="Times New Roman" panose="02020603050405020304" charset="0"/>
              <a:ea typeface="Poppins" panose="00000500000000000000"/>
              <a:cs typeface="Times New Roman" panose="02020603050405020304" charset="0"/>
              <a:sym typeface="Poppins" panose="00000500000000000000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1311275" y="5687695"/>
            <a:ext cx="11594465" cy="230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85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85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We extend gratitude to our mentor , Raviteja Sripathi sir for valuable guidance and continuous support.</a:t>
            </a:r>
            <a:endParaRPr sz="3385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0" marR="0" lvl="0" indent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85" b="1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0" marR="0" lvl="0" indent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85" b="1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grpSp>
        <p:nvGrpSpPr>
          <p:cNvPr id="345" name="Google Shape;345;p18"/>
          <p:cNvGrpSpPr/>
          <p:nvPr/>
        </p:nvGrpSpPr>
        <p:grpSpPr>
          <a:xfrm>
            <a:off x="0" y="-144660"/>
            <a:ext cx="18288000" cy="466615"/>
            <a:chOff x="0" y="-38100"/>
            <a:chExt cx="4816593" cy="122895"/>
          </a:xfrm>
        </p:grpSpPr>
        <p:sp>
          <p:nvSpPr>
            <p:cNvPr id="346" name="Google Shape;346;p18"/>
            <p:cNvSpPr/>
            <p:nvPr/>
          </p:nvSpPr>
          <p:spPr>
            <a:xfrm>
              <a:off x="0" y="0"/>
              <a:ext cx="4816592" cy="84795"/>
            </a:xfrm>
            <a:custGeom>
              <a:avLst/>
              <a:gdLst/>
              <a:ahLst/>
              <a:cxnLst/>
              <a:rect l="l" t="t" r="r" b="b"/>
              <a:pathLst>
                <a:path w="4816592" h="8479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4795"/>
                  </a:lnTo>
                  <a:lnTo>
                    <a:pt x="0" y="84795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347" name="Google Shape;347;p18"/>
            <p:cNvSpPr txBox="1"/>
            <p:nvPr/>
          </p:nvSpPr>
          <p:spPr>
            <a:xfrm>
              <a:off x="0" y="-38100"/>
              <a:ext cx="4816593" cy="12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8" name="Google Shape;348;p18"/>
          <p:cNvGrpSpPr/>
          <p:nvPr/>
        </p:nvGrpSpPr>
        <p:grpSpPr>
          <a:xfrm>
            <a:off x="0" y="9989939"/>
            <a:ext cx="18440400" cy="428754"/>
            <a:chOff x="0" y="-38100"/>
            <a:chExt cx="4856731" cy="112923"/>
          </a:xfrm>
        </p:grpSpPr>
        <p:sp>
          <p:nvSpPr>
            <p:cNvPr id="349" name="Google Shape;349;p18"/>
            <p:cNvSpPr/>
            <p:nvPr/>
          </p:nvSpPr>
          <p:spPr>
            <a:xfrm>
              <a:off x="0" y="0"/>
              <a:ext cx="4856731" cy="74823"/>
            </a:xfrm>
            <a:custGeom>
              <a:avLst/>
              <a:gdLst/>
              <a:ahLst/>
              <a:cxnLst/>
              <a:rect l="l" t="t" r="r" b="b"/>
              <a:pathLst>
                <a:path w="4856731" h="74823" extrusionOk="0">
                  <a:moveTo>
                    <a:pt x="0" y="0"/>
                  </a:moveTo>
                  <a:lnTo>
                    <a:pt x="4856731" y="0"/>
                  </a:lnTo>
                  <a:lnTo>
                    <a:pt x="4856731" y="74823"/>
                  </a:lnTo>
                  <a:lnTo>
                    <a:pt x="0" y="74823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350" name="Google Shape;350;p18"/>
            <p:cNvSpPr txBox="1"/>
            <p:nvPr/>
          </p:nvSpPr>
          <p:spPr>
            <a:xfrm>
              <a:off x="0" y="-38100"/>
              <a:ext cx="4856731" cy="112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"/>
          <p:cNvGrpSpPr/>
          <p:nvPr/>
        </p:nvGrpSpPr>
        <p:grpSpPr>
          <a:xfrm>
            <a:off x="0" y="-257100"/>
            <a:ext cx="18288000" cy="537436"/>
            <a:chOff x="0" y="-38100"/>
            <a:chExt cx="4816593" cy="141547"/>
          </a:xfrm>
        </p:grpSpPr>
        <p:sp>
          <p:nvSpPr>
            <p:cNvPr id="90" name="Google Shape;90;p2"/>
            <p:cNvSpPr/>
            <p:nvPr/>
          </p:nvSpPr>
          <p:spPr>
            <a:xfrm>
              <a:off x="0" y="0"/>
              <a:ext cx="4816592" cy="103447"/>
            </a:xfrm>
            <a:custGeom>
              <a:avLst/>
              <a:gdLst/>
              <a:ahLst/>
              <a:cxnLst/>
              <a:rect l="l" t="t" r="r" b="b"/>
              <a:pathLst>
                <a:path w="4816592" h="10344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3447"/>
                  </a:lnTo>
                  <a:lnTo>
                    <a:pt x="0" y="103447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91" name="Google Shape;91;p2"/>
            <p:cNvSpPr txBox="1"/>
            <p:nvPr/>
          </p:nvSpPr>
          <p:spPr>
            <a:xfrm>
              <a:off x="0" y="-38100"/>
              <a:ext cx="4816593" cy="141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608965" y="1213485"/>
            <a:ext cx="16358235" cy="76415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 rot="-5400000">
            <a:off x="10532590" y="2233300"/>
            <a:ext cx="5602474" cy="560247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0" y="6605314"/>
            <a:ext cx="3687586" cy="3681686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</p:sp>
      <p:grpSp>
        <p:nvGrpSpPr>
          <p:cNvPr id="95" name="Google Shape;95;p2"/>
          <p:cNvGrpSpPr/>
          <p:nvPr/>
        </p:nvGrpSpPr>
        <p:grpSpPr>
          <a:xfrm>
            <a:off x="1145204" y="1987016"/>
            <a:ext cx="10058805" cy="5207781"/>
            <a:chOff x="-233680" y="-131139"/>
            <a:chExt cx="13411740" cy="6943708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0" y="-131139"/>
              <a:ext cx="13178060" cy="1403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85" b="1" i="0" u="none" strike="noStrike" cap="none">
                  <a:solidFill>
                    <a:srgbClr val="000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INTRODUCTION</a:t>
              </a:r>
              <a:endParaRPr sz="7085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-233680" y="537633"/>
              <a:ext cx="12560328" cy="5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2441229"/>
              <a:ext cx="12092155" cy="4371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5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OVERVIEW:</a:t>
              </a:r>
              <a:endParaRPr sz="2905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5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22910" marR="0" lvl="1" indent="-21145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60"/>
                <a:buFont typeface="Arial" panose="020B0604020202020204"/>
                <a:buChar char="•"/>
              </a:pPr>
              <a:r>
                <a:rPr lang="en-US" sz="196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 web based platform for managing cryptocurrency portfolios and investments.</a:t>
              </a:r>
              <a:endParaRPr sz="196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22910" marR="0" lvl="1" indent="-21145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60"/>
                <a:buFont typeface="Arial" panose="020B0604020202020204"/>
                <a:buChar char="•"/>
              </a:pPr>
              <a:r>
                <a:rPr lang="en-US" sz="196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It provides dynamic dashboards and real time data visualization.</a:t>
              </a:r>
              <a:endParaRPr sz="196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6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5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OBJECTIVE:</a:t>
              </a:r>
              <a:endParaRPr sz="2905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7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905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6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Simplify cryptocurrency investments for users with real time insights.</a:t>
              </a:r>
              <a:endParaRPr sz="196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11204644" y="2998577"/>
            <a:ext cx="4931055" cy="4148250"/>
          </a:xfrm>
          <a:custGeom>
            <a:avLst/>
            <a:gdLst/>
            <a:ahLst/>
            <a:cxnLst/>
            <a:rect l="l" t="t" r="r" b="b"/>
            <a:pathLst>
              <a:path w="4931055" h="4148250" extrusionOk="0">
                <a:moveTo>
                  <a:pt x="0" y="0"/>
                </a:moveTo>
                <a:lnTo>
                  <a:pt x="4931055" y="0"/>
                </a:lnTo>
                <a:lnTo>
                  <a:pt x="4931055" y="4148250"/>
                </a:lnTo>
                <a:lnTo>
                  <a:pt x="0" y="4148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00" name="Google Shape;100;p2"/>
          <p:cNvGrpSpPr/>
          <p:nvPr/>
        </p:nvGrpSpPr>
        <p:grpSpPr>
          <a:xfrm>
            <a:off x="0" y="9865662"/>
            <a:ext cx="18288000" cy="421338"/>
            <a:chOff x="0" y="-38100"/>
            <a:chExt cx="4816593" cy="110969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4816592" cy="72869"/>
            </a:xfrm>
            <a:custGeom>
              <a:avLst/>
              <a:gdLst/>
              <a:ahLst/>
              <a:cxnLst/>
              <a:rect l="l" t="t" r="r" b="b"/>
              <a:pathLst>
                <a:path w="4816592" h="72869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2869"/>
                  </a:lnTo>
                  <a:lnTo>
                    <a:pt x="0" y="72869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02" name="Google Shape;102;p2"/>
            <p:cNvSpPr txBox="1"/>
            <p:nvPr/>
          </p:nvSpPr>
          <p:spPr>
            <a:xfrm>
              <a:off x="0" y="-38100"/>
              <a:ext cx="4816593" cy="110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4433584" y="1108996"/>
            <a:ext cx="9926320" cy="1300664"/>
            <a:chOff x="0" y="66675"/>
            <a:chExt cx="13235093" cy="1734218"/>
          </a:xfrm>
        </p:grpSpPr>
        <p:sp>
          <p:nvSpPr>
            <p:cNvPr id="108" name="Google Shape;108;p3"/>
            <p:cNvSpPr txBox="1"/>
            <p:nvPr/>
          </p:nvSpPr>
          <p:spPr>
            <a:xfrm>
              <a:off x="0" y="1185366"/>
              <a:ext cx="12561110" cy="615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191919"/>
                  </a:solidFill>
                  <a:latin typeface="Times New Roman" panose="02020603050405020304" charset="0"/>
                  <a:ea typeface="Arial" panose="020B0604020202020204"/>
                  <a:cs typeface="Times New Roman" panose="02020603050405020304" charset="0"/>
                  <a:sym typeface="Arial" panose="020B0604020202020204"/>
                </a:rPr>
                <a:t>Weekly Modules</a:t>
              </a:r>
              <a:endParaRPr sz="2000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66675"/>
              <a:ext cx="13235093" cy="966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rgbClr val="191919"/>
                  </a:solidFill>
                  <a:latin typeface="Times New Roman" panose="02020603050405020304" charset="0"/>
                  <a:ea typeface="Ultra"/>
                  <a:cs typeface="Times New Roman" panose="02020603050405020304" charset="0"/>
                  <a:sym typeface="Ultra"/>
                </a:rPr>
                <a:t>MILESTONE WISE IMPLEMENTATION</a:t>
              </a: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6221368" y="3276429"/>
            <a:ext cx="5845264" cy="5816038"/>
          </a:xfrm>
          <a:custGeom>
            <a:avLst/>
            <a:gdLst/>
            <a:ahLst/>
            <a:cxnLst/>
            <a:rect l="l" t="t" r="r" b="b"/>
            <a:pathLst>
              <a:path w="5845264" h="5816038" extrusionOk="0">
                <a:moveTo>
                  <a:pt x="0" y="0"/>
                </a:moveTo>
                <a:lnTo>
                  <a:pt x="5845264" y="0"/>
                </a:lnTo>
                <a:lnTo>
                  <a:pt x="5845264" y="5816038"/>
                </a:lnTo>
                <a:lnTo>
                  <a:pt x="0" y="58160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11" name="Google Shape;111;p3"/>
          <p:cNvGrpSpPr/>
          <p:nvPr/>
        </p:nvGrpSpPr>
        <p:grpSpPr>
          <a:xfrm>
            <a:off x="13295066" y="7647581"/>
            <a:ext cx="3964234" cy="886855"/>
            <a:chOff x="0" y="-47625"/>
            <a:chExt cx="5285645" cy="1182473"/>
          </a:xfrm>
        </p:grpSpPr>
        <p:sp>
          <p:nvSpPr>
            <p:cNvPr id="112" name="Google Shape;112;p3"/>
            <p:cNvSpPr txBox="1"/>
            <p:nvPr/>
          </p:nvSpPr>
          <p:spPr>
            <a:xfrm>
              <a:off x="0" y="661773"/>
              <a:ext cx="5285645" cy="473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Learning Resources</a:t>
              </a:r>
              <a:endParaRPr sz="2000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Module 6</a:t>
              </a:r>
              <a:endParaRPr sz="250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3295066" y="5643920"/>
            <a:ext cx="3964234" cy="886855"/>
            <a:chOff x="0" y="-47625"/>
            <a:chExt cx="5285645" cy="1182473"/>
          </a:xfrm>
        </p:grpSpPr>
        <p:sp>
          <p:nvSpPr>
            <p:cNvPr id="115" name="Google Shape;115;p3"/>
            <p:cNvSpPr txBox="1"/>
            <p:nvPr/>
          </p:nvSpPr>
          <p:spPr>
            <a:xfrm>
              <a:off x="0" y="661773"/>
              <a:ext cx="5285645" cy="473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Budget</a:t>
              </a:r>
              <a:endParaRPr sz="2000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Module 5</a:t>
              </a:r>
              <a:endParaRPr sz="250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3295066" y="3640333"/>
            <a:ext cx="3964234" cy="886855"/>
            <a:chOff x="0" y="-47625"/>
            <a:chExt cx="5285645" cy="1182473"/>
          </a:xfrm>
        </p:grpSpPr>
        <p:sp>
          <p:nvSpPr>
            <p:cNvPr id="118" name="Google Shape;118;p3"/>
            <p:cNvSpPr txBox="1"/>
            <p:nvPr/>
          </p:nvSpPr>
          <p:spPr>
            <a:xfrm>
              <a:off x="0" y="661773"/>
              <a:ext cx="5285645" cy="473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Dashboard</a:t>
              </a:r>
              <a:endParaRPr sz="2000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Module 4</a:t>
              </a:r>
              <a:endParaRPr sz="250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1028700" y="7644580"/>
            <a:ext cx="3964234" cy="1267855"/>
            <a:chOff x="0" y="-47625"/>
            <a:chExt cx="5285645" cy="1690473"/>
          </a:xfrm>
        </p:grpSpPr>
        <p:sp>
          <p:nvSpPr>
            <p:cNvPr id="121" name="Google Shape;121;p3"/>
            <p:cNvSpPr txBox="1"/>
            <p:nvPr/>
          </p:nvSpPr>
          <p:spPr>
            <a:xfrm>
              <a:off x="0" y="661773"/>
              <a:ext cx="5285645" cy="981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Stock Market Data and visualization.</a:t>
              </a:r>
              <a:endParaRPr sz="2000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Module 3</a:t>
              </a:r>
              <a:endParaRPr sz="250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1028700" y="5643994"/>
            <a:ext cx="3964234" cy="886855"/>
            <a:chOff x="0" y="-47625"/>
            <a:chExt cx="5285645" cy="1182473"/>
          </a:xfrm>
        </p:grpSpPr>
        <p:sp>
          <p:nvSpPr>
            <p:cNvPr id="124" name="Google Shape;124;p3"/>
            <p:cNvSpPr txBox="1"/>
            <p:nvPr/>
          </p:nvSpPr>
          <p:spPr>
            <a:xfrm>
              <a:off x="0" y="661773"/>
              <a:ext cx="5285645" cy="473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Portfolio Management Interface</a:t>
              </a:r>
              <a:endParaRPr sz="2000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Module 2</a:t>
              </a:r>
              <a:endParaRPr sz="250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1028700" y="3643409"/>
            <a:ext cx="3964234" cy="1267855"/>
            <a:chOff x="0" y="-47625"/>
            <a:chExt cx="5285645" cy="1690473"/>
          </a:xfrm>
        </p:grpSpPr>
        <p:sp>
          <p:nvSpPr>
            <p:cNvPr id="127" name="Google Shape;127;p3"/>
            <p:cNvSpPr txBox="1"/>
            <p:nvPr/>
          </p:nvSpPr>
          <p:spPr>
            <a:xfrm>
              <a:off x="0" y="661773"/>
              <a:ext cx="5285645" cy="981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User Authentication and Registration</a:t>
              </a:r>
              <a:endParaRPr sz="2000" b="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0" y="-47625"/>
              <a:ext cx="5285645" cy="54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 i="0" u="none" strike="noStrike" cap="none">
                  <a:solidFill>
                    <a:srgbClr val="191919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Module 1</a:t>
              </a:r>
              <a:endParaRPr sz="250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8584650" y="5531868"/>
            <a:ext cx="1118701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1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Safe</a:t>
            </a:r>
            <a:endParaRPr sz="2500" b="0" i="1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1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Crypto</a:t>
            </a:r>
            <a:endParaRPr sz="2500" b="0" i="1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1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Stocks</a:t>
            </a:r>
            <a:endParaRPr sz="2500" b="0" i="1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7607203" y="4082905"/>
            <a:ext cx="111870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25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0059129" y="4454380"/>
            <a:ext cx="111870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25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551225" y="6155873"/>
            <a:ext cx="111870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06</a:t>
            </a:r>
            <a:endParaRPr sz="25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166553" y="7970721"/>
            <a:ext cx="111870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05</a:t>
            </a:r>
            <a:endParaRPr sz="25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0426247" y="6808571"/>
            <a:ext cx="111870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04</a:t>
            </a:r>
            <a:endParaRPr sz="25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0" y="-257100"/>
            <a:ext cx="18288000" cy="537436"/>
            <a:chOff x="0" y="-38100"/>
            <a:chExt cx="4816593" cy="141547"/>
          </a:xfrm>
        </p:grpSpPr>
        <p:sp>
          <p:nvSpPr>
            <p:cNvPr id="136" name="Google Shape;136;p3"/>
            <p:cNvSpPr/>
            <p:nvPr/>
          </p:nvSpPr>
          <p:spPr>
            <a:xfrm>
              <a:off x="0" y="0"/>
              <a:ext cx="4816592" cy="103447"/>
            </a:xfrm>
            <a:custGeom>
              <a:avLst/>
              <a:gdLst/>
              <a:ahLst/>
              <a:cxnLst/>
              <a:rect l="l" t="t" r="r" b="b"/>
              <a:pathLst>
                <a:path w="4816592" h="10344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3447"/>
                  </a:lnTo>
                  <a:lnTo>
                    <a:pt x="0" y="103447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37" name="Google Shape;137;p3"/>
            <p:cNvSpPr txBox="1"/>
            <p:nvPr/>
          </p:nvSpPr>
          <p:spPr>
            <a:xfrm>
              <a:off x="0" y="-38100"/>
              <a:ext cx="4816593" cy="141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0" y="9719331"/>
            <a:ext cx="18429253" cy="730016"/>
            <a:chOff x="0" y="-38100"/>
            <a:chExt cx="4853795" cy="192268"/>
          </a:xfrm>
        </p:grpSpPr>
        <p:sp>
          <p:nvSpPr>
            <p:cNvPr id="139" name="Google Shape;139;p3"/>
            <p:cNvSpPr/>
            <p:nvPr/>
          </p:nvSpPr>
          <p:spPr>
            <a:xfrm>
              <a:off x="0" y="0"/>
              <a:ext cx="4853795" cy="154168"/>
            </a:xfrm>
            <a:custGeom>
              <a:avLst/>
              <a:gdLst/>
              <a:ahLst/>
              <a:cxnLst/>
              <a:rect l="l" t="t" r="r" b="b"/>
              <a:pathLst>
                <a:path w="4853795" h="154168" extrusionOk="0">
                  <a:moveTo>
                    <a:pt x="0" y="0"/>
                  </a:moveTo>
                  <a:lnTo>
                    <a:pt x="4853795" y="0"/>
                  </a:lnTo>
                  <a:lnTo>
                    <a:pt x="4853795" y="154168"/>
                  </a:lnTo>
                  <a:lnTo>
                    <a:pt x="0" y="154168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40" name="Google Shape;140;p3"/>
            <p:cNvSpPr txBox="1"/>
            <p:nvPr/>
          </p:nvSpPr>
          <p:spPr>
            <a:xfrm>
              <a:off x="0" y="-38100"/>
              <a:ext cx="4853795" cy="19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4"/>
          <p:cNvGrpSpPr/>
          <p:nvPr/>
        </p:nvGrpSpPr>
        <p:grpSpPr>
          <a:xfrm>
            <a:off x="2123987" y="3054686"/>
            <a:ext cx="2964782" cy="1267655"/>
            <a:chOff x="0" y="-76200"/>
            <a:chExt cx="780848" cy="333868"/>
          </a:xfrm>
        </p:grpSpPr>
        <p:sp>
          <p:nvSpPr>
            <p:cNvPr id="146" name="Google Shape;146;p4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 extrusionOk="0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4FCDCC"/>
            </a:solidFill>
            <a:ln>
              <a:noFill/>
            </a:ln>
          </p:spPr>
        </p:sp>
        <p:sp>
          <p:nvSpPr>
            <p:cNvPr id="147" name="Google Shape;147;p4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1</a:t>
              </a:r>
              <a:endParaRPr sz="4000" b="1" i="0" u="none" strike="noStrike" cap="non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grpSp>
        <p:nvGrpSpPr>
          <p:cNvPr id="148" name="Google Shape;148;p4"/>
          <p:cNvGrpSpPr/>
          <p:nvPr/>
        </p:nvGrpSpPr>
        <p:grpSpPr>
          <a:xfrm>
            <a:off x="5771614" y="3054686"/>
            <a:ext cx="2964782" cy="1267655"/>
            <a:chOff x="0" y="-76200"/>
            <a:chExt cx="780848" cy="333868"/>
          </a:xfrm>
        </p:grpSpPr>
        <p:sp>
          <p:nvSpPr>
            <p:cNvPr id="149" name="Google Shape;149;p4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 extrusionOk="0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18B6B4"/>
            </a:solidFill>
            <a:ln>
              <a:noFill/>
            </a:ln>
          </p:spPr>
        </p:sp>
        <p:sp>
          <p:nvSpPr>
            <p:cNvPr id="150" name="Google Shape;150;p4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2</a:t>
              </a:r>
              <a:endParaRPr sz="4000" b="1" i="0" u="none" strike="noStrike" cap="non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grpSp>
        <p:nvGrpSpPr>
          <p:cNvPr id="151" name="Google Shape;151;p4"/>
          <p:cNvGrpSpPr/>
          <p:nvPr/>
        </p:nvGrpSpPr>
        <p:grpSpPr>
          <a:xfrm>
            <a:off x="9162090" y="3054686"/>
            <a:ext cx="2964782" cy="1267655"/>
            <a:chOff x="0" y="-76200"/>
            <a:chExt cx="780848" cy="333868"/>
          </a:xfrm>
        </p:grpSpPr>
        <p:sp>
          <p:nvSpPr>
            <p:cNvPr id="152" name="Google Shape;152;p4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 extrusionOk="0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37C9EF"/>
            </a:solidFill>
            <a:ln>
              <a:noFill/>
            </a:ln>
          </p:spPr>
        </p:sp>
        <p:sp>
          <p:nvSpPr>
            <p:cNvPr id="153" name="Google Shape;153;p4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3</a:t>
              </a:r>
              <a:endParaRPr sz="4000" b="1" i="0" u="none" strike="noStrike" cap="non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12869233" y="3054686"/>
            <a:ext cx="2964782" cy="1267655"/>
            <a:chOff x="0" y="-76200"/>
            <a:chExt cx="780848" cy="333868"/>
          </a:xfrm>
        </p:grpSpPr>
        <p:sp>
          <p:nvSpPr>
            <p:cNvPr id="155" name="Google Shape;155;p4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 extrusionOk="0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56" name="Google Shape;156;p4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4</a:t>
              </a:r>
              <a:endParaRPr sz="4000" b="1" i="0" u="none" strike="noStrike" cap="non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sp>
        <p:nvSpPr>
          <p:cNvPr id="157" name="Google Shape;157;p4"/>
          <p:cNvSpPr/>
          <p:nvPr/>
        </p:nvSpPr>
        <p:spPr>
          <a:xfrm rot="10800000">
            <a:off x="2159192" y="4810743"/>
            <a:ext cx="2930065" cy="4083431"/>
          </a:xfrm>
          <a:custGeom>
            <a:avLst/>
            <a:gdLst/>
            <a:ahLst/>
            <a:cxnLst/>
            <a:rect l="l" t="t" r="r" b="b"/>
            <a:pathLst>
              <a:path w="7623809" h="10624781" extrusionOk="0">
                <a:moveTo>
                  <a:pt x="3810" y="0"/>
                </a:moveTo>
                <a:lnTo>
                  <a:pt x="0" y="9734510"/>
                </a:lnTo>
                <a:lnTo>
                  <a:pt x="0" y="10092650"/>
                </a:lnTo>
                <a:lnTo>
                  <a:pt x="3591560" y="10095191"/>
                </a:lnTo>
                <a:lnTo>
                  <a:pt x="3810000" y="10624781"/>
                </a:lnTo>
                <a:lnTo>
                  <a:pt x="4028440" y="10095191"/>
                </a:lnTo>
                <a:lnTo>
                  <a:pt x="7620000" y="10097731"/>
                </a:lnTo>
                <a:lnTo>
                  <a:pt x="7620000" y="9739591"/>
                </a:lnTo>
                <a:lnTo>
                  <a:pt x="7623809" y="5080"/>
                </a:lnTo>
                <a:lnTo>
                  <a:pt x="3810" y="0"/>
                </a:lnTo>
                <a:close/>
              </a:path>
            </a:pathLst>
          </a:custGeom>
          <a:solidFill>
            <a:srgbClr val="4FCDCC"/>
          </a:solidFill>
          <a:ln>
            <a:noFill/>
          </a:ln>
        </p:spPr>
      </p:sp>
      <p:sp>
        <p:nvSpPr>
          <p:cNvPr id="158" name="Google Shape;158;p4"/>
          <p:cNvSpPr/>
          <p:nvPr/>
        </p:nvSpPr>
        <p:spPr>
          <a:xfrm rot="10800000">
            <a:off x="5770638" y="4779571"/>
            <a:ext cx="2930065" cy="4083431"/>
          </a:xfrm>
          <a:custGeom>
            <a:avLst/>
            <a:gdLst/>
            <a:ahLst/>
            <a:cxnLst/>
            <a:rect l="l" t="t" r="r" b="b"/>
            <a:pathLst>
              <a:path w="7623809" h="10624781" extrusionOk="0">
                <a:moveTo>
                  <a:pt x="3810" y="0"/>
                </a:moveTo>
                <a:lnTo>
                  <a:pt x="0" y="9734510"/>
                </a:lnTo>
                <a:lnTo>
                  <a:pt x="0" y="10092650"/>
                </a:lnTo>
                <a:lnTo>
                  <a:pt x="3591560" y="10095191"/>
                </a:lnTo>
                <a:lnTo>
                  <a:pt x="3810000" y="10624781"/>
                </a:lnTo>
                <a:lnTo>
                  <a:pt x="4028440" y="10095191"/>
                </a:lnTo>
                <a:lnTo>
                  <a:pt x="7620000" y="10097731"/>
                </a:lnTo>
                <a:lnTo>
                  <a:pt x="7620000" y="9739591"/>
                </a:lnTo>
                <a:lnTo>
                  <a:pt x="7623809" y="5080"/>
                </a:lnTo>
                <a:lnTo>
                  <a:pt x="3810" y="0"/>
                </a:lnTo>
                <a:close/>
              </a:path>
            </a:pathLst>
          </a:custGeom>
          <a:solidFill>
            <a:srgbClr val="18B6B4"/>
          </a:solidFill>
          <a:ln>
            <a:noFill/>
          </a:ln>
        </p:spPr>
      </p:sp>
      <p:sp>
        <p:nvSpPr>
          <p:cNvPr id="159" name="Google Shape;159;p4"/>
          <p:cNvSpPr/>
          <p:nvPr/>
        </p:nvSpPr>
        <p:spPr>
          <a:xfrm rot="10800000">
            <a:off x="9179204" y="4810743"/>
            <a:ext cx="2930065" cy="4021086"/>
          </a:xfrm>
          <a:custGeom>
            <a:avLst/>
            <a:gdLst/>
            <a:ahLst/>
            <a:cxnLst/>
            <a:rect l="l" t="t" r="r" b="b"/>
            <a:pathLst>
              <a:path w="7623809" h="10462562" extrusionOk="0">
                <a:moveTo>
                  <a:pt x="3810" y="0"/>
                </a:moveTo>
                <a:lnTo>
                  <a:pt x="0" y="9572292"/>
                </a:lnTo>
                <a:lnTo>
                  <a:pt x="0" y="9930432"/>
                </a:lnTo>
                <a:lnTo>
                  <a:pt x="3591560" y="9932973"/>
                </a:lnTo>
                <a:lnTo>
                  <a:pt x="3810000" y="10462562"/>
                </a:lnTo>
                <a:lnTo>
                  <a:pt x="4028440" y="9932973"/>
                </a:lnTo>
                <a:lnTo>
                  <a:pt x="7620000" y="9935512"/>
                </a:lnTo>
                <a:lnTo>
                  <a:pt x="7620000" y="9577373"/>
                </a:lnTo>
                <a:lnTo>
                  <a:pt x="7623809" y="5080"/>
                </a:lnTo>
                <a:lnTo>
                  <a:pt x="3810" y="0"/>
                </a:lnTo>
                <a:close/>
              </a:path>
            </a:pathLst>
          </a:custGeom>
          <a:solidFill>
            <a:srgbClr val="37C9EF"/>
          </a:solidFill>
          <a:ln>
            <a:noFill/>
          </a:ln>
        </p:spPr>
      </p:sp>
      <p:sp>
        <p:nvSpPr>
          <p:cNvPr id="160" name="Google Shape;160;p4"/>
          <p:cNvSpPr/>
          <p:nvPr/>
        </p:nvSpPr>
        <p:spPr>
          <a:xfrm rot="10800000">
            <a:off x="12904438" y="4810743"/>
            <a:ext cx="2930065" cy="3958740"/>
          </a:xfrm>
          <a:custGeom>
            <a:avLst/>
            <a:gdLst/>
            <a:ahLst/>
            <a:cxnLst/>
            <a:rect l="l" t="t" r="r" b="b"/>
            <a:pathLst>
              <a:path w="7623809" h="10300344" extrusionOk="0">
                <a:moveTo>
                  <a:pt x="3810" y="0"/>
                </a:moveTo>
                <a:lnTo>
                  <a:pt x="0" y="9410074"/>
                </a:lnTo>
                <a:lnTo>
                  <a:pt x="0" y="9768214"/>
                </a:lnTo>
                <a:lnTo>
                  <a:pt x="3591560" y="9770755"/>
                </a:lnTo>
                <a:lnTo>
                  <a:pt x="3810000" y="10300344"/>
                </a:lnTo>
                <a:lnTo>
                  <a:pt x="4028440" y="9770755"/>
                </a:lnTo>
                <a:lnTo>
                  <a:pt x="7620000" y="9773294"/>
                </a:lnTo>
                <a:lnTo>
                  <a:pt x="7620000" y="9415155"/>
                </a:lnTo>
                <a:lnTo>
                  <a:pt x="7623809" y="5080"/>
                </a:lnTo>
                <a:lnTo>
                  <a:pt x="3810" y="0"/>
                </a:lnTo>
                <a:close/>
              </a:path>
            </a:pathLst>
          </a:custGeom>
          <a:solidFill>
            <a:srgbClr val="2C92D5"/>
          </a:solidFill>
          <a:ln>
            <a:noFill/>
          </a:ln>
        </p:spPr>
      </p:sp>
      <p:sp>
        <p:nvSpPr>
          <p:cNvPr id="161" name="Google Shape;161;p4"/>
          <p:cNvSpPr txBox="1"/>
          <p:nvPr/>
        </p:nvSpPr>
        <p:spPr>
          <a:xfrm>
            <a:off x="2625356" y="5652902"/>
            <a:ext cx="1998225" cy="136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Simplified Investment Decisions</a:t>
            </a:r>
            <a:endParaRPr sz="26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6143284" y="5652902"/>
            <a:ext cx="2185261" cy="90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Security and Transparency</a:t>
            </a:r>
            <a:endParaRPr sz="26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9645369" y="5739869"/>
            <a:ext cx="1998225" cy="90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 Time Monitoring</a:t>
            </a:r>
            <a:endParaRPr sz="26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12994361" y="5749394"/>
            <a:ext cx="2750707" cy="80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Personalized</a:t>
            </a:r>
            <a:endParaRPr sz="2335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Recommendations </a:t>
            </a:r>
            <a:endParaRPr sz="2335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5" name="Google Shape;165;p4"/>
          <p:cNvGrpSpPr/>
          <p:nvPr/>
        </p:nvGrpSpPr>
        <p:grpSpPr>
          <a:xfrm>
            <a:off x="3550138" y="1199153"/>
            <a:ext cx="11187724" cy="1200963"/>
            <a:chOff x="0" y="-47625"/>
            <a:chExt cx="14916965" cy="1601284"/>
          </a:xfrm>
        </p:grpSpPr>
        <p:sp>
          <p:nvSpPr>
            <p:cNvPr id="166" name="Google Shape;166;p4"/>
            <p:cNvSpPr txBox="1"/>
            <p:nvPr/>
          </p:nvSpPr>
          <p:spPr>
            <a:xfrm>
              <a:off x="0" y="807746"/>
              <a:ext cx="14916965" cy="745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0" i="0" u="none" strike="noStrike" cap="none">
                  <a:solidFill>
                    <a:srgbClr val="191919"/>
                  </a:solidFill>
                  <a:latin typeface="Times New Roman" panose="02020603050405020304" charset="0"/>
                  <a:ea typeface="Arial" panose="020B0604020202020204"/>
                  <a:cs typeface="Times New Roman" panose="02020603050405020304" charset="0"/>
                  <a:sym typeface="Arial" panose="020B0604020202020204"/>
                </a:rPr>
                <a:t>Project Outcomes</a:t>
              </a:r>
              <a:endParaRPr sz="2600" b="0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47625"/>
              <a:ext cx="14916965" cy="966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strike="noStrike" cap="none">
                  <a:solidFill>
                    <a:srgbClr val="191919"/>
                  </a:solidFill>
                  <a:latin typeface="Times New Roman" panose="02020603050405020304" charset="0"/>
                  <a:ea typeface="Ultra"/>
                  <a:cs typeface="Times New Roman" panose="02020603050405020304" charset="0"/>
                  <a:sym typeface="Ultra"/>
                </a:rPr>
                <a:t>SAFECRYPTOSTOCKS</a:t>
              </a: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0" y="9749564"/>
            <a:ext cx="18288000" cy="537436"/>
            <a:chOff x="0" y="-38100"/>
            <a:chExt cx="4816593" cy="141547"/>
          </a:xfrm>
        </p:grpSpPr>
        <p:sp>
          <p:nvSpPr>
            <p:cNvPr id="169" name="Google Shape;169;p4"/>
            <p:cNvSpPr/>
            <p:nvPr/>
          </p:nvSpPr>
          <p:spPr>
            <a:xfrm>
              <a:off x="0" y="0"/>
              <a:ext cx="4816592" cy="103447"/>
            </a:xfrm>
            <a:custGeom>
              <a:avLst/>
              <a:gdLst/>
              <a:ahLst/>
              <a:cxnLst/>
              <a:rect l="l" t="t" r="r" b="b"/>
              <a:pathLst>
                <a:path w="4816592" h="10344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03447"/>
                  </a:lnTo>
                  <a:lnTo>
                    <a:pt x="0" y="103447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70" name="Google Shape;170;p4"/>
            <p:cNvSpPr txBox="1"/>
            <p:nvPr/>
          </p:nvSpPr>
          <p:spPr>
            <a:xfrm>
              <a:off x="0" y="-38100"/>
              <a:ext cx="4816593" cy="141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71" name="Google Shape;171;p4"/>
          <p:cNvGrpSpPr/>
          <p:nvPr/>
        </p:nvGrpSpPr>
        <p:grpSpPr>
          <a:xfrm>
            <a:off x="-226701" y="-144661"/>
            <a:ext cx="19237656" cy="569091"/>
            <a:chOff x="0" y="-38100"/>
            <a:chExt cx="5066708" cy="149884"/>
          </a:xfrm>
        </p:grpSpPr>
        <p:sp>
          <p:nvSpPr>
            <p:cNvPr id="172" name="Google Shape;172;p4"/>
            <p:cNvSpPr/>
            <p:nvPr/>
          </p:nvSpPr>
          <p:spPr>
            <a:xfrm>
              <a:off x="0" y="0"/>
              <a:ext cx="5066708" cy="111784"/>
            </a:xfrm>
            <a:custGeom>
              <a:avLst/>
              <a:gdLst/>
              <a:ahLst/>
              <a:cxnLst/>
              <a:rect l="l" t="t" r="r" b="b"/>
              <a:pathLst>
                <a:path w="5066708" h="111784" extrusionOk="0">
                  <a:moveTo>
                    <a:pt x="0" y="0"/>
                  </a:moveTo>
                  <a:lnTo>
                    <a:pt x="5066708" y="0"/>
                  </a:lnTo>
                  <a:lnTo>
                    <a:pt x="5066708" y="111784"/>
                  </a:lnTo>
                  <a:lnTo>
                    <a:pt x="0" y="111784"/>
                  </a:lnTo>
                  <a:close/>
                </a:path>
              </a:pathLst>
            </a:custGeom>
            <a:solidFill>
              <a:srgbClr val="2C92D5"/>
            </a:solidFill>
            <a:ln>
              <a:noFill/>
            </a:ln>
          </p:spPr>
        </p:sp>
        <p:sp>
          <p:nvSpPr>
            <p:cNvPr id="173" name="Google Shape;173;p4"/>
            <p:cNvSpPr txBox="1"/>
            <p:nvPr/>
          </p:nvSpPr>
          <p:spPr>
            <a:xfrm>
              <a:off x="0" y="-38100"/>
              <a:ext cx="5066708" cy="149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/>
          <p:nvPr/>
        </p:nvSpPr>
        <p:spPr>
          <a:xfrm>
            <a:off x="1656307" y="2085975"/>
            <a:ext cx="5965494" cy="6115050"/>
          </a:xfrm>
          <a:custGeom>
            <a:avLst/>
            <a:gdLst/>
            <a:ahLst/>
            <a:cxnLst/>
            <a:rect l="l" t="t" r="r" b="b"/>
            <a:pathLst>
              <a:path w="5907123" h="6055216" extrusionOk="0">
                <a:moveTo>
                  <a:pt x="5782663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30756"/>
                </a:lnTo>
                <a:cubicBezTo>
                  <a:pt x="5907123" y="5999336"/>
                  <a:pt x="5851243" y="6055216"/>
                  <a:pt x="5782663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995527" y="2608202"/>
            <a:ext cx="5626144" cy="121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Provides an overview of the platform’s features and welcomes users.</a:t>
            </a:r>
            <a:endParaRPr sz="29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1995620" y="4461210"/>
            <a:ext cx="5166218" cy="178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207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 to the platform.</a:t>
            </a:r>
            <a:endParaRPr sz="207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Links to other sections like login or signup.</a:t>
            </a:r>
            <a:endParaRPr sz="207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3870088" y="84645"/>
            <a:ext cx="10263345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HOME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 descr="10002130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60" y="1715770"/>
            <a:ext cx="7200000" cy="2568816"/>
          </a:xfrm>
          <a:prstGeom prst="rect">
            <a:avLst/>
          </a:prstGeom>
        </p:spPr>
      </p:pic>
      <p:pic>
        <p:nvPicPr>
          <p:cNvPr id="3" name="Picture 2" descr="10002130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60" y="4619625"/>
            <a:ext cx="7310755" cy="2095500"/>
          </a:xfrm>
          <a:prstGeom prst="rect">
            <a:avLst/>
          </a:prstGeom>
        </p:spPr>
      </p:pic>
      <p:pic>
        <p:nvPicPr>
          <p:cNvPr id="4" name="Picture 3" descr="10002130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060" y="7050405"/>
            <a:ext cx="7200000" cy="24927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1244915" y="3143250"/>
            <a:ext cx="5965494" cy="6115050"/>
          </a:xfrm>
          <a:custGeom>
            <a:avLst/>
            <a:gdLst/>
            <a:ahLst/>
            <a:cxnLst/>
            <a:rect l="l" t="t" r="r" b="b"/>
            <a:pathLst>
              <a:path w="5907123" h="6055216" extrusionOk="0">
                <a:moveTo>
                  <a:pt x="5782663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30756"/>
                </a:lnTo>
                <a:cubicBezTo>
                  <a:pt x="5907123" y="5999336"/>
                  <a:pt x="5851243" y="6055216"/>
                  <a:pt x="5782663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1584195" y="3644994"/>
            <a:ext cx="5626144" cy="8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Enables new users to register and create accounts</a:t>
            </a:r>
            <a:endParaRPr sz="29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1854738" y="5143200"/>
            <a:ext cx="5166218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207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Fields for User Details (name ,email, password).</a:t>
            </a:r>
            <a:endParaRPr sz="207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Password strength checker.</a:t>
            </a:r>
            <a:endParaRPr sz="2070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stores user information securely in the database</a:t>
            </a:r>
            <a:r>
              <a:rPr lang="en-US" sz="2070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07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70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4012328" y="1268285"/>
            <a:ext cx="10263345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SIGNUP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796530" y="3504883"/>
            <a:ext cx="9720000" cy="511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1197925" y="3143250"/>
            <a:ext cx="5965494" cy="6115050"/>
          </a:xfrm>
          <a:custGeom>
            <a:avLst/>
            <a:gdLst/>
            <a:ahLst/>
            <a:cxnLst/>
            <a:rect l="l" t="t" r="r" b="b"/>
            <a:pathLst>
              <a:path w="5907123" h="6055216" extrusionOk="0">
                <a:moveTo>
                  <a:pt x="5782663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30756"/>
                </a:lnTo>
                <a:cubicBezTo>
                  <a:pt x="5907123" y="5999336"/>
                  <a:pt x="5851243" y="6055216"/>
                  <a:pt x="5782663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1537205" y="3681189"/>
            <a:ext cx="5626144" cy="8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Allows Users to log in to their \accounts securely.</a:t>
            </a:r>
            <a:endParaRPr sz="29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1676770" y="5143311"/>
            <a:ext cx="5054795" cy="262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5" b="1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2025" b="1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5" dirty="0">
                <a:solidFill>
                  <a:srgbClr val="191919"/>
                </a:solidFill>
              </a:rPr>
              <a:t>Email</a:t>
            </a:r>
            <a:r>
              <a:rPr lang="en-US" sz="2025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Password fields.</a:t>
            </a:r>
            <a:endParaRPr sz="202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5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Error messages for invalid credentials.</a:t>
            </a:r>
            <a:endParaRPr sz="202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5" i="0" u="none" strike="noStrike" cap="none" dirty="0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Redirects to the dashboard upon successful login.</a:t>
            </a:r>
            <a:endParaRPr sz="202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25" i="0" u="none" strike="noStrike" cap="none" dirty="0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4012328" y="1268285"/>
            <a:ext cx="10263345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LOGIN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369810" y="3680460"/>
            <a:ext cx="10080000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489900" y="2896235"/>
            <a:ext cx="5965494" cy="6115050"/>
          </a:xfrm>
          <a:custGeom>
            <a:avLst/>
            <a:gdLst/>
            <a:ahLst/>
            <a:cxnLst/>
            <a:rect l="l" t="t" r="r" b="b"/>
            <a:pathLst>
              <a:path w="5907123" h="6055216" extrusionOk="0">
                <a:moveTo>
                  <a:pt x="5782663" y="6055216"/>
                </a:moveTo>
                <a:lnTo>
                  <a:pt x="124460" y="6055216"/>
                </a:lnTo>
                <a:cubicBezTo>
                  <a:pt x="55880" y="6055216"/>
                  <a:pt x="0" y="5999336"/>
                  <a:pt x="0" y="593075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30756"/>
                </a:lnTo>
                <a:cubicBezTo>
                  <a:pt x="5907123" y="5999336"/>
                  <a:pt x="5851243" y="6055216"/>
                  <a:pt x="5782663" y="6055216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568325" y="409575"/>
            <a:ext cx="17095470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FORGOT AND RESET PASSWORD</a:t>
            </a:r>
          </a:p>
        </p:txBody>
      </p:sp>
      <p:sp>
        <p:nvSpPr>
          <p:cNvPr id="208" name="Google Shape;208;p8"/>
          <p:cNvSpPr txBox="1"/>
          <p:nvPr/>
        </p:nvSpPr>
        <p:spPr>
          <a:xfrm>
            <a:off x="1000760" y="4248150"/>
            <a:ext cx="4657725" cy="247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feature allows users to securely reset password using OTP verification through registered email.</a:t>
            </a:r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2042775" y="2895918"/>
            <a:ext cx="5760000" cy="28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19" y="2896074"/>
            <a:ext cx="4743786" cy="2880000"/>
          </a:xfrm>
          <a:prstGeom prst="rect">
            <a:avLst/>
          </a:prstGeom>
        </p:spPr>
      </p:pic>
      <p:pic>
        <p:nvPicPr>
          <p:cNvPr id="5" name="Picture 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6230620"/>
            <a:ext cx="5760000" cy="3187416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596880" y="-2557145"/>
            <a:ext cx="609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1220261" y="3171210"/>
            <a:ext cx="5965494" cy="6087090"/>
          </a:xfrm>
          <a:custGeom>
            <a:avLst/>
            <a:gdLst/>
            <a:ahLst/>
            <a:cxnLst/>
            <a:rect l="l" t="t" r="r" b="b"/>
            <a:pathLst>
              <a:path w="5907123" h="6027529" extrusionOk="0">
                <a:moveTo>
                  <a:pt x="5782663" y="6027529"/>
                </a:moveTo>
                <a:lnTo>
                  <a:pt x="124460" y="6027529"/>
                </a:lnTo>
                <a:cubicBezTo>
                  <a:pt x="55880" y="6027529"/>
                  <a:pt x="0" y="5971649"/>
                  <a:pt x="0" y="590306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5782663" y="0"/>
                </a:lnTo>
                <a:cubicBezTo>
                  <a:pt x="5851243" y="0"/>
                  <a:pt x="5907123" y="55880"/>
                  <a:pt x="5907123" y="124460"/>
                </a:cubicBezTo>
                <a:lnTo>
                  <a:pt x="5907123" y="5903069"/>
                </a:lnTo>
                <a:cubicBezTo>
                  <a:pt x="5907123" y="5971649"/>
                  <a:pt x="5851243" y="6027529"/>
                  <a:pt x="5782663" y="6027529"/>
                </a:cubicBezTo>
                <a:close/>
              </a:path>
            </a:pathLst>
          </a:custGeom>
          <a:solidFill>
            <a:srgbClr val="9FE7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389936" y="3813905"/>
            <a:ext cx="5626144" cy="121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Displays an interactive dashboard with market trends and portfolio insights.</a:t>
            </a:r>
            <a:endParaRPr sz="29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675611" y="5497781"/>
            <a:ext cx="5054795" cy="262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5" b="1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Features:</a:t>
            </a:r>
            <a:endParaRPr sz="2025" b="1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5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Real-time Crypto currency data updates.</a:t>
            </a:r>
            <a:endParaRPr sz="202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25" i="0" u="none" strike="noStrike" cap="none">
                <a:solidFill>
                  <a:srgbClr val="19191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Quick access to portfolio and market analysis..</a:t>
            </a:r>
            <a:endParaRPr sz="202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2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25" i="0" u="none" strike="noStrike" cap="none">
              <a:solidFill>
                <a:srgbClr val="19191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4012328" y="1268285"/>
            <a:ext cx="10263345" cy="146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5" b="1" i="0" u="none" strike="noStrike" cap="none">
                <a:solidFill>
                  <a:srgbClr val="191919"/>
                </a:solidFill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DASHBOARD PAGE</a:t>
            </a:r>
            <a:endParaRPr sz="7305" b="1" i="0" u="none" strike="noStrike" cap="none">
              <a:solidFill>
                <a:srgbClr val="191919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693025" y="3374390"/>
            <a:ext cx="10080000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585</Words>
  <Application>Microsoft Office PowerPoint</Application>
  <PresentationFormat>Custom</PresentationFormat>
  <Paragraphs>135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 New Roman</vt:lpstr>
      <vt:lpstr>Open Sans ExtraBold</vt:lpstr>
      <vt:lpstr>Agency FB</vt:lpstr>
      <vt:lpstr>Ultra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Mustaq Ahmed</dc:creator>
  <cp:lastModifiedBy>Katika Mustaq Ahmed</cp:lastModifiedBy>
  <cp:revision>8</cp:revision>
  <dcterms:created xsi:type="dcterms:W3CDTF">2025-01-01T09:39:00Z</dcterms:created>
  <dcterms:modified xsi:type="dcterms:W3CDTF">2025-01-05T13:30:23Z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B171768608964F9A81DC3FA6AD699642_13</vt:lpwstr>
  </property>
  <property fmtid="{D5CDD505-2E9C-101B-9397-08002B2CF9AE}" pid="3" name="KSOProductBuildVer">
    <vt:lpwstr>1033-12.2.0.19307</vt:lpwstr>
  </property>
</Properties>
</file>