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1" r:id="rId5"/>
    <p:sldId id="262" r:id="rId6"/>
    <p:sldId id="266"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63" d="100"/>
          <a:sy n="63" d="100"/>
        </p:scale>
        <p:origin x="-67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4C3146-46ED-4D22-A2E6-6B138A626F6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87AF1F4-91CF-4EC1-B967-AA966FC50B9B}">
      <dgm:prSet phldrT="[Text]"/>
      <dgm:spPr/>
      <dgm:t>
        <a:bodyPr/>
        <a:lstStyle/>
        <a:p>
          <a:r>
            <a:rPr lang="en-IN" dirty="0" smtClean="0"/>
            <a:t>Sadness</a:t>
          </a:r>
          <a:endParaRPr lang="en-US" dirty="0"/>
        </a:p>
      </dgm:t>
    </dgm:pt>
    <dgm:pt modelId="{1924AEB7-17E9-4234-ABCD-304DF810D338}" type="parTrans" cxnId="{5D258E38-6884-4560-8FD4-7633BD6DB815}">
      <dgm:prSet/>
      <dgm:spPr/>
      <dgm:t>
        <a:bodyPr/>
        <a:lstStyle/>
        <a:p>
          <a:endParaRPr lang="en-US"/>
        </a:p>
      </dgm:t>
    </dgm:pt>
    <dgm:pt modelId="{A1F0C216-DCA1-4211-9715-9F926B4C87D5}" type="sibTrans" cxnId="{5D258E38-6884-4560-8FD4-7633BD6DB815}">
      <dgm:prSet/>
      <dgm:spPr/>
      <dgm:t>
        <a:bodyPr/>
        <a:lstStyle/>
        <a:p>
          <a:endParaRPr lang="en-US"/>
        </a:p>
      </dgm:t>
    </dgm:pt>
    <dgm:pt modelId="{D02C5100-78F0-4298-A2E0-C4FAAE75B93E}">
      <dgm:prSet phldrT="[Text]"/>
      <dgm:spPr/>
      <dgm:t>
        <a:bodyPr/>
        <a:lstStyle/>
        <a:p>
          <a:r>
            <a:rPr lang="en-IN" dirty="0" smtClean="0"/>
            <a:t>Anger</a:t>
          </a:r>
          <a:endParaRPr lang="en-US" dirty="0"/>
        </a:p>
      </dgm:t>
    </dgm:pt>
    <dgm:pt modelId="{BCC100A2-F52F-4954-8463-B0842737506D}" type="parTrans" cxnId="{325B05D5-D938-4271-8B7E-735D7C14656E}">
      <dgm:prSet/>
      <dgm:spPr/>
      <dgm:t>
        <a:bodyPr/>
        <a:lstStyle/>
        <a:p>
          <a:endParaRPr lang="en-US"/>
        </a:p>
      </dgm:t>
    </dgm:pt>
    <dgm:pt modelId="{03EF164B-7A8C-40AB-BC32-AF68B8272575}" type="sibTrans" cxnId="{325B05D5-D938-4271-8B7E-735D7C14656E}">
      <dgm:prSet/>
      <dgm:spPr/>
      <dgm:t>
        <a:bodyPr/>
        <a:lstStyle/>
        <a:p>
          <a:endParaRPr lang="en-US"/>
        </a:p>
      </dgm:t>
    </dgm:pt>
    <dgm:pt modelId="{398F4FDC-A558-499D-9283-15D98B4A6767}">
      <dgm:prSet phldrT="[Text]"/>
      <dgm:spPr/>
      <dgm:t>
        <a:bodyPr/>
        <a:lstStyle/>
        <a:p>
          <a:r>
            <a:rPr lang="en-IN" dirty="0" smtClean="0"/>
            <a:t>Fear</a:t>
          </a:r>
          <a:endParaRPr lang="en-US" dirty="0"/>
        </a:p>
      </dgm:t>
    </dgm:pt>
    <dgm:pt modelId="{4EFBE4A0-68FE-4088-8FA8-C16013895A9D}" type="parTrans" cxnId="{E2432C83-C585-4FF3-A169-27BE874C5DCF}">
      <dgm:prSet/>
      <dgm:spPr/>
      <dgm:t>
        <a:bodyPr/>
        <a:lstStyle/>
        <a:p>
          <a:endParaRPr lang="en-US"/>
        </a:p>
      </dgm:t>
    </dgm:pt>
    <dgm:pt modelId="{0E19C1B0-6092-4B8F-8F14-0005B76C477C}" type="sibTrans" cxnId="{E2432C83-C585-4FF3-A169-27BE874C5DCF}">
      <dgm:prSet/>
      <dgm:spPr/>
      <dgm:t>
        <a:bodyPr/>
        <a:lstStyle/>
        <a:p>
          <a:endParaRPr lang="en-US"/>
        </a:p>
      </dgm:t>
    </dgm:pt>
    <dgm:pt modelId="{37229003-40E2-42CF-8CEA-AD1718F2829F}">
      <dgm:prSet phldrT="[Text]"/>
      <dgm:spPr/>
      <dgm:t>
        <a:bodyPr/>
        <a:lstStyle/>
        <a:p>
          <a:r>
            <a:rPr lang="en-IN" dirty="0" smtClean="0"/>
            <a:t>Happy</a:t>
          </a:r>
          <a:endParaRPr lang="en-US" dirty="0"/>
        </a:p>
      </dgm:t>
    </dgm:pt>
    <dgm:pt modelId="{0FF0497E-E0C1-477F-AF55-C67BF89D9700}" type="parTrans" cxnId="{DE235DF3-60EA-4848-90A3-708C6E62570E}">
      <dgm:prSet/>
      <dgm:spPr/>
      <dgm:t>
        <a:bodyPr/>
        <a:lstStyle/>
        <a:p>
          <a:endParaRPr lang="en-US"/>
        </a:p>
      </dgm:t>
    </dgm:pt>
    <dgm:pt modelId="{4F3B03F5-B5B8-4987-9B93-09C72BFEFF8B}" type="sibTrans" cxnId="{DE235DF3-60EA-4848-90A3-708C6E62570E}">
      <dgm:prSet/>
      <dgm:spPr/>
      <dgm:t>
        <a:bodyPr/>
        <a:lstStyle/>
        <a:p>
          <a:endParaRPr lang="en-US"/>
        </a:p>
      </dgm:t>
    </dgm:pt>
    <dgm:pt modelId="{ABB98835-5761-4DE8-B17F-D42DDC627081}">
      <dgm:prSet phldrT="[Text]"/>
      <dgm:spPr/>
      <dgm:t>
        <a:bodyPr/>
        <a:lstStyle/>
        <a:p>
          <a:r>
            <a:rPr lang="en-IN" dirty="0" smtClean="0"/>
            <a:t>Love</a:t>
          </a:r>
          <a:endParaRPr lang="en-US" dirty="0"/>
        </a:p>
      </dgm:t>
    </dgm:pt>
    <dgm:pt modelId="{4290ECB5-1556-4899-BF94-C6B2F780AB67}" type="parTrans" cxnId="{D44C1CCB-69CE-4F8A-9AF9-80AEB5B2E40C}">
      <dgm:prSet/>
      <dgm:spPr/>
      <dgm:t>
        <a:bodyPr/>
        <a:lstStyle/>
        <a:p>
          <a:endParaRPr lang="en-US"/>
        </a:p>
      </dgm:t>
    </dgm:pt>
    <dgm:pt modelId="{A9E607B2-2ADD-46EC-A180-9DFDECE34DB7}" type="sibTrans" cxnId="{D44C1CCB-69CE-4F8A-9AF9-80AEB5B2E40C}">
      <dgm:prSet/>
      <dgm:spPr/>
      <dgm:t>
        <a:bodyPr/>
        <a:lstStyle/>
        <a:p>
          <a:endParaRPr lang="en-US"/>
        </a:p>
      </dgm:t>
    </dgm:pt>
    <dgm:pt modelId="{BAD8B974-1CFB-4542-92FB-C723ECE492E0}">
      <dgm:prSet phldrT="[Text]"/>
      <dgm:spPr/>
      <dgm:t>
        <a:bodyPr/>
        <a:lstStyle/>
        <a:p>
          <a:r>
            <a:rPr lang="en-IN" dirty="0" smtClean="0"/>
            <a:t>Surprise</a:t>
          </a:r>
          <a:endParaRPr lang="en-US" dirty="0"/>
        </a:p>
      </dgm:t>
    </dgm:pt>
    <dgm:pt modelId="{3990F175-08F3-4C67-83AE-7A18F310CC5E}" type="parTrans" cxnId="{F1FB0CFD-A21E-471D-89B5-D09B34B07DF6}">
      <dgm:prSet/>
      <dgm:spPr/>
      <dgm:t>
        <a:bodyPr/>
        <a:lstStyle/>
        <a:p>
          <a:endParaRPr lang="en-US"/>
        </a:p>
      </dgm:t>
    </dgm:pt>
    <dgm:pt modelId="{75CEA5B5-E1C3-4C27-9C25-CC6F84D93652}" type="sibTrans" cxnId="{F1FB0CFD-A21E-471D-89B5-D09B34B07DF6}">
      <dgm:prSet/>
      <dgm:spPr/>
      <dgm:t>
        <a:bodyPr/>
        <a:lstStyle/>
        <a:p>
          <a:endParaRPr lang="en-US"/>
        </a:p>
      </dgm:t>
    </dgm:pt>
    <dgm:pt modelId="{FEAA51A4-6383-4996-97D3-F17A7AB1E82C}" type="pres">
      <dgm:prSet presAssocID="{3D4C3146-46ED-4D22-A2E6-6B138A626F6D}" presName="cycle" presStyleCnt="0">
        <dgm:presLayoutVars>
          <dgm:dir/>
          <dgm:resizeHandles val="exact"/>
        </dgm:presLayoutVars>
      </dgm:prSet>
      <dgm:spPr/>
      <dgm:t>
        <a:bodyPr/>
        <a:lstStyle/>
        <a:p>
          <a:endParaRPr lang="en-US"/>
        </a:p>
      </dgm:t>
    </dgm:pt>
    <dgm:pt modelId="{EC1DE927-58A7-45AC-BC0A-0485C8B478AE}" type="pres">
      <dgm:prSet presAssocID="{587AF1F4-91CF-4EC1-B967-AA966FC50B9B}" presName="node" presStyleLbl="node1" presStyleIdx="0" presStyleCnt="6">
        <dgm:presLayoutVars>
          <dgm:bulletEnabled val="1"/>
        </dgm:presLayoutVars>
      </dgm:prSet>
      <dgm:spPr/>
      <dgm:t>
        <a:bodyPr/>
        <a:lstStyle/>
        <a:p>
          <a:endParaRPr lang="en-US"/>
        </a:p>
      </dgm:t>
    </dgm:pt>
    <dgm:pt modelId="{315A6604-E210-489C-98B4-369CCBE1B099}" type="pres">
      <dgm:prSet presAssocID="{A1F0C216-DCA1-4211-9715-9F926B4C87D5}" presName="sibTrans" presStyleLbl="sibTrans2D1" presStyleIdx="0" presStyleCnt="6"/>
      <dgm:spPr/>
      <dgm:t>
        <a:bodyPr/>
        <a:lstStyle/>
        <a:p>
          <a:endParaRPr lang="en-US"/>
        </a:p>
      </dgm:t>
    </dgm:pt>
    <dgm:pt modelId="{B026E287-7C74-4AE5-9EDC-D60E957BA74F}" type="pres">
      <dgm:prSet presAssocID="{A1F0C216-DCA1-4211-9715-9F926B4C87D5}" presName="connectorText" presStyleLbl="sibTrans2D1" presStyleIdx="0" presStyleCnt="6"/>
      <dgm:spPr/>
      <dgm:t>
        <a:bodyPr/>
        <a:lstStyle/>
        <a:p>
          <a:endParaRPr lang="en-US"/>
        </a:p>
      </dgm:t>
    </dgm:pt>
    <dgm:pt modelId="{BA096F94-5562-4A3E-A268-DFAC5C6C2288}" type="pres">
      <dgm:prSet presAssocID="{D02C5100-78F0-4298-A2E0-C4FAAE75B93E}" presName="node" presStyleLbl="node1" presStyleIdx="1" presStyleCnt="6">
        <dgm:presLayoutVars>
          <dgm:bulletEnabled val="1"/>
        </dgm:presLayoutVars>
      </dgm:prSet>
      <dgm:spPr/>
      <dgm:t>
        <a:bodyPr/>
        <a:lstStyle/>
        <a:p>
          <a:endParaRPr lang="en-US"/>
        </a:p>
      </dgm:t>
    </dgm:pt>
    <dgm:pt modelId="{03D8B33B-2C6D-420B-A584-E05CE925A480}" type="pres">
      <dgm:prSet presAssocID="{03EF164B-7A8C-40AB-BC32-AF68B8272575}" presName="sibTrans" presStyleLbl="sibTrans2D1" presStyleIdx="1" presStyleCnt="6"/>
      <dgm:spPr/>
      <dgm:t>
        <a:bodyPr/>
        <a:lstStyle/>
        <a:p>
          <a:endParaRPr lang="en-US"/>
        </a:p>
      </dgm:t>
    </dgm:pt>
    <dgm:pt modelId="{FF184FDB-DE32-4132-999C-0BAB4002B224}" type="pres">
      <dgm:prSet presAssocID="{03EF164B-7A8C-40AB-BC32-AF68B8272575}" presName="connectorText" presStyleLbl="sibTrans2D1" presStyleIdx="1" presStyleCnt="6"/>
      <dgm:spPr/>
      <dgm:t>
        <a:bodyPr/>
        <a:lstStyle/>
        <a:p>
          <a:endParaRPr lang="en-US"/>
        </a:p>
      </dgm:t>
    </dgm:pt>
    <dgm:pt modelId="{39372B0B-8158-407F-A227-DEEADA21B10C}" type="pres">
      <dgm:prSet presAssocID="{ABB98835-5761-4DE8-B17F-D42DDC627081}" presName="node" presStyleLbl="node1" presStyleIdx="2" presStyleCnt="6">
        <dgm:presLayoutVars>
          <dgm:bulletEnabled val="1"/>
        </dgm:presLayoutVars>
      </dgm:prSet>
      <dgm:spPr/>
      <dgm:t>
        <a:bodyPr/>
        <a:lstStyle/>
        <a:p>
          <a:endParaRPr lang="en-US"/>
        </a:p>
      </dgm:t>
    </dgm:pt>
    <dgm:pt modelId="{33DD50A0-295D-41B1-9E82-F40DC9EA79B9}" type="pres">
      <dgm:prSet presAssocID="{A9E607B2-2ADD-46EC-A180-9DFDECE34DB7}" presName="sibTrans" presStyleLbl="sibTrans2D1" presStyleIdx="2" presStyleCnt="6"/>
      <dgm:spPr/>
      <dgm:t>
        <a:bodyPr/>
        <a:lstStyle/>
        <a:p>
          <a:endParaRPr lang="en-US"/>
        </a:p>
      </dgm:t>
    </dgm:pt>
    <dgm:pt modelId="{8FEFBFBB-5D65-4A85-B890-B6712103E9D8}" type="pres">
      <dgm:prSet presAssocID="{A9E607B2-2ADD-46EC-A180-9DFDECE34DB7}" presName="connectorText" presStyleLbl="sibTrans2D1" presStyleIdx="2" presStyleCnt="6"/>
      <dgm:spPr/>
      <dgm:t>
        <a:bodyPr/>
        <a:lstStyle/>
        <a:p>
          <a:endParaRPr lang="en-US"/>
        </a:p>
      </dgm:t>
    </dgm:pt>
    <dgm:pt modelId="{F3871066-680E-4958-BB06-A3AE744A9EF2}" type="pres">
      <dgm:prSet presAssocID="{BAD8B974-1CFB-4542-92FB-C723ECE492E0}" presName="node" presStyleLbl="node1" presStyleIdx="3" presStyleCnt="6">
        <dgm:presLayoutVars>
          <dgm:bulletEnabled val="1"/>
        </dgm:presLayoutVars>
      </dgm:prSet>
      <dgm:spPr/>
      <dgm:t>
        <a:bodyPr/>
        <a:lstStyle/>
        <a:p>
          <a:endParaRPr lang="en-US"/>
        </a:p>
      </dgm:t>
    </dgm:pt>
    <dgm:pt modelId="{D1506A9E-0E66-4E73-BA3E-0A2C9E78807B}" type="pres">
      <dgm:prSet presAssocID="{75CEA5B5-E1C3-4C27-9C25-CC6F84D93652}" presName="sibTrans" presStyleLbl="sibTrans2D1" presStyleIdx="3" presStyleCnt="6"/>
      <dgm:spPr/>
      <dgm:t>
        <a:bodyPr/>
        <a:lstStyle/>
        <a:p>
          <a:endParaRPr lang="en-US"/>
        </a:p>
      </dgm:t>
    </dgm:pt>
    <dgm:pt modelId="{EAD7E215-E80E-4241-86B3-C0956981F87B}" type="pres">
      <dgm:prSet presAssocID="{75CEA5B5-E1C3-4C27-9C25-CC6F84D93652}" presName="connectorText" presStyleLbl="sibTrans2D1" presStyleIdx="3" presStyleCnt="6"/>
      <dgm:spPr/>
      <dgm:t>
        <a:bodyPr/>
        <a:lstStyle/>
        <a:p>
          <a:endParaRPr lang="en-US"/>
        </a:p>
      </dgm:t>
    </dgm:pt>
    <dgm:pt modelId="{B090E363-FB06-46C0-8A75-FE52C3918467}" type="pres">
      <dgm:prSet presAssocID="{398F4FDC-A558-499D-9283-15D98B4A6767}" presName="node" presStyleLbl="node1" presStyleIdx="4" presStyleCnt="6">
        <dgm:presLayoutVars>
          <dgm:bulletEnabled val="1"/>
        </dgm:presLayoutVars>
      </dgm:prSet>
      <dgm:spPr/>
      <dgm:t>
        <a:bodyPr/>
        <a:lstStyle/>
        <a:p>
          <a:endParaRPr lang="en-US"/>
        </a:p>
      </dgm:t>
    </dgm:pt>
    <dgm:pt modelId="{53A57B0D-B1AD-40FC-83D1-3C7E8E4B26E6}" type="pres">
      <dgm:prSet presAssocID="{0E19C1B0-6092-4B8F-8F14-0005B76C477C}" presName="sibTrans" presStyleLbl="sibTrans2D1" presStyleIdx="4" presStyleCnt="6"/>
      <dgm:spPr/>
      <dgm:t>
        <a:bodyPr/>
        <a:lstStyle/>
        <a:p>
          <a:endParaRPr lang="en-US"/>
        </a:p>
      </dgm:t>
    </dgm:pt>
    <dgm:pt modelId="{9F891EC2-7768-4DA8-B212-323EAF17462C}" type="pres">
      <dgm:prSet presAssocID="{0E19C1B0-6092-4B8F-8F14-0005B76C477C}" presName="connectorText" presStyleLbl="sibTrans2D1" presStyleIdx="4" presStyleCnt="6"/>
      <dgm:spPr/>
      <dgm:t>
        <a:bodyPr/>
        <a:lstStyle/>
        <a:p>
          <a:endParaRPr lang="en-US"/>
        </a:p>
      </dgm:t>
    </dgm:pt>
    <dgm:pt modelId="{98C00360-6EA2-42FF-833C-3E8F1EE24ED5}" type="pres">
      <dgm:prSet presAssocID="{37229003-40E2-42CF-8CEA-AD1718F2829F}" presName="node" presStyleLbl="node1" presStyleIdx="5" presStyleCnt="6">
        <dgm:presLayoutVars>
          <dgm:bulletEnabled val="1"/>
        </dgm:presLayoutVars>
      </dgm:prSet>
      <dgm:spPr/>
      <dgm:t>
        <a:bodyPr/>
        <a:lstStyle/>
        <a:p>
          <a:endParaRPr lang="en-US"/>
        </a:p>
      </dgm:t>
    </dgm:pt>
    <dgm:pt modelId="{1B888095-3A59-48A6-B0CD-B60A377D580A}" type="pres">
      <dgm:prSet presAssocID="{4F3B03F5-B5B8-4987-9B93-09C72BFEFF8B}" presName="sibTrans" presStyleLbl="sibTrans2D1" presStyleIdx="5" presStyleCnt="6"/>
      <dgm:spPr/>
      <dgm:t>
        <a:bodyPr/>
        <a:lstStyle/>
        <a:p>
          <a:endParaRPr lang="en-US"/>
        </a:p>
      </dgm:t>
    </dgm:pt>
    <dgm:pt modelId="{39D48684-9190-4CE8-ACCC-9FBB92504381}" type="pres">
      <dgm:prSet presAssocID="{4F3B03F5-B5B8-4987-9B93-09C72BFEFF8B}" presName="connectorText" presStyleLbl="sibTrans2D1" presStyleIdx="5" presStyleCnt="6"/>
      <dgm:spPr/>
      <dgm:t>
        <a:bodyPr/>
        <a:lstStyle/>
        <a:p>
          <a:endParaRPr lang="en-US"/>
        </a:p>
      </dgm:t>
    </dgm:pt>
  </dgm:ptLst>
  <dgm:cxnLst>
    <dgm:cxn modelId="{F1FB0CFD-A21E-471D-89B5-D09B34B07DF6}" srcId="{3D4C3146-46ED-4D22-A2E6-6B138A626F6D}" destId="{BAD8B974-1CFB-4542-92FB-C723ECE492E0}" srcOrd="3" destOrd="0" parTransId="{3990F175-08F3-4C67-83AE-7A18F310CC5E}" sibTransId="{75CEA5B5-E1C3-4C27-9C25-CC6F84D93652}"/>
    <dgm:cxn modelId="{04CCA3C6-997C-4051-A40A-E67506F3F5CB}" type="presOf" srcId="{BAD8B974-1CFB-4542-92FB-C723ECE492E0}" destId="{F3871066-680E-4958-BB06-A3AE744A9EF2}" srcOrd="0" destOrd="0" presId="urn:microsoft.com/office/officeart/2005/8/layout/cycle2"/>
    <dgm:cxn modelId="{55DF8FFD-BB8F-4815-84BC-59FCC3694BA5}" type="presOf" srcId="{A1F0C216-DCA1-4211-9715-9F926B4C87D5}" destId="{315A6604-E210-489C-98B4-369CCBE1B099}" srcOrd="0" destOrd="0" presId="urn:microsoft.com/office/officeart/2005/8/layout/cycle2"/>
    <dgm:cxn modelId="{5D258E38-6884-4560-8FD4-7633BD6DB815}" srcId="{3D4C3146-46ED-4D22-A2E6-6B138A626F6D}" destId="{587AF1F4-91CF-4EC1-B967-AA966FC50B9B}" srcOrd="0" destOrd="0" parTransId="{1924AEB7-17E9-4234-ABCD-304DF810D338}" sibTransId="{A1F0C216-DCA1-4211-9715-9F926B4C87D5}"/>
    <dgm:cxn modelId="{90C23520-7103-4E75-95AC-8C89999C33EA}" type="presOf" srcId="{03EF164B-7A8C-40AB-BC32-AF68B8272575}" destId="{03D8B33B-2C6D-420B-A584-E05CE925A480}" srcOrd="0" destOrd="0" presId="urn:microsoft.com/office/officeart/2005/8/layout/cycle2"/>
    <dgm:cxn modelId="{775917CA-BC67-438D-8679-C882EEB8E1F2}" type="presOf" srcId="{398F4FDC-A558-499D-9283-15D98B4A6767}" destId="{B090E363-FB06-46C0-8A75-FE52C3918467}" srcOrd="0" destOrd="0" presId="urn:microsoft.com/office/officeart/2005/8/layout/cycle2"/>
    <dgm:cxn modelId="{11324A04-F02F-4429-BABB-1E72902C4A65}" type="presOf" srcId="{A9E607B2-2ADD-46EC-A180-9DFDECE34DB7}" destId="{33DD50A0-295D-41B1-9E82-F40DC9EA79B9}" srcOrd="0" destOrd="0" presId="urn:microsoft.com/office/officeart/2005/8/layout/cycle2"/>
    <dgm:cxn modelId="{CCD77D89-91B2-48CE-94F2-2996FCB79268}" type="presOf" srcId="{03EF164B-7A8C-40AB-BC32-AF68B8272575}" destId="{FF184FDB-DE32-4132-999C-0BAB4002B224}" srcOrd="1" destOrd="0" presId="urn:microsoft.com/office/officeart/2005/8/layout/cycle2"/>
    <dgm:cxn modelId="{C833EFAC-7A4F-42C4-9452-C573308D9B4D}" type="presOf" srcId="{0E19C1B0-6092-4B8F-8F14-0005B76C477C}" destId="{53A57B0D-B1AD-40FC-83D1-3C7E8E4B26E6}" srcOrd="0" destOrd="0" presId="urn:microsoft.com/office/officeart/2005/8/layout/cycle2"/>
    <dgm:cxn modelId="{3CFDFA69-0389-4B13-9708-0311461F68DC}" type="presOf" srcId="{D02C5100-78F0-4298-A2E0-C4FAAE75B93E}" destId="{BA096F94-5562-4A3E-A268-DFAC5C6C2288}" srcOrd="0" destOrd="0" presId="urn:microsoft.com/office/officeart/2005/8/layout/cycle2"/>
    <dgm:cxn modelId="{2118CD9B-35F6-4DBA-A541-83E8A7472770}" type="presOf" srcId="{ABB98835-5761-4DE8-B17F-D42DDC627081}" destId="{39372B0B-8158-407F-A227-DEEADA21B10C}" srcOrd="0" destOrd="0" presId="urn:microsoft.com/office/officeart/2005/8/layout/cycle2"/>
    <dgm:cxn modelId="{A8931A89-CE01-4BFB-880F-BD8AB4E9614A}" type="presOf" srcId="{75CEA5B5-E1C3-4C27-9C25-CC6F84D93652}" destId="{EAD7E215-E80E-4241-86B3-C0956981F87B}" srcOrd="1" destOrd="0" presId="urn:microsoft.com/office/officeart/2005/8/layout/cycle2"/>
    <dgm:cxn modelId="{E2432C83-C585-4FF3-A169-27BE874C5DCF}" srcId="{3D4C3146-46ED-4D22-A2E6-6B138A626F6D}" destId="{398F4FDC-A558-499D-9283-15D98B4A6767}" srcOrd="4" destOrd="0" parTransId="{4EFBE4A0-68FE-4088-8FA8-C16013895A9D}" sibTransId="{0E19C1B0-6092-4B8F-8F14-0005B76C477C}"/>
    <dgm:cxn modelId="{BCE07054-74E5-40AC-AEE7-FEE57066BBAD}" type="presOf" srcId="{A1F0C216-DCA1-4211-9715-9F926B4C87D5}" destId="{B026E287-7C74-4AE5-9EDC-D60E957BA74F}" srcOrd="1" destOrd="0" presId="urn:microsoft.com/office/officeart/2005/8/layout/cycle2"/>
    <dgm:cxn modelId="{DE235DF3-60EA-4848-90A3-708C6E62570E}" srcId="{3D4C3146-46ED-4D22-A2E6-6B138A626F6D}" destId="{37229003-40E2-42CF-8CEA-AD1718F2829F}" srcOrd="5" destOrd="0" parTransId="{0FF0497E-E0C1-477F-AF55-C67BF89D9700}" sibTransId="{4F3B03F5-B5B8-4987-9B93-09C72BFEFF8B}"/>
    <dgm:cxn modelId="{9A3CD0B2-13F7-47BD-8367-41C0DBF8A1B4}" type="presOf" srcId="{0E19C1B0-6092-4B8F-8F14-0005B76C477C}" destId="{9F891EC2-7768-4DA8-B212-323EAF17462C}" srcOrd="1" destOrd="0" presId="urn:microsoft.com/office/officeart/2005/8/layout/cycle2"/>
    <dgm:cxn modelId="{78D52EA6-FA77-4FD5-9942-6BCAC4E77D20}" type="presOf" srcId="{3D4C3146-46ED-4D22-A2E6-6B138A626F6D}" destId="{FEAA51A4-6383-4996-97D3-F17A7AB1E82C}" srcOrd="0" destOrd="0" presId="urn:microsoft.com/office/officeart/2005/8/layout/cycle2"/>
    <dgm:cxn modelId="{7429ED60-2311-4433-838B-731E2EDE685A}" type="presOf" srcId="{587AF1F4-91CF-4EC1-B967-AA966FC50B9B}" destId="{EC1DE927-58A7-45AC-BC0A-0485C8B478AE}" srcOrd="0" destOrd="0" presId="urn:microsoft.com/office/officeart/2005/8/layout/cycle2"/>
    <dgm:cxn modelId="{85C14DC4-202E-4F5F-91CD-A3D84B5E418E}" type="presOf" srcId="{A9E607B2-2ADD-46EC-A180-9DFDECE34DB7}" destId="{8FEFBFBB-5D65-4A85-B890-B6712103E9D8}" srcOrd="1" destOrd="0" presId="urn:microsoft.com/office/officeart/2005/8/layout/cycle2"/>
    <dgm:cxn modelId="{609AF867-D744-44A5-BB42-4A31C0C64DEB}" type="presOf" srcId="{75CEA5B5-E1C3-4C27-9C25-CC6F84D93652}" destId="{D1506A9E-0E66-4E73-BA3E-0A2C9E78807B}" srcOrd="0" destOrd="0" presId="urn:microsoft.com/office/officeart/2005/8/layout/cycle2"/>
    <dgm:cxn modelId="{2F978B06-2673-4D25-90A1-CAC539A574BF}" type="presOf" srcId="{37229003-40E2-42CF-8CEA-AD1718F2829F}" destId="{98C00360-6EA2-42FF-833C-3E8F1EE24ED5}" srcOrd="0" destOrd="0" presId="urn:microsoft.com/office/officeart/2005/8/layout/cycle2"/>
    <dgm:cxn modelId="{325B05D5-D938-4271-8B7E-735D7C14656E}" srcId="{3D4C3146-46ED-4D22-A2E6-6B138A626F6D}" destId="{D02C5100-78F0-4298-A2E0-C4FAAE75B93E}" srcOrd="1" destOrd="0" parTransId="{BCC100A2-F52F-4954-8463-B0842737506D}" sibTransId="{03EF164B-7A8C-40AB-BC32-AF68B8272575}"/>
    <dgm:cxn modelId="{D44C1CCB-69CE-4F8A-9AF9-80AEB5B2E40C}" srcId="{3D4C3146-46ED-4D22-A2E6-6B138A626F6D}" destId="{ABB98835-5761-4DE8-B17F-D42DDC627081}" srcOrd="2" destOrd="0" parTransId="{4290ECB5-1556-4899-BF94-C6B2F780AB67}" sibTransId="{A9E607B2-2ADD-46EC-A180-9DFDECE34DB7}"/>
    <dgm:cxn modelId="{4A7967A6-E696-4F7E-B58D-0A1D2971EAA6}" type="presOf" srcId="{4F3B03F5-B5B8-4987-9B93-09C72BFEFF8B}" destId="{39D48684-9190-4CE8-ACCC-9FBB92504381}" srcOrd="1" destOrd="0" presId="urn:microsoft.com/office/officeart/2005/8/layout/cycle2"/>
    <dgm:cxn modelId="{1624B893-507C-4A75-BC42-AFAAA73552B1}" type="presOf" srcId="{4F3B03F5-B5B8-4987-9B93-09C72BFEFF8B}" destId="{1B888095-3A59-48A6-B0CD-B60A377D580A}" srcOrd="0" destOrd="0" presId="urn:microsoft.com/office/officeart/2005/8/layout/cycle2"/>
    <dgm:cxn modelId="{69668E97-320E-4C9F-85A6-F6E2546B07FD}" type="presParOf" srcId="{FEAA51A4-6383-4996-97D3-F17A7AB1E82C}" destId="{EC1DE927-58A7-45AC-BC0A-0485C8B478AE}" srcOrd="0" destOrd="0" presId="urn:microsoft.com/office/officeart/2005/8/layout/cycle2"/>
    <dgm:cxn modelId="{59781F5F-A655-4E45-93D8-4A782EE0F9E9}" type="presParOf" srcId="{FEAA51A4-6383-4996-97D3-F17A7AB1E82C}" destId="{315A6604-E210-489C-98B4-369CCBE1B099}" srcOrd="1" destOrd="0" presId="urn:microsoft.com/office/officeart/2005/8/layout/cycle2"/>
    <dgm:cxn modelId="{4B16FE5D-2EED-487A-BAE4-29F53A5A6F99}" type="presParOf" srcId="{315A6604-E210-489C-98B4-369CCBE1B099}" destId="{B026E287-7C74-4AE5-9EDC-D60E957BA74F}" srcOrd="0" destOrd="0" presId="urn:microsoft.com/office/officeart/2005/8/layout/cycle2"/>
    <dgm:cxn modelId="{E1C22179-5AA6-4333-B714-60099BC7CED3}" type="presParOf" srcId="{FEAA51A4-6383-4996-97D3-F17A7AB1E82C}" destId="{BA096F94-5562-4A3E-A268-DFAC5C6C2288}" srcOrd="2" destOrd="0" presId="urn:microsoft.com/office/officeart/2005/8/layout/cycle2"/>
    <dgm:cxn modelId="{B52710B8-8DCE-4F43-A16C-667A639DB6EE}" type="presParOf" srcId="{FEAA51A4-6383-4996-97D3-F17A7AB1E82C}" destId="{03D8B33B-2C6D-420B-A584-E05CE925A480}" srcOrd="3" destOrd="0" presId="urn:microsoft.com/office/officeart/2005/8/layout/cycle2"/>
    <dgm:cxn modelId="{314B9805-AC80-476E-8A9B-1E5DE94208F1}" type="presParOf" srcId="{03D8B33B-2C6D-420B-A584-E05CE925A480}" destId="{FF184FDB-DE32-4132-999C-0BAB4002B224}" srcOrd="0" destOrd="0" presId="urn:microsoft.com/office/officeart/2005/8/layout/cycle2"/>
    <dgm:cxn modelId="{47AD80EF-4067-4730-A1E7-B5786EA1A90A}" type="presParOf" srcId="{FEAA51A4-6383-4996-97D3-F17A7AB1E82C}" destId="{39372B0B-8158-407F-A227-DEEADA21B10C}" srcOrd="4" destOrd="0" presId="urn:microsoft.com/office/officeart/2005/8/layout/cycle2"/>
    <dgm:cxn modelId="{58C66C7A-5C9F-4CC1-A54C-FFF6F84BA68F}" type="presParOf" srcId="{FEAA51A4-6383-4996-97D3-F17A7AB1E82C}" destId="{33DD50A0-295D-41B1-9E82-F40DC9EA79B9}" srcOrd="5" destOrd="0" presId="urn:microsoft.com/office/officeart/2005/8/layout/cycle2"/>
    <dgm:cxn modelId="{D483015A-2EF0-4F9D-BDC6-58C3E571594C}" type="presParOf" srcId="{33DD50A0-295D-41B1-9E82-F40DC9EA79B9}" destId="{8FEFBFBB-5D65-4A85-B890-B6712103E9D8}" srcOrd="0" destOrd="0" presId="urn:microsoft.com/office/officeart/2005/8/layout/cycle2"/>
    <dgm:cxn modelId="{97A2A81D-4818-4185-ACE2-3D3CAD579460}" type="presParOf" srcId="{FEAA51A4-6383-4996-97D3-F17A7AB1E82C}" destId="{F3871066-680E-4958-BB06-A3AE744A9EF2}" srcOrd="6" destOrd="0" presId="urn:microsoft.com/office/officeart/2005/8/layout/cycle2"/>
    <dgm:cxn modelId="{3E4B86C1-B9EA-487B-B95A-148DA1811711}" type="presParOf" srcId="{FEAA51A4-6383-4996-97D3-F17A7AB1E82C}" destId="{D1506A9E-0E66-4E73-BA3E-0A2C9E78807B}" srcOrd="7" destOrd="0" presId="urn:microsoft.com/office/officeart/2005/8/layout/cycle2"/>
    <dgm:cxn modelId="{4FD3EA0E-6AB4-420D-A004-C4260E4C90E0}" type="presParOf" srcId="{D1506A9E-0E66-4E73-BA3E-0A2C9E78807B}" destId="{EAD7E215-E80E-4241-86B3-C0956981F87B}" srcOrd="0" destOrd="0" presId="urn:microsoft.com/office/officeart/2005/8/layout/cycle2"/>
    <dgm:cxn modelId="{A2AD40AF-C43A-446F-BB24-04F069383FB9}" type="presParOf" srcId="{FEAA51A4-6383-4996-97D3-F17A7AB1E82C}" destId="{B090E363-FB06-46C0-8A75-FE52C3918467}" srcOrd="8" destOrd="0" presId="urn:microsoft.com/office/officeart/2005/8/layout/cycle2"/>
    <dgm:cxn modelId="{3AE7ABCA-567F-482D-87C9-73EB2E39790A}" type="presParOf" srcId="{FEAA51A4-6383-4996-97D3-F17A7AB1E82C}" destId="{53A57B0D-B1AD-40FC-83D1-3C7E8E4B26E6}" srcOrd="9" destOrd="0" presId="urn:microsoft.com/office/officeart/2005/8/layout/cycle2"/>
    <dgm:cxn modelId="{39B37517-F6D1-4C21-8724-D0876DCB2D46}" type="presParOf" srcId="{53A57B0D-B1AD-40FC-83D1-3C7E8E4B26E6}" destId="{9F891EC2-7768-4DA8-B212-323EAF17462C}" srcOrd="0" destOrd="0" presId="urn:microsoft.com/office/officeart/2005/8/layout/cycle2"/>
    <dgm:cxn modelId="{3421DAE7-B794-455D-8E9A-B28192D1F185}" type="presParOf" srcId="{FEAA51A4-6383-4996-97D3-F17A7AB1E82C}" destId="{98C00360-6EA2-42FF-833C-3E8F1EE24ED5}" srcOrd="10" destOrd="0" presId="urn:microsoft.com/office/officeart/2005/8/layout/cycle2"/>
    <dgm:cxn modelId="{D44E8524-64F4-4E41-8D1E-FE2384A8E3E9}" type="presParOf" srcId="{FEAA51A4-6383-4996-97D3-F17A7AB1E82C}" destId="{1B888095-3A59-48A6-B0CD-B60A377D580A}" srcOrd="11" destOrd="0" presId="urn:microsoft.com/office/officeart/2005/8/layout/cycle2"/>
    <dgm:cxn modelId="{9E10ECF6-3933-4C6C-9D6B-A8C858FDEBDD}" type="presParOf" srcId="{1B888095-3A59-48A6-B0CD-B60A377D580A}" destId="{39D48684-9190-4CE8-ACCC-9FBB92504381}"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0BAAA2-F60A-4E3A-82FC-8D0CFDAEA2A3}" type="datetimeFigureOut">
              <a:rPr lang="en-US" smtClean="0"/>
              <a:pPr/>
              <a:t>6/20/2021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31CBD9-E7CD-4A95-BBFE-57E7226353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88" name="Google Shape;88;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
        <p:nvSpPr>
          <p:cNvPr id="89" name="Google Shape;89;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
        <p:nvSpPr>
          <p:cNvPr id="101" name="Google Shape;101;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102" name="Google Shape;102;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116" name="Google Shape;116;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
        <p:nvSpPr>
          <p:cNvPr id="117" name="Google Shape;117;p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116" name="Google Shape;116;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
        <p:nvSpPr>
          <p:cNvPr id="117" name="Google Shape;117;p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116" name="Google Shape;116;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
        <p:nvSpPr>
          <p:cNvPr id="117" name="Google Shape;117;p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116" name="Google Shape;116;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
        <p:nvSpPr>
          <p:cNvPr id="117" name="Google Shape;117;p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116" name="Google Shape;116;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
        <p:nvSpPr>
          <p:cNvPr id="117" name="Google Shape;117;p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25-10-2017</a:t>
            </a:r>
          </a:p>
        </p:txBody>
      </p:sp>
      <p:sp>
        <p:nvSpPr>
          <p:cNvPr id="116" name="Google Shape;116;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CSE, Vemana IT</a:t>
            </a:r>
          </a:p>
        </p:txBody>
      </p:sp>
      <p:sp>
        <p:nvSpPr>
          <p:cNvPr id="117" name="Google Shape;117;p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smtClean="0"/>
              <a:t>Title</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smtClean="0"/>
              <a:t>Click to edit Master subtitle style</a:t>
            </a:r>
            <a:endParaRPr/>
          </a:p>
        </p:txBody>
      </p:sp>
      <p:sp>
        <p:nvSpPr>
          <p:cNvPr id="18" name="Google Shape;18;p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19" name="Google Shape;19;p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0" name="Google Shape;20;p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smtClean="0"/>
              <a:t>Click to edit Master text styles</a:t>
            </a:r>
          </a:p>
        </p:txBody>
      </p:sp>
      <p:sp>
        <p:nvSpPr>
          <p:cNvPr id="75" name="Google Shape;75;p1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76" name="Google Shape;76;p1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7" name="Google Shape;77;p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0"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80" name="Google Shape;80;p12"/>
          <p:cNvSpPr txBox="1">
            <a:spLocks noGrp="1"/>
          </p:cNvSpPr>
          <p:nvPr>
            <p:ph type="body" idx="1"/>
          </p:nvPr>
        </p:nvSpPr>
        <p:spPr>
          <a:xfrm rot="5400000">
            <a:off x="1799430"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smtClean="0"/>
              <a:t>Click to edit Master text styles</a:t>
            </a:r>
          </a:p>
        </p:txBody>
      </p:sp>
      <p:sp>
        <p:nvSpPr>
          <p:cNvPr id="81" name="Google Shape;81;p1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82" name="Google Shape;82;p1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3" name="Google Shape;83;p1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smtClean="0"/>
              <a:t>Click to edit Master text styles</a:t>
            </a:r>
          </a:p>
        </p:txBody>
      </p:sp>
      <p:sp>
        <p:nvSpPr>
          <p:cNvPr id="24" name="Google Shape;24;p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25" name="Google Shape;25;p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29" name="Google Shape;29;p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30" name="Google Shape;30;p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1" name="Google Shape;31;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4" name="Google Shape;34;p5"/>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smtClean="0"/>
              <a:t>Click to edit Master text styles</a:t>
            </a:r>
          </a:p>
        </p:txBody>
      </p:sp>
      <p:sp>
        <p:nvSpPr>
          <p:cNvPr id="35" name="Google Shape;35;p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36" name="Google Shape;36;p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7" name="Google Shape;37;p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smtClean="0"/>
              <a:t>Click to edit Master text styles</a:t>
            </a: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smtClean="0"/>
              <a:t>Click to edit Master text styles</a:t>
            </a:r>
          </a:p>
        </p:txBody>
      </p:sp>
      <p:sp>
        <p:nvSpPr>
          <p:cNvPr id="42" name="Google Shape;42;p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43" name="Google Shape;43;p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44" name="Google Shape;44;p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47" name="Google Shape;47;p7"/>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smtClean="0"/>
              <a:t>Click to edit Master text styles</a:t>
            </a:r>
          </a:p>
        </p:txBody>
      </p:sp>
      <p:sp>
        <p:nvSpPr>
          <p:cNvPr id="48" name="Google Shape;48;p7"/>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smtClean="0"/>
              <a:t>Click to edit Master text styles</a:t>
            </a:r>
          </a:p>
        </p:txBody>
      </p:sp>
      <p:sp>
        <p:nvSpPr>
          <p:cNvPr id="49" name="Google Shape;49;p7"/>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smtClean="0"/>
              <a:t>Click to edit Master text styles</a:t>
            </a:r>
          </a:p>
        </p:txBody>
      </p:sp>
      <p:sp>
        <p:nvSpPr>
          <p:cNvPr id="50" name="Google Shape;50;p7"/>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smtClean="0"/>
              <a:t>Click to edit Master text styles</a:t>
            </a:r>
          </a:p>
        </p:txBody>
      </p:sp>
      <p:sp>
        <p:nvSpPr>
          <p:cNvPr id="51" name="Google Shape;51;p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52" name="Google Shape;52;p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3" name="Google Shape;53;p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56" name="Google Shape;56;p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7" name="Google Shape;57;p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60" name="Google Shape;60;p9"/>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smtClean="0"/>
              <a:t>Click to edit Master text styles</a:t>
            </a: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smtClean="0"/>
              <a:t>Click to edit Master text styles</a:t>
            </a:r>
          </a:p>
        </p:txBody>
      </p:sp>
      <p:sp>
        <p:nvSpPr>
          <p:cNvPr id="62" name="Google Shape;62;p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63" name="Google Shape;63;p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4" name="Google Shape;64;p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67" name="Google Shape;67;p10"/>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smtClean="0"/>
              <a:t>Click icon to add picture</a:t>
            </a:r>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smtClean="0"/>
              <a:t>Click to edit Master text styles</a:t>
            </a:r>
          </a:p>
        </p:txBody>
      </p:sp>
      <p:sp>
        <p:nvSpPr>
          <p:cNvPr id="69" name="Google Shape;69;p1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3A1C593-65D0-4073-BCC9-577B9352EA97}" type="datetimeFigureOut">
              <a:rPr lang="en-US" smtClean="0"/>
              <a:pPr/>
              <a:t>6/20/2021</a:t>
            </a:fld>
            <a:endParaRPr lang="en-US"/>
          </a:p>
        </p:txBody>
      </p:sp>
      <p:sp>
        <p:nvSpPr>
          <p:cNvPr id="70" name="Google Shape;70;p1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1" name="Google Shape;71;p1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7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63A1C593-65D0-4073-BCC9-577B9352EA97}" type="datetimeFigureOut">
              <a:rPr lang="en-US" smtClean="0"/>
              <a:pPr/>
              <a:t>6/20/2021</a:t>
            </a:fld>
            <a:endParaRPr lang="en-US"/>
          </a:p>
        </p:txBody>
      </p:sp>
      <p:sp>
        <p:nvSpPr>
          <p:cNvPr id="13" name="Google Shape;13;p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4" name="Google Shape;14;p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9B618960-8005-486C-9A75-10CB2AAC16F9}"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Project%20SHE/Hair%20Color%20Detect/live.p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2249008" y="58757"/>
            <a:ext cx="7734687" cy="1788902"/>
          </a:xfrm>
          <a:prstGeom prst="rect">
            <a:avLst/>
          </a:prstGeom>
          <a:solidFill>
            <a:srgbClr val="F4B081"/>
          </a:solidFill>
          <a:ln>
            <a:noFill/>
          </a:ln>
          <a:effectLst>
            <a:outerShdw dist="50800" dir="1860000" sx="1000" sy="1000" algn="ctr" rotWithShape="0">
              <a:srgbClr val="000000"/>
            </a:outerShdw>
          </a:effectLst>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00000"/>
              </a:buClr>
              <a:buSzPts val="3600"/>
              <a:buFont typeface="Corsiva" panose="03010101010201010101"/>
              <a:buNone/>
            </a:pPr>
            <a:r>
              <a:rPr lang="en-IN" sz="3600" b="1" dirty="0">
                <a:solidFill>
                  <a:srgbClr val="C00000"/>
                </a:solidFill>
                <a:latin typeface="Corsiva" panose="03010101010201010101"/>
                <a:ea typeface="Corsiva" panose="03010101010201010101"/>
                <a:cs typeface="Corsiva" panose="03010101010201010101"/>
                <a:sym typeface="Corsiva" panose="03010101010201010101"/>
              </a:rPr>
              <a:t/>
            </a:r>
            <a:br>
              <a:rPr lang="en-IN" sz="3600" b="1" dirty="0">
                <a:solidFill>
                  <a:srgbClr val="C00000"/>
                </a:solidFill>
                <a:latin typeface="Corsiva" panose="03010101010201010101"/>
                <a:ea typeface="Corsiva" panose="03010101010201010101"/>
                <a:cs typeface="Corsiva" panose="03010101010201010101"/>
                <a:sym typeface="Corsiva" panose="03010101010201010101"/>
              </a:rPr>
            </a:br>
            <a:r>
              <a:rPr lang="en-IN" sz="3600" b="1" dirty="0">
                <a:solidFill>
                  <a:srgbClr val="C00000"/>
                </a:solidFill>
                <a:latin typeface="Corsiva" panose="03010101010201010101"/>
                <a:ea typeface="Corsiva" panose="03010101010201010101"/>
                <a:cs typeface="Corsiva" panose="03010101010201010101"/>
                <a:sym typeface="Corsiva" panose="03010101010201010101"/>
              </a:rPr>
              <a:t/>
            </a:r>
            <a:br>
              <a:rPr lang="en-IN" sz="3600" b="1" dirty="0">
                <a:solidFill>
                  <a:srgbClr val="C00000"/>
                </a:solidFill>
                <a:latin typeface="Corsiva" panose="03010101010201010101"/>
                <a:ea typeface="Corsiva" panose="03010101010201010101"/>
                <a:cs typeface="Corsiva" panose="03010101010201010101"/>
                <a:sym typeface="Corsiva" panose="03010101010201010101"/>
              </a:rPr>
            </a:br>
            <a:r>
              <a:rPr lang="en-IN" sz="3600" b="1" dirty="0" smtClean="0">
                <a:solidFill>
                  <a:srgbClr val="C00000"/>
                </a:solidFill>
                <a:latin typeface="Corsiva" panose="03010101010201010101"/>
                <a:ea typeface="Corsiva" panose="03010101010201010101"/>
                <a:cs typeface="Corsiva" panose="03010101010201010101"/>
                <a:sym typeface="Corsiva" panose="03010101010201010101"/>
              </a:rPr>
              <a:t>BDA MINI-PROJECT</a:t>
            </a:r>
            <a:r>
              <a:rPr lang="en-IN" sz="3600" b="1" dirty="0">
                <a:solidFill>
                  <a:srgbClr val="C00000"/>
                </a:solidFill>
                <a:latin typeface="Corsiva" panose="03010101010201010101"/>
                <a:ea typeface="Corsiva" panose="03010101010201010101"/>
                <a:cs typeface="Corsiva" panose="03010101010201010101"/>
                <a:sym typeface="Corsiva" panose="03010101010201010101"/>
              </a:rPr>
              <a:t/>
            </a:r>
            <a:br>
              <a:rPr lang="en-IN" sz="3600" b="1" dirty="0">
                <a:solidFill>
                  <a:srgbClr val="C00000"/>
                </a:solidFill>
                <a:latin typeface="Corsiva" panose="03010101010201010101"/>
                <a:ea typeface="Corsiva" panose="03010101010201010101"/>
                <a:cs typeface="Corsiva" panose="03010101010201010101"/>
                <a:sym typeface="Corsiva" panose="03010101010201010101"/>
              </a:rPr>
            </a:br>
            <a:r>
              <a:rPr lang="en-IN" sz="3600" b="1" dirty="0">
                <a:solidFill>
                  <a:srgbClr val="C00000"/>
                </a:solidFill>
                <a:latin typeface="Corsiva" panose="03010101010201010101"/>
                <a:ea typeface="Corsiva" panose="03010101010201010101"/>
                <a:cs typeface="Corsiva" panose="03010101010201010101"/>
                <a:sym typeface="Corsiva" panose="03010101010201010101"/>
              </a:rPr>
              <a:t>on</a:t>
            </a:r>
            <a:br>
              <a:rPr lang="en-IN" sz="3600" b="1" dirty="0">
                <a:solidFill>
                  <a:srgbClr val="C00000"/>
                </a:solidFill>
                <a:latin typeface="Corsiva" panose="03010101010201010101"/>
                <a:ea typeface="Corsiva" panose="03010101010201010101"/>
                <a:cs typeface="Corsiva" panose="03010101010201010101"/>
                <a:sym typeface="Corsiva" panose="03010101010201010101"/>
              </a:rPr>
            </a:br>
            <a:r>
              <a:rPr lang="en-IN" sz="3600" b="1" dirty="0">
                <a:latin typeface="Times New Roman" panose="02020603050405020304"/>
                <a:ea typeface="Times New Roman" panose="02020603050405020304"/>
                <a:cs typeface="Times New Roman" panose="02020603050405020304"/>
                <a:sym typeface="Times New Roman" panose="02020603050405020304"/>
              </a:rPr>
              <a:t/>
            </a:r>
            <a:br>
              <a:rPr lang="en-IN" sz="3600" b="1" dirty="0">
                <a:latin typeface="Times New Roman" panose="02020603050405020304"/>
                <a:ea typeface="Times New Roman" panose="02020603050405020304"/>
                <a:cs typeface="Times New Roman" panose="02020603050405020304"/>
                <a:sym typeface="Times New Roman" panose="02020603050405020304"/>
              </a:rPr>
            </a:b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3"/>
          <p:cNvSpPr txBox="1"/>
          <p:nvPr/>
        </p:nvSpPr>
        <p:spPr>
          <a:xfrm>
            <a:off x="6488381" y="4045027"/>
            <a:ext cx="5703619" cy="258532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000" b="1" i="0" u="none" strike="noStrike" cap="none" dirty="0">
                <a:solidFill>
                  <a:schemeClr val="dk1"/>
                </a:solidFill>
                <a:latin typeface="Times New Roman" pitchFamily="18" charset="0"/>
                <a:ea typeface="Times New Roman" panose="02020603050405020304"/>
                <a:cs typeface="Times New Roman" pitchFamily="18" charset="0"/>
                <a:sym typeface="Times New Roman" panose="02020603050405020304"/>
              </a:rPr>
              <a:t>Guided By:</a:t>
            </a:r>
            <a:endParaRPr sz="2000" dirty="0">
              <a:latin typeface="Times New Roman" pitchFamily="18" charset="0"/>
              <a:cs typeface="Times New Roman" pitchFamily="18" charset="0"/>
            </a:endParaRPr>
          </a:p>
          <a:p>
            <a:pPr lvl="0">
              <a:lnSpc>
                <a:spcPct val="150000"/>
              </a:lnSpc>
            </a:pPr>
            <a:r>
              <a:rPr lang="en-IN" sz="2000" b="1" i="0" u="none" strike="noStrike" cap="none"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000" b="1" dirty="0" smtClean="0">
                <a:latin typeface="Times New Roman" pitchFamily="18" charset="0"/>
                <a:cs typeface="Times New Roman" pitchFamily="18" charset="0"/>
              </a:rPr>
              <a:t> Mrs. A </a:t>
            </a:r>
            <a:r>
              <a:rPr lang="en-US" sz="2000" b="1" dirty="0" err="1" smtClean="0">
                <a:latin typeface="Times New Roman" pitchFamily="18" charset="0"/>
                <a:cs typeface="Times New Roman" pitchFamily="18" charset="0"/>
              </a:rPr>
              <a:t>Roseline</a:t>
            </a:r>
            <a:r>
              <a:rPr lang="en-US" sz="2000" b="1" dirty="0" smtClean="0">
                <a:latin typeface="Times New Roman" pitchFamily="18" charset="0"/>
                <a:cs typeface="Times New Roman" pitchFamily="18" charset="0"/>
              </a:rPr>
              <a:t> Mary</a:t>
            </a:r>
            <a:endParaRPr sz="2000" b="0" i="0" u="none" strike="noStrike" cap="none"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914400" marR="0" lvl="2" indent="0" algn="l" rtl="0">
              <a:lnSpc>
                <a:spcPct val="150000"/>
              </a:lnSpc>
              <a:spcBef>
                <a:spcPts val="0"/>
              </a:spcBef>
              <a:spcAft>
                <a:spcPts val="0"/>
              </a:spcAft>
              <a:buNone/>
            </a:pPr>
            <a:r>
              <a:rPr lang="en-IN" sz="2000" b="1" dirty="0">
                <a:solidFill>
                  <a:schemeClr val="dk1"/>
                </a:solidFill>
                <a:latin typeface="Times New Roman" pitchFamily="18" charset="0"/>
                <a:ea typeface="Times New Roman" panose="02020603050405020304"/>
                <a:cs typeface="Times New Roman" pitchFamily="18" charset="0"/>
                <a:sym typeface="Times New Roman" panose="02020603050405020304"/>
              </a:rPr>
              <a:t>Assistant Professor</a:t>
            </a:r>
            <a:r>
              <a:rPr lang="en-IN" sz="2000" b="1" i="0" u="none" strike="noStrike" cap="none" dirty="0">
                <a:solidFill>
                  <a:schemeClr val="dk1"/>
                </a:solidFill>
                <a:latin typeface="Times New Roman" pitchFamily="18" charset="0"/>
                <a:ea typeface="Times New Roman" panose="02020603050405020304"/>
                <a:cs typeface="Times New Roman" pitchFamily="18" charset="0"/>
                <a:sym typeface="Times New Roman" panose="02020603050405020304"/>
              </a:rPr>
              <a:t>,</a:t>
            </a:r>
            <a:endParaRPr sz="2000" dirty="0">
              <a:latin typeface="Times New Roman" pitchFamily="18" charset="0"/>
              <a:cs typeface="Times New Roman" pitchFamily="18" charset="0"/>
            </a:endParaRPr>
          </a:p>
          <a:p>
            <a:pPr marL="914400" marR="0" lvl="2" indent="0" algn="l" rtl="0">
              <a:lnSpc>
                <a:spcPct val="150000"/>
              </a:lnSpc>
              <a:spcBef>
                <a:spcPts val="0"/>
              </a:spcBef>
              <a:spcAft>
                <a:spcPts val="0"/>
              </a:spcAft>
              <a:buNone/>
            </a:pPr>
            <a:r>
              <a:rPr lang="en-IN" sz="2000" b="1" i="0" u="none" strike="noStrike" cap="none" dirty="0">
                <a:solidFill>
                  <a:schemeClr val="dk1"/>
                </a:solidFill>
                <a:latin typeface="Times New Roman" pitchFamily="18" charset="0"/>
                <a:ea typeface="Times New Roman" panose="02020603050405020304"/>
                <a:cs typeface="Times New Roman" pitchFamily="18" charset="0"/>
                <a:sym typeface="Times New Roman" panose="02020603050405020304"/>
              </a:rPr>
              <a:t>Department of CSE</a:t>
            </a:r>
            <a:endParaRPr sz="2000" dirty="0">
              <a:latin typeface="Times New Roman" pitchFamily="18" charset="0"/>
              <a:cs typeface="Times New Roman" pitchFamily="18" charset="0"/>
            </a:endParaRPr>
          </a:p>
          <a:p>
            <a:pPr marL="914400" marR="0" lvl="2" indent="0" algn="l" rtl="0">
              <a:lnSpc>
                <a:spcPct val="150000"/>
              </a:lnSpc>
              <a:spcBef>
                <a:spcPts val="0"/>
              </a:spcBef>
              <a:spcAft>
                <a:spcPts val="0"/>
              </a:spcAft>
              <a:buNone/>
            </a:pPr>
            <a:endParaRPr sz="2000" b="0" i="0" u="none" strike="noStrike" cap="none"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lnSpc>
                <a:spcPct val="150000"/>
              </a:lnSpc>
              <a:spcBef>
                <a:spcPts val="0"/>
              </a:spcBef>
              <a:spcAft>
                <a:spcPts val="0"/>
              </a:spcAft>
              <a:buNone/>
            </a:pPr>
            <a:r>
              <a:rPr lang="en-IN" sz="2000" b="1" i="0" u="none" strike="noStrike" cap="none" dirty="0">
                <a:solidFill>
                  <a:schemeClr val="dk1"/>
                </a:solidFill>
                <a:latin typeface="Times New Roman" pitchFamily="18" charset="0"/>
                <a:ea typeface="Times New Roman" panose="02020603050405020304"/>
                <a:cs typeface="Times New Roman" pitchFamily="18" charset="0"/>
                <a:sym typeface="Times New Roman" panose="02020603050405020304"/>
              </a:rPr>
              <a:t>	</a:t>
            </a:r>
            <a:endParaRPr sz="2000" dirty="0">
              <a:latin typeface="Times New Roman" pitchFamily="18" charset="0"/>
              <a:cs typeface="Times New Roman" pitchFamily="18" charset="0"/>
            </a:endParaRPr>
          </a:p>
        </p:txBody>
      </p:sp>
      <p:sp>
        <p:nvSpPr>
          <p:cNvPr id="93" name="Google Shape;93;p13"/>
          <p:cNvSpPr txBox="1"/>
          <p:nvPr/>
        </p:nvSpPr>
        <p:spPr>
          <a:xfrm>
            <a:off x="1" y="4045027"/>
            <a:ext cx="5958624" cy="258532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a:t>
            </a:r>
            <a:endParaRPr sz="2000" dirty="0"/>
          </a:p>
          <a:p>
            <a:pPr marL="0" marR="0" lvl="0" indent="0" algn="l" rtl="0">
              <a:lnSpc>
                <a:spcPct val="150000"/>
              </a:lnSpc>
              <a:spcBef>
                <a:spcPts val="0"/>
              </a:spcBef>
              <a:spcAft>
                <a:spcPts val="0"/>
              </a:spcAft>
              <a:buNone/>
            </a:pPr>
            <a:r>
              <a:rPr lang="en-IN"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000" b="1"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Syed Mustaq </a:t>
            </a:r>
            <a:r>
              <a:rPr lang="en-IN" sz="2000" b="1" i="0" u="none" strike="noStrike" cap="none" dirty="0" err="1"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Ahamed</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2" indent="0" algn="l" rtl="0">
              <a:lnSpc>
                <a:spcPct val="150000"/>
              </a:lnSpc>
              <a:spcBef>
                <a:spcPts val="0"/>
              </a:spcBef>
              <a:spcAft>
                <a:spcPts val="0"/>
              </a:spcAft>
              <a:buNone/>
            </a:pPr>
            <a:r>
              <a:rPr lang="en-IN" sz="20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1VI16CS108</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r>
              <a:rPr lang="en-IN"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a:t>
            </a:r>
            <a:r>
              <a:rPr lang="en-IN" sz="2000" b="1" baseline="30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a:t>
            </a: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semester, </a:t>
            </a:r>
            <a:r>
              <a:rPr lang="en-IN" sz="20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B section</a:t>
            </a:r>
            <a:endParaRPr sz="2000" dirty="0"/>
          </a:p>
          <a:p>
            <a:pPr marL="0" marR="0" lvl="0" indent="0" algn="l" rtl="0">
              <a:lnSpc>
                <a:spcPct val="150000"/>
              </a:lnSpc>
              <a:spcBef>
                <a:spcPts val="0"/>
              </a:spcBef>
              <a:spcAft>
                <a:spcPts val="0"/>
              </a:spcAft>
              <a:buNone/>
            </a:pPr>
            <a:r>
              <a:rPr lang="en-IN"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Department of CSE</a:t>
            </a:r>
            <a:endParaRPr sz="2000" dirty="0"/>
          </a:p>
          <a:p>
            <a:pPr marL="0" marR="0" lvl="0" indent="0" algn="l" rtl="0">
              <a:lnSpc>
                <a:spcPct val="150000"/>
              </a:lnSpc>
              <a:spcBef>
                <a:spcPts val="0"/>
              </a:spcBef>
              <a:spcAft>
                <a:spcPts val="0"/>
              </a:spcAft>
              <a:buNone/>
            </a:pPr>
            <a:endParaRPr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5" name="Google Shape;95;p13"/>
          <p:cNvPicPr preferRelativeResize="0"/>
          <p:nvPr/>
        </p:nvPicPr>
        <p:blipFill rotWithShape="1">
          <a:blip r:embed="rId3"/>
          <a:srcRect/>
          <a:stretch>
            <a:fillRect/>
          </a:stretch>
        </p:blipFill>
        <p:spPr>
          <a:xfrm>
            <a:off x="10017152" y="58758"/>
            <a:ext cx="2174848" cy="1730144"/>
          </a:xfrm>
          <a:prstGeom prst="rect">
            <a:avLst/>
          </a:prstGeom>
          <a:noFill/>
          <a:ln>
            <a:noFill/>
          </a:ln>
        </p:spPr>
      </p:pic>
      <p:pic>
        <p:nvPicPr>
          <p:cNvPr id="96" name="Google Shape;96;p13"/>
          <p:cNvPicPr preferRelativeResize="0"/>
          <p:nvPr/>
        </p:nvPicPr>
        <p:blipFill rotWithShape="1">
          <a:blip r:embed="rId4"/>
          <a:srcRect/>
          <a:stretch>
            <a:fillRect/>
          </a:stretch>
        </p:blipFill>
        <p:spPr>
          <a:xfrm>
            <a:off x="1" y="58758"/>
            <a:ext cx="2249008" cy="1788902"/>
          </a:xfrm>
          <a:prstGeom prst="rect">
            <a:avLst/>
          </a:prstGeom>
          <a:noFill/>
          <a:ln>
            <a:noFill/>
          </a:ln>
        </p:spPr>
      </p:pic>
      <p:sp>
        <p:nvSpPr>
          <p:cNvPr id="2" name="TextBox 1"/>
          <p:cNvSpPr txBox="1"/>
          <p:nvPr/>
        </p:nvSpPr>
        <p:spPr>
          <a:xfrm>
            <a:off x="1736435" y="1918089"/>
            <a:ext cx="9368141" cy="707886"/>
          </a:xfrm>
          <a:prstGeom prst="rect">
            <a:avLst/>
          </a:prstGeom>
          <a:noFill/>
        </p:spPr>
        <p:txBody>
          <a:bodyPr wrap="square" rtlCol="0">
            <a:spAutoFit/>
          </a:bodyPr>
          <a:lstStyle/>
          <a:p>
            <a:pPr algn="ctr"/>
            <a:r>
              <a:rPr lang="en-US" sz="4000" b="1" dirty="0" smtClean="0"/>
              <a:t>Deep Learning with RNN</a:t>
            </a:r>
            <a:endParaRPr lang="en-US" sz="4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0" y="0"/>
            <a:ext cx="12192000" cy="77273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Times New Roman" panose="02020603050405020304"/>
              <a:buNone/>
            </a:pPr>
            <a:r>
              <a:rPr lang="en-IN" sz="2800" b="1" dirty="0">
                <a:latin typeface="Times New Roman" panose="02020603050405020304"/>
                <a:ea typeface="Times New Roman" panose="02020603050405020304"/>
                <a:cs typeface="Times New Roman" panose="02020603050405020304"/>
                <a:sym typeface="Times New Roman" panose="02020603050405020304"/>
              </a:rPr>
              <a:t>Contents </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14"/>
          <p:cNvSpPr txBox="1">
            <a:spLocks noGrp="1"/>
          </p:cNvSpPr>
          <p:nvPr>
            <p:ph type="body" idx="1"/>
          </p:nvPr>
        </p:nvSpPr>
        <p:spPr>
          <a:xfrm>
            <a:off x="125689" y="640075"/>
            <a:ext cx="11739513" cy="5852800"/>
          </a:xfrm>
          <a:prstGeom prst="rect">
            <a:avLst/>
          </a:prstGeom>
          <a:noFill/>
          <a:ln>
            <a:noFill/>
          </a:ln>
        </p:spPr>
        <p:txBody>
          <a:bodyPr spcFirstLastPara="1" wrap="square" lIns="91425" tIns="45700" rIns="91425" bIns="45700" anchor="t" anchorCtr="0">
            <a:noAutofit/>
          </a:bodyPr>
          <a:lstStyle/>
          <a:p>
            <a:pPr lvl="0" algn="just">
              <a:lnSpc>
                <a:spcPct val="200000"/>
              </a:lnSpc>
              <a:spcBef>
                <a:spcPts val="0"/>
              </a:spcBef>
              <a:buClr>
                <a:schemeClr val="dk1"/>
              </a:buClr>
              <a:buSzPts val="2250"/>
            </a:pPr>
            <a:r>
              <a:rPr lang="en-IN" dirty="0" smtClean="0">
                <a:latin typeface="Times New Roman" pitchFamily="18" charset="0"/>
                <a:ea typeface="Times New Roman" panose="02020603050405020304"/>
                <a:cs typeface="Times New Roman" pitchFamily="18" charset="0"/>
                <a:sym typeface="Times New Roman" panose="02020603050405020304"/>
              </a:rPr>
              <a:t>Problem Statement </a:t>
            </a:r>
          </a:p>
          <a:p>
            <a:pPr lvl="0" algn="just">
              <a:lnSpc>
                <a:spcPct val="200000"/>
              </a:lnSpc>
              <a:spcBef>
                <a:spcPts val="0"/>
              </a:spcBef>
              <a:buClr>
                <a:schemeClr val="dk1"/>
              </a:buClr>
              <a:buSzPts val="2250"/>
            </a:pPr>
            <a:r>
              <a:rPr lang="en-US" dirty="0" smtClean="0">
                <a:latin typeface="Times New Roman" pitchFamily="18" charset="0"/>
                <a:cs typeface="Times New Roman" pitchFamily="18" charset="0"/>
              </a:rPr>
              <a:t>Feature Engineering</a:t>
            </a:r>
          </a:p>
          <a:p>
            <a:pPr lvl="0" algn="just">
              <a:lnSpc>
                <a:spcPct val="200000"/>
              </a:lnSpc>
              <a:spcBef>
                <a:spcPts val="0"/>
              </a:spcBef>
              <a:buClr>
                <a:schemeClr val="dk1"/>
              </a:buClr>
              <a:buSzPts val="2250"/>
            </a:pPr>
            <a:r>
              <a:rPr lang="en-US" dirty="0" smtClean="0">
                <a:latin typeface="Times New Roman" pitchFamily="18" charset="0"/>
                <a:cs typeface="Times New Roman" pitchFamily="18" charset="0"/>
              </a:rPr>
              <a:t>Feature Selection</a:t>
            </a:r>
          </a:p>
          <a:p>
            <a:pPr lvl="0" algn="just">
              <a:lnSpc>
                <a:spcPct val="200000"/>
              </a:lnSpc>
              <a:spcBef>
                <a:spcPts val="0"/>
              </a:spcBef>
              <a:buClr>
                <a:schemeClr val="dk1"/>
              </a:buClr>
              <a:buSzPts val="2250"/>
            </a:pPr>
            <a:r>
              <a:rPr lang="en-US" dirty="0" smtClean="0">
                <a:latin typeface="Times New Roman" pitchFamily="18" charset="0"/>
                <a:cs typeface="Times New Roman" pitchFamily="18" charset="0"/>
              </a:rPr>
              <a:t>Preprocessing</a:t>
            </a:r>
          </a:p>
          <a:p>
            <a:pPr lvl="0" algn="just">
              <a:lnSpc>
                <a:spcPct val="200000"/>
              </a:lnSpc>
              <a:spcBef>
                <a:spcPts val="0"/>
              </a:spcBef>
              <a:buClr>
                <a:schemeClr val="dk1"/>
              </a:buClr>
              <a:buSzPts val="2250"/>
            </a:pPr>
            <a:r>
              <a:rPr lang="en-US" dirty="0" smtClean="0">
                <a:latin typeface="Times New Roman" pitchFamily="18" charset="0"/>
                <a:cs typeface="Times New Roman" pitchFamily="18" charset="0"/>
              </a:rPr>
              <a:t>Model Selection</a:t>
            </a:r>
          </a:p>
          <a:p>
            <a:pPr lvl="0" algn="just">
              <a:lnSpc>
                <a:spcPct val="200000"/>
              </a:lnSpc>
              <a:spcBef>
                <a:spcPts val="0"/>
              </a:spcBef>
              <a:buClr>
                <a:schemeClr val="dk1"/>
              </a:buClr>
              <a:buSzPts val="2250"/>
            </a:pPr>
            <a:r>
              <a:rPr lang="en-US" dirty="0" smtClean="0">
                <a:latin typeface="Times New Roman" pitchFamily="18" charset="0"/>
                <a:cs typeface="Times New Roman" pitchFamily="18" charset="0"/>
              </a:rPr>
              <a:t>Model Evaluation</a:t>
            </a:r>
            <a:endParaRPr dirty="0">
              <a:latin typeface="Times New Roman" pitchFamily="18" charset="0"/>
              <a:cs typeface="Times New Roman" pitchFamily="18" charset="0"/>
            </a:endParaRPr>
          </a:p>
        </p:txBody>
      </p:sp>
      <p:sp>
        <p:nvSpPr>
          <p:cNvPr id="109" name="Google Shape;109;p14"/>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14"/>
          <p:cNvSpPr txBox="1">
            <a:spLocks noGrp="1"/>
          </p:cNvSpPr>
          <p:nvPr>
            <p:ph type="ftr" idx="11"/>
          </p:nvPr>
        </p:nvSpPr>
        <p:spPr>
          <a:xfrm>
            <a:off x="4038600" y="649287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Department </a:t>
            </a:r>
            <a:r>
              <a:rPr lang="en-IN" dirty="0" smtClean="0">
                <a:latin typeface="Times New Roman" panose="02020603050405020304"/>
                <a:ea typeface="Times New Roman" panose="02020603050405020304"/>
                <a:cs typeface="Times New Roman" panose="02020603050405020304"/>
                <a:sym typeface="Times New Roman" panose="02020603050405020304"/>
              </a:rPr>
              <a:t>of  </a:t>
            </a:r>
            <a:r>
              <a:rPr lang="en-IN" dirty="0">
                <a:latin typeface="Times New Roman" panose="02020603050405020304"/>
                <a:ea typeface="Times New Roman" panose="02020603050405020304"/>
                <a:cs typeface="Times New Roman" panose="02020603050405020304"/>
                <a:sym typeface="Times New Roman" panose="02020603050405020304"/>
              </a:rPr>
              <a:t>CSE, </a:t>
            </a:r>
            <a:r>
              <a:rPr lang="en-IN" dirty="0" err="1">
                <a:latin typeface="Times New Roman" panose="02020603050405020304"/>
                <a:ea typeface="Times New Roman" panose="02020603050405020304"/>
                <a:cs typeface="Times New Roman" panose="02020603050405020304"/>
                <a:sym typeface="Times New Roman" panose="02020603050405020304"/>
              </a:rPr>
              <a:t>Vemana</a:t>
            </a:r>
            <a:r>
              <a:rPr lang="en-IN" dirty="0">
                <a:latin typeface="Times New Roman" panose="02020603050405020304"/>
                <a:ea typeface="Times New Roman" panose="02020603050405020304"/>
                <a:cs typeface="Times New Roman" panose="02020603050405020304"/>
                <a:sym typeface="Times New Roman" panose="02020603050405020304"/>
              </a:rPr>
              <a:t> IT</a:t>
            </a:r>
            <a:endParaRPr dirty="0"/>
          </a:p>
        </p:txBody>
      </p:sp>
      <p:sp>
        <p:nvSpPr>
          <p:cNvPr id="110" name="Google Shape;110;p14"/>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2</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4"/>
          <p:cNvSpPr txBox="1"/>
          <p:nvPr/>
        </p:nvSpPr>
        <p:spPr>
          <a:xfrm>
            <a:off x="4562343" y="636021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108" name="Google Shape;108;p14"/>
          <p:cNvSpPr txBox="1"/>
          <p:nvPr/>
        </p:nvSpPr>
        <p:spPr>
          <a:xfrm>
            <a:off x="8077200" y="11627"/>
            <a:ext cx="411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1200" b="0" i="0" u="none" strike="noStrike" cap="none"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dirty="0"/>
          </a:p>
        </p:txBody>
      </p:sp>
      <p:sp>
        <p:nvSpPr>
          <p:cNvPr id="2" name="TextBox 1"/>
          <p:cNvSpPr txBox="1"/>
          <p:nvPr/>
        </p:nvSpPr>
        <p:spPr>
          <a:xfrm>
            <a:off x="1219201" y="221674"/>
            <a:ext cx="184731" cy="369332"/>
          </a:xfrm>
          <a:prstGeom prst="rect">
            <a:avLst/>
          </a:prstGeom>
          <a:noFill/>
        </p:spPr>
        <p:txBody>
          <a:bodyPr wrap="none" rtlCol="0">
            <a:spAutoFit/>
          </a:bodyPr>
          <a:lstStyle/>
          <a:p>
            <a:endParaRPr lang="en-US" dirty="0"/>
          </a:p>
        </p:txBody>
      </p:sp>
      <p:sp>
        <p:nvSpPr>
          <p:cNvPr id="3" name="TextBox 2"/>
          <p:cNvSpPr txBox="1"/>
          <p:nvPr/>
        </p:nvSpPr>
        <p:spPr>
          <a:xfrm>
            <a:off x="125688" y="39207"/>
            <a:ext cx="4270821" cy="276999"/>
          </a:xfrm>
          <a:prstGeom prst="rect">
            <a:avLst/>
          </a:prstGeom>
          <a:noFill/>
        </p:spPr>
        <p:txBody>
          <a:bodyPr wrap="square" rtlCol="0">
            <a:sp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59600" y="648558"/>
            <a:ext cx="12192000" cy="746974"/>
          </a:xfrm>
          <a:prstGeom prst="rect">
            <a:avLst/>
          </a:prstGeom>
          <a:noFill/>
          <a:ln>
            <a:noFill/>
          </a:ln>
        </p:spPr>
        <p:txBody>
          <a:bodyPr spcFirstLastPara="1" wrap="square" lIns="91425" tIns="45700" rIns="91425" bIns="45700" anchor="ctr" anchorCtr="0">
            <a:noAutofit/>
          </a:bodyPr>
          <a:lstStyle/>
          <a:p>
            <a:pPr lvl="0" algn="ctr">
              <a:lnSpc>
                <a:spcPct val="200000"/>
              </a:lnSpc>
              <a:spcBef>
                <a:spcPts val="0"/>
              </a:spcBef>
            </a:pPr>
            <a:r>
              <a:rPr lang="en-IN" sz="2800" b="1" dirty="0" smtClean="0">
                <a:latin typeface="Times New Roman" pitchFamily="18" charset="0"/>
                <a:ea typeface="Times New Roman" panose="02020603050405020304"/>
                <a:cs typeface="Times New Roman" pitchFamily="18" charset="0"/>
                <a:sym typeface="Times New Roman" panose="02020603050405020304"/>
              </a:rPr>
              <a:t>Problem Statement</a:t>
            </a:r>
          </a:p>
        </p:txBody>
      </p:sp>
      <p:sp>
        <p:nvSpPr>
          <p:cNvPr id="120" name="Google Shape;120;p15"/>
          <p:cNvSpPr txBox="1">
            <a:spLocks noGrp="1"/>
          </p:cNvSpPr>
          <p:nvPr>
            <p:ph type="body" idx="1"/>
          </p:nvPr>
        </p:nvSpPr>
        <p:spPr>
          <a:xfrm>
            <a:off x="431321" y="1309268"/>
            <a:ext cx="11372753" cy="519504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chemeClr val="dk1"/>
              </a:buClr>
              <a:buSzPct val="100000"/>
              <a:buNone/>
            </a:pPr>
            <a:endParaRPr lang="en-GB" sz="2000" dirty="0" smtClean="0">
              <a:latin typeface="Times New Roman" pitchFamily="18" charset="0"/>
              <a:cs typeface="Times New Roman" pitchFamily="18" charset="0"/>
            </a:endParaRPr>
          </a:p>
          <a:p>
            <a:pPr marL="0" indent="0" algn="just">
              <a:lnSpc>
                <a:spcPct val="150000"/>
              </a:lnSpc>
              <a:spcBef>
                <a:spcPts val="0"/>
              </a:spcBef>
              <a:buClr>
                <a:schemeClr val="dk1"/>
              </a:buClr>
              <a:buSzPct val="100000"/>
            </a:pPr>
            <a:r>
              <a:rPr lang="en-GB" sz="2000" dirty="0" smtClean="0">
                <a:latin typeface="Times New Roman" pitchFamily="18" charset="0"/>
                <a:cs typeface="Times New Roman" pitchFamily="18" charset="0"/>
              </a:rPr>
              <a:t> Designing a model for </a:t>
            </a:r>
            <a:r>
              <a:rPr lang="en-GB" sz="2000" dirty="0" smtClean="0">
                <a:solidFill>
                  <a:srgbClr val="FF0000"/>
                </a:solidFill>
                <a:latin typeface="Times New Roman" pitchFamily="18" charset="0"/>
                <a:cs typeface="Times New Roman" pitchFamily="18" charset="0"/>
              </a:rPr>
              <a:t>Predicting Emotion from Text.</a:t>
            </a: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buNone/>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r">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r">
              <a:lnSpc>
                <a:spcPct val="150000"/>
              </a:lnSpc>
              <a:spcBef>
                <a:spcPts val="0"/>
              </a:spcBef>
              <a:buClr>
                <a:schemeClr val="dk1"/>
              </a:buClr>
              <a:buSzPct val="100000"/>
              <a:buNone/>
            </a:pPr>
            <a:r>
              <a:rPr lang="en-GB" sz="2000" dirty="0" smtClean="0">
                <a:solidFill>
                  <a:schemeClr val="tx1"/>
                </a:solidFill>
                <a:latin typeface="Times New Roman" pitchFamily="18" charset="0"/>
                <a:cs typeface="Times New Roman" pitchFamily="18" charset="0"/>
              </a:rPr>
              <a:t>Reference Link - </a:t>
            </a:r>
            <a:r>
              <a:rPr lang="en-GB" sz="2000" dirty="0" smtClean="0">
                <a:solidFill>
                  <a:schemeClr val="tx1"/>
                </a:solidFill>
                <a:latin typeface="Times New Roman" pitchFamily="18" charset="0"/>
                <a:cs typeface="Times New Roman" pitchFamily="18" charset="0"/>
                <a:hlinkClick r:id="rId3" action="ppaction://hlinkfile"/>
              </a:rPr>
              <a:t>https://www.kaggle.com/suryaaseran/emotion-prediction-from-text/notebook</a:t>
            </a:r>
            <a:endParaRPr lang="en-GB" sz="2000" dirty="0" smtClean="0">
              <a:solidFill>
                <a:schemeClr val="tx1"/>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just">
              <a:lnSpc>
                <a:spcPct val="150000"/>
              </a:lnSpc>
              <a:spcBef>
                <a:spcPts val="0"/>
              </a:spcBef>
              <a:buClr>
                <a:schemeClr val="dk1"/>
              </a:buClr>
              <a:buSzPct val="100000"/>
            </a:pPr>
            <a:endParaRPr lang="en-GB" sz="2000" dirty="0" smtClean="0">
              <a:solidFill>
                <a:srgbClr val="FF0000"/>
              </a:solidFill>
              <a:latin typeface="Times New Roman" pitchFamily="18" charset="0"/>
              <a:cs typeface="Times New Roman" pitchFamily="18" charset="0"/>
            </a:endParaRPr>
          </a:p>
          <a:p>
            <a:pPr marL="0" indent="0" algn="r">
              <a:lnSpc>
                <a:spcPct val="150000"/>
              </a:lnSpc>
              <a:spcBef>
                <a:spcPts val="0"/>
              </a:spcBef>
              <a:buClr>
                <a:schemeClr val="dk1"/>
              </a:buClr>
              <a:buSzPct val="100000"/>
            </a:pPr>
            <a:r>
              <a:rPr lang="en-GB" sz="2000" dirty="0" smtClean="0">
                <a:solidFill>
                  <a:srgbClr val="FF0000"/>
                </a:solidFill>
                <a:latin typeface="Times New Roman" pitchFamily="18" charset="0"/>
                <a:cs typeface="Times New Roman" pitchFamily="18" charset="0"/>
              </a:rPr>
              <a:t>E</a:t>
            </a:r>
            <a:endParaRPr lang="en-GB" sz="2000" dirty="0">
              <a:solidFill>
                <a:srgbClr val="FF0000"/>
              </a:solidFill>
              <a:latin typeface="Times New Roman" pitchFamily="18" charset="0"/>
              <a:cs typeface="Times New Roman" pitchFamily="18" charset="0"/>
            </a:endParaRPr>
          </a:p>
        </p:txBody>
      </p:sp>
      <p:sp>
        <p:nvSpPr>
          <p:cNvPr id="123" name="Google Shape;123;p15"/>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lvl="0"/>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15"/>
          <p:cNvSpPr txBox="1">
            <a:spLocks noGrp="1"/>
          </p:cNvSpPr>
          <p:nvPr>
            <p:ph type="ftr" idx="11"/>
          </p:nvPr>
        </p:nvSpPr>
        <p:spPr>
          <a:xfrm>
            <a:off x="4038600" y="649287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Department of CSE, </a:t>
            </a:r>
            <a:r>
              <a:rPr lang="en-IN" dirty="0" err="1">
                <a:latin typeface="Times New Roman" panose="02020603050405020304"/>
                <a:ea typeface="Times New Roman" panose="02020603050405020304"/>
                <a:cs typeface="Times New Roman" panose="02020603050405020304"/>
                <a:sym typeface="Times New Roman" panose="02020603050405020304"/>
              </a:rPr>
              <a:t>Vemana</a:t>
            </a:r>
            <a:r>
              <a:rPr lang="en-IN" dirty="0">
                <a:latin typeface="Times New Roman" panose="02020603050405020304"/>
                <a:ea typeface="Times New Roman" panose="02020603050405020304"/>
                <a:cs typeface="Times New Roman" panose="02020603050405020304"/>
                <a:sym typeface="Times New Roman" panose="02020603050405020304"/>
              </a:rPr>
              <a:t> IT</a:t>
            </a:r>
          </a:p>
        </p:txBody>
      </p:sp>
      <p:sp>
        <p:nvSpPr>
          <p:cNvPr id="122" name="Google Shape;122;p15"/>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3</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5"/>
          <p:cNvSpPr txBox="1"/>
          <p:nvPr/>
        </p:nvSpPr>
        <p:spPr>
          <a:xfrm>
            <a:off x="20395" y="-3457"/>
            <a:ext cx="4114800" cy="365125"/>
          </a:xfrm>
          <a:prstGeom prst="rect">
            <a:avLst/>
          </a:prstGeom>
          <a:noFill/>
          <a:ln>
            <a:noFill/>
          </a:ln>
        </p:spPr>
        <p:txBody>
          <a:bodyPr spcFirstLastPara="1" wrap="square" lIns="91425" tIns="45700" rIns="91425" bIns="45700" anchor="ctr" anchorCtr="0">
            <a:no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
        <p:nvSpPr>
          <p:cNvPr id="125" name="Google Shape;125;p15"/>
          <p:cNvSpPr txBox="1"/>
          <p:nvPr/>
        </p:nvSpPr>
        <p:spPr>
          <a:xfrm>
            <a:off x="8075827" y="-3458"/>
            <a:ext cx="4114800" cy="365125"/>
          </a:xfrm>
          <a:prstGeom prst="rect">
            <a:avLst/>
          </a:prstGeom>
          <a:noFill/>
          <a:ln>
            <a:noFill/>
          </a:ln>
        </p:spPr>
        <p:txBody>
          <a:bodyPr spcFirstLastPara="1" wrap="square" lIns="91425" tIns="45700" rIns="91425" bIns="45700" anchor="ctr" anchorCtr="0">
            <a:noAutofit/>
          </a:bodyPr>
          <a:lstStyle/>
          <a:p>
            <a:pPr lvl="0" algn="r"/>
            <a:r>
              <a:rPr lang="en-IN" sz="1200"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lang="en-IN"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59600" y="648558"/>
            <a:ext cx="12192000" cy="746974"/>
          </a:xfrm>
          <a:prstGeom prst="rect">
            <a:avLst/>
          </a:prstGeom>
          <a:noFill/>
          <a:ln>
            <a:noFill/>
          </a:ln>
        </p:spPr>
        <p:txBody>
          <a:bodyPr spcFirstLastPara="1" wrap="square" lIns="91425" tIns="45700" rIns="91425" bIns="45700" anchor="ctr" anchorCtr="0">
            <a:noAutofit/>
          </a:bodyPr>
          <a:lstStyle/>
          <a:p>
            <a:pPr lvl="0" algn="ctr">
              <a:lnSpc>
                <a:spcPct val="200000"/>
              </a:lnSpc>
              <a:spcBef>
                <a:spcPts val="0"/>
              </a:spcBef>
            </a:pPr>
            <a:r>
              <a:rPr lang="en-US" sz="2800" b="1" dirty="0" smtClean="0">
                <a:latin typeface="Times New Roman" pitchFamily="18" charset="0"/>
                <a:cs typeface="Times New Roman" pitchFamily="18" charset="0"/>
              </a:rPr>
              <a:t>Feature Engineering</a:t>
            </a:r>
          </a:p>
        </p:txBody>
      </p:sp>
      <p:sp>
        <p:nvSpPr>
          <p:cNvPr id="123" name="Google Shape;123;p15"/>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lvl="0"/>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15"/>
          <p:cNvSpPr txBox="1">
            <a:spLocks noGrp="1"/>
          </p:cNvSpPr>
          <p:nvPr>
            <p:ph type="ftr" idx="11"/>
          </p:nvPr>
        </p:nvSpPr>
        <p:spPr>
          <a:xfrm>
            <a:off x="4038600" y="649287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Department of CSE, </a:t>
            </a:r>
            <a:r>
              <a:rPr lang="en-IN" dirty="0" err="1">
                <a:latin typeface="Times New Roman" panose="02020603050405020304"/>
                <a:ea typeface="Times New Roman" panose="02020603050405020304"/>
                <a:cs typeface="Times New Roman" panose="02020603050405020304"/>
                <a:sym typeface="Times New Roman" panose="02020603050405020304"/>
              </a:rPr>
              <a:t>Vemana</a:t>
            </a:r>
            <a:r>
              <a:rPr lang="en-IN" dirty="0">
                <a:latin typeface="Times New Roman" panose="02020603050405020304"/>
                <a:ea typeface="Times New Roman" panose="02020603050405020304"/>
                <a:cs typeface="Times New Roman" panose="02020603050405020304"/>
                <a:sym typeface="Times New Roman" panose="02020603050405020304"/>
              </a:rPr>
              <a:t> IT</a:t>
            </a:r>
          </a:p>
        </p:txBody>
      </p:sp>
      <p:sp>
        <p:nvSpPr>
          <p:cNvPr id="122" name="Google Shape;122;p15"/>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4</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5"/>
          <p:cNvSpPr txBox="1"/>
          <p:nvPr/>
        </p:nvSpPr>
        <p:spPr>
          <a:xfrm>
            <a:off x="20395" y="-3457"/>
            <a:ext cx="4114800" cy="365125"/>
          </a:xfrm>
          <a:prstGeom prst="rect">
            <a:avLst/>
          </a:prstGeom>
          <a:noFill/>
          <a:ln>
            <a:noFill/>
          </a:ln>
        </p:spPr>
        <p:txBody>
          <a:bodyPr spcFirstLastPara="1" wrap="square" lIns="91425" tIns="45700" rIns="91425" bIns="45700" anchor="ctr" anchorCtr="0">
            <a:no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
        <p:nvSpPr>
          <p:cNvPr id="125" name="Google Shape;125;p15"/>
          <p:cNvSpPr txBox="1"/>
          <p:nvPr/>
        </p:nvSpPr>
        <p:spPr>
          <a:xfrm>
            <a:off x="8075827" y="-3458"/>
            <a:ext cx="4114800" cy="365125"/>
          </a:xfrm>
          <a:prstGeom prst="rect">
            <a:avLst/>
          </a:prstGeom>
          <a:noFill/>
          <a:ln>
            <a:noFill/>
          </a:ln>
        </p:spPr>
        <p:txBody>
          <a:bodyPr spcFirstLastPara="1" wrap="square" lIns="91425" tIns="45700" rIns="91425" bIns="45700" anchor="ctr" anchorCtr="0">
            <a:noAutofit/>
          </a:bodyPr>
          <a:lstStyle/>
          <a:p>
            <a:pPr lvl="0" algn="r"/>
            <a:r>
              <a:rPr lang="en-IN" sz="1200"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lang="en-IN" sz="1200" dirty="0"/>
          </a:p>
        </p:txBody>
      </p:sp>
      <p:sp>
        <p:nvSpPr>
          <p:cNvPr id="13" name="TextBox 12"/>
          <p:cNvSpPr txBox="1"/>
          <p:nvPr/>
        </p:nvSpPr>
        <p:spPr>
          <a:xfrm>
            <a:off x="5989320" y="1463040"/>
            <a:ext cx="5958840" cy="5016758"/>
          </a:xfrm>
          <a:prstGeom prst="rect">
            <a:avLst/>
          </a:prstGeom>
          <a:noFill/>
        </p:spPr>
        <p:txBody>
          <a:bodyPr wrap="square" rtlCol="0">
            <a:spAutoFit/>
          </a:bodyPr>
          <a:lstStyle/>
          <a:p>
            <a:pPr algn="just">
              <a:buFont typeface="Arial" pitchFamily="34" charset="0"/>
              <a:buChar char="•"/>
            </a:pPr>
            <a:r>
              <a:rPr lang="en-GB" sz="2000" dirty="0" smtClean="0">
                <a:latin typeface="Times New Roman" pitchFamily="18" charset="0"/>
                <a:cs typeface="Times New Roman" pitchFamily="18" charset="0"/>
              </a:rPr>
              <a:t>  A Bidirectional LSTM is a sequence processing model that consists of two LSTMs: one taking the input in a </a:t>
            </a:r>
            <a:r>
              <a:rPr lang="en-GB" sz="2000" dirty="0" smtClean="0">
                <a:solidFill>
                  <a:srgbClr val="FF0000"/>
                </a:solidFill>
                <a:latin typeface="Times New Roman" pitchFamily="18" charset="0"/>
                <a:cs typeface="Times New Roman" pitchFamily="18" charset="0"/>
              </a:rPr>
              <a:t>forward direction</a:t>
            </a:r>
            <a:r>
              <a:rPr lang="en-GB" sz="2000" dirty="0" smtClean="0">
                <a:latin typeface="Times New Roman" pitchFamily="18" charset="0"/>
                <a:cs typeface="Times New Roman" pitchFamily="18" charset="0"/>
              </a:rPr>
              <a:t>, and the other in a </a:t>
            </a:r>
            <a:r>
              <a:rPr lang="en-GB" sz="2000" dirty="0" smtClean="0">
                <a:solidFill>
                  <a:srgbClr val="FF0000"/>
                </a:solidFill>
                <a:latin typeface="Times New Roman" pitchFamily="18" charset="0"/>
                <a:cs typeface="Times New Roman" pitchFamily="18" charset="0"/>
              </a:rPr>
              <a:t>backwards direction.</a:t>
            </a:r>
            <a:r>
              <a:rPr lang="en-GB" sz="2000" dirty="0" smtClean="0">
                <a:latin typeface="Times New Roman" pitchFamily="18" charset="0"/>
                <a:cs typeface="Times New Roman" pitchFamily="18" charset="0"/>
              </a:rPr>
              <a:t> </a:t>
            </a:r>
          </a:p>
          <a:p>
            <a:pPr algn="just">
              <a:buFont typeface="Arial" pitchFamily="34" charset="0"/>
              <a:buChar char="•"/>
            </a:pPr>
            <a:r>
              <a:rPr lang="en-GB" sz="2000" dirty="0" smtClean="0">
                <a:latin typeface="Times New Roman" pitchFamily="18" charset="0"/>
                <a:cs typeface="Times New Roman" pitchFamily="18" charset="0"/>
              </a:rPr>
              <a:t>  LSTM helps </a:t>
            </a:r>
            <a:r>
              <a:rPr lang="en-GB" sz="2000" dirty="0" smtClean="0">
                <a:solidFill>
                  <a:srgbClr val="FF0000"/>
                </a:solidFill>
                <a:latin typeface="Times New Roman" pitchFamily="18" charset="0"/>
                <a:cs typeface="Times New Roman" pitchFamily="18" charset="0"/>
              </a:rPr>
              <a:t>preserves information </a:t>
            </a:r>
            <a:r>
              <a:rPr lang="en-GB" sz="2000" dirty="0" smtClean="0">
                <a:latin typeface="Times New Roman" pitchFamily="18" charset="0"/>
                <a:cs typeface="Times New Roman" pitchFamily="18" charset="0"/>
              </a:rPr>
              <a:t>from inputs that has already passed through it using the hidden state. </a:t>
            </a:r>
            <a:r>
              <a:rPr lang="en-GB" sz="2000" dirty="0" smtClean="0">
                <a:solidFill>
                  <a:srgbClr val="FF0000"/>
                </a:solidFill>
                <a:latin typeface="Times New Roman" pitchFamily="18" charset="0"/>
                <a:cs typeface="Times New Roman" pitchFamily="18" charset="0"/>
              </a:rPr>
              <a:t>Unidirectional LSTM </a:t>
            </a:r>
            <a:r>
              <a:rPr lang="en-GB" sz="2000" dirty="0" smtClean="0">
                <a:latin typeface="Times New Roman" pitchFamily="18" charset="0"/>
                <a:cs typeface="Times New Roman" pitchFamily="18" charset="0"/>
              </a:rPr>
              <a:t>only preserves information of the past because the only inputs it has seen are from the </a:t>
            </a:r>
            <a:r>
              <a:rPr lang="en-GB" sz="2000" dirty="0" smtClean="0">
                <a:solidFill>
                  <a:srgbClr val="FF0000"/>
                </a:solidFill>
                <a:latin typeface="Times New Roman" pitchFamily="18" charset="0"/>
                <a:cs typeface="Times New Roman" pitchFamily="18" charset="0"/>
              </a:rPr>
              <a:t>past</a:t>
            </a:r>
            <a:r>
              <a:rPr lang="en-GB" sz="2000" dirty="0" smtClean="0">
                <a:latin typeface="Times New Roman" pitchFamily="18" charset="0"/>
                <a:cs typeface="Times New Roman" pitchFamily="18" charset="0"/>
              </a:rPr>
              <a:t>. </a:t>
            </a:r>
          </a:p>
          <a:p>
            <a:pPr algn="just">
              <a:buFont typeface="Arial" pitchFamily="34" charset="0"/>
              <a:buChar char="•"/>
            </a:pPr>
            <a:r>
              <a:rPr lang="en-GB" sz="2000" dirty="0" smtClean="0">
                <a:latin typeface="Times New Roman" pitchFamily="18" charset="0"/>
                <a:cs typeface="Times New Roman" pitchFamily="18" charset="0"/>
              </a:rPr>
              <a:t>  Using </a:t>
            </a:r>
            <a:r>
              <a:rPr lang="en-GB" sz="2000" dirty="0" smtClean="0">
                <a:solidFill>
                  <a:srgbClr val="FF0000"/>
                </a:solidFill>
                <a:latin typeface="Times New Roman" pitchFamily="18" charset="0"/>
                <a:cs typeface="Times New Roman" pitchFamily="18" charset="0"/>
              </a:rPr>
              <a:t>bidirectional</a:t>
            </a:r>
            <a:r>
              <a:rPr lang="en-GB" sz="2000" dirty="0" smtClean="0">
                <a:latin typeface="Times New Roman" pitchFamily="18" charset="0"/>
                <a:cs typeface="Times New Roman" pitchFamily="18" charset="0"/>
              </a:rPr>
              <a:t> will run our inputs in two ways, one from </a:t>
            </a:r>
            <a:r>
              <a:rPr lang="en-GB" sz="2000" dirty="0" smtClean="0">
                <a:solidFill>
                  <a:srgbClr val="FF0000"/>
                </a:solidFill>
                <a:latin typeface="Times New Roman" pitchFamily="18" charset="0"/>
                <a:cs typeface="Times New Roman" pitchFamily="18" charset="0"/>
              </a:rPr>
              <a:t>past to future</a:t>
            </a:r>
            <a:r>
              <a:rPr lang="en-GB" sz="2000" dirty="0" smtClean="0">
                <a:latin typeface="Times New Roman" pitchFamily="18" charset="0"/>
                <a:cs typeface="Times New Roman" pitchFamily="18" charset="0"/>
              </a:rPr>
              <a:t> and one from </a:t>
            </a:r>
            <a:r>
              <a:rPr lang="en-GB" sz="2000" dirty="0" smtClean="0">
                <a:solidFill>
                  <a:srgbClr val="FF0000"/>
                </a:solidFill>
                <a:latin typeface="Times New Roman" pitchFamily="18" charset="0"/>
                <a:cs typeface="Times New Roman" pitchFamily="18" charset="0"/>
              </a:rPr>
              <a:t>future to past </a:t>
            </a:r>
            <a:r>
              <a:rPr lang="en-GB" sz="2000" dirty="0" smtClean="0">
                <a:latin typeface="Times New Roman" pitchFamily="18" charset="0"/>
                <a:cs typeface="Times New Roman" pitchFamily="18" charset="0"/>
              </a:rPr>
              <a:t>and what differs this approach from unidirectional is that in the LSTM that runs backwards you preserve information from the future and using the two hidden states combined you are able in any point in time to preserve information from both past and future.</a:t>
            </a:r>
            <a:endParaRPr lang="en-US" sz="2000" dirty="0">
              <a:latin typeface="Times New Roman" pitchFamily="18" charset="0"/>
              <a:cs typeface="Times New Roman" pitchFamily="18" charset="0"/>
            </a:endParaRPr>
          </a:p>
        </p:txBody>
      </p:sp>
      <p:pic>
        <p:nvPicPr>
          <p:cNvPr id="1026" name="Picture 2" descr="C:\Users\Saleem\Downloads\0_ZsTT3zzTNGF-6OsR.jpg"/>
          <p:cNvPicPr>
            <a:picLocks noChangeAspect="1" noChangeArrowheads="1"/>
          </p:cNvPicPr>
          <p:nvPr/>
        </p:nvPicPr>
        <p:blipFill>
          <a:blip r:embed="rId3"/>
          <a:srcRect/>
          <a:stretch>
            <a:fillRect/>
          </a:stretch>
        </p:blipFill>
        <p:spPr bwMode="auto">
          <a:xfrm>
            <a:off x="466725" y="1874520"/>
            <a:ext cx="5400675" cy="4312920"/>
          </a:xfrm>
          <a:prstGeom prst="rect">
            <a:avLst/>
          </a:prstGeom>
          <a:noFill/>
        </p:spPr>
      </p:pic>
      <p:sp>
        <p:nvSpPr>
          <p:cNvPr id="15" name="TextBox 14"/>
          <p:cNvSpPr txBox="1"/>
          <p:nvPr/>
        </p:nvSpPr>
        <p:spPr>
          <a:xfrm>
            <a:off x="441960" y="1249680"/>
            <a:ext cx="4937760" cy="400110"/>
          </a:xfrm>
          <a:prstGeom prst="rect">
            <a:avLst/>
          </a:prstGeom>
          <a:noFill/>
        </p:spPr>
        <p:txBody>
          <a:bodyPr wrap="square" rtlCol="0">
            <a:spAutoFit/>
          </a:bodyPr>
          <a:lstStyle/>
          <a:p>
            <a:pPr>
              <a:buSzPct val="100000"/>
              <a:buFont typeface="Arial" pitchFamily="34" charset="0"/>
              <a:buChar char="•"/>
            </a:pPr>
            <a:r>
              <a:rPr lang="en-GB" sz="2000" b="1" dirty="0" smtClean="0">
                <a:latin typeface="Times New Roman" pitchFamily="18" charset="0"/>
                <a:cs typeface="Times New Roman" pitchFamily="18" charset="0"/>
              </a:rPr>
              <a:t>Bidirectional LSTM</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59600" y="648558"/>
            <a:ext cx="12192000" cy="746974"/>
          </a:xfrm>
          <a:prstGeom prst="rect">
            <a:avLst/>
          </a:prstGeom>
          <a:noFill/>
          <a:ln>
            <a:noFill/>
          </a:ln>
        </p:spPr>
        <p:txBody>
          <a:bodyPr spcFirstLastPara="1" wrap="square" lIns="91425" tIns="45700" rIns="91425" bIns="45700" anchor="ctr" anchorCtr="0">
            <a:noAutofit/>
          </a:bodyPr>
          <a:lstStyle/>
          <a:p>
            <a:pPr lvl="0" algn="ctr">
              <a:lnSpc>
                <a:spcPct val="200000"/>
              </a:lnSpc>
              <a:spcBef>
                <a:spcPts val="0"/>
              </a:spcBef>
            </a:pPr>
            <a:r>
              <a:rPr lang="en-US" sz="2800" b="1" dirty="0" smtClean="0">
                <a:latin typeface="Times New Roman" pitchFamily="18" charset="0"/>
                <a:cs typeface="Times New Roman" pitchFamily="18" charset="0"/>
              </a:rPr>
              <a:t>Preprocessing</a:t>
            </a:r>
          </a:p>
        </p:txBody>
      </p:sp>
      <p:sp>
        <p:nvSpPr>
          <p:cNvPr id="120" name="Google Shape;120;p15"/>
          <p:cNvSpPr txBox="1">
            <a:spLocks noGrp="1"/>
          </p:cNvSpPr>
          <p:nvPr>
            <p:ph type="body" idx="1"/>
          </p:nvPr>
        </p:nvSpPr>
        <p:spPr>
          <a:xfrm>
            <a:off x="431321" y="1309268"/>
            <a:ext cx="11372753" cy="519504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chemeClr val="dk1"/>
              </a:buClr>
              <a:buSzPct val="100000"/>
            </a:pPr>
            <a:endParaRPr lang="en-GB" sz="2000"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endParaRPr lang="en-US" sz="2000" b="1"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endParaRPr lang="en-US" sz="2000" b="1" dirty="0" smtClean="0">
              <a:latin typeface="Times New Roman" pitchFamily="18" charset="0"/>
              <a:cs typeface="Times New Roman" pitchFamily="18" charset="0"/>
            </a:endParaRPr>
          </a:p>
        </p:txBody>
      </p:sp>
      <p:sp>
        <p:nvSpPr>
          <p:cNvPr id="123" name="Google Shape;123;p15"/>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lvl="0"/>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15"/>
          <p:cNvSpPr txBox="1">
            <a:spLocks noGrp="1"/>
          </p:cNvSpPr>
          <p:nvPr>
            <p:ph type="ftr" idx="11"/>
          </p:nvPr>
        </p:nvSpPr>
        <p:spPr>
          <a:xfrm>
            <a:off x="4038600" y="649287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Department of CSE, </a:t>
            </a:r>
            <a:r>
              <a:rPr lang="en-IN" dirty="0" err="1">
                <a:latin typeface="Times New Roman" panose="02020603050405020304"/>
                <a:ea typeface="Times New Roman" panose="02020603050405020304"/>
                <a:cs typeface="Times New Roman" panose="02020603050405020304"/>
                <a:sym typeface="Times New Roman" panose="02020603050405020304"/>
              </a:rPr>
              <a:t>Vemana</a:t>
            </a:r>
            <a:r>
              <a:rPr lang="en-IN" dirty="0">
                <a:latin typeface="Times New Roman" panose="02020603050405020304"/>
                <a:ea typeface="Times New Roman" panose="02020603050405020304"/>
                <a:cs typeface="Times New Roman" panose="02020603050405020304"/>
                <a:sym typeface="Times New Roman" panose="02020603050405020304"/>
              </a:rPr>
              <a:t> IT</a:t>
            </a:r>
          </a:p>
        </p:txBody>
      </p:sp>
      <p:sp>
        <p:nvSpPr>
          <p:cNvPr id="122" name="Google Shape;122;p15"/>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5</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5"/>
          <p:cNvSpPr txBox="1"/>
          <p:nvPr/>
        </p:nvSpPr>
        <p:spPr>
          <a:xfrm>
            <a:off x="20395" y="-3457"/>
            <a:ext cx="4114800" cy="365125"/>
          </a:xfrm>
          <a:prstGeom prst="rect">
            <a:avLst/>
          </a:prstGeom>
          <a:noFill/>
          <a:ln>
            <a:noFill/>
          </a:ln>
        </p:spPr>
        <p:txBody>
          <a:bodyPr spcFirstLastPara="1" wrap="square" lIns="91425" tIns="45700" rIns="91425" bIns="45700" anchor="ctr" anchorCtr="0">
            <a:no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
        <p:nvSpPr>
          <p:cNvPr id="125" name="Google Shape;125;p15"/>
          <p:cNvSpPr txBox="1"/>
          <p:nvPr/>
        </p:nvSpPr>
        <p:spPr>
          <a:xfrm>
            <a:off x="8075827" y="-3458"/>
            <a:ext cx="4114800" cy="365125"/>
          </a:xfrm>
          <a:prstGeom prst="rect">
            <a:avLst/>
          </a:prstGeom>
          <a:noFill/>
          <a:ln>
            <a:noFill/>
          </a:ln>
        </p:spPr>
        <p:txBody>
          <a:bodyPr spcFirstLastPara="1" wrap="square" lIns="91425" tIns="45700" rIns="91425" bIns="45700" anchor="ctr" anchorCtr="0">
            <a:noAutofit/>
          </a:bodyPr>
          <a:lstStyle/>
          <a:p>
            <a:pPr lvl="0" algn="r"/>
            <a:r>
              <a:rPr lang="en-IN" sz="1200"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lang="en-IN" sz="1200" dirty="0"/>
          </a:p>
        </p:txBody>
      </p:sp>
      <p:pic>
        <p:nvPicPr>
          <p:cNvPr id="1026" name="Picture 2" descr="C:\Users\Saleem\Downloads\Stop-word-removal-using-NLTK.png"/>
          <p:cNvPicPr>
            <a:picLocks noChangeAspect="1" noChangeArrowheads="1"/>
          </p:cNvPicPr>
          <p:nvPr/>
        </p:nvPicPr>
        <p:blipFill>
          <a:blip r:embed="rId3"/>
          <a:srcRect/>
          <a:stretch>
            <a:fillRect/>
          </a:stretch>
        </p:blipFill>
        <p:spPr bwMode="auto">
          <a:xfrm>
            <a:off x="767715" y="1872614"/>
            <a:ext cx="5200650" cy="3583306"/>
          </a:xfrm>
          <a:prstGeom prst="rect">
            <a:avLst/>
          </a:prstGeom>
          <a:noFill/>
        </p:spPr>
      </p:pic>
      <p:sp>
        <p:nvSpPr>
          <p:cNvPr id="13" name="TextBox 12"/>
          <p:cNvSpPr txBox="1"/>
          <p:nvPr/>
        </p:nvSpPr>
        <p:spPr>
          <a:xfrm>
            <a:off x="6477000" y="1320105"/>
            <a:ext cx="5501640" cy="5324535"/>
          </a:xfrm>
          <a:prstGeom prst="rect">
            <a:avLst/>
          </a:prstGeom>
          <a:noFill/>
        </p:spPr>
        <p:txBody>
          <a:bodyPr wrap="square" rtlCol="0">
            <a:spAutoFit/>
          </a:bodyPr>
          <a:lstStyle/>
          <a:p>
            <a:pPr algn="just"/>
            <a:r>
              <a:rPr lang="en-GB" sz="2000" b="1" dirty="0" smtClean="0">
                <a:solidFill>
                  <a:srgbClr val="FF0000"/>
                </a:solidFill>
                <a:latin typeface="Times New Roman" pitchFamily="18" charset="0"/>
                <a:cs typeface="Times New Roman" pitchFamily="18" charset="0"/>
              </a:rPr>
              <a:t>Stop Words:</a:t>
            </a:r>
            <a:r>
              <a:rPr lang="en-GB" sz="2000" dirty="0" smtClean="0">
                <a:latin typeface="Times New Roman" pitchFamily="18" charset="0"/>
                <a:cs typeface="Times New Roman" pitchFamily="18" charset="0"/>
              </a:rPr>
              <a:t> A stop word is a commonly used word </a:t>
            </a:r>
            <a:r>
              <a:rPr lang="en-GB" sz="2000" b="1" dirty="0" smtClean="0">
                <a:solidFill>
                  <a:srgbClr val="FF0000"/>
                </a:solidFill>
                <a:latin typeface="Times New Roman" pitchFamily="18" charset="0"/>
                <a:cs typeface="Times New Roman" pitchFamily="18" charset="0"/>
              </a:rPr>
              <a:t>(such as “the”, “a”, “an”, “in”) </a:t>
            </a:r>
            <a:r>
              <a:rPr lang="en-GB" sz="2000" dirty="0" smtClean="0">
                <a:latin typeface="Times New Roman" pitchFamily="18" charset="0"/>
                <a:cs typeface="Times New Roman" pitchFamily="18" charset="0"/>
              </a:rPr>
              <a:t>that a search engine has been programmed to ignore, both when indexing entries for searching and when retrieving them as the result of a search query.</a:t>
            </a:r>
          </a:p>
          <a:p>
            <a:pPr algn="just"/>
            <a:r>
              <a:rPr lang="en-GB" sz="2000" dirty="0" smtClean="0">
                <a:latin typeface="Times New Roman" pitchFamily="18" charset="0"/>
                <a:cs typeface="Times New Roman" pitchFamily="18" charset="0"/>
              </a:rPr>
              <a:t> </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We would not want these words to take up space in our database, or taking up valuable processing time. For this, we can remove them easily, by storing a list of words that you consider to stop words. </a:t>
            </a:r>
            <a:r>
              <a:rPr lang="en-GB" sz="2000" b="1" dirty="0" smtClean="0">
                <a:solidFill>
                  <a:srgbClr val="FF0000"/>
                </a:solidFill>
                <a:latin typeface="Times New Roman" pitchFamily="18" charset="0"/>
                <a:cs typeface="Times New Roman" pitchFamily="18" charset="0"/>
              </a:rPr>
              <a:t>NLTK(Natural Language Toolkit) </a:t>
            </a:r>
            <a:r>
              <a:rPr lang="en-GB" sz="2000" dirty="0" smtClean="0">
                <a:latin typeface="Times New Roman" pitchFamily="18" charset="0"/>
                <a:cs typeface="Times New Roman" pitchFamily="18" charset="0"/>
              </a:rPr>
              <a:t>in python has a list of </a:t>
            </a:r>
            <a:r>
              <a:rPr lang="en-GB" sz="2000" dirty="0" err="1" smtClean="0">
                <a:latin typeface="Times New Roman" pitchFamily="18" charset="0"/>
                <a:cs typeface="Times New Roman" pitchFamily="18" charset="0"/>
              </a:rPr>
              <a:t>stopwords</a:t>
            </a:r>
            <a:r>
              <a:rPr lang="en-GB" sz="2000" dirty="0" smtClean="0">
                <a:latin typeface="Times New Roman" pitchFamily="18" charset="0"/>
                <a:cs typeface="Times New Roman" pitchFamily="18" charset="0"/>
              </a:rPr>
              <a:t> stored in 16 different languages. You can find them in the </a:t>
            </a:r>
            <a:r>
              <a:rPr lang="en-GB" sz="2000" dirty="0" err="1" smtClean="0">
                <a:latin typeface="Times New Roman" pitchFamily="18" charset="0"/>
                <a:cs typeface="Times New Roman" pitchFamily="18" charset="0"/>
              </a:rPr>
              <a:t>nltk_data</a:t>
            </a:r>
            <a:r>
              <a:rPr lang="en-GB" sz="2000" dirty="0" smtClean="0">
                <a:latin typeface="Times New Roman" pitchFamily="18" charset="0"/>
                <a:cs typeface="Times New Roman" pitchFamily="18" charset="0"/>
              </a:rPr>
              <a:t> directory.</a:t>
            </a:r>
          </a:p>
          <a:p>
            <a:pPr algn="just"/>
            <a:r>
              <a:rPr lang="en-GB" sz="2000" dirty="0" smtClean="0">
                <a:latin typeface="Times New Roman" pitchFamily="18" charset="0"/>
                <a:cs typeface="Times New Roman" pitchFamily="18" charset="0"/>
              </a:rPr>
              <a:t> </a:t>
            </a:r>
          </a:p>
          <a:p>
            <a:pPr algn="just"/>
            <a:r>
              <a:rPr lang="en-GB" sz="2000" b="1" i="1" dirty="0" smtClean="0">
                <a:latin typeface="Times New Roman" pitchFamily="18" charset="0"/>
                <a:cs typeface="Times New Roman" pitchFamily="18" charset="0"/>
              </a:rPr>
              <a:t>home/</a:t>
            </a:r>
            <a:r>
              <a:rPr lang="en-GB" sz="2000" b="1" i="1" dirty="0" err="1" smtClean="0">
                <a:latin typeface="Times New Roman" pitchFamily="18" charset="0"/>
                <a:cs typeface="Times New Roman" pitchFamily="18" charset="0"/>
              </a:rPr>
              <a:t>mustaq</a:t>
            </a:r>
            <a:r>
              <a:rPr lang="en-GB" sz="2000" b="1" i="1" dirty="0" smtClean="0">
                <a:latin typeface="Times New Roman" pitchFamily="18" charset="0"/>
                <a:cs typeface="Times New Roman" pitchFamily="18" charset="0"/>
              </a:rPr>
              <a:t>/</a:t>
            </a:r>
            <a:r>
              <a:rPr lang="en-GB" sz="2000" b="1" i="1" dirty="0" err="1" smtClean="0">
                <a:latin typeface="Times New Roman" pitchFamily="18" charset="0"/>
                <a:cs typeface="Times New Roman" pitchFamily="18" charset="0"/>
              </a:rPr>
              <a:t>nltk_data</a:t>
            </a:r>
            <a:r>
              <a:rPr lang="en-GB" sz="2000" b="1" i="1" dirty="0" smtClean="0">
                <a:latin typeface="Times New Roman" pitchFamily="18" charset="0"/>
                <a:cs typeface="Times New Roman" pitchFamily="18" charset="0"/>
              </a:rPr>
              <a:t>/corpora/</a:t>
            </a:r>
            <a:r>
              <a:rPr lang="en-GB" sz="2000" b="1" i="1" dirty="0" err="1" smtClean="0">
                <a:latin typeface="Times New Roman" pitchFamily="18" charset="0"/>
                <a:cs typeface="Times New Roman" pitchFamily="18" charset="0"/>
              </a:rPr>
              <a:t>stopwords</a:t>
            </a:r>
            <a:r>
              <a:rPr lang="en-GB" sz="2000" dirty="0" smtClean="0">
                <a:latin typeface="Times New Roman" pitchFamily="18" charset="0"/>
                <a:cs typeface="Times New Roman" pitchFamily="18" charset="0"/>
              </a:rPr>
              <a:t> is the directory address.(Do not forget to change your home directory name)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59600" y="648558"/>
            <a:ext cx="12192000" cy="746974"/>
          </a:xfrm>
          <a:prstGeom prst="rect">
            <a:avLst/>
          </a:prstGeom>
          <a:noFill/>
          <a:ln>
            <a:noFill/>
          </a:ln>
        </p:spPr>
        <p:txBody>
          <a:bodyPr spcFirstLastPara="1" wrap="square" lIns="91425" tIns="45700" rIns="91425" bIns="45700" anchor="ctr" anchorCtr="0">
            <a:noAutofit/>
          </a:bodyPr>
          <a:lstStyle/>
          <a:p>
            <a:pPr fontAlgn="base"/>
            <a:r>
              <a:rPr lang="en-GB" sz="2800" b="1" dirty="0" smtClean="0"/>
              <a:t>How to Convert Categorical Data to Numerical Data?</a:t>
            </a:r>
            <a:endParaRPr lang="en-GB" sz="2800" b="1" dirty="0"/>
          </a:p>
        </p:txBody>
      </p:sp>
      <p:sp>
        <p:nvSpPr>
          <p:cNvPr id="120" name="Google Shape;120;p15"/>
          <p:cNvSpPr txBox="1">
            <a:spLocks noGrp="1"/>
          </p:cNvSpPr>
          <p:nvPr>
            <p:ph type="body" idx="1"/>
          </p:nvPr>
        </p:nvSpPr>
        <p:spPr>
          <a:xfrm>
            <a:off x="431321" y="1309268"/>
            <a:ext cx="11372753" cy="519504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chemeClr val="dk1"/>
              </a:buClr>
              <a:buSzPct val="100000"/>
            </a:pPr>
            <a:endParaRPr lang="en-GB" sz="2000"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endParaRPr lang="en-US" sz="2000" b="1"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endParaRPr lang="en-US" sz="2000" b="1" dirty="0" smtClean="0">
              <a:latin typeface="Times New Roman" pitchFamily="18" charset="0"/>
              <a:cs typeface="Times New Roman" pitchFamily="18" charset="0"/>
            </a:endParaRPr>
          </a:p>
        </p:txBody>
      </p:sp>
      <p:sp>
        <p:nvSpPr>
          <p:cNvPr id="123" name="Google Shape;123;p15"/>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lvl="0"/>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15"/>
          <p:cNvSpPr txBox="1">
            <a:spLocks noGrp="1"/>
          </p:cNvSpPr>
          <p:nvPr>
            <p:ph type="ftr" idx="11"/>
          </p:nvPr>
        </p:nvSpPr>
        <p:spPr>
          <a:xfrm>
            <a:off x="4038600" y="649287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Department of CSE, </a:t>
            </a:r>
            <a:r>
              <a:rPr lang="en-IN" dirty="0" err="1">
                <a:latin typeface="Times New Roman" panose="02020603050405020304"/>
                <a:ea typeface="Times New Roman" panose="02020603050405020304"/>
                <a:cs typeface="Times New Roman" panose="02020603050405020304"/>
                <a:sym typeface="Times New Roman" panose="02020603050405020304"/>
              </a:rPr>
              <a:t>Vemana</a:t>
            </a:r>
            <a:r>
              <a:rPr lang="en-IN" dirty="0">
                <a:latin typeface="Times New Roman" panose="02020603050405020304"/>
                <a:ea typeface="Times New Roman" panose="02020603050405020304"/>
                <a:cs typeface="Times New Roman" panose="02020603050405020304"/>
                <a:sym typeface="Times New Roman" panose="02020603050405020304"/>
              </a:rPr>
              <a:t> IT</a:t>
            </a:r>
          </a:p>
        </p:txBody>
      </p:sp>
      <p:sp>
        <p:nvSpPr>
          <p:cNvPr id="122" name="Google Shape;122;p15"/>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6</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5"/>
          <p:cNvSpPr txBox="1"/>
          <p:nvPr/>
        </p:nvSpPr>
        <p:spPr>
          <a:xfrm>
            <a:off x="20395" y="-3457"/>
            <a:ext cx="4114800" cy="365125"/>
          </a:xfrm>
          <a:prstGeom prst="rect">
            <a:avLst/>
          </a:prstGeom>
          <a:noFill/>
          <a:ln>
            <a:noFill/>
          </a:ln>
        </p:spPr>
        <p:txBody>
          <a:bodyPr spcFirstLastPara="1" wrap="square" lIns="91425" tIns="45700" rIns="91425" bIns="45700" anchor="ctr" anchorCtr="0">
            <a:no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
        <p:nvSpPr>
          <p:cNvPr id="125" name="Google Shape;125;p15"/>
          <p:cNvSpPr txBox="1"/>
          <p:nvPr/>
        </p:nvSpPr>
        <p:spPr>
          <a:xfrm>
            <a:off x="8075827" y="-3458"/>
            <a:ext cx="4114800" cy="365125"/>
          </a:xfrm>
          <a:prstGeom prst="rect">
            <a:avLst/>
          </a:prstGeom>
          <a:noFill/>
          <a:ln>
            <a:noFill/>
          </a:ln>
        </p:spPr>
        <p:txBody>
          <a:bodyPr spcFirstLastPara="1" wrap="square" lIns="91425" tIns="45700" rIns="91425" bIns="45700" anchor="ctr" anchorCtr="0">
            <a:noAutofit/>
          </a:bodyPr>
          <a:lstStyle/>
          <a:p>
            <a:pPr lvl="0" algn="r"/>
            <a:r>
              <a:rPr lang="en-IN" sz="1200"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lang="en-IN" sz="1200" dirty="0"/>
          </a:p>
        </p:txBody>
      </p:sp>
      <p:sp>
        <p:nvSpPr>
          <p:cNvPr id="13" name="TextBox 12"/>
          <p:cNvSpPr txBox="1"/>
          <p:nvPr/>
        </p:nvSpPr>
        <p:spPr>
          <a:xfrm>
            <a:off x="6492240" y="1701105"/>
            <a:ext cx="5501640" cy="4339650"/>
          </a:xfrm>
          <a:prstGeom prst="rect">
            <a:avLst/>
          </a:prstGeom>
          <a:noFill/>
        </p:spPr>
        <p:txBody>
          <a:bodyPr wrap="square" rtlCol="0">
            <a:spAutoFit/>
          </a:bodyPr>
          <a:lstStyle/>
          <a:p>
            <a:pPr algn="just" fontAlgn="base"/>
            <a:r>
              <a:rPr lang="en-US" sz="2000" b="1" dirty="0" smtClean="0">
                <a:solidFill>
                  <a:srgbClr val="FF0000"/>
                </a:solidFill>
                <a:latin typeface="Times New Roman" pitchFamily="18" charset="0"/>
                <a:cs typeface="Times New Roman" pitchFamily="18" charset="0"/>
              </a:rPr>
              <a:t>One-Hot Encoding</a:t>
            </a:r>
          </a:p>
          <a:p>
            <a:pPr algn="just" fontAlgn="base"/>
            <a:endParaRPr lang="en-US" sz="2000" b="1" dirty="0" smtClean="0">
              <a:latin typeface="Times New Roman" pitchFamily="18" charset="0"/>
              <a:cs typeface="Times New Roman" pitchFamily="18" charset="0"/>
            </a:endParaRPr>
          </a:p>
          <a:p>
            <a:pPr algn="just" fontAlgn="base"/>
            <a:r>
              <a:rPr lang="en-GB" dirty="0" smtClean="0">
                <a:latin typeface="Times New Roman" pitchFamily="18" charset="0"/>
                <a:cs typeface="Times New Roman" pitchFamily="18" charset="0"/>
              </a:rPr>
              <a:t>For categorical variables where no such ordinal relationship exists, the integer encoding is not enough.</a:t>
            </a:r>
          </a:p>
          <a:p>
            <a:pPr algn="just" fontAlgn="base"/>
            <a:r>
              <a:rPr lang="en-GB" dirty="0" smtClean="0">
                <a:latin typeface="Times New Roman" pitchFamily="18" charset="0"/>
                <a:cs typeface="Times New Roman" pitchFamily="18" charset="0"/>
              </a:rPr>
              <a:t>In fact, using this encoding and allowing the model to assume a natural ordering between categories may result in poor performance or unexpected results (predictions halfway between categories).</a:t>
            </a:r>
          </a:p>
          <a:p>
            <a:pPr algn="just" fontAlgn="base"/>
            <a:r>
              <a:rPr lang="en-GB" dirty="0" smtClean="0">
                <a:latin typeface="Times New Roman" pitchFamily="18" charset="0"/>
                <a:cs typeface="Times New Roman" pitchFamily="18" charset="0"/>
              </a:rPr>
              <a:t>1</a:t>
            </a:r>
          </a:p>
          <a:p>
            <a:pPr algn="just" fontAlgn="base"/>
            <a:r>
              <a:rPr lang="en-GB" dirty="0" smtClean="0">
                <a:latin typeface="Times New Roman" pitchFamily="18" charset="0"/>
                <a:cs typeface="Times New Roman" pitchFamily="18" charset="0"/>
              </a:rPr>
              <a:t>In this case, a one-hot encoding can be applied to the integer representation. This is where the integer encoded variable is removed and a new binary variable is added for each unique integer value.</a:t>
            </a:r>
          </a:p>
          <a:p>
            <a:pPr fontAlgn="base"/>
            <a:endParaRPr lang="en-GB" dirty="0" smtClean="0">
              <a:latin typeface="Times New Roman" pitchFamily="18" charset="0"/>
              <a:cs typeface="Times New Roman" pitchFamily="18" charset="0"/>
            </a:endParaRPr>
          </a:p>
          <a:p>
            <a:pPr fontAlgn="base"/>
            <a:endParaRPr lang="en-US" sz="2000" b="1" dirty="0">
              <a:latin typeface="Times New Roman" pitchFamily="18" charset="0"/>
              <a:cs typeface="Times New Roman" pitchFamily="18" charset="0"/>
            </a:endParaRPr>
          </a:p>
        </p:txBody>
      </p:sp>
      <p:pic>
        <p:nvPicPr>
          <p:cNvPr id="2050" name="Picture 2" descr="C:\Users\Saleem\Desktop\one_hot_encoding.PNG"/>
          <p:cNvPicPr>
            <a:picLocks noChangeAspect="1" noChangeArrowheads="1"/>
          </p:cNvPicPr>
          <p:nvPr/>
        </p:nvPicPr>
        <p:blipFill>
          <a:blip r:embed="rId3"/>
          <a:srcRect/>
          <a:stretch>
            <a:fillRect/>
          </a:stretch>
        </p:blipFill>
        <p:spPr bwMode="auto">
          <a:xfrm>
            <a:off x="685800" y="3550920"/>
            <a:ext cx="4693920" cy="1584960"/>
          </a:xfrm>
          <a:prstGeom prst="rect">
            <a:avLst/>
          </a:prstGeom>
          <a:noFill/>
        </p:spPr>
      </p:pic>
      <p:sp>
        <p:nvSpPr>
          <p:cNvPr id="12" name="TextBox 11"/>
          <p:cNvSpPr txBox="1"/>
          <p:nvPr/>
        </p:nvSpPr>
        <p:spPr>
          <a:xfrm>
            <a:off x="624840" y="1783080"/>
            <a:ext cx="5212080" cy="4401205"/>
          </a:xfrm>
          <a:prstGeom prst="rect">
            <a:avLst/>
          </a:prstGeom>
          <a:noFill/>
        </p:spPr>
        <p:txBody>
          <a:bodyPr wrap="square" rtlCol="0">
            <a:spAutoFit/>
          </a:bodyPr>
          <a:lstStyle/>
          <a:p>
            <a:pPr algn="just" fontAlgn="base"/>
            <a:r>
              <a:rPr lang="en-GB" sz="2000" dirty="0" smtClean="0">
                <a:latin typeface="Times New Roman" pitchFamily="18" charset="0"/>
                <a:cs typeface="Times New Roman" pitchFamily="18" charset="0"/>
              </a:rPr>
              <a:t>In the </a:t>
            </a:r>
            <a:r>
              <a:rPr lang="en-GB" sz="2000" b="1" dirty="0" smtClean="0">
                <a:solidFill>
                  <a:srgbClr val="FF0000"/>
                </a:solidFill>
                <a:latin typeface="Times New Roman" pitchFamily="18" charset="0"/>
                <a:cs typeface="Times New Roman" pitchFamily="18" charset="0"/>
              </a:rPr>
              <a:t>“</a:t>
            </a:r>
            <a:r>
              <a:rPr lang="en-GB" sz="2000" b="1" i="1" dirty="0" err="1" smtClean="0">
                <a:solidFill>
                  <a:srgbClr val="FF0000"/>
                </a:solidFill>
                <a:latin typeface="Times New Roman" pitchFamily="18" charset="0"/>
                <a:cs typeface="Times New Roman" pitchFamily="18" charset="0"/>
              </a:rPr>
              <a:t>color</a:t>
            </a:r>
            <a:r>
              <a:rPr lang="en-GB" sz="2000" b="1" dirty="0" smtClean="0">
                <a:solidFill>
                  <a:srgbClr val="FF0000"/>
                </a:solidFill>
                <a:latin typeface="Times New Roman" pitchFamily="18" charset="0"/>
                <a:cs typeface="Times New Roman" pitchFamily="18" charset="0"/>
              </a:rPr>
              <a:t>” </a:t>
            </a:r>
            <a:r>
              <a:rPr lang="en-GB" sz="2000" dirty="0" smtClean="0">
                <a:latin typeface="Times New Roman" pitchFamily="18" charset="0"/>
                <a:cs typeface="Times New Roman" pitchFamily="18" charset="0"/>
              </a:rPr>
              <a:t>variable example, there are 3 categories and therefore 3 binary variables are needed. A “1” value is placed in the binary variable for the </a:t>
            </a:r>
            <a:r>
              <a:rPr lang="en-GB" sz="2000" dirty="0" err="1" smtClean="0">
                <a:latin typeface="Times New Roman" pitchFamily="18" charset="0"/>
                <a:cs typeface="Times New Roman" pitchFamily="18" charset="0"/>
              </a:rPr>
              <a:t>color</a:t>
            </a:r>
            <a:r>
              <a:rPr lang="en-GB" sz="2000" dirty="0" smtClean="0">
                <a:latin typeface="Times New Roman" pitchFamily="18" charset="0"/>
                <a:cs typeface="Times New Roman" pitchFamily="18" charset="0"/>
              </a:rPr>
              <a:t> and “0” values for the other </a:t>
            </a:r>
            <a:r>
              <a:rPr lang="en-GB" sz="2000" dirty="0" err="1" smtClean="0">
                <a:latin typeface="Times New Roman" pitchFamily="18" charset="0"/>
                <a:cs typeface="Times New Roman" pitchFamily="18" charset="0"/>
              </a:rPr>
              <a:t>colors</a:t>
            </a:r>
            <a:r>
              <a:rPr lang="en-GB" sz="2000" dirty="0" smtClean="0">
                <a:latin typeface="Times New Roman" pitchFamily="18" charset="0"/>
                <a:cs typeface="Times New Roman" pitchFamily="18" charset="0"/>
              </a:rPr>
              <a:t>.</a:t>
            </a:r>
          </a:p>
          <a:p>
            <a:pPr algn="just" fontAlgn="base"/>
            <a:r>
              <a:rPr lang="en-GB" sz="2000" dirty="0" smtClean="0">
                <a:latin typeface="Times New Roman" pitchFamily="18" charset="0"/>
                <a:cs typeface="Times New Roman" pitchFamily="18" charset="0"/>
              </a:rPr>
              <a:t>For example:</a:t>
            </a:r>
          </a:p>
          <a:p>
            <a:pPr algn="just" fontAlgn="base"/>
            <a:endParaRPr lang="en-GB" sz="2000" dirty="0" smtClean="0">
              <a:latin typeface="Times New Roman" pitchFamily="18" charset="0"/>
              <a:cs typeface="Times New Roman" pitchFamily="18" charset="0"/>
            </a:endParaRPr>
          </a:p>
          <a:p>
            <a:pPr algn="just" fontAlgn="base"/>
            <a:endParaRPr lang="en-GB" sz="2000" dirty="0" smtClean="0">
              <a:latin typeface="Times New Roman" pitchFamily="18" charset="0"/>
              <a:cs typeface="Times New Roman" pitchFamily="18" charset="0"/>
            </a:endParaRPr>
          </a:p>
          <a:p>
            <a:pPr algn="just" fontAlgn="base"/>
            <a:endParaRPr lang="en-GB" sz="2000" dirty="0" smtClean="0">
              <a:latin typeface="Times New Roman" pitchFamily="18" charset="0"/>
              <a:cs typeface="Times New Roman" pitchFamily="18" charset="0"/>
            </a:endParaRPr>
          </a:p>
          <a:p>
            <a:pPr algn="just" fontAlgn="base"/>
            <a:endParaRPr lang="en-GB" sz="2000" dirty="0" smtClean="0">
              <a:latin typeface="Times New Roman" pitchFamily="18" charset="0"/>
              <a:cs typeface="Times New Roman" pitchFamily="18" charset="0"/>
            </a:endParaRPr>
          </a:p>
          <a:p>
            <a:pPr algn="just" fontAlgn="base"/>
            <a:endParaRPr lang="en-GB" sz="2000" dirty="0" smtClean="0">
              <a:latin typeface="Times New Roman" pitchFamily="18" charset="0"/>
              <a:cs typeface="Times New Roman" pitchFamily="18" charset="0"/>
            </a:endParaRPr>
          </a:p>
          <a:p>
            <a:pPr algn="just" fontAlgn="base"/>
            <a:endParaRPr lang="en-GB" sz="2000" dirty="0" smtClean="0">
              <a:latin typeface="Times New Roman" pitchFamily="18" charset="0"/>
              <a:cs typeface="Times New Roman" pitchFamily="18" charset="0"/>
            </a:endParaRPr>
          </a:p>
          <a:p>
            <a:pPr algn="just"/>
            <a:r>
              <a:rPr lang="en-GB" sz="2000" dirty="0" smtClean="0">
                <a:latin typeface="Times New Roman" pitchFamily="18" charset="0"/>
                <a:cs typeface="Times New Roman" pitchFamily="18" charset="0"/>
              </a:rPr>
              <a:t>The binary variables are often called </a:t>
            </a:r>
            <a:r>
              <a:rPr lang="en-GB" sz="2000" b="1" dirty="0" smtClean="0">
                <a:solidFill>
                  <a:srgbClr val="FF0000"/>
                </a:solidFill>
                <a:latin typeface="Times New Roman" pitchFamily="18" charset="0"/>
                <a:cs typeface="Times New Roman" pitchFamily="18" charset="0"/>
              </a:rPr>
              <a:t>“dummy variables” </a:t>
            </a:r>
            <a:r>
              <a:rPr lang="en-GB" sz="2000" dirty="0" smtClean="0">
                <a:latin typeface="Times New Roman" pitchFamily="18" charset="0"/>
                <a:cs typeface="Times New Roman" pitchFamily="18" charset="0"/>
              </a:rPr>
              <a:t>in other fields, such as statistics.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59600" y="648558"/>
            <a:ext cx="12192000" cy="746974"/>
          </a:xfrm>
          <a:prstGeom prst="rect">
            <a:avLst/>
          </a:prstGeom>
          <a:noFill/>
          <a:ln>
            <a:noFill/>
          </a:ln>
        </p:spPr>
        <p:txBody>
          <a:bodyPr spcFirstLastPara="1" wrap="square" lIns="91425" tIns="45700" rIns="91425" bIns="45700" anchor="ctr" anchorCtr="0">
            <a:noAutofit/>
          </a:bodyPr>
          <a:lstStyle/>
          <a:p>
            <a:pPr lvl="0" algn="ctr">
              <a:lnSpc>
                <a:spcPct val="200000"/>
              </a:lnSpc>
              <a:spcBef>
                <a:spcPts val="0"/>
              </a:spcBef>
            </a:pPr>
            <a:r>
              <a:rPr lang="en-US" sz="2800" b="1" dirty="0" smtClean="0">
                <a:latin typeface="Times New Roman" pitchFamily="18" charset="0"/>
                <a:cs typeface="Times New Roman" pitchFamily="18" charset="0"/>
              </a:rPr>
              <a:t>Model Selection</a:t>
            </a:r>
          </a:p>
        </p:txBody>
      </p:sp>
      <p:sp>
        <p:nvSpPr>
          <p:cNvPr id="120" name="Google Shape;120;p15"/>
          <p:cNvSpPr txBox="1">
            <a:spLocks noGrp="1"/>
          </p:cNvSpPr>
          <p:nvPr>
            <p:ph type="body" idx="1"/>
          </p:nvPr>
        </p:nvSpPr>
        <p:spPr>
          <a:xfrm>
            <a:off x="431321" y="1309268"/>
            <a:ext cx="11372753" cy="519504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chemeClr val="dk1"/>
              </a:buClr>
              <a:buSzPct val="100000"/>
            </a:pPr>
            <a:endParaRPr lang="en-GB" sz="2000"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endParaRPr lang="en-US" sz="2000" b="1"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endParaRPr lang="en-US" sz="2000" b="1" dirty="0" smtClean="0">
              <a:latin typeface="Times New Roman" pitchFamily="18" charset="0"/>
              <a:cs typeface="Times New Roman" pitchFamily="18" charset="0"/>
            </a:endParaRPr>
          </a:p>
        </p:txBody>
      </p:sp>
      <p:sp>
        <p:nvSpPr>
          <p:cNvPr id="123" name="Google Shape;123;p15"/>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lvl="0"/>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15"/>
          <p:cNvSpPr txBox="1">
            <a:spLocks noGrp="1"/>
          </p:cNvSpPr>
          <p:nvPr>
            <p:ph type="ftr" idx="11"/>
          </p:nvPr>
        </p:nvSpPr>
        <p:spPr>
          <a:xfrm>
            <a:off x="4038600" y="649287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Department of CSE, </a:t>
            </a:r>
            <a:r>
              <a:rPr lang="en-IN" dirty="0" err="1">
                <a:latin typeface="Times New Roman" panose="02020603050405020304"/>
                <a:ea typeface="Times New Roman" panose="02020603050405020304"/>
                <a:cs typeface="Times New Roman" panose="02020603050405020304"/>
                <a:sym typeface="Times New Roman" panose="02020603050405020304"/>
              </a:rPr>
              <a:t>Vemana</a:t>
            </a:r>
            <a:r>
              <a:rPr lang="en-IN" dirty="0">
                <a:latin typeface="Times New Roman" panose="02020603050405020304"/>
                <a:ea typeface="Times New Roman" panose="02020603050405020304"/>
                <a:cs typeface="Times New Roman" panose="02020603050405020304"/>
                <a:sym typeface="Times New Roman" panose="02020603050405020304"/>
              </a:rPr>
              <a:t> IT</a:t>
            </a:r>
          </a:p>
        </p:txBody>
      </p:sp>
      <p:sp>
        <p:nvSpPr>
          <p:cNvPr id="122" name="Google Shape;122;p15"/>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7</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5"/>
          <p:cNvSpPr txBox="1"/>
          <p:nvPr/>
        </p:nvSpPr>
        <p:spPr>
          <a:xfrm>
            <a:off x="20395" y="-3457"/>
            <a:ext cx="4114800" cy="365125"/>
          </a:xfrm>
          <a:prstGeom prst="rect">
            <a:avLst/>
          </a:prstGeom>
          <a:noFill/>
          <a:ln>
            <a:noFill/>
          </a:ln>
        </p:spPr>
        <p:txBody>
          <a:bodyPr spcFirstLastPara="1" wrap="square" lIns="91425" tIns="45700" rIns="91425" bIns="45700" anchor="ctr" anchorCtr="0">
            <a:no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
        <p:nvSpPr>
          <p:cNvPr id="125" name="Google Shape;125;p15"/>
          <p:cNvSpPr txBox="1"/>
          <p:nvPr/>
        </p:nvSpPr>
        <p:spPr>
          <a:xfrm>
            <a:off x="8075827" y="-3458"/>
            <a:ext cx="4114800" cy="365125"/>
          </a:xfrm>
          <a:prstGeom prst="rect">
            <a:avLst/>
          </a:prstGeom>
          <a:noFill/>
          <a:ln>
            <a:noFill/>
          </a:ln>
        </p:spPr>
        <p:txBody>
          <a:bodyPr spcFirstLastPara="1" wrap="square" lIns="91425" tIns="45700" rIns="91425" bIns="45700" anchor="ctr" anchorCtr="0">
            <a:noAutofit/>
          </a:bodyPr>
          <a:lstStyle/>
          <a:p>
            <a:pPr lvl="0" algn="r"/>
            <a:r>
              <a:rPr lang="en-IN" sz="1200"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lang="en-IN" sz="1200" dirty="0"/>
          </a:p>
        </p:txBody>
      </p:sp>
      <p:graphicFrame>
        <p:nvGraphicFramePr>
          <p:cNvPr id="10" name="Diagram 9"/>
          <p:cNvGraphicFramePr/>
          <p:nvPr/>
        </p:nvGraphicFramePr>
        <p:xfrm>
          <a:off x="-1280160" y="1813561"/>
          <a:ext cx="11140440" cy="3855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996440" y="5715000"/>
            <a:ext cx="4968240" cy="400110"/>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Emotions in the Model</a:t>
            </a:r>
            <a:endParaRPr lang="en-US" sz="2000" dirty="0">
              <a:latin typeface="Times New Roman" pitchFamily="18" charset="0"/>
              <a:cs typeface="Times New Roman" pitchFamily="18" charset="0"/>
            </a:endParaRPr>
          </a:p>
        </p:txBody>
      </p:sp>
      <p:sp>
        <p:nvSpPr>
          <p:cNvPr id="12" name="TextBox 11"/>
          <p:cNvSpPr txBox="1"/>
          <p:nvPr/>
        </p:nvSpPr>
        <p:spPr>
          <a:xfrm>
            <a:off x="8168640" y="1737360"/>
            <a:ext cx="3718560" cy="4093428"/>
          </a:xfrm>
          <a:prstGeom prst="rect">
            <a:avLst/>
          </a:prstGeom>
          <a:noFill/>
        </p:spPr>
        <p:txBody>
          <a:bodyPr wrap="square" rtlCol="0">
            <a:spAutoFit/>
          </a:bodyPr>
          <a:lstStyle/>
          <a:p>
            <a:pPr algn="just"/>
            <a:r>
              <a:rPr lang="en-GB" sz="2000" dirty="0" smtClean="0">
                <a:latin typeface="Times New Roman" pitchFamily="18" charset="0"/>
                <a:cs typeface="Times New Roman" pitchFamily="18" charset="0"/>
              </a:rPr>
              <a:t>Emotion Detection and Recognition from text is a recent field of research that is closely related to Sentiment Analysis. Sentiment Analysis aims to detect positive, neutral, or negative feelings from text, whereas Emotion Analysis aims to detect and recognize types of feelings through the expression of texts, </a:t>
            </a:r>
            <a:r>
              <a:rPr lang="en-GB" sz="2000" smtClean="0">
                <a:latin typeface="Times New Roman" pitchFamily="18" charset="0"/>
                <a:cs typeface="Times New Roman" pitchFamily="18" charset="0"/>
              </a:rPr>
              <a:t>such as </a:t>
            </a:r>
            <a:r>
              <a:rPr lang="en-IN" sz="2000" smtClean="0">
                <a:solidFill>
                  <a:srgbClr val="FF0000"/>
                </a:solidFill>
                <a:latin typeface="Times New Roman" pitchFamily="18" charset="0"/>
                <a:cs typeface="Times New Roman" pitchFamily="18" charset="0"/>
              </a:rPr>
              <a:t>Happy</a:t>
            </a:r>
            <a:r>
              <a:rPr lang="en-IN" sz="2000" dirty="0" smtClean="0">
                <a:solidFill>
                  <a:srgbClr val="FF0000"/>
                </a:solidFill>
                <a:latin typeface="Times New Roman" pitchFamily="18" charset="0"/>
                <a:cs typeface="Times New Roman" pitchFamily="18" charset="0"/>
              </a:rPr>
              <a:t>, sadness, anger,  fear, surprise, love</a:t>
            </a:r>
            <a:r>
              <a:rPr lang="en-GB" sz="2000" dirty="0" smtClean="0">
                <a:solidFill>
                  <a:srgbClr val="FF0000"/>
                </a:solidFill>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159600" y="648558"/>
            <a:ext cx="12192000" cy="746974"/>
          </a:xfrm>
          <a:prstGeom prst="rect">
            <a:avLst/>
          </a:prstGeom>
          <a:noFill/>
          <a:ln>
            <a:noFill/>
          </a:ln>
        </p:spPr>
        <p:txBody>
          <a:bodyPr spcFirstLastPara="1" wrap="square" lIns="91425" tIns="45700" rIns="91425" bIns="45700" anchor="ctr" anchorCtr="0">
            <a:noAutofit/>
          </a:bodyPr>
          <a:lstStyle/>
          <a:p>
            <a:pPr lvl="0" algn="ctr">
              <a:lnSpc>
                <a:spcPct val="200000"/>
              </a:lnSpc>
              <a:spcBef>
                <a:spcPts val="0"/>
              </a:spcBef>
            </a:pPr>
            <a:r>
              <a:rPr lang="en-US" sz="2800" b="1" dirty="0" smtClean="0">
                <a:latin typeface="Times New Roman" pitchFamily="18" charset="0"/>
                <a:cs typeface="Times New Roman" pitchFamily="18" charset="0"/>
              </a:rPr>
              <a:t>Model Evaluation</a:t>
            </a:r>
          </a:p>
        </p:txBody>
      </p:sp>
      <p:sp>
        <p:nvSpPr>
          <p:cNvPr id="120" name="Google Shape;120;p15"/>
          <p:cNvSpPr txBox="1">
            <a:spLocks noGrp="1"/>
          </p:cNvSpPr>
          <p:nvPr>
            <p:ph type="body" idx="1"/>
          </p:nvPr>
        </p:nvSpPr>
        <p:spPr>
          <a:xfrm>
            <a:off x="431321" y="1309268"/>
            <a:ext cx="11372753" cy="519504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chemeClr val="dk1"/>
              </a:buClr>
              <a:buSzPct val="100000"/>
            </a:pPr>
            <a:endParaRPr lang="en-GB" sz="2000"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endParaRPr lang="en-US" sz="2000" b="1" dirty="0" smtClean="0">
              <a:latin typeface="Times New Roman" pitchFamily="18" charset="0"/>
              <a:cs typeface="Times New Roman" pitchFamily="18" charset="0"/>
            </a:endParaRPr>
          </a:p>
          <a:p>
            <a:pPr marL="0" indent="0" algn="ctr">
              <a:lnSpc>
                <a:spcPct val="150000"/>
              </a:lnSpc>
              <a:spcBef>
                <a:spcPts val="0"/>
              </a:spcBef>
              <a:buClr>
                <a:schemeClr val="dk1"/>
              </a:buClr>
              <a:buSzPct val="100000"/>
              <a:buNone/>
            </a:pPr>
            <a:r>
              <a:rPr lang="en-IN" sz="2000" b="1" dirty="0" smtClean="0">
                <a:latin typeface="Times New Roman" pitchFamily="18" charset="0"/>
                <a:cs typeface="Times New Roman" pitchFamily="18" charset="0"/>
              </a:rPr>
              <a:t>1</a:t>
            </a:r>
            <a:endParaRPr lang="en-US" sz="2000" b="1" dirty="0" smtClean="0">
              <a:latin typeface="Times New Roman" pitchFamily="18" charset="0"/>
              <a:cs typeface="Times New Roman" pitchFamily="18" charset="0"/>
            </a:endParaRPr>
          </a:p>
        </p:txBody>
      </p:sp>
      <p:sp>
        <p:nvSpPr>
          <p:cNvPr id="123" name="Google Shape;123;p15"/>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lvl="0"/>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15"/>
          <p:cNvSpPr txBox="1">
            <a:spLocks noGrp="1"/>
          </p:cNvSpPr>
          <p:nvPr>
            <p:ph type="ftr" idx="11"/>
          </p:nvPr>
        </p:nvSpPr>
        <p:spPr>
          <a:xfrm>
            <a:off x="4038600" y="6492876"/>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Department of CSE, </a:t>
            </a:r>
            <a:r>
              <a:rPr lang="en-IN" dirty="0" err="1">
                <a:latin typeface="Times New Roman" panose="02020603050405020304"/>
                <a:ea typeface="Times New Roman" panose="02020603050405020304"/>
                <a:cs typeface="Times New Roman" panose="02020603050405020304"/>
                <a:sym typeface="Times New Roman" panose="02020603050405020304"/>
              </a:rPr>
              <a:t>Vemana</a:t>
            </a:r>
            <a:r>
              <a:rPr lang="en-IN" dirty="0">
                <a:latin typeface="Times New Roman" panose="02020603050405020304"/>
                <a:ea typeface="Times New Roman" panose="02020603050405020304"/>
                <a:cs typeface="Times New Roman" panose="02020603050405020304"/>
                <a:sym typeface="Times New Roman" panose="02020603050405020304"/>
              </a:rPr>
              <a:t> IT</a:t>
            </a:r>
          </a:p>
        </p:txBody>
      </p:sp>
      <p:sp>
        <p:nvSpPr>
          <p:cNvPr id="122" name="Google Shape;122;p15"/>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8</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15"/>
          <p:cNvSpPr txBox="1"/>
          <p:nvPr/>
        </p:nvSpPr>
        <p:spPr>
          <a:xfrm>
            <a:off x="20395" y="-3457"/>
            <a:ext cx="4114800" cy="365125"/>
          </a:xfrm>
          <a:prstGeom prst="rect">
            <a:avLst/>
          </a:prstGeom>
          <a:noFill/>
          <a:ln>
            <a:noFill/>
          </a:ln>
        </p:spPr>
        <p:txBody>
          <a:bodyPr spcFirstLastPara="1" wrap="square" lIns="91425" tIns="45700" rIns="91425" bIns="45700" anchor="ctr" anchorCtr="0">
            <a:no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
        <p:nvSpPr>
          <p:cNvPr id="125" name="Google Shape;125;p15"/>
          <p:cNvSpPr txBox="1"/>
          <p:nvPr/>
        </p:nvSpPr>
        <p:spPr>
          <a:xfrm>
            <a:off x="8075827" y="-3458"/>
            <a:ext cx="4114800" cy="365125"/>
          </a:xfrm>
          <a:prstGeom prst="rect">
            <a:avLst/>
          </a:prstGeom>
          <a:noFill/>
          <a:ln>
            <a:noFill/>
          </a:ln>
        </p:spPr>
        <p:txBody>
          <a:bodyPr spcFirstLastPara="1" wrap="square" lIns="91425" tIns="45700" rIns="91425" bIns="45700" anchor="ctr" anchorCtr="0">
            <a:noAutofit/>
          </a:bodyPr>
          <a:lstStyle/>
          <a:p>
            <a:pPr lvl="0" algn="r"/>
            <a:r>
              <a:rPr lang="en-IN" sz="1200"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lang="en-IN" sz="1200" dirty="0"/>
          </a:p>
        </p:txBody>
      </p:sp>
      <p:pic>
        <p:nvPicPr>
          <p:cNvPr id="11" name="Picture 10" descr="output.PNG"/>
          <p:cNvPicPr>
            <a:picLocks noChangeAspect="1"/>
          </p:cNvPicPr>
          <p:nvPr/>
        </p:nvPicPr>
        <p:blipFill>
          <a:blip r:embed="rId3"/>
          <a:stretch>
            <a:fillRect/>
          </a:stretch>
        </p:blipFill>
        <p:spPr>
          <a:xfrm>
            <a:off x="7617833" y="1706880"/>
            <a:ext cx="4574167" cy="3520440"/>
          </a:xfrm>
          <a:prstGeom prst="rect">
            <a:avLst/>
          </a:prstGeom>
        </p:spPr>
      </p:pic>
      <p:sp>
        <p:nvSpPr>
          <p:cNvPr id="12" name="TextBox 11"/>
          <p:cNvSpPr txBox="1"/>
          <p:nvPr/>
        </p:nvSpPr>
        <p:spPr>
          <a:xfrm>
            <a:off x="4084320" y="5242560"/>
            <a:ext cx="3794760" cy="400110"/>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Model Loss</a:t>
            </a:r>
            <a:endParaRPr lang="en-US" sz="2000" dirty="0">
              <a:latin typeface="Times New Roman" pitchFamily="18" charset="0"/>
              <a:cs typeface="Times New Roman" pitchFamily="18" charset="0"/>
            </a:endParaRPr>
          </a:p>
        </p:txBody>
      </p:sp>
      <p:sp>
        <p:nvSpPr>
          <p:cNvPr id="13" name="TextBox 12"/>
          <p:cNvSpPr txBox="1"/>
          <p:nvPr/>
        </p:nvSpPr>
        <p:spPr>
          <a:xfrm>
            <a:off x="7680960" y="5242560"/>
            <a:ext cx="4312920" cy="400110"/>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Confusion Matrix</a:t>
            </a:r>
            <a:endParaRPr lang="en-US" sz="2000" dirty="0">
              <a:latin typeface="Times New Roman" pitchFamily="18" charset="0"/>
              <a:cs typeface="Times New Roman" pitchFamily="18" charset="0"/>
            </a:endParaRPr>
          </a:p>
        </p:txBody>
      </p:sp>
      <p:sp>
        <p:nvSpPr>
          <p:cNvPr id="14" name="TextBox 13"/>
          <p:cNvSpPr txBox="1"/>
          <p:nvPr/>
        </p:nvSpPr>
        <p:spPr>
          <a:xfrm>
            <a:off x="579120" y="5699760"/>
            <a:ext cx="10744200" cy="400110"/>
          </a:xfrm>
          <a:prstGeom prst="rect">
            <a:avLst/>
          </a:prstGeom>
          <a:noFill/>
        </p:spPr>
        <p:txBody>
          <a:bodyPr wrap="square" rtlCol="0">
            <a:spAutoFit/>
          </a:bodyPr>
          <a:lstStyle/>
          <a:p>
            <a:pPr algn="ctr"/>
            <a:r>
              <a:rPr lang="en-IN" sz="2000" b="1" dirty="0" smtClean="0">
                <a:latin typeface="Times New Roman" pitchFamily="18" charset="0"/>
                <a:cs typeface="Times New Roman" pitchFamily="18" charset="0"/>
              </a:rPr>
              <a:t>Finally we get a Text-Emotion Predictor after training our model. </a:t>
            </a:r>
            <a:endParaRPr lang="en-US" sz="2000" b="1" dirty="0">
              <a:latin typeface="Times New Roman" pitchFamily="18" charset="0"/>
              <a:cs typeface="Times New Roman" pitchFamily="18" charset="0"/>
            </a:endParaRPr>
          </a:p>
        </p:txBody>
      </p:sp>
      <p:pic>
        <p:nvPicPr>
          <p:cNvPr id="3074" name="Picture 2" descr="C:\Users\Saleem\Desktop\Model_Accuracy.PNG"/>
          <p:cNvPicPr>
            <a:picLocks noChangeAspect="1" noChangeArrowheads="1"/>
          </p:cNvPicPr>
          <p:nvPr/>
        </p:nvPicPr>
        <p:blipFill>
          <a:blip r:embed="rId4"/>
          <a:srcRect/>
          <a:stretch>
            <a:fillRect/>
          </a:stretch>
        </p:blipFill>
        <p:spPr bwMode="auto">
          <a:xfrm>
            <a:off x="441960" y="1889760"/>
            <a:ext cx="3676650" cy="3185160"/>
          </a:xfrm>
          <a:prstGeom prst="rect">
            <a:avLst/>
          </a:prstGeom>
          <a:noFill/>
        </p:spPr>
      </p:pic>
      <p:pic>
        <p:nvPicPr>
          <p:cNvPr id="3075" name="Picture 3" descr="C:\Users\Saleem\Desktop\Model_Loss.PNG"/>
          <p:cNvPicPr>
            <a:picLocks noChangeAspect="1" noChangeArrowheads="1"/>
          </p:cNvPicPr>
          <p:nvPr/>
        </p:nvPicPr>
        <p:blipFill>
          <a:blip r:embed="rId5"/>
          <a:srcRect/>
          <a:stretch>
            <a:fillRect/>
          </a:stretch>
        </p:blipFill>
        <p:spPr bwMode="auto">
          <a:xfrm>
            <a:off x="4132899" y="1691640"/>
            <a:ext cx="3624262" cy="3276600"/>
          </a:xfrm>
          <a:prstGeom prst="rect">
            <a:avLst/>
          </a:prstGeom>
          <a:noFill/>
        </p:spPr>
      </p:pic>
      <p:sp>
        <p:nvSpPr>
          <p:cNvPr id="16" name="TextBox 15"/>
          <p:cNvSpPr txBox="1"/>
          <p:nvPr/>
        </p:nvSpPr>
        <p:spPr>
          <a:xfrm>
            <a:off x="487680" y="5257800"/>
            <a:ext cx="3794760" cy="400110"/>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Model Accuracy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2651125"/>
            <a:ext cx="10515600" cy="1325563"/>
          </a:xfrm>
        </p:spPr>
        <p:txBody>
          <a:bodyPr/>
          <a:lstStyle/>
          <a:p>
            <a:pPr algn="ctr"/>
            <a:r>
              <a:rPr lang="en-IN"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
        <p:nvSpPr>
          <p:cNvPr id="6" name="Google Shape;123;p15"/>
          <p:cNvSpPr txBox="1">
            <a:spLocks noGrp="1"/>
          </p:cNvSpPr>
          <p:nvPr>
            <p:ph type="dt" idx="10"/>
          </p:nvPr>
        </p:nvSpPr>
        <p:spPr>
          <a:xfrm>
            <a:off x="0" y="6481249"/>
            <a:ext cx="2743200" cy="365125"/>
          </a:xfrm>
          <a:prstGeom prst="rect">
            <a:avLst/>
          </a:prstGeom>
          <a:noFill/>
          <a:ln>
            <a:noFill/>
          </a:ln>
        </p:spPr>
        <p:txBody>
          <a:bodyPr spcFirstLastPara="1" wrap="square" lIns="91425" tIns="45700" rIns="91425" bIns="45700" anchor="ctr" anchorCtr="0">
            <a:noAutofit/>
          </a:bodyPr>
          <a:lstStyle/>
          <a:p>
            <a:pPr lvl="0"/>
            <a:r>
              <a:rPr lang="en-IN" dirty="0" smtClean="0">
                <a:latin typeface="Times New Roman" panose="02020603050405020304"/>
                <a:ea typeface="Times New Roman" panose="02020603050405020304"/>
                <a:cs typeface="Times New Roman" panose="02020603050405020304"/>
                <a:sym typeface="Times New Roman" panose="02020603050405020304"/>
              </a:rPr>
              <a:t>Date : 17/06/2021</a:t>
            </a:r>
            <a:endParaRPr lang="en-IN"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7" name="Google Shape;122;p15"/>
          <p:cNvSpPr txBox="1">
            <a:spLocks noGrp="1"/>
          </p:cNvSpPr>
          <p:nvPr>
            <p:ph type="sldNum" idx="12"/>
          </p:nvPr>
        </p:nvSpPr>
        <p:spPr>
          <a:xfrm>
            <a:off x="10969581" y="6481250"/>
            <a:ext cx="122242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latin typeface="Times New Roman" panose="02020603050405020304"/>
                <a:ea typeface="Times New Roman" panose="02020603050405020304"/>
                <a:cs typeface="Times New Roman" panose="02020603050405020304"/>
                <a:sym typeface="Times New Roman" panose="02020603050405020304"/>
              </a:rPr>
              <a:pPr marL="0" lvl="0" indent="0" algn="r" rtl="0">
                <a:spcBef>
                  <a:spcPts val="0"/>
                </a:spcBef>
                <a:spcAft>
                  <a:spcPts val="0"/>
                </a:spcAft>
                <a:buNone/>
              </a:pPr>
              <a:t>9</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4" name="Google Shape;124;p15"/>
          <p:cNvSpPr txBox="1"/>
          <p:nvPr/>
        </p:nvSpPr>
        <p:spPr>
          <a:xfrm>
            <a:off x="20395" y="-3457"/>
            <a:ext cx="4114800" cy="365125"/>
          </a:xfrm>
          <a:prstGeom prst="rect">
            <a:avLst/>
          </a:prstGeom>
          <a:noFill/>
          <a:ln>
            <a:noFill/>
          </a:ln>
        </p:spPr>
        <p:txBody>
          <a:bodyPr spcFirstLastPara="1" wrap="square" lIns="91425" tIns="45700" rIns="91425" bIns="45700" anchor="ctr" anchorCtr="0">
            <a:noAutofit/>
          </a:bodyPr>
          <a:lstStyle/>
          <a:p>
            <a:r>
              <a:rPr lang="en-US" sz="1200" dirty="0" smtClean="0">
                <a:solidFill>
                  <a:schemeClr val="bg2">
                    <a:lumMod val="90000"/>
                  </a:schemeClr>
                </a:solidFill>
                <a:latin typeface="Times New Roman" pitchFamily="18" charset="0"/>
                <a:cs typeface="Times New Roman" pitchFamily="18" charset="0"/>
              </a:rPr>
              <a:t>Deep learning with RNN</a:t>
            </a:r>
            <a:endParaRPr lang="en-US" sz="1200" dirty="0">
              <a:solidFill>
                <a:schemeClr val="bg2">
                  <a:lumMod val="90000"/>
                </a:schemeClr>
              </a:solidFill>
              <a:latin typeface="Times New Roman" pitchFamily="18" charset="0"/>
              <a:cs typeface="Times New Roman" pitchFamily="18" charset="0"/>
            </a:endParaRPr>
          </a:p>
        </p:txBody>
      </p:sp>
      <p:sp>
        <p:nvSpPr>
          <p:cNvPr id="5" name="Google Shape;125;p15"/>
          <p:cNvSpPr txBox="1"/>
          <p:nvPr/>
        </p:nvSpPr>
        <p:spPr>
          <a:xfrm>
            <a:off x="8075827" y="-3458"/>
            <a:ext cx="4114800" cy="365125"/>
          </a:xfrm>
          <a:prstGeom prst="rect">
            <a:avLst/>
          </a:prstGeom>
          <a:noFill/>
          <a:ln>
            <a:noFill/>
          </a:ln>
        </p:spPr>
        <p:txBody>
          <a:bodyPr spcFirstLastPara="1" wrap="square" lIns="91425" tIns="45700" rIns="91425" bIns="45700" anchor="ctr" anchorCtr="0">
            <a:noAutofit/>
          </a:bodyPr>
          <a:lstStyle/>
          <a:p>
            <a:pPr lvl="0" algn="r"/>
            <a:r>
              <a:rPr lang="en-IN" sz="1200" dirty="0" smtClean="0">
                <a:solidFill>
                  <a:srgbClr val="888888"/>
                </a:solidFill>
                <a:latin typeface="Times New Roman" panose="02020603050405020304"/>
                <a:ea typeface="Times New Roman" panose="02020603050405020304"/>
                <a:cs typeface="Times New Roman" panose="02020603050405020304"/>
                <a:sym typeface="Times New Roman" panose="02020603050405020304"/>
              </a:rPr>
              <a:t>2020-2021</a:t>
            </a:r>
            <a:endParaRPr lang="en-IN"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601</TotalTime>
  <Words>626</Words>
  <Application>WPS Presentation</Application>
  <PresentationFormat>Custom</PresentationFormat>
  <Paragraphs>148</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Theme2</vt:lpstr>
      <vt:lpstr>  BDA MINI-PROJECT on  </vt:lpstr>
      <vt:lpstr>Contents </vt:lpstr>
      <vt:lpstr>Problem Statement</vt:lpstr>
      <vt:lpstr>Feature Engineering</vt:lpstr>
      <vt:lpstr>Preprocessing</vt:lpstr>
      <vt:lpstr>How to Convert Categorical Data to Numerical Data?</vt:lpstr>
      <vt:lpstr>Model Selection</vt:lpstr>
      <vt:lpstr>Model Evaluation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Mustaq</dc:creator>
  <cp:lastModifiedBy>saleem</cp:lastModifiedBy>
  <cp:revision>150</cp:revision>
  <dcterms:created xsi:type="dcterms:W3CDTF">2021-06-11T10:47:01Z</dcterms:created>
  <dcterms:modified xsi:type="dcterms:W3CDTF">2021-06-20T14:13:01Z</dcterms:modified>
</cp:coreProperties>
</file>