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46" r:id="rId2"/>
  </p:sldMasterIdLst>
  <p:notesMasterIdLst>
    <p:notesMasterId r:id="rId9"/>
  </p:notesMasterIdLst>
  <p:handoutMasterIdLst>
    <p:handoutMasterId r:id="rId10"/>
  </p:handoutMasterIdLst>
  <p:sldIdLst>
    <p:sldId id="358" r:id="rId3"/>
    <p:sldId id="396" r:id="rId4"/>
    <p:sldId id="398" r:id="rId5"/>
    <p:sldId id="399" r:id="rId6"/>
    <p:sldId id="397" r:id="rId7"/>
    <p:sldId id="400" r:id="rId8"/>
  </p:sldIdLst>
  <p:sldSz cx="9906000" cy="6858000" type="A4"/>
  <p:notesSz cx="6797675" cy="9874250"/>
  <p:custDataLst>
    <p:tags r:id="rId11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pos="5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FAF"/>
    <a:srgbClr val="ACB7B2"/>
    <a:srgbClr val="000000"/>
    <a:srgbClr val="AF1C63"/>
    <a:srgbClr val="6A9529"/>
    <a:srgbClr val="00A0D6"/>
    <a:srgbClr val="0085B3"/>
    <a:srgbClr val="005B7C"/>
    <a:srgbClr val="909090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155" autoAdjust="0"/>
    <p:restoredTop sz="78394" autoAdjust="0"/>
  </p:normalViewPr>
  <p:slideViewPr>
    <p:cSldViewPr snapToGrid="0">
      <p:cViewPr varScale="1">
        <p:scale>
          <a:sx n="60" d="100"/>
          <a:sy n="60" d="100"/>
        </p:scale>
        <p:origin x="53" y="331"/>
      </p:cViewPr>
      <p:guideLst>
        <p:guide orient="horz" pos="954"/>
        <p:guide pos="595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1982" y="-5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en-US" sz="800" smtClean="0">
                <a:latin typeface="Arial" pitchFamily="34" charset="0"/>
                <a:cs typeface="Arial" pitchFamily="34" charset="0"/>
              </a:rPr>
              <a:t>aaaaa</a:t>
            </a:r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956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79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6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8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3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3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3.xml"/><Relationship Id="rId10" Type="http://schemas.openxmlformats.org/officeDocument/2006/relationships/image" Target="../media/image4.jpeg"/><Relationship Id="rId4" Type="http://schemas.openxmlformats.org/officeDocument/2006/relationships/tags" Target="../tags/tag12.xml"/><Relationship Id="rId9" Type="http://schemas.openxmlformats.org/officeDocument/2006/relationships/image" Target="../media/image3.jpeg"/><Relationship Id="rId1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0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.xml"/><Relationship Id="rId7" Type="http://schemas.openxmlformats.org/officeDocument/2006/relationships/oleObject" Target="../embeddings/oleObject5.bin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6.xml"/><Relationship Id="rId7" Type="http://schemas.openxmlformats.org/officeDocument/2006/relationships/oleObject" Target="../embeddings/oleObject6.bin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1.emf"/><Relationship Id="rId4" Type="http://schemas.openxmlformats.org/officeDocument/2006/relationships/tags" Target="../tags/tag31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05202-16-Core-Services-Kick-off-ppt-cover-Option-3-blank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0" y="9207"/>
            <a:ext cx="9906000" cy="6839586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-344371" y="3161808"/>
            <a:ext cx="4431523" cy="1098157"/>
          </a:xfrm>
        </p:spPr>
        <p:txBody>
          <a:bodyPr lIns="720000" tIns="33059" rIns="33059" bIns="33059" anchor="t"/>
          <a:lstStyle>
            <a:lvl1pPr marL="0" indent="0"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-331655" y="4415239"/>
            <a:ext cx="4549435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5" name="Picture 14" descr="Core-Services-Logo-updated-hi-res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341425" y="577438"/>
            <a:ext cx="2857500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nds round table full size.png"/>
          <p:cNvPicPr>
            <a:picLocks noChangeAspect="1"/>
          </p:cNvPicPr>
          <p:nvPr userDrawn="1"/>
        </p:nvPicPr>
        <p:blipFill>
          <a:blip r:embed="rId6" cstate="print"/>
          <a:srcRect t="5035"/>
          <a:stretch>
            <a:fillRect/>
          </a:stretch>
        </p:blipFill>
        <p:spPr>
          <a:xfrm>
            <a:off x="0" y="0"/>
            <a:ext cx="9906000" cy="6495203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8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882388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t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 userDrawn="1"/>
        </p:nvSpPr>
        <p:spPr bwMode="auto">
          <a:xfrm flipH="1">
            <a:off x="0" y="-10886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4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6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0" y="1512000"/>
            <a:ext cx="5256213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8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8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0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think-cell Slide" r:id="rId20" imgW="360" imgH="360" progId="">
                  <p:embed/>
                </p:oleObj>
              </mc:Choice>
              <mc:Fallback>
                <p:oleObj name="think-cell Slide" r:id="rId20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5"/>
            </p:custDataLst>
          </p:nvPr>
        </p:nvSpPr>
        <p:spPr>
          <a:xfrm>
            <a:off x="9567490" y="6661691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741830" y="6623403"/>
            <a:ext cx="266064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2016.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8"/>
            </p:custDataLst>
          </p:nvPr>
        </p:nvSpPr>
        <p:spPr>
          <a:xfrm>
            <a:off x="7487920" y="6427223"/>
            <a:ext cx="1914554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700" dirty="0" smtClean="0">
                <a:solidFill>
                  <a:schemeClr val="tx2"/>
                </a:solidFill>
                <a:latin typeface="+mj-lt"/>
              </a:rPr>
              <a:t>Presentation Title | Date</a:t>
            </a:r>
            <a:endParaRPr lang="en-US" sz="7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8184" y="6419977"/>
            <a:ext cx="1440000" cy="343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89" r:id="rId2"/>
    <p:sldLayoutId id="2147483965" r:id="rId3"/>
    <p:sldLayoutId id="2147483966" r:id="rId4"/>
    <p:sldLayoutId id="2147483962" r:id="rId5"/>
    <p:sldLayoutId id="2147483963" r:id="rId6"/>
    <p:sldLayoutId id="2147483968" r:id="rId7"/>
    <p:sldLayoutId id="2147483964" r:id="rId8"/>
    <p:sldLayoutId id="2147483934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5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97159" y="2838734"/>
            <a:ext cx="6629469" cy="1421231"/>
          </a:xfrm>
        </p:spPr>
        <p:txBody>
          <a:bodyPr/>
          <a:lstStyle/>
          <a:p>
            <a:r>
              <a:rPr lang="en-US" dirty="0" smtClean="0"/>
              <a:t>SQL Injection &amp; </a:t>
            </a:r>
            <a:br>
              <a:rPr lang="en-US" dirty="0" smtClean="0"/>
            </a:br>
            <a:r>
              <a:rPr lang="en-US" dirty="0" smtClean="0"/>
              <a:t>XSS Threats</a:t>
            </a:r>
            <a:br>
              <a:rPr lang="en-US" dirty="0" smtClean="0"/>
            </a:br>
            <a:r>
              <a:rPr lang="en-US" dirty="0" smtClean="0"/>
              <a:t>Lot4 Team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Mustaq Hussain</a:t>
            </a:r>
          </a:p>
          <a:p>
            <a:r>
              <a:rPr lang="en-US" dirty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 August 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OWASP Top 10 Application Security Risk 2017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337481"/>
            <a:ext cx="9582608" cy="4801035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Open Web Application Security project (OWAP)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235881"/>
            <a:ext cx="84105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Injection – What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Still #1 attack – since 2010</a:t>
            </a:r>
          </a:p>
          <a:p>
            <a:r>
              <a:rPr lang="en-GB" dirty="0" smtClean="0"/>
              <a:t>Commands inserted into SQL where only data expected</a:t>
            </a:r>
          </a:p>
          <a:p>
            <a:r>
              <a:rPr lang="en-GB" dirty="0" smtClean="0"/>
              <a:t>Query is ‘hijacked’ to form new unexpected query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SELECT * FROM Products WHERE Name </a:t>
            </a:r>
            <a:r>
              <a:rPr lang="en-GB" dirty="0" smtClean="0"/>
              <a:t>LIKE </a:t>
            </a:r>
            <a:r>
              <a:rPr lang="en-GB" dirty="0" smtClean="0"/>
              <a:t>‘%{input}%’ ORDER BY Name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{</a:t>
            </a:r>
            <a:r>
              <a:rPr lang="en-GB" dirty="0"/>
              <a:t>input} = </a:t>
            </a:r>
            <a:r>
              <a:rPr lang="en-GB" dirty="0" smtClean="0"/>
              <a:t>hat’; DELETE FROM Name --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SELECT </a:t>
            </a:r>
            <a:r>
              <a:rPr lang="en-GB" dirty="0" smtClean="0">
                <a:solidFill>
                  <a:srgbClr val="FF0000"/>
                </a:solidFill>
              </a:rPr>
              <a:t>* </a:t>
            </a:r>
            <a:r>
              <a:rPr lang="en-GB" dirty="0">
                <a:solidFill>
                  <a:srgbClr val="FF0000"/>
                </a:solidFill>
              </a:rPr>
              <a:t>FROM Products </a:t>
            </a:r>
            <a:r>
              <a:rPr lang="en-GB" dirty="0" smtClean="0">
                <a:solidFill>
                  <a:srgbClr val="FF0000"/>
                </a:solidFill>
              </a:rPr>
              <a:t>WHERE Name LIKE ‘%hat’;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DELETE FROM Name -- %’ ORDER BY NAME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Notes: hat’;	</a:t>
            </a:r>
            <a:r>
              <a:rPr lang="en-GB" dirty="0" smtClean="0">
                <a:sym typeface="Wingdings" panose="05000000000000000000" pitchFamily="2" charset="2"/>
              </a:rPr>
              <a:t> Semi-colon ends of one query</a:t>
            </a:r>
          </a:p>
          <a:p>
            <a:pPr marL="0" indent="0">
              <a:buNone/>
            </a:pPr>
            <a:r>
              <a:rPr lang="en-GB" dirty="0"/>
              <a:t>Notes: </a:t>
            </a:r>
            <a:r>
              <a:rPr lang="en-GB" dirty="0" smtClean="0"/>
              <a:t>--</a:t>
            </a:r>
            <a:r>
              <a:rPr lang="en-GB" dirty="0"/>
              <a:t>	</a:t>
            </a:r>
            <a:r>
              <a:rPr lang="en-GB" dirty="0">
                <a:sym typeface="Wingdings" panose="05000000000000000000" pitchFamily="2" charset="2"/>
              </a:rPr>
              <a:t> </a:t>
            </a:r>
            <a:r>
              <a:rPr lang="en-GB" dirty="0" smtClean="0">
                <a:sym typeface="Wingdings" panose="05000000000000000000" pitchFamily="2" charset="2"/>
              </a:rPr>
              <a:t>Double dash ignore everything else (</a:t>
            </a:r>
            <a:r>
              <a:rPr lang="en-GB" dirty="0" err="1" smtClean="0">
                <a:sym typeface="Wingdings" panose="05000000000000000000" pitchFamily="2" charset="2"/>
              </a:rPr>
              <a:t>ie</a:t>
            </a:r>
            <a:r>
              <a:rPr lang="en-GB" dirty="0" smtClean="0">
                <a:sym typeface="Wingdings" panose="05000000000000000000" pitchFamily="2" charset="2"/>
              </a:rPr>
              <a:t> ORDER BY Name)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636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Server Useful Injection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146413"/>
            <a:ext cx="9582608" cy="4992104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UNION of two queries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SELECT </a:t>
            </a:r>
            <a:r>
              <a:rPr lang="en-GB" dirty="0"/>
              <a:t>Name, </a:t>
            </a:r>
            <a:r>
              <a:rPr lang="en-GB" dirty="0" err="1"/>
              <a:t>Desc</a:t>
            </a:r>
            <a:r>
              <a:rPr lang="en-GB" dirty="0"/>
              <a:t>, Cost FROM </a:t>
            </a:r>
            <a:r>
              <a:rPr lang="en-GB" dirty="0" smtClean="0"/>
              <a:t>Products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WHERE Name like ‘%hat%’ UNION 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SELECT ‘1’, ‘1’, ‘1’  -- number of columns must match SELECT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On SQL Server use </a:t>
            </a:r>
            <a:r>
              <a:rPr lang="en-GB" dirty="0" err="1"/>
              <a:t>sysobjects</a:t>
            </a:r>
            <a:r>
              <a:rPr lang="en-GB" dirty="0"/>
              <a:t> </a:t>
            </a:r>
            <a:r>
              <a:rPr lang="en-GB" dirty="0" smtClean="0"/>
              <a:t>to get list of tables</a:t>
            </a:r>
          </a:p>
          <a:p>
            <a:pPr marL="0" indent="0">
              <a:buNone/>
            </a:pPr>
            <a:r>
              <a:rPr lang="en-GB" dirty="0" smtClean="0"/>
              <a:t>	SELECT </a:t>
            </a:r>
            <a:r>
              <a:rPr lang="en-GB" dirty="0"/>
              <a:t>* </a:t>
            </a:r>
            <a:r>
              <a:rPr lang="en-GB" dirty="0" smtClean="0"/>
              <a:t>FROM </a:t>
            </a:r>
            <a:r>
              <a:rPr lang="en-GB" dirty="0" err="1" smtClean="0"/>
              <a:t>sysobjects</a:t>
            </a:r>
            <a:r>
              <a:rPr lang="en-GB" dirty="0" smtClean="0"/>
              <a:t> ORDER By type = ‘u’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Use </a:t>
            </a:r>
            <a:r>
              <a:rPr lang="en-GB" dirty="0" err="1" smtClean="0"/>
              <a:t>syscolumns</a:t>
            </a:r>
            <a:r>
              <a:rPr lang="en-GB" dirty="0" smtClean="0"/>
              <a:t> joined with </a:t>
            </a:r>
            <a:r>
              <a:rPr lang="en-GB" dirty="0" err="1" smtClean="0"/>
              <a:t>sysobjects</a:t>
            </a:r>
            <a:r>
              <a:rPr lang="en-GB" dirty="0" smtClean="0"/>
              <a:t> to get list of columns in tables</a:t>
            </a:r>
          </a:p>
          <a:p>
            <a:pPr marL="0" indent="0">
              <a:buNone/>
            </a:pPr>
            <a:r>
              <a:rPr lang="en-GB" dirty="0" smtClean="0"/>
              <a:t>	SELECT </a:t>
            </a:r>
            <a:r>
              <a:rPr lang="en-GB" dirty="0" err="1"/>
              <a:t>so.name,sc.name</a:t>
            </a:r>
            <a:r>
              <a:rPr lang="en-GB" dirty="0"/>
              <a:t> </a:t>
            </a:r>
            <a:r>
              <a:rPr lang="en-GB" dirty="0" smtClean="0"/>
              <a:t>FROM </a:t>
            </a:r>
            <a:r>
              <a:rPr lang="en-GB" dirty="0" err="1" smtClean="0"/>
              <a:t>syscolumns</a:t>
            </a:r>
            <a:r>
              <a:rPr lang="en-GB" dirty="0" smtClean="0"/>
              <a:t> </a:t>
            </a:r>
            <a:r>
              <a:rPr lang="en-GB" dirty="0"/>
              <a:t>AS </a:t>
            </a:r>
            <a:r>
              <a:rPr lang="en-GB" dirty="0" err="1"/>
              <a:t>sc</a:t>
            </a:r>
            <a:r>
              <a:rPr lang="en-GB" dirty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INNER JOIN </a:t>
            </a:r>
            <a:r>
              <a:rPr lang="en-GB" dirty="0" err="1"/>
              <a:t>sysobjects</a:t>
            </a:r>
            <a:r>
              <a:rPr lang="en-GB" dirty="0"/>
              <a:t> AS so </a:t>
            </a:r>
            <a:r>
              <a:rPr lang="en-GB" dirty="0" smtClean="0"/>
              <a:t>ON </a:t>
            </a:r>
            <a:r>
              <a:rPr lang="en-GB" dirty="0"/>
              <a:t>sc.id=so.id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WHERE </a:t>
            </a:r>
            <a:r>
              <a:rPr lang="en-GB" dirty="0" err="1"/>
              <a:t>so.type</a:t>
            </a:r>
            <a:r>
              <a:rPr lang="en-GB" dirty="0"/>
              <a:t>='u' </a:t>
            </a:r>
            <a:r>
              <a:rPr lang="en-GB" dirty="0" smtClean="0"/>
              <a:t>ORDER BY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6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is it exploited and prevented?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146413"/>
            <a:ext cx="9582608" cy="4992104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Attacker injects code to be executed</a:t>
            </a:r>
          </a:p>
          <a:p>
            <a:r>
              <a:rPr lang="en-GB" dirty="0" smtClean="0"/>
              <a:t>Injection can be result of string functions</a:t>
            </a:r>
          </a:p>
          <a:p>
            <a:r>
              <a:rPr lang="en-GB" dirty="0" smtClean="0"/>
              <a:t>Can do virtually anything system permissions allow</a:t>
            </a:r>
          </a:p>
          <a:p>
            <a:pPr lvl="1"/>
            <a:r>
              <a:rPr lang="en-GB" dirty="0" smtClean="0"/>
              <a:t>Install backdoors</a:t>
            </a:r>
          </a:p>
          <a:p>
            <a:pPr lvl="1"/>
            <a:r>
              <a:rPr lang="en-GB" dirty="0" smtClean="0"/>
              <a:t>Copy/Delete database</a:t>
            </a:r>
          </a:p>
          <a:p>
            <a:pPr lvl="1"/>
            <a:r>
              <a:rPr lang="en-GB" dirty="0" smtClean="0"/>
              <a:t>…</a:t>
            </a:r>
          </a:p>
          <a:p>
            <a:endParaRPr lang="en-GB" dirty="0" smtClean="0"/>
          </a:p>
          <a:p>
            <a:r>
              <a:rPr lang="en-GB" dirty="0" smtClean="0"/>
              <a:t>Ensure all calls are parameterized</a:t>
            </a:r>
          </a:p>
          <a:p>
            <a:r>
              <a:rPr lang="en-GB" dirty="0" smtClean="0"/>
              <a:t>No concatenated strings</a:t>
            </a:r>
          </a:p>
          <a:p>
            <a:r>
              <a:rPr lang="en-GB" dirty="0" smtClean="0"/>
              <a:t>Use Regex (a-z, 0-9 only)</a:t>
            </a:r>
          </a:p>
          <a:p>
            <a:r>
              <a:rPr lang="en-GB" dirty="0" smtClean="0"/>
              <a:t>Use ORM like Entity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XSS (Cross Site Scripting)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146413"/>
            <a:ext cx="9582608" cy="4992104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Script (</a:t>
            </a:r>
            <a:r>
              <a:rPr lang="en-GB" dirty="0" err="1" smtClean="0"/>
              <a:t>Javascript</a:t>
            </a:r>
            <a:r>
              <a:rPr lang="en-GB" dirty="0" smtClean="0"/>
              <a:t>) injected into page</a:t>
            </a:r>
          </a:p>
          <a:p>
            <a:pPr lvl="1"/>
            <a:r>
              <a:rPr lang="en-GB" dirty="0" smtClean="0"/>
              <a:t>Scripts injected from</a:t>
            </a:r>
          </a:p>
          <a:p>
            <a:pPr lvl="2"/>
            <a:r>
              <a:rPr lang="en-GB" dirty="0" smtClean="0"/>
              <a:t>Form itself</a:t>
            </a:r>
          </a:p>
          <a:p>
            <a:pPr lvl="2"/>
            <a:r>
              <a:rPr lang="en-GB" dirty="0" smtClean="0"/>
              <a:t>From Database</a:t>
            </a:r>
          </a:p>
          <a:p>
            <a:pPr lvl="2"/>
            <a:endParaRPr lang="en-GB" dirty="0"/>
          </a:p>
          <a:p>
            <a:r>
              <a:rPr lang="en-GB" dirty="0" smtClean="0"/>
              <a:t>Prevention</a:t>
            </a:r>
          </a:p>
          <a:p>
            <a:r>
              <a:rPr lang="en-GB" dirty="0" smtClean="0"/>
              <a:t>Regex (a-z, 0-9 only)</a:t>
            </a:r>
          </a:p>
          <a:p>
            <a:endParaRPr lang="en-GB" dirty="0" smtClean="0"/>
          </a:p>
          <a:p>
            <a:endParaRPr lang="en-GB" dirty="0"/>
          </a:p>
          <a:p>
            <a:pPr marL="371475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7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ppt_Template_CoverOption1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ppt_Template_CoverOption1</Template>
  <TotalTime>3242</TotalTime>
  <Words>198</Words>
  <Application>Microsoft Office PowerPoint</Application>
  <PresentationFormat>A4 Paper (210x297 mm)</PresentationFormat>
  <Paragraphs>75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 Light</vt:lpstr>
      <vt:lpstr>Wingdings</vt:lpstr>
      <vt:lpstr>ppt_Template_CoverOption1</vt:lpstr>
      <vt:lpstr>Section break</vt:lpstr>
      <vt:lpstr>think-cell Slide</vt:lpstr>
      <vt:lpstr>SQL Injection &amp;  XSS Threats Lot4 Team</vt:lpstr>
      <vt:lpstr>OWASP Top 10 Application Security Risk 2017</vt:lpstr>
      <vt:lpstr>SQL Injection – What is it?</vt:lpstr>
      <vt:lpstr>SQL Server Useful Injection Commands</vt:lpstr>
      <vt:lpstr>How is it exploited and prevented?</vt:lpstr>
      <vt:lpstr>XSS (Cross Site Scripting)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subject>ppt Template</dc:subject>
  <dc:creator>jtucknot</dc:creator>
  <cp:lastModifiedBy>Hussain, Mustaq</cp:lastModifiedBy>
  <cp:revision>251</cp:revision>
  <dcterms:created xsi:type="dcterms:W3CDTF">2016-02-17T09:58:27Z</dcterms:created>
  <dcterms:modified xsi:type="dcterms:W3CDTF">2017-08-14T09:31:12Z</dcterms:modified>
</cp:coreProperties>
</file>