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  <p:sldMasterId id="2147483946" r:id="rId2"/>
  </p:sldMasterIdLst>
  <p:notesMasterIdLst>
    <p:notesMasterId r:id="rId13"/>
  </p:notesMasterIdLst>
  <p:handoutMasterIdLst>
    <p:handoutMasterId r:id="rId14"/>
  </p:handoutMasterIdLst>
  <p:sldIdLst>
    <p:sldId id="358" r:id="rId3"/>
    <p:sldId id="396" r:id="rId4"/>
    <p:sldId id="402" r:id="rId5"/>
    <p:sldId id="403" r:id="rId6"/>
    <p:sldId id="404" r:id="rId7"/>
    <p:sldId id="405" r:id="rId8"/>
    <p:sldId id="401" r:id="rId9"/>
    <p:sldId id="407" r:id="rId10"/>
    <p:sldId id="408" r:id="rId11"/>
    <p:sldId id="406" r:id="rId12"/>
  </p:sldIdLst>
  <p:sldSz cx="9906000" cy="6858000" type="A4"/>
  <p:notesSz cx="6797675" cy="9874250"/>
  <p:custDataLst>
    <p:tags r:id="rId15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">
          <p15:clr>
            <a:srgbClr val="A4A3A4"/>
          </p15:clr>
        </p15:guide>
        <p15:guide id="2" pos="59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BFAF"/>
    <a:srgbClr val="ACB7B2"/>
    <a:srgbClr val="000000"/>
    <a:srgbClr val="AF1C63"/>
    <a:srgbClr val="6A9529"/>
    <a:srgbClr val="00A0D6"/>
    <a:srgbClr val="0085B3"/>
    <a:srgbClr val="005B7C"/>
    <a:srgbClr val="909090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155" autoAdjust="0"/>
    <p:restoredTop sz="78394" autoAdjust="0"/>
  </p:normalViewPr>
  <p:slideViewPr>
    <p:cSldViewPr snapToGrid="0">
      <p:cViewPr varScale="1">
        <p:scale>
          <a:sx n="67" d="100"/>
          <a:sy n="67" d="100"/>
        </p:scale>
        <p:origin x="408" y="62"/>
      </p:cViewPr>
      <p:guideLst>
        <p:guide orient="horz" pos="954"/>
        <p:guide pos="5957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-1982" y="-5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en-US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en-US" sz="800" smtClean="0">
                <a:latin typeface="Arial" pitchFamily="34" charset="0"/>
                <a:cs typeface="Arial" pitchFamily="34" charset="0"/>
              </a:rPr>
              <a:t>aaaaa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9569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79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6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8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aaaaa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5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oleObject" Target="../embeddings/oleObject2.bin"/><Relationship Id="rId5" Type="http://schemas.openxmlformats.org/officeDocument/2006/relationships/tags" Target="../tags/tag13.xml"/><Relationship Id="rId10" Type="http://schemas.openxmlformats.org/officeDocument/2006/relationships/image" Target="../media/image4.jpeg"/><Relationship Id="rId4" Type="http://schemas.openxmlformats.org/officeDocument/2006/relationships/tags" Target="../tags/tag12.xml"/><Relationship Id="rId9" Type="http://schemas.openxmlformats.org/officeDocument/2006/relationships/image" Target="../media/image3.jpeg"/><Relationship Id="rId1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40.xml"/><Relationship Id="rId7" Type="http://schemas.openxmlformats.org/officeDocument/2006/relationships/oleObject" Target="../embeddings/oleObject11.bin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.jpe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.emf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2.xml"/><Relationship Id="rId7" Type="http://schemas.openxmlformats.org/officeDocument/2006/relationships/oleObject" Target="../embeddings/oleObject5.bin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6.xml"/><Relationship Id="rId7" Type="http://schemas.openxmlformats.org/officeDocument/2006/relationships/oleObject" Target="../embeddings/oleObject6.bin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10" Type="http://schemas.openxmlformats.org/officeDocument/2006/relationships/image" Target="../media/image1.emf"/><Relationship Id="rId4" Type="http://schemas.openxmlformats.org/officeDocument/2006/relationships/tags" Target="../tags/tag31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05202-16-Core-Services-Kick-off-ppt-cover-Option-3-blank.jp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0" y="9207"/>
            <a:ext cx="9906000" cy="6839586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1" y="0"/>
            <a:ext cx="9906318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0 w 10560222"/>
              <a:gd name="connsiteY0" fmla="*/ 0 h 2958168"/>
              <a:gd name="connsiteX1" fmla="*/ 10559466 w 10560222"/>
              <a:gd name="connsiteY1" fmla="*/ 0 h 2958168"/>
              <a:gd name="connsiteX2" fmla="*/ 10558968 w 10560222"/>
              <a:gd name="connsiteY2" fmla="*/ 1476338 h 2958168"/>
              <a:gd name="connsiteX3" fmla="*/ 9286405 w 10560222"/>
              <a:gd name="connsiteY3" fmla="*/ 2153103 h 2958168"/>
              <a:gd name="connsiteX4" fmla="*/ 2315369 w 10560222"/>
              <a:gd name="connsiteY4" fmla="*/ 2159512 h 2958168"/>
              <a:gd name="connsiteX5" fmla="*/ 1178700 w 10560222"/>
              <a:gd name="connsiteY5" fmla="*/ 2958168 h 2958168"/>
              <a:gd name="connsiteX6" fmla="*/ 0 w 10560222"/>
              <a:gd name="connsiteY6" fmla="*/ 2174065 h 2958168"/>
              <a:gd name="connsiteX7" fmla="*/ 0 w 10560222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0222" h="2958168">
                <a:moveTo>
                  <a:pt x="0" y="0"/>
                </a:moveTo>
                <a:lnTo>
                  <a:pt x="10559466" y="0"/>
                </a:lnTo>
                <a:cubicBezTo>
                  <a:pt x="10559979" y="67600"/>
                  <a:pt x="10560222" y="1432923"/>
                  <a:pt x="10558968" y="1476338"/>
                </a:cubicBezTo>
                <a:cubicBezTo>
                  <a:pt x="10081572" y="2148347"/>
                  <a:pt x="9702991" y="2158423"/>
                  <a:pt x="9286405" y="2153103"/>
                </a:cubicBezTo>
                <a:lnTo>
                  <a:pt x="2315369" y="2159512"/>
                </a:lnTo>
                <a:cubicBezTo>
                  <a:pt x="1738155" y="2192654"/>
                  <a:pt x="1370309" y="2495346"/>
                  <a:pt x="1178700" y="2958168"/>
                </a:cubicBezTo>
                <a:cubicBezTo>
                  <a:pt x="880346" y="2254391"/>
                  <a:pt x="278640" y="2173187"/>
                  <a:pt x="0" y="2174065"/>
                </a:cubicBezTo>
                <a:cubicBezTo>
                  <a:pt x="2067" y="2138552"/>
                  <a:pt x="1272" y="955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127000" dist="25400" dir="5400000" algn="t" rotWithShape="0">
              <a:schemeClr val="tx1"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Image 10" descr="Capgemini_logo.jp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35690" y="658705"/>
            <a:ext cx="2880000" cy="686046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6569786" y="6520696"/>
            <a:ext cx="2880000" cy="22935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-344371" y="3161808"/>
            <a:ext cx="4431523" cy="1098157"/>
          </a:xfrm>
        </p:spPr>
        <p:txBody>
          <a:bodyPr lIns="720000" tIns="33059" rIns="33059" bIns="33059" anchor="t"/>
          <a:lstStyle>
            <a:lvl1pPr marL="0" indent="0"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-331655" y="4415239"/>
            <a:ext cx="4549435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5" name="Picture 14" descr="Core-Services-Logo-updated-hi-res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341425" y="577438"/>
            <a:ext cx="2857500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ands round table full size.png"/>
          <p:cNvPicPr>
            <a:picLocks noChangeAspect="1"/>
          </p:cNvPicPr>
          <p:nvPr userDrawn="1"/>
        </p:nvPicPr>
        <p:blipFill>
          <a:blip r:embed="rId6" cstate="print"/>
          <a:srcRect t="5035"/>
          <a:stretch>
            <a:fillRect/>
          </a:stretch>
        </p:blipFill>
        <p:spPr>
          <a:xfrm>
            <a:off x="0" y="0"/>
            <a:ext cx="9906000" cy="6495203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99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882388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t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 userDrawn="1"/>
        </p:nvSpPr>
        <p:spPr bwMode="auto">
          <a:xfrm flipH="1">
            <a:off x="0" y="-10886"/>
            <a:ext cx="3981400" cy="6858000"/>
          </a:xfrm>
          <a:custGeom>
            <a:avLst/>
            <a:gdLst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10000 w 38019"/>
              <a:gd name="connsiteY7" fmla="*/ 10000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0 h 10000"/>
              <a:gd name="connsiteX1" fmla="*/ 2443 w 38019"/>
              <a:gd name="connsiteY1" fmla="*/ 1594 h 10000"/>
              <a:gd name="connsiteX2" fmla="*/ 1145 w 38019"/>
              <a:gd name="connsiteY2" fmla="*/ 2750 h 10000"/>
              <a:gd name="connsiteX3" fmla="*/ 0 w 38019"/>
              <a:gd name="connsiteY3" fmla="*/ 3031 h 10000"/>
              <a:gd name="connsiteX4" fmla="*/ 420 w 38019"/>
              <a:gd name="connsiteY4" fmla="*/ 3124 h 10000"/>
              <a:gd name="connsiteX5" fmla="*/ 2443 w 38019"/>
              <a:gd name="connsiteY5" fmla="*/ 4538 h 10000"/>
              <a:gd name="connsiteX6" fmla="*/ 2443 w 38019"/>
              <a:gd name="connsiteY6" fmla="*/ 10000 h 10000"/>
              <a:gd name="connsiteX7" fmla="*/ 38019 w 38019"/>
              <a:gd name="connsiteY7" fmla="*/ 9997 h 10000"/>
              <a:gd name="connsiteX8" fmla="*/ 38019 w 38019"/>
              <a:gd name="connsiteY8" fmla="*/ 0 h 10000"/>
              <a:gd name="connsiteX9" fmla="*/ 2443 w 38019"/>
              <a:gd name="connsiteY9" fmla="*/ 0 h 10000"/>
              <a:gd name="connsiteX0" fmla="*/ 2443 w 38019"/>
              <a:gd name="connsiteY0" fmla="*/ 14 h 10014"/>
              <a:gd name="connsiteX1" fmla="*/ 2443 w 38019"/>
              <a:gd name="connsiteY1" fmla="*/ 1608 h 10014"/>
              <a:gd name="connsiteX2" fmla="*/ 1145 w 38019"/>
              <a:gd name="connsiteY2" fmla="*/ 2764 h 10014"/>
              <a:gd name="connsiteX3" fmla="*/ 0 w 38019"/>
              <a:gd name="connsiteY3" fmla="*/ 3045 h 10014"/>
              <a:gd name="connsiteX4" fmla="*/ 420 w 38019"/>
              <a:gd name="connsiteY4" fmla="*/ 3138 h 10014"/>
              <a:gd name="connsiteX5" fmla="*/ 2443 w 38019"/>
              <a:gd name="connsiteY5" fmla="*/ 4552 h 10014"/>
              <a:gd name="connsiteX6" fmla="*/ 2443 w 38019"/>
              <a:gd name="connsiteY6" fmla="*/ 10014 h 10014"/>
              <a:gd name="connsiteX7" fmla="*/ 38019 w 38019"/>
              <a:gd name="connsiteY7" fmla="*/ 10011 h 10014"/>
              <a:gd name="connsiteX8" fmla="*/ 33103 w 38019"/>
              <a:gd name="connsiteY8" fmla="*/ 0 h 10014"/>
              <a:gd name="connsiteX9" fmla="*/ 2443 w 38019"/>
              <a:gd name="connsiteY9" fmla="*/ 14 h 10014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3103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1946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14 h 10025"/>
              <a:gd name="connsiteX1" fmla="*/ 2443 w 33832"/>
              <a:gd name="connsiteY1" fmla="*/ 1608 h 10025"/>
              <a:gd name="connsiteX2" fmla="*/ 1145 w 33832"/>
              <a:gd name="connsiteY2" fmla="*/ 2764 h 10025"/>
              <a:gd name="connsiteX3" fmla="*/ 0 w 33832"/>
              <a:gd name="connsiteY3" fmla="*/ 3045 h 10025"/>
              <a:gd name="connsiteX4" fmla="*/ 420 w 33832"/>
              <a:gd name="connsiteY4" fmla="*/ 3138 h 10025"/>
              <a:gd name="connsiteX5" fmla="*/ 2443 w 33832"/>
              <a:gd name="connsiteY5" fmla="*/ 4552 h 10025"/>
              <a:gd name="connsiteX6" fmla="*/ 2443 w 33832"/>
              <a:gd name="connsiteY6" fmla="*/ 10014 h 10025"/>
              <a:gd name="connsiteX7" fmla="*/ 33832 w 33832"/>
              <a:gd name="connsiteY7" fmla="*/ 10025 h 10025"/>
              <a:gd name="connsiteX8" fmla="*/ 32061 w 33832"/>
              <a:gd name="connsiteY8" fmla="*/ 0 h 10025"/>
              <a:gd name="connsiteX9" fmla="*/ 2443 w 33832"/>
              <a:gd name="connsiteY9" fmla="*/ 14 h 10025"/>
              <a:gd name="connsiteX0" fmla="*/ 2443 w 33832"/>
              <a:gd name="connsiteY0" fmla="*/ 28 h 10039"/>
              <a:gd name="connsiteX1" fmla="*/ 2443 w 33832"/>
              <a:gd name="connsiteY1" fmla="*/ 1622 h 10039"/>
              <a:gd name="connsiteX2" fmla="*/ 1145 w 33832"/>
              <a:gd name="connsiteY2" fmla="*/ 2778 h 10039"/>
              <a:gd name="connsiteX3" fmla="*/ 0 w 33832"/>
              <a:gd name="connsiteY3" fmla="*/ 3059 h 10039"/>
              <a:gd name="connsiteX4" fmla="*/ 420 w 33832"/>
              <a:gd name="connsiteY4" fmla="*/ 3152 h 10039"/>
              <a:gd name="connsiteX5" fmla="*/ 2443 w 33832"/>
              <a:gd name="connsiteY5" fmla="*/ 4566 h 10039"/>
              <a:gd name="connsiteX6" fmla="*/ 2443 w 33832"/>
              <a:gd name="connsiteY6" fmla="*/ 10028 h 10039"/>
              <a:gd name="connsiteX7" fmla="*/ 33832 w 33832"/>
              <a:gd name="connsiteY7" fmla="*/ 10039 h 10039"/>
              <a:gd name="connsiteX8" fmla="*/ 31946 w 33832"/>
              <a:gd name="connsiteY8" fmla="*/ 0 h 10039"/>
              <a:gd name="connsiteX9" fmla="*/ 2443 w 33832"/>
              <a:gd name="connsiteY9" fmla="*/ 28 h 10039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2061 w 33832"/>
              <a:gd name="connsiteY8" fmla="*/ 69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27 h 10011"/>
              <a:gd name="connsiteX9" fmla="*/ 2443 w 33832"/>
              <a:gd name="connsiteY9" fmla="*/ 0 h 10011"/>
              <a:gd name="connsiteX0" fmla="*/ 2443 w 33832"/>
              <a:gd name="connsiteY0" fmla="*/ 0 h 10011"/>
              <a:gd name="connsiteX1" fmla="*/ 2443 w 33832"/>
              <a:gd name="connsiteY1" fmla="*/ 1594 h 10011"/>
              <a:gd name="connsiteX2" fmla="*/ 1145 w 33832"/>
              <a:gd name="connsiteY2" fmla="*/ 2750 h 10011"/>
              <a:gd name="connsiteX3" fmla="*/ 0 w 33832"/>
              <a:gd name="connsiteY3" fmla="*/ 3031 h 10011"/>
              <a:gd name="connsiteX4" fmla="*/ 420 w 33832"/>
              <a:gd name="connsiteY4" fmla="*/ 3124 h 10011"/>
              <a:gd name="connsiteX5" fmla="*/ 2443 w 33832"/>
              <a:gd name="connsiteY5" fmla="*/ 4538 h 10011"/>
              <a:gd name="connsiteX6" fmla="*/ 2443 w 33832"/>
              <a:gd name="connsiteY6" fmla="*/ 10000 h 10011"/>
              <a:gd name="connsiteX7" fmla="*/ 33832 w 33832"/>
              <a:gd name="connsiteY7" fmla="*/ 10011 h 10011"/>
              <a:gd name="connsiteX8" fmla="*/ 31946 w 33832"/>
              <a:gd name="connsiteY8" fmla="*/ 13 h 10011"/>
              <a:gd name="connsiteX9" fmla="*/ 2443 w 33832"/>
              <a:gd name="connsiteY9" fmla="*/ 0 h 10011"/>
              <a:gd name="connsiteX0" fmla="*/ 2443 w 33832"/>
              <a:gd name="connsiteY0" fmla="*/ 29 h 10040"/>
              <a:gd name="connsiteX1" fmla="*/ 2443 w 33832"/>
              <a:gd name="connsiteY1" fmla="*/ 1623 h 10040"/>
              <a:gd name="connsiteX2" fmla="*/ 1145 w 33832"/>
              <a:gd name="connsiteY2" fmla="*/ 2779 h 10040"/>
              <a:gd name="connsiteX3" fmla="*/ 0 w 33832"/>
              <a:gd name="connsiteY3" fmla="*/ 3060 h 10040"/>
              <a:gd name="connsiteX4" fmla="*/ 420 w 33832"/>
              <a:gd name="connsiteY4" fmla="*/ 3153 h 10040"/>
              <a:gd name="connsiteX5" fmla="*/ 2443 w 33832"/>
              <a:gd name="connsiteY5" fmla="*/ 4567 h 10040"/>
              <a:gd name="connsiteX6" fmla="*/ 2443 w 33832"/>
              <a:gd name="connsiteY6" fmla="*/ 10029 h 10040"/>
              <a:gd name="connsiteX7" fmla="*/ 33832 w 33832"/>
              <a:gd name="connsiteY7" fmla="*/ 10040 h 10040"/>
              <a:gd name="connsiteX8" fmla="*/ 31946 w 33832"/>
              <a:gd name="connsiteY8" fmla="*/ 0 h 10040"/>
              <a:gd name="connsiteX9" fmla="*/ 2443 w 33832"/>
              <a:gd name="connsiteY9" fmla="*/ 29 h 10040"/>
              <a:gd name="connsiteX0" fmla="*/ 2443 w 31997"/>
              <a:gd name="connsiteY0" fmla="*/ 29 h 10029"/>
              <a:gd name="connsiteX1" fmla="*/ 2443 w 31997"/>
              <a:gd name="connsiteY1" fmla="*/ 1623 h 10029"/>
              <a:gd name="connsiteX2" fmla="*/ 1145 w 31997"/>
              <a:gd name="connsiteY2" fmla="*/ 2779 h 10029"/>
              <a:gd name="connsiteX3" fmla="*/ 0 w 31997"/>
              <a:gd name="connsiteY3" fmla="*/ 3060 h 10029"/>
              <a:gd name="connsiteX4" fmla="*/ 420 w 31997"/>
              <a:gd name="connsiteY4" fmla="*/ 3153 h 10029"/>
              <a:gd name="connsiteX5" fmla="*/ 2443 w 31997"/>
              <a:gd name="connsiteY5" fmla="*/ 4567 h 10029"/>
              <a:gd name="connsiteX6" fmla="*/ 2443 w 31997"/>
              <a:gd name="connsiteY6" fmla="*/ 10029 h 10029"/>
              <a:gd name="connsiteX7" fmla="*/ 31997 w 31997"/>
              <a:gd name="connsiteY7" fmla="*/ 10026 h 10029"/>
              <a:gd name="connsiteX8" fmla="*/ 31946 w 31997"/>
              <a:gd name="connsiteY8" fmla="*/ 0 h 10029"/>
              <a:gd name="connsiteX9" fmla="*/ 2443 w 31997"/>
              <a:gd name="connsiteY9" fmla="*/ 29 h 10029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46 w 31997"/>
              <a:gd name="connsiteY8" fmla="*/ 13 h 10042"/>
              <a:gd name="connsiteX9" fmla="*/ 2443 w 31997"/>
              <a:gd name="connsiteY9" fmla="*/ 0 h 10042"/>
              <a:gd name="connsiteX0" fmla="*/ 2443 w 31997"/>
              <a:gd name="connsiteY0" fmla="*/ 0 h 10042"/>
              <a:gd name="connsiteX1" fmla="*/ 2443 w 31997"/>
              <a:gd name="connsiteY1" fmla="*/ 1636 h 10042"/>
              <a:gd name="connsiteX2" fmla="*/ 1145 w 31997"/>
              <a:gd name="connsiteY2" fmla="*/ 2792 h 10042"/>
              <a:gd name="connsiteX3" fmla="*/ 0 w 31997"/>
              <a:gd name="connsiteY3" fmla="*/ 3073 h 10042"/>
              <a:gd name="connsiteX4" fmla="*/ 420 w 31997"/>
              <a:gd name="connsiteY4" fmla="*/ 3166 h 10042"/>
              <a:gd name="connsiteX5" fmla="*/ 2443 w 31997"/>
              <a:gd name="connsiteY5" fmla="*/ 4580 h 10042"/>
              <a:gd name="connsiteX6" fmla="*/ 2443 w 31997"/>
              <a:gd name="connsiteY6" fmla="*/ 10042 h 10042"/>
              <a:gd name="connsiteX7" fmla="*/ 31997 w 31997"/>
              <a:gd name="connsiteY7" fmla="*/ 10039 h 10042"/>
              <a:gd name="connsiteX8" fmla="*/ 31997 w 31997"/>
              <a:gd name="connsiteY8" fmla="*/ 0 h 10042"/>
              <a:gd name="connsiteX9" fmla="*/ 2443 w 31997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31997 w 40083"/>
              <a:gd name="connsiteY7" fmla="*/ 10039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40083 w 40083"/>
              <a:gd name="connsiteY8" fmla="*/ 0 h 10042"/>
              <a:gd name="connsiteX9" fmla="*/ 2443 w 40083"/>
              <a:gd name="connsiteY9" fmla="*/ 0 h 10042"/>
              <a:gd name="connsiteX0" fmla="*/ 2443 w 40083"/>
              <a:gd name="connsiteY0" fmla="*/ 0 h 10042"/>
              <a:gd name="connsiteX1" fmla="*/ 2443 w 40083"/>
              <a:gd name="connsiteY1" fmla="*/ 1636 h 10042"/>
              <a:gd name="connsiteX2" fmla="*/ 1145 w 40083"/>
              <a:gd name="connsiteY2" fmla="*/ 2792 h 10042"/>
              <a:gd name="connsiteX3" fmla="*/ 0 w 40083"/>
              <a:gd name="connsiteY3" fmla="*/ 3073 h 10042"/>
              <a:gd name="connsiteX4" fmla="*/ 420 w 40083"/>
              <a:gd name="connsiteY4" fmla="*/ 3166 h 10042"/>
              <a:gd name="connsiteX5" fmla="*/ 2443 w 40083"/>
              <a:gd name="connsiteY5" fmla="*/ 4580 h 10042"/>
              <a:gd name="connsiteX6" fmla="*/ 2443 w 40083"/>
              <a:gd name="connsiteY6" fmla="*/ 10042 h 10042"/>
              <a:gd name="connsiteX7" fmla="*/ 40083 w 40083"/>
              <a:gd name="connsiteY7" fmla="*/ 10042 h 10042"/>
              <a:gd name="connsiteX8" fmla="*/ 24076 w 40083"/>
              <a:gd name="connsiteY8" fmla="*/ 14 h 10042"/>
              <a:gd name="connsiteX9" fmla="*/ 2443 w 40083"/>
              <a:gd name="connsiteY9" fmla="*/ 0 h 10042"/>
              <a:gd name="connsiteX0" fmla="*/ 2443 w 24076"/>
              <a:gd name="connsiteY0" fmla="*/ 0 h 10042"/>
              <a:gd name="connsiteX1" fmla="*/ 2443 w 24076"/>
              <a:gd name="connsiteY1" fmla="*/ 1636 h 10042"/>
              <a:gd name="connsiteX2" fmla="*/ 1145 w 24076"/>
              <a:gd name="connsiteY2" fmla="*/ 2792 h 10042"/>
              <a:gd name="connsiteX3" fmla="*/ 0 w 24076"/>
              <a:gd name="connsiteY3" fmla="*/ 3073 h 10042"/>
              <a:gd name="connsiteX4" fmla="*/ 420 w 24076"/>
              <a:gd name="connsiteY4" fmla="*/ 3166 h 10042"/>
              <a:gd name="connsiteX5" fmla="*/ 2443 w 24076"/>
              <a:gd name="connsiteY5" fmla="*/ 4580 h 10042"/>
              <a:gd name="connsiteX6" fmla="*/ 2443 w 24076"/>
              <a:gd name="connsiteY6" fmla="*/ 10042 h 10042"/>
              <a:gd name="connsiteX7" fmla="*/ 24076 w 24076"/>
              <a:gd name="connsiteY7" fmla="*/ 10042 h 10042"/>
              <a:gd name="connsiteX8" fmla="*/ 24076 w 24076"/>
              <a:gd name="connsiteY8" fmla="*/ 14 h 10042"/>
              <a:gd name="connsiteX9" fmla="*/ 2443 w 24076"/>
              <a:gd name="connsiteY9" fmla="*/ 0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76" h="10042">
                <a:moveTo>
                  <a:pt x="2443" y="0"/>
                </a:moveTo>
                <a:lnTo>
                  <a:pt x="2443" y="1636"/>
                </a:lnTo>
                <a:cubicBezTo>
                  <a:pt x="2443" y="2080"/>
                  <a:pt x="2023" y="2477"/>
                  <a:pt x="1145" y="2792"/>
                </a:cubicBezTo>
                <a:cubicBezTo>
                  <a:pt x="821" y="2898"/>
                  <a:pt x="439" y="2967"/>
                  <a:pt x="0" y="3073"/>
                </a:cubicBezTo>
                <a:cubicBezTo>
                  <a:pt x="153" y="3110"/>
                  <a:pt x="286" y="3143"/>
                  <a:pt x="420" y="3166"/>
                </a:cubicBezTo>
                <a:cubicBezTo>
                  <a:pt x="1813" y="3494"/>
                  <a:pt x="2443" y="3975"/>
                  <a:pt x="2443" y="4580"/>
                </a:cubicBezTo>
                <a:lnTo>
                  <a:pt x="2443" y="10042"/>
                </a:lnTo>
                <a:lnTo>
                  <a:pt x="24076" y="10042"/>
                </a:lnTo>
                <a:lnTo>
                  <a:pt x="24076" y="14"/>
                </a:lnTo>
                <a:lnTo>
                  <a:pt x="2443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1200" noProof="0">
              <a:solidFill>
                <a:schemeClr val="bg2"/>
              </a:solidFill>
              <a:latin typeface="Arial" charset="0"/>
              <a:ea typeface="+mn-ea"/>
              <a:cs typeface="+mn-cs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59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4326" y="962025"/>
            <a:ext cx="3124200" cy="2248140"/>
          </a:xfrm>
          <a:prstGeom prst="rect">
            <a:avLst/>
          </a:prstGeom>
        </p:spPr>
        <p:txBody>
          <a:bodyPr lIns="180000" tIns="33059" rIns="36000" bIns="33059" anchor="ctr" anchorCtr="0"/>
          <a:lstStyle>
            <a:lvl1pPr algn="l">
              <a:defRPr lang="en-US" sz="4000" b="1" kern="1200" baseline="0" noProof="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 algn="l" defTabSz="839694" rtl="0" eaLnBrk="1" latinLnBrk="0" hangingPunct="1">
              <a:spcBef>
                <a:spcPct val="0"/>
              </a:spcBef>
              <a:buNone/>
            </a:pPr>
            <a:r>
              <a:rPr lang="en-US" noProof="0" dirty="0" smtClean="0"/>
              <a:t>Click here to edit master text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0"/>
          </p:nvPr>
        </p:nvSpPr>
        <p:spPr>
          <a:xfrm>
            <a:off x="4140000" y="1512000"/>
            <a:ext cx="5256213" cy="478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27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1494765"/>
            <a:ext cx="958260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1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323392" y="2111956"/>
            <a:ext cx="9582608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323487" y="1495447"/>
            <a:ext cx="9598643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1533439"/>
            <a:ext cx="4502138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1533440"/>
            <a:ext cx="4502138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2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314709" y="2206953"/>
            <a:ext cx="4502138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5022838" y="2208394"/>
            <a:ext cx="4502138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14710" y="1542648"/>
            <a:ext cx="4502138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5023145" y="1533439"/>
            <a:ext cx="4502138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37533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37533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51356" y="1436915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51356" y="1902609"/>
            <a:ext cx="4645914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237533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37533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051356" y="3820890"/>
            <a:ext cx="4645914" cy="518130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051356" y="4286584"/>
            <a:ext cx="4645914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98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7061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7061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0.v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think-cell Slide" r:id="rId20" imgW="360" imgH="360" progId="">
                  <p:embed/>
                </p:oleObj>
              </mc:Choice>
              <mc:Fallback>
                <p:oleObj name="think-cell Slide" r:id="rId20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23392" y="1501977"/>
            <a:ext cx="943812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5"/>
            </p:custDataLst>
          </p:nvPr>
        </p:nvSpPr>
        <p:spPr>
          <a:xfrm>
            <a:off x="9567490" y="6661691"/>
            <a:ext cx="110607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41830" y="6623403"/>
            <a:ext cx="266064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2016.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8"/>
            </p:custDataLst>
          </p:nvPr>
        </p:nvSpPr>
        <p:spPr>
          <a:xfrm>
            <a:off x="7487920" y="6427223"/>
            <a:ext cx="1914554" cy="195814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algn="r"/>
            <a:r>
              <a:rPr lang="en-US" sz="700" dirty="0" smtClean="0">
                <a:solidFill>
                  <a:schemeClr val="tx2"/>
                </a:solidFill>
                <a:latin typeface="+mj-lt"/>
              </a:rPr>
              <a:t>Presentation Title | Date</a:t>
            </a:r>
            <a:endParaRPr lang="en-US" sz="7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5" name="Straight Connector 5"/>
          <p:cNvCxnSpPr/>
          <p:nvPr>
            <p:custDataLst>
              <p:tags r:id="rId19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8184" y="6419977"/>
            <a:ext cx="1440000" cy="3430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89" r:id="rId2"/>
    <p:sldLayoutId id="2147483965" r:id="rId3"/>
    <p:sldLayoutId id="2147483966" r:id="rId4"/>
    <p:sldLayoutId id="2147483962" r:id="rId5"/>
    <p:sldLayoutId id="2147483963" r:id="rId6"/>
    <p:sldLayoutId id="2147483968" r:id="rId7"/>
    <p:sldLayoutId id="2147483964" r:id="rId8"/>
    <p:sldLayoutId id="2147483934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66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97159" y="2838734"/>
            <a:ext cx="6629469" cy="1421231"/>
          </a:xfrm>
        </p:spPr>
        <p:txBody>
          <a:bodyPr/>
          <a:lstStyle/>
          <a:p>
            <a:r>
              <a:rPr lang="en-US" dirty="0" smtClean="0"/>
              <a:t>Azure Introduction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Mustaq Hussain</a:t>
            </a:r>
          </a:p>
          <a:p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August  2017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1</a:t>
            </a:r>
            <a:r>
              <a:rPr lang="en-GB" baseline="30000" dirty="0" smtClean="0"/>
              <a:t>st</a:t>
            </a:r>
            <a:r>
              <a:rPr lang="en-GB" dirty="0" smtClean="0"/>
              <a:t> Azure Deployment (</a:t>
            </a:r>
            <a:r>
              <a:rPr lang="en-GB" dirty="0" err="1" smtClean="0"/>
              <a:t>IaaS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Resource Group</a:t>
            </a:r>
          </a:p>
          <a:p>
            <a:pPr lvl="1"/>
            <a:r>
              <a:rPr lang="en-GB" dirty="0" smtClean="0"/>
              <a:t>Container</a:t>
            </a:r>
          </a:p>
          <a:p>
            <a:pPr lvl="1"/>
            <a:endParaRPr lang="en-GB" dirty="0"/>
          </a:p>
          <a:p>
            <a:r>
              <a:rPr lang="en-GB" dirty="0" smtClean="0"/>
              <a:t> Subnet – tiers</a:t>
            </a:r>
          </a:p>
          <a:p>
            <a:pPr lvl="1"/>
            <a:r>
              <a:rPr lang="en-GB" dirty="0" smtClean="0"/>
              <a:t>Web, App, DB</a:t>
            </a:r>
          </a:p>
          <a:p>
            <a:pPr marL="174625" lvl="1" indent="0">
              <a:buNone/>
            </a:pPr>
            <a:endParaRPr lang="en-GB" dirty="0"/>
          </a:p>
          <a:p>
            <a:r>
              <a:rPr lang="en-GB" dirty="0" smtClean="0"/>
              <a:t>Network Security Group</a:t>
            </a:r>
          </a:p>
          <a:p>
            <a:pPr lvl="1"/>
            <a:r>
              <a:rPr lang="en-GB" dirty="0" smtClean="0"/>
              <a:t>Allowed protocols</a:t>
            </a:r>
          </a:p>
          <a:p>
            <a:pPr lvl="1"/>
            <a:endParaRPr lang="en-GB" dirty="0"/>
          </a:p>
          <a:p>
            <a:r>
              <a:rPr lang="en-GB" dirty="0" smtClean="0"/>
              <a:t>VM</a:t>
            </a:r>
            <a:endParaRPr lang="en-GB" dirty="0"/>
          </a:p>
          <a:p>
            <a:pPr lvl="1"/>
            <a:r>
              <a:rPr lang="en-GB" dirty="0" smtClean="0"/>
              <a:t>Win Server 2016</a:t>
            </a:r>
          </a:p>
          <a:p>
            <a:pPr lvl="1"/>
            <a:r>
              <a:rPr lang="en-GB" smtClean="0"/>
              <a:t>IIS</a:t>
            </a:r>
            <a:endParaRPr lang="en-GB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471" y="1602737"/>
            <a:ext cx="7113626" cy="466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337481"/>
            <a:ext cx="9582608" cy="4801035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5" y="1484939"/>
            <a:ext cx="9181801" cy="47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337481"/>
            <a:ext cx="9582608" cy="4801035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71" y="1337481"/>
            <a:ext cx="8193057" cy="46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8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AWS/Azure </a:t>
            </a:r>
            <a:r>
              <a:rPr lang="en-GB" dirty="0"/>
              <a:t>Data Centres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337481"/>
            <a:ext cx="9582608" cy="4801035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24" y="1397876"/>
            <a:ext cx="9243590" cy="470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6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AWS/Azure </a:t>
            </a:r>
            <a:r>
              <a:rPr lang="en-GB" dirty="0"/>
              <a:t>Data Centres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337481"/>
            <a:ext cx="9582608" cy="4801035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928812"/>
            <a:ext cx="9191625" cy="30003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0877" y="4946081"/>
            <a:ext cx="5397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solidFill>
                  <a:srgbClr val="FF0000"/>
                </a:solidFill>
              </a:rPr>
              <a:t>AWS</a:t>
            </a:r>
            <a:r>
              <a:rPr lang="en-GB" sz="1400" b="1" dirty="0" smtClean="0">
                <a:solidFill>
                  <a:srgbClr val="FF0000"/>
                </a:solidFill>
              </a:rPr>
              <a:t>: </a:t>
            </a:r>
            <a:r>
              <a:rPr lang="en-GB" sz="1400" b="1" dirty="0" err="1" smtClean="0">
                <a:solidFill>
                  <a:srgbClr val="FF0000"/>
                </a:solidFill>
              </a:rPr>
              <a:t>Xen</a:t>
            </a:r>
            <a:r>
              <a:rPr lang="en-GB" sz="1400" b="1" dirty="0" smtClean="0">
                <a:solidFill>
                  <a:srgbClr val="FF0000"/>
                </a:solidFill>
              </a:rPr>
              <a:t> 				Azure: Hyper -V</a:t>
            </a:r>
          </a:p>
        </p:txBody>
      </p:sp>
    </p:spTree>
    <p:extLst>
      <p:ext uri="{BB962C8B-B14F-4D97-AF65-F5344CB8AC3E}">
        <p14:creationId xmlns:p14="http://schemas.microsoft.com/office/powerpoint/2010/main" val="11524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Centres vs Cloud Hosting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337481"/>
            <a:ext cx="9582608" cy="4801035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462087"/>
            <a:ext cx="86106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Azure Regions – as of August 2017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392" y="1337481"/>
            <a:ext cx="9582608" cy="4801035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7" y="1255442"/>
            <a:ext cx="9241217" cy="488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Infrastructure, Platform &amp; Software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23967"/>
              </p:ext>
            </p:extLst>
          </p:nvPr>
        </p:nvGraphicFramePr>
        <p:xfrm>
          <a:off x="879027" y="4378241"/>
          <a:ext cx="8471337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856"/>
                <a:gridCol w="3058510"/>
                <a:gridCol w="285497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Virtual</a:t>
                      </a:r>
                      <a:r>
                        <a:rPr lang="en-GB" baseline="0" dirty="0" smtClean="0"/>
                        <a:t> Machines</a:t>
                      </a:r>
                    </a:p>
                    <a:p>
                      <a:r>
                        <a:rPr lang="en-GB" baseline="0" dirty="0" smtClean="0"/>
                        <a:t>Pay for hardware as needed</a:t>
                      </a:r>
                    </a:p>
                    <a:p>
                      <a:r>
                        <a:rPr lang="en-GB" baseline="0" dirty="0" smtClean="0"/>
                        <a:t>You manage VM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Manage</a:t>
                      </a:r>
                      <a:r>
                        <a:rPr lang="en-GB" baseline="0" dirty="0" smtClean="0"/>
                        <a:t> only your code</a:t>
                      </a:r>
                    </a:p>
                    <a:p>
                      <a:r>
                        <a:rPr lang="en-GB" baseline="0" dirty="0" smtClean="0"/>
                        <a:t>VMs managed for you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Pre-built</a:t>
                      </a:r>
                      <a:r>
                        <a:rPr lang="en-GB" baseline="0" dirty="0" smtClean="0"/>
                        <a:t> application</a:t>
                      </a:r>
                    </a:p>
                    <a:p>
                      <a:r>
                        <a:rPr lang="en-GB" baseline="0" dirty="0" smtClean="0"/>
                        <a:t>Pay by user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27" y="1258641"/>
            <a:ext cx="75914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Azure Cost of Virtual machines (Windows/Linux)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04" y="1207968"/>
            <a:ext cx="8599891" cy="50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q26z0rEkWiApiWfpkFX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overOption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Section break">
  <a:themeElements>
    <a:clrScheme name="Capgemini Palette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ppt_Template_CoverOption1</Template>
  <TotalTime>3577</TotalTime>
  <Words>110</Words>
  <Application>Microsoft Office PowerPoint</Application>
  <PresentationFormat>A4 Paper (210x297 mm)</PresentationFormat>
  <Paragraphs>105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 Light</vt:lpstr>
      <vt:lpstr>Wingdings</vt:lpstr>
      <vt:lpstr>ppt_Template_CoverOption1</vt:lpstr>
      <vt:lpstr>Section break</vt:lpstr>
      <vt:lpstr>think-cell Slide</vt:lpstr>
      <vt:lpstr>Azure Introduction</vt:lpstr>
      <vt:lpstr>What is Cloud Computing?</vt:lpstr>
      <vt:lpstr>Advantages and Benefits</vt:lpstr>
      <vt:lpstr>AWS/Azure Data Centres</vt:lpstr>
      <vt:lpstr>AWS/Azure Data Centres</vt:lpstr>
      <vt:lpstr>Data Centres vs Cloud Hosting</vt:lpstr>
      <vt:lpstr>Azure Regions – as of August 2017</vt:lpstr>
      <vt:lpstr>Infrastructure, Platform &amp; Software as a Service</vt:lpstr>
      <vt:lpstr>Azure Cost of Virtual machines (Windows/Linux)</vt:lpstr>
      <vt:lpstr>Our 1st Azure Deployment (IaaS)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subject>ppt Template</dc:subject>
  <dc:creator>jtucknot</dc:creator>
  <cp:lastModifiedBy>Hussain, Mustaq</cp:lastModifiedBy>
  <cp:revision>269</cp:revision>
  <dcterms:created xsi:type="dcterms:W3CDTF">2016-02-17T09:58:27Z</dcterms:created>
  <dcterms:modified xsi:type="dcterms:W3CDTF">2017-08-24T12:36:43Z</dcterms:modified>
</cp:coreProperties>
</file>