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2"/>
  </p:notesMasterIdLst>
  <p:handoutMasterIdLst>
    <p:handoutMasterId r:id="rId13"/>
  </p:handoutMasterIdLst>
  <p:sldIdLst>
    <p:sldId id="358" r:id="rId3"/>
    <p:sldId id="375" r:id="rId4"/>
    <p:sldId id="360" r:id="rId5"/>
    <p:sldId id="361" r:id="rId6"/>
    <p:sldId id="368" r:id="rId7"/>
    <p:sldId id="369" r:id="rId8"/>
    <p:sldId id="370" r:id="rId9"/>
    <p:sldId id="374" r:id="rId10"/>
    <p:sldId id="371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52" d="100"/>
          <a:sy n="52" d="100"/>
        </p:scale>
        <p:origin x="43" y="8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TCP,</a:t>
            </a:r>
            <a:r>
              <a:rPr lang="en-GB" baseline="0" dirty="0" smtClean="0"/>
              <a:t> HTTP, HTTPS, SSL, Sessions, Certificates</a:t>
            </a:r>
          </a:p>
          <a:p>
            <a:r>
              <a:rPr lang="en-GB" baseline="0" dirty="0" smtClean="0"/>
              <a:t>SQL Server, Oracle, Ingress</a:t>
            </a:r>
          </a:p>
          <a:p>
            <a:r>
              <a:rPr lang="en-GB" baseline="0" dirty="0" smtClean="0"/>
              <a:t>JEE, Spring,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, MVC</a:t>
            </a:r>
          </a:p>
          <a:p>
            <a:r>
              <a:rPr lang="en-GB" baseline="0" dirty="0" err="1" smtClean="0"/>
              <a:t>Javascript</a:t>
            </a:r>
            <a:r>
              <a:rPr lang="en-GB" baseline="0" dirty="0" smtClean="0"/>
              <a:t>, PHP, ASP,</a:t>
            </a:r>
          </a:p>
          <a:p>
            <a:r>
              <a:rPr lang="en-GB" baseline="0" dirty="0" smtClean="0"/>
              <a:t>C#,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lines if you ignore comment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that in .NET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that’s pretty much just as easy and intuitive as Node.js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Node Introduction Part1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December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Express Angular Node (MEAN)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38" y="1495425"/>
            <a:ext cx="6236774" cy="4643438"/>
          </a:xfrm>
        </p:spPr>
      </p:pic>
    </p:spTree>
    <p:extLst>
      <p:ext uri="{BB962C8B-B14F-4D97-AF65-F5344CB8AC3E}">
        <p14:creationId xmlns:p14="http://schemas.microsoft.com/office/powerpoint/2010/main" val="2389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400" dirty="0" smtClean="0"/>
              <a:t>Web </a:t>
            </a:r>
            <a:r>
              <a:rPr lang="en-GB" sz="2400" dirty="0"/>
              <a:t>programming can take years to master</a:t>
            </a:r>
          </a:p>
          <a:p>
            <a:r>
              <a:rPr lang="en-GB" sz="2400" dirty="0"/>
              <a:t>Complexity comes </a:t>
            </a:r>
            <a:r>
              <a:rPr lang="en-GB" sz="2400" dirty="0" smtClean="0"/>
              <a:t>about from </a:t>
            </a:r>
            <a:r>
              <a:rPr lang="en-GB" sz="2400" dirty="0"/>
              <a:t>the number of moving parts including:</a:t>
            </a:r>
          </a:p>
          <a:p>
            <a:pPr marL="812800" lvl="2" indent="-457200">
              <a:buFont typeface="+mj-lt"/>
              <a:buAutoNum type="arabicPeriod"/>
            </a:pPr>
            <a:r>
              <a:rPr lang="en-GB" sz="2400" dirty="0"/>
              <a:t>networking, protocols, security, </a:t>
            </a:r>
          </a:p>
          <a:p>
            <a:pPr marL="812800" lvl="2" indent="-457200">
              <a:buFont typeface="+mj-lt"/>
              <a:buAutoNum type="arabicPeriod"/>
            </a:pPr>
            <a:r>
              <a:rPr lang="en-GB" sz="2400" dirty="0"/>
              <a:t>databases, </a:t>
            </a:r>
          </a:p>
          <a:p>
            <a:pPr marL="812800" lvl="2" indent="-457200">
              <a:buFont typeface="+mj-lt"/>
              <a:buAutoNum type="arabicPeriod"/>
            </a:pPr>
            <a:r>
              <a:rPr lang="en-GB" sz="2400" dirty="0"/>
              <a:t>server-side development, </a:t>
            </a:r>
            <a:endParaRPr lang="en-GB" sz="2400" dirty="0" smtClean="0"/>
          </a:p>
          <a:p>
            <a:pPr marL="812800" lvl="2" indent="-457200">
              <a:buFont typeface="+mj-lt"/>
              <a:buAutoNum type="arabicPeriod"/>
            </a:pPr>
            <a:r>
              <a:rPr lang="en-GB" sz="2400" dirty="0" smtClean="0"/>
              <a:t>client-side </a:t>
            </a:r>
            <a:r>
              <a:rPr lang="en-GB" sz="2400" dirty="0"/>
              <a:t>development, </a:t>
            </a:r>
          </a:p>
          <a:p>
            <a:pPr marL="812800" lvl="2" indent="-457200">
              <a:buFont typeface="+mj-lt"/>
              <a:buAutoNum type="arabicPeriod"/>
            </a:pPr>
            <a:r>
              <a:rPr lang="en-GB" sz="2400" dirty="0"/>
              <a:t>a medley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557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technologies in </a:t>
            </a:r>
            <a:r>
              <a:rPr lang="en-GB" dirty="0" err="1" smtClean="0"/>
              <a:t>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 example in </a:t>
            </a:r>
            <a:r>
              <a:rPr lang="en-GB" sz="2400" dirty="0" err="1"/>
              <a:t>.</a:t>
            </a:r>
            <a:r>
              <a:rPr lang="en-GB" sz="2400" dirty="0" err="1" smtClean="0"/>
              <a:t>Net</a:t>
            </a:r>
            <a:r>
              <a:rPr lang="en-GB" sz="2400" dirty="0" smtClean="0"/>
              <a:t> </a:t>
            </a:r>
            <a:r>
              <a:rPr lang="en-GB" sz="2400" dirty="0"/>
              <a:t>you should know about</a:t>
            </a:r>
          </a:p>
          <a:p>
            <a:pPr marL="828675" lvl="2" indent="-457200">
              <a:buFont typeface="+mj-lt"/>
              <a:buAutoNum type="arabicPeriod"/>
            </a:pPr>
            <a:r>
              <a:rPr lang="en-GB" sz="2400" dirty="0" smtClean="0"/>
              <a:t>IIS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 err="1" smtClean="0"/>
              <a:t>Machine.config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 err="1" smtClean="0"/>
              <a:t>Web.config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Process </a:t>
            </a:r>
            <a:r>
              <a:rPr lang="en-GB" sz="2400" dirty="0" smtClean="0"/>
              <a:t>Model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 err="1"/>
              <a:t>Global.asax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ASP.NET MVC or </a:t>
            </a:r>
            <a:r>
              <a:rPr lang="en-GB" sz="2400" dirty="0" err="1"/>
              <a:t>WebForms</a:t>
            </a:r>
            <a:r>
              <a:rPr lang="en-GB" sz="2400" dirty="0"/>
              <a:t> (huge paradigms in themselves</a:t>
            </a:r>
            <a:r>
              <a:rPr lang="en-GB" sz="2400" dirty="0" smtClean="0"/>
              <a:t>)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HTML, CSS, and JavaScript</a:t>
            </a:r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MS Visual Studio</a:t>
            </a:r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How to create a </a:t>
            </a:r>
            <a:r>
              <a:rPr lang="en-GB" sz="2400" dirty="0" smtClean="0"/>
              <a:t>solution 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 smtClean="0"/>
              <a:t>How </a:t>
            </a:r>
            <a:r>
              <a:rPr lang="en-GB" sz="2400" dirty="0"/>
              <a:t>to deploy the application to </a:t>
            </a:r>
            <a:r>
              <a:rPr lang="en-GB" sz="2400" dirty="0" smtClean="0"/>
              <a:t>IIS</a:t>
            </a:r>
            <a:endParaRPr lang="en-GB" sz="2400" dirty="0"/>
          </a:p>
          <a:p>
            <a:pPr marL="828675" lvl="2" indent="-457200">
              <a:buFont typeface="+mj-lt"/>
              <a:buAutoNum type="arabicPeriod"/>
            </a:pPr>
            <a:r>
              <a:rPr lang="en-GB" sz="2400" dirty="0"/>
              <a:t>C# </a:t>
            </a:r>
            <a:r>
              <a:rPr lang="en-GB" sz="2400" dirty="0" smtClean="0"/>
              <a:t>……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57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 comparison, Node.js </a:t>
            </a:r>
            <a:r>
              <a:rPr lang="en-GB" dirty="0"/>
              <a:t>is </a:t>
            </a:r>
            <a:r>
              <a:rPr lang="en-GB" dirty="0" smtClean="0"/>
              <a:t>simple </a:t>
            </a:r>
            <a:r>
              <a:rPr lang="en-GB" dirty="0"/>
              <a:t>compared to </a:t>
            </a:r>
            <a:r>
              <a:rPr lang="en-GB" dirty="0" err="1"/>
              <a:t>.</a:t>
            </a:r>
            <a:r>
              <a:rPr lang="en-GB" dirty="0" err="1" smtClean="0"/>
              <a:t>Net</a:t>
            </a:r>
            <a:r>
              <a:rPr lang="en-GB" dirty="0" smtClean="0"/>
              <a:t>, its base technology is JavaScript)</a:t>
            </a:r>
            <a:endParaRPr lang="en-GB" dirty="0"/>
          </a:p>
          <a:p>
            <a:endParaRPr lang="en-GB" dirty="0"/>
          </a:p>
          <a:p>
            <a:r>
              <a:rPr lang="en-GB" dirty="0"/>
              <a:t>1995 </a:t>
            </a:r>
            <a:r>
              <a:rPr lang="en-GB" dirty="0" smtClean="0"/>
              <a:t>JavaScript </a:t>
            </a:r>
            <a:r>
              <a:rPr lang="en-GB" dirty="0"/>
              <a:t>Netscape Browser</a:t>
            </a:r>
          </a:p>
          <a:p>
            <a:endParaRPr lang="en-GB" dirty="0"/>
          </a:p>
          <a:p>
            <a:r>
              <a:rPr lang="en-GB" dirty="0"/>
              <a:t>2009 Ryan Dahl </a:t>
            </a:r>
            <a:r>
              <a:rPr lang="en-GB" dirty="0" smtClean="0"/>
              <a:t>(</a:t>
            </a:r>
            <a:r>
              <a:rPr lang="en-GB" dirty="0" err="1" smtClean="0"/>
              <a:t>JSConf</a:t>
            </a:r>
            <a:r>
              <a:rPr lang="en-GB" smtClean="0"/>
              <a:t>) created </a:t>
            </a:r>
            <a:r>
              <a:rPr lang="en-GB" dirty="0" smtClean="0"/>
              <a:t>Node.js</a:t>
            </a:r>
            <a:endParaRPr lang="en-GB" dirty="0"/>
          </a:p>
          <a:p>
            <a:pPr marL="827586" lvl="2" indent="-457200">
              <a:buFont typeface="+mj-lt"/>
              <a:buAutoNum type="arabicPeriod"/>
            </a:pPr>
            <a:r>
              <a:rPr lang="en-GB" sz="2400" dirty="0"/>
              <a:t>a framework used primarily to create scalable network applications. </a:t>
            </a:r>
          </a:p>
          <a:p>
            <a:pPr marL="827586" lvl="2" indent="-457200">
              <a:buFont typeface="+mj-lt"/>
              <a:buAutoNum type="arabicPeriod"/>
            </a:pPr>
            <a:r>
              <a:rPr lang="en-GB" sz="2400" dirty="0"/>
              <a:t>built on top of Google’s V8 JavaScript engine (used in Chrome</a:t>
            </a:r>
            <a:r>
              <a:rPr lang="en-GB" sz="2400" dirty="0" smtClean="0"/>
              <a:t>)</a:t>
            </a:r>
            <a:endParaRPr lang="en-GB" sz="2400" dirty="0"/>
          </a:p>
          <a:p>
            <a:pPr marL="827586" lvl="2" indent="-457200">
              <a:buFont typeface="+mj-lt"/>
              <a:buAutoNum type="arabicPeriod"/>
            </a:pPr>
            <a:r>
              <a:rPr lang="en-GB" sz="2400" dirty="0" err="1"/>
              <a:t>libuv</a:t>
            </a:r>
            <a:r>
              <a:rPr lang="en-GB" sz="2400" dirty="0"/>
              <a:t> an asynchronous I/O </a:t>
            </a:r>
            <a:r>
              <a:rPr lang="en-GB" sz="2400" dirty="0" smtClean="0"/>
              <a:t>library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0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Node.js </a:t>
            </a:r>
            <a:r>
              <a:rPr lang="en-GB" dirty="0" smtClean="0"/>
              <a:t>build blocks: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9833" y="1597819"/>
            <a:ext cx="6086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</a:t>
            </a:r>
            <a:r>
              <a:rPr lang="en-GB" dirty="0" smtClean="0"/>
              <a:t>notes…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Node is </a:t>
            </a:r>
            <a:r>
              <a:rPr lang="en-GB" sz="2400" dirty="0"/>
              <a:t>simply a JavaScript runtime </a:t>
            </a:r>
            <a:r>
              <a:rPr lang="en-GB" sz="2400" dirty="0" smtClean="0"/>
              <a:t>engine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It </a:t>
            </a:r>
            <a:r>
              <a:rPr lang="en-GB" sz="2400" dirty="0"/>
              <a:t>is just another way to execute code on your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It runs on the server/local machine (not browser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Node </a:t>
            </a:r>
            <a:r>
              <a:rPr lang="en-GB" sz="2400" dirty="0"/>
              <a:t>by default is not a webserver (like IIS or Apache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To create a http webserver, you </a:t>
            </a:r>
            <a:r>
              <a:rPr lang="en-GB" sz="2400" dirty="0" smtClean="0"/>
              <a:t>can </a:t>
            </a:r>
            <a:r>
              <a:rPr lang="en-GB" sz="2400" dirty="0"/>
              <a:t>use built-in </a:t>
            </a:r>
            <a:r>
              <a:rPr lang="en-GB" sz="2400" dirty="0" smtClean="0"/>
              <a:t>libraries/modules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It </a:t>
            </a:r>
            <a:r>
              <a:rPr lang="en-GB" sz="2400" dirty="0"/>
              <a:t>packs a lot of functionality into a small amount of </a:t>
            </a:r>
            <a:r>
              <a:rPr lang="en-GB" sz="2400" dirty="0" smtClean="0"/>
              <a:t>code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</a:t>
            </a:r>
            <a:r>
              <a:rPr lang="en-GB" dirty="0" smtClean="0"/>
              <a:t>http web </a:t>
            </a:r>
            <a:r>
              <a:rPr lang="en-GB" dirty="0" smtClean="0"/>
              <a:t>app – only 6 lines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820" y="1494765"/>
            <a:ext cx="6962311" cy="464375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70386" lvl="2" indent="0">
              <a:buNone/>
            </a:pPr>
            <a:r>
              <a:rPr lang="en-GB" dirty="0"/>
              <a:t>// Load the http module to create an http server</a:t>
            </a:r>
          </a:p>
          <a:p>
            <a:pPr marL="370386" lvl="2" indent="0">
              <a:buNone/>
            </a:pPr>
            <a:r>
              <a:rPr lang="en-GB" dirty="0"/>
              <a:t>// C# Import -&gt; Node require()</a:t>
            </a:r>
          </a:p>
          <a:p>
            <a:pPr marL="370386" lvl="2" indent="0">
              <a:buNone/>
            </a:pPr>
            <a:r>
              <a:rPr lang="en-GB" sz="1800" b="1" dirty="0" err="1">
                <a:solidFill>
                  <a:srgbClr val="C00000"/>
                </a:solidFill>
              </a:rPr>
              <a:t>var</a:t>
            </a:r>
            <a:r>
              <a:rPr lang="en-GB" sz="1800" b="1" dirty="0">
                <a:solidFill>
                  <a:srgbClr val="C00000"/>
                </a:solidFill>
              </a:rPr>
              <a:t> </a:t>
            </a:r>
            <a:r>
              <a:rPr lang="en-GB" sz="1800" b="1" dirty="0" smtClean="0">
                <a:solidFill>
                  <a:srgbClr val="C00000"/>
                </a:solidFill>
              </a:rPr>
              <a:t>http </a:t>
            </a:r>
            <a:r>
              <a:rPr lang="en-GB" sz="1800" b="1" dirty="0">
                <a:solidFill>
                  <a:srgbClr val="C00000"/>
                </a:solidFill>
              </a:rPr>
              <a:t>= require('http');</a:t>
            </a:r>
          </a:p>
          <a:p>
            <a:pPr marL="370386" lvl="2" indent="0">
              <a:buNone/>
            </a:pPr>
            <a:r>
              <a:rPr lang="en-GB" dirty="0"/>
              <a:t> </a:t>
            </a:r>
          </a:p>
          <a:p>
            <a:pPr marL="370386" lvl="2" indent="0">
              <a:buNone/>
            </a:pPr>
            <a:r>
              <a:rPr lang="en-GB" dirty="0"/>
              <a:t>// Create and configure server to respond with Hello World to all requests.</a:t>
            </a:r>
          </a:p>
          <a:p>
            <a:pPr marL="370386" lvl="2" indent="0">
              <a:buNone/>
            </a:pPr>
            <a:r>
              <a:rPr lang="en-GB" sz="1800" b="1" dirty="0" err="1" smtClean="0">
                <a:solidFill>
                  <a:srgbClr val="C00000"/>
                </a:solidFill>
              </a:rPr>
              <a:t>http.createServer</a:t>
            </a:r>
            <a:r>
              <a:rPr lang="en-GB" sz="1800" b="1" dirty="0" smtClean="0">
                <a:solidFill>
                  <a:srgbClr val="C00000"/>
                </a:solidFill>
              </a:rPr>
              <a:t>(function </a:t>
            </a:r>
            <a:r>
              <a:rPr lang="en-GB" sz="1800" b="1" dirty="0">
                <a:solidFill>
                  <a:srgbClr val="C00000"/>
                </a:solidFill>
              </a:rPr>
              <a:t>(request, response) {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 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response.writeHead</a:t>
            </a:r>
            <a:r>
              <a:rPr lang="en-GB" sz="1800" b="1" dirty="0">
                <a:solidFill>
                  <a:srgbClr val="C00000"/>
                </a:solidFill>
              </a:rPr>
              <a:t>(200, {'Content-Type': 'text/plain'});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response.end</a:t>
            </a:r>
            <a:r>
              <a:rPr lang="en-GB" sz="1800" b="1" dirty="0">
                <a:solidFill>
                  <a:srgbClr val="C00000"/>
                </a:solidFill>
              </a:rPr>
              <a:t>('Hello World\n');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dirty="0"/>
              <a:t> </a:t>
            </a:r>
          </a:p>
          <a:p>
            <a:pPr marL="370386" lvl="2" indent="0">
              <a:buNone/>
            </a:pPr>
            <a:r>
              <a:rPr lang="en-GB" dirty="0"/>
              <a:t>// Listen at location 127.0.0.1, port 1337</a:t>
            </a: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}).listen(1337, '127.0.0.1');    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 </a:t>
            </a:r>
            <a:endParaRPr lang="en-GB" sz="1800" dirty="0">
              <a:solidFill>
                <a:srgbClr val="C00000"/>
              </a:solidFill>
            </a:endParaRPr>
          </a:p>
          <a:p>
            <a:pPr marL="370386" lvl="2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console.log('Server running at http://127.0.0.1:1337/');</a:t>
            </a:r>
            <a:endParaRPr lang="en-GB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65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 summary (from ‘NodeIntroPart1.docx</a:t>
            </a:r>
            <a:r>
              <a:rPr lang="en-GB" dirty="0" smtClean="0"/>
              <a:t>’, see below)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 Download and install Node.js</a:t>
            </a:r>
          </a:p>
          <a:p>
            <a:pPr marL="0" indent="0">
              <a:buNone/>
            </a:pPr>
            <a:r>
              <a:rPr lang="en-GB" dirty="0" smtClean="0"/>
              <a:t>2 </a:t>
            </a:r>
            <a:r>
              <a:rPr lang="en-GB" dirty="0"/>
              <a:t>Download and install IDE</a:t>
            </a:r>
          </a:p>
          <a:p>
            <a:pPr marL="0" indent="0">
              <a:buNone/>
            </a:pPr>
            <a:r>
              <a:rPr lang="en-GB" dirty="0"/>
              <a:t>3 Write helloWorld.js file</a:t>
            </a:r>
          </a:p>
          <a:p>
            <a:pPr marL="0" indent="0">
              <a:buNone/>
            </a:pPr>
            <a:r>
              <a:rPr lang="en-GB" dirty="0"/>
              <a:t>4 Run </a:t>
            </a:r>
            <a:r>
              <a:rPr lang="en-GB" dirty="0" err="1"/>
              <a:t>helloWorld</a:t>
            </a:r>
            <a:r>
              <a:rPr lang="en-GB" dirty="0"/>
              <a:t> as a Node app/server</a:t>
            </a:r>
          </a:p>
          <a:p>
            <a:pPr marL="0" indent="0">
              <a:buNone/>
            </a:pPr>
            <a:r>
              <a:rPr lang="en-GB" dirty="0"/>
              <a:t>5 See results in </a:t>
            </a:r>
            <a:r>
              <a:rPr lang="en-GB" dirty="0" smtClean="0"/>
              <a:t>browser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Download Instructions ‘NodeIntroPart1.docx’ from </a:t>
            </a:r>
            <a:r>
              <a:rPr lang="en-GB" b="1" dirty="0" err="1"/>
              <a:t>Github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en-GB" dirty="0" smtClean="0"/>
              <a:t>1 In </a:t>
            </a:r>
            <a:r>
              <a:rPr lang="en-GB" dirty="0"/>
              <a:t>a browser enter </a:t>
            </a:r>
            <a:r>
              <a:rPr lang="en-GB" b="1" dirty="0">
                <a:solidFill>
                  <a:srgbClr val="C00000"/>
                </a:solidFill>
              </a:rPr>
              <a:t>https://github.com/MustaqHussain</a:t>
            </a:r>
          </a:p>
          <a:p>
            <a:pPr marL="0" indent="0">
              <a:buNone/>
            </a:pPr>
            <a:r>
              <a:rPr lang="en-GB" dirty="0" smtClean="0"/>
              <a:t>2 Select </a:t>
            </a:r>
            <a:r>
              <a:rPr lang="en-GB" dirty="0"/>
              <a:t>repository Node-Introduction</a:t>
            </a:r>
          </a:p>
          <a:p>
            <a:pPr marL="0" indent="0">
              <a:buNone/>
            </a:pPr>
            <a:r>
              <a:rPr lang="en-GB" dirty="0" smtClean="0"/>
              <a:t>3 Select </a:t>
            </a:r>
            <a:r>
              <a:rPr lang="en-GB" dirty="0"/>
              <a:t>‘NodeIntroPart1.docx’</a:t>
            </a:r>
          </a:p>
          <a:p>
            <a:pPr marL="0" indent="0">
              <a:buNone/>
            </a:pPr>
            <a:r>
              <a:rPr lang="en-GB" dirty="0" smtClean="0"/>
              <a:t>4 Select </a:t>
            </a:r>
            <a:r>
              <a:rPr lang="en-GB" dirty="0"/>
              <a:t>‘Download’</a:t>
            </a:r>
          </a:p>
        </p:txBody>
      </p:sp>
    </p:spTree>
    <p:extLst>
      <p:ext uri="{BB962C8B-B14F-4D97-AF65-F5344CB8AC3E}">
        <p14:creationId xmlns:p14="http://schemas.microsoft.com/office/powerpoint/2010/main" val="837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527</TotalTime>
  <Words>414</Words>
  <Application>Microsoft Office PowerPoint</Application>
  <PresentationFormat>A4 Paper (210x297 mm)</PresentationFormat>
  <Paragraphs>98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Node Introduction Part1 Lot4 Team</vt:lpstr>
      <vt:lpstr>MongoDB Express Angular Node (MEAN)</vt:lpstr>
      <vt:lpstr>Background</vt:lpstr>
      <vt:lpstr>Example technologies in .Net</vt:lpstr>
      <vt:lpstr>Node.js</vt:lpstr>
      <vt:lpstr>Node.js build blocks:</vt:lpstr>
      <vt:lpstr>Node.js notes…</vt:lpstr>
      <vt:lpstr>Node http web app – only 6 lines </vt:lpstr>
      <vt:lpstr>Exercise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51</cp:revision>
  <dcterms:created xsi:type="dcterms:W3CDTF">2016-02-17T09:58:27Z</dcterms:created>
  <dcterms:modified xsi:type="dcterms:W3CDTF">2016-12-06T11:44:52Z</dcterms:modified>
</cp:coreProperties>
</file>