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  <p:sldMasterId id="2147483946" r:id="rId2"/>
  </p:sldMasterIdLst>
  <p:notesMasterIdLst>
    <p:notesMasterId r:id="rId18"/>
  </p:notesMasterIdLst>
  <p:handoutMasterIdLst>
    <p:handoutMasterId r:id="rId19"/>
  </p:handoutMasterIdLst>
  <p:sldIdLst>
    <p:sldId id="358" r:id="rId3"/>
    <p:sldId id="421" r:id="rId4"/>
    <p:sldId id="418" r:id="rId5"/>
    <p:sldId id="419" r:id="rId6"/>
    <p:sldId id="420" r:id="rId7"/>
    <p:sldId id="413" r:id="rId8"/>
    <p:sldId id="427" r:id="rId9"/>
    <p:sldId id="415" r:id="rId10"/>
    <p:sldId id="414" r:id="rId11"/>
    <p:sldId id="411" r:id="rId12"/>
    <p:sldId id="422" r:id="rId13"/>
    <p:sldId id="423" r:id="rId14"/>
    <p:sldId id="424" r:id="rId15"/>
    <p:sldId id="425" r:id="rId16"/>
    <p:sldId id="426" r:id="rId17"/>
  </p:sldIdLst>
  <p:sldSz cx="9906000" cy="6858000" type="A4"/>
  <p:notesSz cx="6797675" cy="9874250"/>
  <p:custDataLst>
    <p:tags r:id="rId20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4">
          <p15:clr>
            <a:srgbClr val="A4A3A4"/>
          </p15:clr>
        </p15:guide>
        <p15:guide id="2" pos="59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BFAF"/>
    <a:srgbClr val="ACB7B2"/>
    <a:srgbClr val="000000"/>
    <a:srgbClr val="AF1C63"/>
    <a:srgbClr val="6A9529"/>
    <a:srgbClr val="00A0D6"/>
    <a:srgbClr val="0085B3"/>
    <a:srgbClr val="005B7C"/>
    <a:srgbClr val="909090"/>
    <a:srgbClr val="FFC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6" autoAdjust="0"/>
    <p:restoredTop sz="85332" autoAdjust="0"/>
  </p:normalViewPr>
  <p:slideViewPr>
    <p:cSldViewPr snapToGrid="0">
      <p:cViewPr varScale="1">
        <p:scale>
          <a:sx n="64" d="100"/>
          <a:sy n="64" d="100"/>
        </p:scale>
        <p:origin x="86" y="86"/>
      </p:cViewPr>
      <p:guideLst>
        <p:guide orient="horz" pos="954"/>
        <p:guide pos="5957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90" d="100"/>
          <a:sy n="90" d="100"/>
        </p:scale>
        <p:origin x="-1982" y="-5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493176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en-US" sz="800" smtClean="0">
                <a:latin typeface="Arial" pitchFamily="34" charset="0"/>
                <a:cs typeface="Arial" pitchFamily="34" charset="0"/>
              </a:rPr>
              <a:t>aaaaa</a:t>
            </a:r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en-US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59569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5797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6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78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4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21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06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26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63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85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7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8.svg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5.xml"/><Relationship Id="rId7" Type="http://schemas.openxmlformats.org/officeDocument/2006/relationships/oleObject" Target="../embeddings/oleObject11.bin"/><Relationship Id="rId2" Type="http://schemas.openxmlformats.org/officeDocument/2006/relationships/tags" Target="../tags/tag3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.jpe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jpe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5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7.xml"/><Relationship Id="rId7" Type="http://schemas.openxmlformats.org/officeDocument/2006/relationships/oleObject" Target="../embeddings/oleObject5.bin"/><Relationship Id="rId2" Type="http://schemas.openxmlformats.org/officeDocument/2006/relationships/tags" Target="../tags/tag16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oleObject" Target="../embeddings/oleObject6.bin"/><Relationship Id="rId2" Type="http://schemas.openxmlformats.org/officeDocument/2006/relationships/tags" Target="../tags/tag20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vmlDrawing" Target="../drawings/vmlDrawing7.v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10" Type="http://schemas.openxmlformats.org/officeDocument/2006/relationships/image" Target="../media/image1.emf"/><Relationship Id="rId4" Type="http://schemas.openxmlformats.org/officeDocument/2006/relationships/tags" Target="../tags/tag26.xml"/><Relationship Id="rId9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97">
            <a:extLst>
              <a:ext uri="{FF2B5EF4-FFF2-40B4-BE49-F238E27FC236}">
                <a16:creationId xmlns=""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41434" y="0"/>
            <a:ext cx="7064566" cy="685800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3068960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 smtClean="0"/>
              <a:t>Machine Learning Introduction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9325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aseline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 smtClean="0"/>
              <a:t>Mustaq Hussain</a:t>
            </a:r>
          </a:p>
          <a:p>
            <a:pPr marL="0" lvl="0"/>
            <a:r>
              <a:rPr lang="en-US" dirty="0" smtClean="0"/>
              <a:t>18 October 2017</a:t>
            </a:r>
            <a:endParaRPr lang="en-US" dirty="0"/>
          </a:p>
        </p:txBody>
      </p:sp>
      <p:pic>
        <p:nvPicPr>
          <p:cNvPr id="20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7988" y="6101472"/>
            <a:ext cx="2286000" cy="510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ands round table full size.png"/>
          <p:cNvPicPr>
            <a:picLocks noChangeAspect="1"/>
          </p:cNvPicPr>
          <p:nvPr userDrawn="1"/>
        </p:nvPicPr>
        <p:blipFill>
          <a:blip r:embed="rId6" cstate="print"/>
          <a:srcRect t="5035"/>
          <a:stretch>
            <a:fillRect/>
          </a:stretch>
        </p:blipFill>
        <p:spPr>
          <a:xfrm>
            <a:off x="0" y="0"/>
            <a:ext cx="9906000" cy="6495203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5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882388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t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>
            <a:spLocks/>
          </p:cNvSpPr>
          <p:nvPr userDrawn="1"/>
        </p:nvSpPr>
        <p:spPr bwMode="auto">
          <a:xfrm flipH="1">
            <a:off x="0" y="-10886"/>
            <a:ext cx="3981400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blipFill>
            <a:blip r:embed="rId5" cstate="print"/>
            <a:stretch>
              <a:fillRect/>
            </a:stretch>
          </a:blip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1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14326" y="962025"/>
            <a:ext cx="3124200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4140000" y="1512000"/>
            <a:ext cx="5256213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79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1494765"/>
            <a:ext cx="958260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0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2111956"/>
            <a:ext cx="9582608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323487" y="1495447"/>
            <a:ext cx="9598643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98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1533439"/>
            <a:ext cx="4502138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1533440"/>
            <a:ext cx="4502138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4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2206953"/>
            <a:ext cx="4502138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2208394"/>
            <a:ext cx="4502138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14710" y="1542648"/>
            <a:ext cx="4502138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5023145" y="1533439"/>
            <a:ext cx="4502138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7533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37533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51356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51356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37533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37533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051356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5051356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5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23" Type="http://schemas.openxmlformats.org/officeDocument/2006/relationships/image" Target="../media/image2.svg"/><Relationship Id="rId10" Type="http://schemas.openxmlformats.org/officeDocument/2006/relationships/theme" Target="../theme/theme1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0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tags" Target="../tags/tag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" name="think-cell Slide" r:id="rId20" imgW="360" imgH="360" progId="">
                  <p:embed/>
                </p:oleObj>
              </mc:Choice>
              <mc:Fallback>
                <p:oleObj name="think-cell Slide" r:id="rId20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323392" y="1501977"/>
            <a:ext cx="943812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5"/>
            </p:custDataLst>
          </p:nvPr>
        </p:nvSpPr>
        <p:spPr>
          <a:xfrm>
            <a:off x="9567490" y="6661691"/>
            <a:ext cx="110607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493471" y="6579956"/>
            <a:ext cx="1917144" cy="1825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2017.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18"/>
            </p:custDataLst>
          </p:nvPr>
        </p:nvSpPr>
        <p:spPr>
          <a:xfrm>
            <a:off x="337455" y="6587537"/>
            <a:ext cx="3045217" cy="159661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algn="l"/>
            <a:r>
              <a:rPr lang="en-US" sz="7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Mustaq</a:t>
            </a:r>
            <a:r>
              <a:rPr lang="en-US" sz="7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Hussain</a:t>
            </a:r>
            <a:r>
              <a:rPr lang="en-US" sz="7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| S23 Machine Learning Intro | 18 October 2017</a:t>
            </a:r>
            <a:endParaRPr lang="en-US" sz="7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5" name="Straight Connector 5"/>
          <p:cNvCxnSpPr/>
          <p:nvPr>
            <p:custDataLst>
              <p:tags r:id="rId19"/>
            </p:custDataLst>
          </p:nvPr>
        </p:nvCxnSpPr>
        <p:spPr>
          <a:xfrm flipH="1">
            <a:off x="0" y="6471557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rcRect l="81836" t="-4713" b="16530"/>
          <a:stretch/>
        </p:blipFill>
        <p:spPr>
          <a:xfrm>
            <a:off x="9198437" y="260322"/>
            <a:ext cx="424356" cy="4596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89" r:id="rId2"/>
    <p:sldLayoutId id="2147483965" r:id="rId3"/>
    <p:sldLayoutId id="2147483966" r:id="rId4"/>
    <p:sldLayoutId id="2147483962" r:id="rId5"/>
    <p:sldLayoutId id="2147483963" r:id="rId6"/>
    <p:sldLayoutId id="2147483968" r:id="rId7"/>
    <p:sldLayoutId id="2147483964" r:id="rId8"/>
    <p:sldLayoutId id="2147483934" r:id="rId9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1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0.png"/><Relationship Id="rId5" Type="http://schemas.openxmlformats.org/officeDocument/2006/relationships/image" Target="../media/image1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5727" y="2860505"/>
            <a:ext cx="6629469" cy="1421231"/>
          </a:xfrm>
        </p:spPr>
        <p:txBody>
          <a:bodyPr/>
          <a:lstStyle/>
          <a:p>
            <a:r>
              <a:rPr lang="en-US" dirty="0" smtClean="0"/>
              <a:t>Session 23</a:t>
            </a:r>
            <a:br>
              <a:rPr lang="en-US" dirty="0" smtClean="0"/>
            </a:br>
            <a:r>
              <a:rPr lang="en-US" dirty="0" smtClean="0"/>
              <a:t>Machine Learning Introduction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4294967295"/>
          </p:nvPr>
        </p:nvSpPr>
        <p:spPr>
          <a:xfrm>
            <a:off x="441231" y="4437010"/>
            <a:ext cx="4549435" cy="8742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Mustaq Hussain</a:t>
            </a:r>
          </a:p>
          <a:p>
            <a:pPr marL="0" indent="0">
              <a:buNone/>
            </a:pPr>
            <a:r>
              <a:rPr lang="en-US" dirty="0" smtClean="0"/>
              <a:t>18</a:t>
            </a:r>
            <a:r>
              <a:rPr lang="en-US" baseline="30000" dirty="0" smtClean="0"/>
              <a:t>th</a:t>
            </a:r>
            <a:r>
              <a:rPr lang="en-US" dirty="0" smtClean="0"/>
              <a:t> October 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Multilayered</a:t>
            </a:r>
            <a:r>
              <a:rPr lang="en-GB" dirty="0" smtClean="0"/>
              <a:t> Perceptron (MLP) - Supervised NN - &amp; </a:t>
            </a:r>
            <a:br>
              <a:rPr lang="en-GB" dirty="0" smtClean="0"/>
            </a:br>
            <a:r>
              <a:rPr lang="en-GB" dirty="0" smtClean="0"/>
              <a:t>Backpropogation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96" y="1263271"/>
            <a:ext cx="9582608" cy="4998633"/>
          </a:xfrm>
        </p:spPr>
        <p:txBody>
          <a:bodyPr/>
          <a:lstStyle/>
          <a:p>
            <a:r>
              <a:rPr lang="en-GB" dirty="0" err="1"/>
              <a:t>Hebbian</a:t>
            </a:r>
            <a:r>
              <a:rPr lang="en-GB" dirty="0"/>
              <a:t> learning (1949</a:t>
            </a:r>
            <a:r>
              <a:rPr lang="en-GB" dirty="0" smtClean="0"/>
              <a:t>) – biological</a:t>
            </a:r>
            <a:endParaRPr lang="en-GB" dirty="0"/>
          </a:p>
          <a:p>
            <a:r>
              <a:rPr lang="en-GB" dirty="0"/>
              <a:t>Perceptron (1958)  - single </a:t>
            </a:r>
            <a:r>
              <a:rPr lang="en-GB" dirty="0" smtClean="0"/>
              <a:t>layer NN</a:t>
            </a:r>
            <a:endParaRPr lang="en-GB" dirty="0"/>
          </a:p>
          <a:p>
            <a:r>
              <a:rPr lang="en-GB" dirty="0" smtClean="0"/>
              <a:t>Backpropogation(1975/1985) </a:t>
            </a:r>
            <a:r>
              <a:rPr lang="en-GB" dirty="0"/>
              <a:t>– hidden </a:t>
            </a:r>
            <a:r>
              <a:rPr lang="en-GB" dirty="0" smtClean="0"/>
              <a:t>layer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 smtClean="0"/>
              <a:t>Multilayered</a:t>
            </a:r>
            <a:r>
              <a:rPr lang="en-GB" dirty="0" smtClean="0"/>
              <a:t> Perceptron network</a:t>
            </a:r>
          </a:p>
          <a:p>
            <a:pPr lvl="1"/>
            <a:r>
              <a:rPr lang="en-GB" dirty="0" smtClean="0"/>
              <a:t>One input layer</a:t>
            </a:r>
          </a:p>
          <a:p>
            <a:pPr lvl="1"/>
            <a:r>
              <a:rPr lang="en-GB" dirty="0" smtClean="0"/>
              <a:t>One or more hidden layer (feature detectors)</a:t>
            </a:r>
          </a:p>
          <a:p>
            <a:pPr lvl="1"/>
            <a:r>
              <a:rPr lang="en-GB" dirty="0" smtClean="0"/>
              <a:t>One output layer</a:t>
            </a:r>
          </a:p>
          <a:p>
            <a:pPr marL="174625" lvl="1" indent="0">
              <a:buNone/>
            </a:pPr>
            <a:r>
              <a:rPr lang="en-GB" dirty="0" smtClean="0"/>
              <a:t>(two or more neuron layers)</a:t>
            </a:r>
          </a:p>
          <a:p>
            <a:endParaRPr lang="en-GB" dirty="0" smtClean="0"/>
          </a:p>
          <a:p>
            <a:r>
              <a:rPr lang="en-GB" dirty="0" smtClean="0"/>
              <a:t>Hidden layer – feature detectors</a:t>
            </a:r>
          </a:p>
          <a:p>
            <a:pPr lvl="1"/>
            <a:r>
              <a:rPr lang="en-GB" dirty="0" smtClean="0"/>
              <a:t>Not seen directly from Input or Output layers</a:t>
            </a:r>
          </a:p>
          <a:p>
            <a:pPr lvl="1"/>
            <a:endParaRPr lang="en-GB" dirty="0"/>
          </a:p>
          <a:p>
            <a:r>
              <a:rPr lang="en-GB" b="1" dirty="0" smtClean="0"/>
              <a:t>Deep Learning </a:t>
            </a:r>
            <a:r>
              <a:rPr lang="en-GB" dirty="0" smtClean="0"/>
              <a:t>: Multiple Hidden layers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499" y="1409350"/>
            <a:ext cx="3988501" cy="449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3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Backpropogation Algorithm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Learning: Modify weights in order for </a:t>
                </a:r>
                <a:r>
                  <a:rPr lang="en-GB" dirty="0"/>
                  <a:t>a given </a:t>
                </a:r>
                <a:r>
                  <a:rPr lang="en-GB" dirty="0" smtClean="0"/>
                  <a:t>Input to </a:t>
                </a:r>
                <a:r>
                  <a:rPr lang="en-GB" dirty="0"/>
                  <a:t>produce a favoured </a:t>
                </a:r>
                <a:r>
                  <a:rPr lang="en-GB" dirty="0" smtClean="0"/>
                  <a:t>Output 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b="1" dirty="0" smtClean="0"/>
                  <a:t>1</a:t>
                </a:r>
                <a:r>
                  <a:rPr lang="en-GB" b="1" baseline="30000" dirty="0" smtClean="0"/>
                  <a:t>st</a:t>
                </a:r>
                <a:r>
                  <a:rPr lang="en-GB" b="1" dirty="0" smtClean="0"/>
                  <a:t> Forward Phase</a:t>
                </a:r>
              </a:p>
              <a:p>
                <a:pPr lvl="1"/>
                <a:r>
                  <a:rPr lang="en-GB" dirty="0" smtClean="0"/>
                  <a:t>Input signal propagates layer-by-layer until Output reached</a:t>
                </a:r>
              </a:p>
              <a:p>
                <a:pPr lvl="1"/>
                <a:endParaRPr lang="en-GB" dirty="0"/>
              </a:p>
              <a:p>
                <a:r>
                  <a:rPr lang="en-GB" b="1" dirty="0" smtClean="0"/>
                  <a:t>2</a:t>
                </a:r>
                <a:r>
                  <a:rPr lang="en-GB" b="1" baseline="30000" dirty="0" smtClean="0"/>
                  <a:t>nd</a:t>
                </a:r>
                <a:r>
                  <a:rPr lang="en-GB" b="1" dirty="0" smtClean="0"/>
                  <a:t> Backward Phase</a:t>
                </a:r>
              </a:p>
              <a:p>
                <a:pPr lvl="1"/>
                <a:r>
                  <a:rPr lang="en-GB" dirty="0" smtClean="0"/>
                  <a:t>Error from desired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GB" dirty="0" smtClean="0"/>
                  <a:t> propagates backwards</a:t>
                </a:r>
              </a:p>
              <a:p>
                <a:pPr lvl="2"/>
                <a:r>
                  <a:rPr lang="en-GB" dirty="0" smtClean="0"/>
                  <a:t>Output error </a:t>
                </a:r>
              </a:p>
              <a:p>
                <a:pPr lvl="2"/>
                <a:endParaRPr lang="en-GB" dirty="0"/>
              </a:p>
              <a:p>
                <a:pPr lvl="2"/>
                <a:r>
                  <a:rPr lang="en-GB" dirty="0" smtClean="0"/>
                  <a:t>Hidden error </a:t>
                </a:r>
              </a:p>
              <a:p>
                <a:pPr lvl="2"/>
                <a:endParaRPr lang="en-GB" dirty="0"/>
              </a:p>
              <a:p>
                <a:pPr lvl="2"/>
                <a:r>
                  <a:rPr lang="en-GB" dirty="0" smtClean="0"/>
                  <a:t>Update weights</a:t>
                </a:r>
              </a:p>
              <a:p>
                <a:pPr marL="371475" lvl="2" indent="0">
                  <a:buNone/>
                </a:pPr>
                <a:r>
                  <a:rPr lang="en-GB" dirty="0" smtClean="0"/>
                  <a:t>   by learning rate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pPr marL="371475" lvl="2" indent="0">
                  <a:buNone/>
                </a:pPr>
                <a:r>
                  <a:rPr lang="en-GB" dirty="0" smtClean="0"/>
                  <a:t>   (percentage)</a:t>
                </a:r>
              </a:p>
              <a:p>
                <a:pPr marL="546100" lvl="3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09" t="-919" b="-77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920549" y="4275135"/>
                <a:ext cx="3013325" cy="433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GB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49" y="4275135"/>
                <a:ext cx="3013325" cy="433388"/>
              </a:xfrm>
              <a:prstGeom prst="rect">
                <a:avLst/>
              </a:prstGeom>
              <a:blipFill rotWithShape="0">
                <a:blip r:embed="rId4"/>
                <a:stretch>
                  <a:fillRect b="-70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986753" y="4708523"/>
                <a:ext cx="3046027" cy="801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GB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𝒂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753" y="4708523"/>
                <a:ext cx="3046027" cy="80169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066110" y="5705128"/>
                <a:ext cx="4123885" cy="433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GB" b="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GB" b="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𝒌𝒋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GB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𝜼𝜹</m:t>
                              </m:r>
                            </m:e>
                            <m:sub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GB" b="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GB" b="0" i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GB" b="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110" y="5705128"/>
                <a:ext cx="4123885" cy="433388"/>
              </a:xfrm>
              <a:prstGeom prst="rect">
                <a:avLst/>
              </a:prstGeom>
              <a:blipFill rotWithShape="0">
                <a:blip r:embed="rId6"/>
                <a:stretch>
                  <a:fillRect t="-153521" r="-16864" b="-2309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9437" y="2389508"/>
            <a:ext cx="2602724" cy="19620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666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Workshop – Work out trained weights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GB" dirty="0" smtClean="0"/>
              <a:t>reate a MLP </a:t>
            </a:r>
            <a:r>
              <a:rPr lang="en-GB" dirty="0" smtClean="0"/>
              <a:t>of following truth table (training data):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3 Inputs</a:t>
            </a:r>
          </a:p>
          <a:p>
            <a:r>
              <a:rPr lang="en-GB" dirty="0" smtClean="0"/>
              <a:t>4 Hidden neurons : 3x4=12 hidden weights</a:t>
            </a:r>
          </a:p>
          <a:p>
            <a:r>
              <a:rPr lang="en-GB" dirty="0" smtClean="0"/>
              <a:t>1 output neurons  : 4X1=4   output weights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60" y="2154881"/>
            <a:ext cx="2790825" cy="3057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553" y="1987708"/>
            <a:ext cx="5025493" cy="345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0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Initial weights:</a:t>
            </a:r>
          </a:p>
          <a:p>
            <a:pPr lvl="1"/>
            <a:r>
              <a:rPr lang="en-GB" dirty="0" smtClean="0"/>
              <a:t>randomly set (-1 to +1) but </a:t>
            </a:r>
          </a:p>
          <a:p>
            <a:pPr marL="174625" lvl="1" indent="0">
              <a:buNone/>
            </a:pPr>
            <a:r>
              <a:rPr lang="en-GB" dirty="0" smtClean="0"/>
              <a:t>for this exercise pre-set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50" y="737042"/>
            <a:ext cx="4591050" cy="27146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552" y="3613991"/>
            <a:ext cx="5943600" cy="2362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012" y="1307797"/>
            <a:ext cx="2788493" cy="19177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4752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Forward Phase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Output from neuron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57" y="3816640"/>
            <a:ext cx="2758679" cy="1242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96" y="1810964"/>
            <a:ext cx="4648200" cy="657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476" y="1476699"/>
            <a:ext cx="5038725" cy="45053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1036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32" y="1931354"/>
            <a:ext cx="4057650" cy="1724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Backward Phase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Work out deltas (Set a=1)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Update weights: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35943" y="2666043"/>
                <a:ext cx="2750432" cy="433388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GB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943" y="2666043"/>
                <a:ext cx="2750432" cy="433388"/>
              </a:xfrm>
              <a:prstGeom prst="rect">
                <a:avLst/>
              </a:prstGeom>
              <a:blipFill rotWithShape="0">
                <a:blip r:embed="rId4"/>
                <a:stretch>
                  <a:fillRect b="-70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35943" y="3495481"/>
                <a:ext cx="2895343" cy="80169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GB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943" y="3495481"/>
                <a:ext cx="2895343" cy="80169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782" y="85696"/>
            <a:ext cx="5405218" cy="6526513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56315" y="5684589"/>
                <a:ext cx="4123885" cy="433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GB" b="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GB" b="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𝒌𝒋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GB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𝜼𝜹</m:t>
                              </m:r>
                            </m:e>
                            <m:sub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GB" b="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GB" b="0" i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GB" b="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15" y="5684589"/>
                <a:ext cx="4123885" cy="433388"/>
              </a:xfrm>
              <a:prstGeom prst="rect">
                <a:avLst/>
              </a:prstGeom>
              <a:blipFill rotWithShape="0">
                <a:blip r:embed="rId7"/>
                <a:stretch>
                  <a:fillRect t="-153521" r="-16864" b="-2309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132" y="4519064"/>
            <a:ext cx="3067050" cy="10953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9865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Machine Learning in 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US Post Office 		Banks 			Google &amp; Amazon using</a:t>
            </a:r>
          </a:p>
          <a:p>
            <a:pPr marL="0" indent="0">
              <a:buNone/>
            </a:pPr>
            <a:r>
              <a:rPr lang="en-GB" dirty="0" smtClean="0"/>
              <a:t>98% recognition		</a:t>
            </a:r>
            <a:r>
              <a:rPr lang="en-GB" sz="2200" dirty="0" smtClean="0"/>
              <a:t>                                           search history</a:t>
            </a:r>
            <a:endParaRPr lang="en-GB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65" y="1444535"/>
            <a:ext cx="9543371" cy="38682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44250" y="5996385"/>
            <a:ext cx="624840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https://www.youtube.com/watch?v=O1pDOkzsFOU</a:t>
            </a:r>
          </a:p>
        </p:txBody>
      </p:sp>
    </p:spTree>
    <p:extLst>
      <p:ext uri="{BB962C8B-B14F-4D97-AF65-F5344CB8AC3E}">
        <p14:creationId xmlns:p14="http://schemas.microsoft.com/office/powerpoint/2010/main" val="190057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86303"/>
            <a:ext cx="9906000" cy="557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6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ML vs Traditional Logic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Traditional</a:t>
            </a:r>
          </a:p>
          <a:p>
            <a:pPr marL="0" indent="0">
              <a:buNone/>
            </a:pPr>
            <a:r>
              <a:rPr lang="en-GB" dirty="0" smtClean="0"/>
              <a:t>Control Logic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ML Logic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914" y="1205395"/>
            <a:ext cx="6910086" cy="2327108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915" y="3877766"/>
            <a:ext cx="6910086" cy="23053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0570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Categories of 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Supervised – requires labels</a:t>
            </a:r>
          </a:p>
          <a:p>
            <a:pPr lvl="1"/>
            <a:r>
              <a:rPr lang="en-GB" dirty="0" smtClean="0"/>
              <a:t>This is good loan risk</a:t>
            </a:r>
          </a:p>
          <a:p>
            <a:pPr lvl="1"/>
            <a:r>
              <a:rPr lang="en-GB" dirty="0" smtClean="0"/>
              <a:t>This traffic indicates DOS</a:t>
            </a:r>
          </a:p>
          <a:p>
            <a:pPr lvl="1"/>
            <a:r>
              <a:rPr lang="en-GB" dirty="0" smtClean="0"/>
              <a:t>This house </a:t>
            </a:r>
            <a:r>
              <a:rPr lang="en-GB" dirty="0" smtClean="0"/>
              <a:t>is worth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Unsupervised – less common</a:t>
            </a:r>
          </a:p>
          <a:p>
            <a:pPr lvl="1"/>
            <a:r>
              <a:rPr lang="en-GB" dirty="0" smtClean="0"/>
              <a:t>These customers similar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035" y="1935299"/>
            <a:ext cx="5041562" cy="242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8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Classes of </a:t>
            </a:r>
            <a:r>
              <a:rPr lang="en-GB" dirty="0" smtClean="0"/>
              <a:t>Algorithms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494765"/>
            <a:ext cx="9582608" cy="477871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    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Yes/No                  </a:t>
            </a:r>
            <a:r>
              <a:rPr lang="en-GB" dirty="0"/>
              <a:t>Group Data           Predict Values           </a:t>
            </a:r>
            <a:r>
              <a:rPr lang="en-GB" dirty="0" smtClean="0"/>
              <a:t>Anomaly</a:t>
            </a:r>
          </a:p>
          <a:p>
            <a:pPr marL="0" indent="0">
              <a:buNone/>
            </a:pPr>
            <a:r>
              <a:rPr lang="en-GB" sz="1400" dirty="0" smtClean="0"/>
              <a:t>Is this fraudulent?                   Similar customer                    Sales forecasts            </a:t>
            </a:r>
          </a:p>
          <a:p>
            <a:pPr marL="0" indent="0">
              <a:buNone/>
            </a:pPr>
            <a:r>
              <a:rPr lang="en-GB" sz="1400" dirty="0"/>
              <a:t> </a:t>
            </a:r>
            <a:r>
              <a:rPr lang="en-GB" sz="1400" dirty="0" smtClean="0"/>
              <a:t>                                               Type of disease                      </a:t>
            </a:r>
          </a:p>
          <a:p>
            <a:pPr marL="0" indent="0">
              <a:buNone/>
            </a:pPr>
            <a:r>
              <a:rPr lang="en-GB" sz="1400" dirty="0" smtClean="0"/>
              <a:t> Decision Tree, NN                  K-Means, SOM                      Linear Regression, NN                </a:t>
            </a:r>
            <a:r>
              <a:rPr lang="en-GB" sz="1400" dirty="0" err="1" smtClean="0"/>
              <a:t>NN</a:t>
            </a:r>
            <a:endParaRPr lang="en-GB" sz="1400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5" y="1193823"/>
            <a:ext cx="9594530" cy="354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6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Regression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In statistics, linear regression models relationship between one or more variables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𝒏𝒌</m:t>
                        </m:r>
                      </m:sub>
                    </m:sSub>
                  </m:oMath>
                </a14:m>
                <a:r>
                  <a:rPr lang="en-GB" dirty="0" smtClean="0"/>
                  <a:t>) and an observed variable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GB" dirty="0" smtClean="0"/>
                  <a:t>) by a linear equation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e.g. x=(age, weight, height, blood press, occupation, …)    y=(death age)</a:t>
                </a:r>
              </a:p>
              <a:p>
                <a:endParaRPr lang="en-GB" dirty="0"/>
              </a:p>
              <a:p>
                <a:r>
                  <a:rPr lang="en-GB" dirty="0" smtClean="0"/>
                  <a:t>Input	matrix (array)	   Output matrix</a:t>
                </a:r>
              </a:p>
              <a:p>
                <a:endParaRPr lang="en-GB" dirty="0"/>
              </a:p>
              <a:p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 smtClean="0"/>
              </a:p>
              <a:p>
                <a:r>
                  <a:rPr lang="en-GB" dirty="0" smtClean="0"/>
                  <a:t>Equation solved using matrix manipulation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6" t="-9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589662" y="3711908"/>
                <a:ext cx="1200777" cy="1169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GB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GB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GB" b="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GB" b="0" i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b="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1" i="1"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1" i="1">
                                                    <a:latin typeface="Cambria Math" panose="02040503050406030204" pitchFamily="18" charset="0"/>
                                                  </a:rPr>
                                                  <m:t>𝒏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662" y="3711908"/>
                <a:ext cx="1200777" cy="116955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08965" y="3711909"/>
                <a:ext cx="2160400" cy="1169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a:rPr lang="en-GB" b="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GB" b="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0">
                                              <a:latin typeface="Cambria Math" panose="02040503050406030204" pitchFamily="18" charset="0"/>
                                            </a:rPr>
                                            <m:t>1 </m:t>
                                          </m:r>
                                        </m:e>
                                        <m:sub>
                                          <m:r>
                                            <a:rPr lang="en-GB" b="0" i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0">
                                        <a:latin typeface="Cambria Math" panose="02040503050406030204" pitchFamily="18" charset="0"/>
                                      </a:rPr>
                                      <m:t>1 </m:t>
                                    </m:r>
                                  </m:e>
                                  <m:sub>
                                    <m:r>
                                      <a:rPr lang="en-GB" b="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b="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GB" b="0" i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GB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b="0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b="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GB" b="0" i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65" y="3711909"/>
                <a:ext cx="2160400" cy="116955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43877" y="5712550"/>
                <a:ext cx="1532792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GB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877" y="5712550"/>
                <a:ext cx="1532792" cy="3847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5437" y="3180082"/>
            <a:ext cx="4010563" cy="26304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3968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Neural Networks: Inspiration </a:t>
            </a:r>
            <a:r>
              <a:rPr lang="en-GB" dirty="0"/>
              <a:t>B</a:t>
            </a:r>
            <a:r>
              <a:rPr lang="en-GB" dirty="0" smtClean="0"/>
              <a:t>iological Neuron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494765"/>
            <a:ext cx="9582608" cy="4856788"/>
          </a:xfrm>
        </p:spPr>
        <p:txBody>
          <a:bodyPr/>
          <a:lstStyle/>
          <a:p>
            <a:pPr marL="180975" indent="-180975">
              <a:tabLst>
                <a:tab pos="2065338" algn="l"/>
              </a:tabLst>
            </a:pPr>
            <a:endParaRPr lang="en-GB" dirty="0" smtClean="0"/>
          </a:p>
          <a:p>
            <a:pPr marL="180975" indent="-180975">
              <a:tabLst>
                <a:tab pos="2065338" algn="l"/>
              </a:tabLst>
            </a:pPr>
            <a:endParaRPr lang="en-GB" dirty="0"/>
          </a:p>
          <a:p>
            <a:pPr marL="180975" indent="-180975">
              <a:tabLst>
                <a:tab pos="2065338" algn="l"/>
              </a:tabLst>
            </a:pPr>
            <a:endParaRPr lang="en-GB" dirty="0" smtClean="0"/>
          </a:p>
          <a:p>
            <a:pPr marL="180975" indent="-180975">
              <a:tabLst>
                <a:tab pos="2065338" algn="l"/>
              </a:tabLst>
            </a:pPr>
            <a:endParaRPr lang="en-GB" dirty="0"/>
          </a:p>
          <a:p>
            <a:pPr marL="180975" indent="-180975">
              <a:tabLst>
                <a:tab pos="2065338" algn="l"/>
              </a:tabLst>
            </a:pPr>
            <a:endParaRPr lang="en-GB" dirty="0" smtClean="0"/>
          </a:p>
          <a:p>
            <a:pPr marL="180975" indent="-180975">
              <a:tabLst>
                <a:tab pos="2065338" algn="l"/>
              </a:tabLst>
            </a:pPr>
            <a:endParaRPr lang="en-GB" dirty="0"/>
          </a:p>
          <a:p>
            <a:pPr marL="180975" indent="-180975">
              <a:tabLst>
                <a:tab pos="2065338" algn="l"/>
              </a:tabLst>
            </a:pPr>
            <a:endParaRPr lang="en-GB" dirty="0" smtClean="0"/>
          </a:p>
          <a:p>
            <a:pPr marL="180975" indent="-180975">
              <a:tabLst>
                <a:tab pos="2065338" algn="l"/>
              </a:tabLst>
            </a:pPr>
            <a:endParaRPr lang="en-GB" dirty="0"/>
          </a:p>
          <a:p>
            <a:pPr marL="180975" indent="-180975">
              <a:tabLst>
                <a:tab pos="2065338" algn="l"/>
              </a:tabLst>
            </a:pPr>
            <a:endParaRPr lang="en-GB" dirty="0" smtClean="0"/>
          </a:p>
          <a:p>
            <a:pPr marL="180975" indent="-180975">
              <a:tabLst>
                <a:tab pos="2065338" algn="l"/>
              </a:tabLst>
            </a:pPr>
            <a:endParaRPr lang="en-GB" dirty="0"/>
          </a:p>
          <a:p>
            <a:pPr marL="180975" indent="-180975">
              <a:tabLst>
                <a:tab pos="2065338" algn="l"/>
              </a:tabLst>
            </a:pPr>
            <a:endParaRPr lang="en-GB" dirty="0" smtClean="0"/>
          </a:p>
          <a:p>
            <a:pPr marL="180975" indent="-180975">
              <a:tabLst>
                <a:tab pos="2065338" algn="l"/>
              </a:tabLst>
            </a:pPr>
            <a:r>
              <a:rPr lang="en-GB" dirty="0" smtClean="0"/>
              <a:t>100,000,000,000 (100 billion) Neurons, each connected to ~1,000Neurons</a:t>
            </a:r>
          </a:p>
          <a:p>
            <a:pPr marL="180975" indent="-180975">
              <a:tabLst>
                <a:tab pos="2065338" algn="l"/>
              </a:tabLst>
            </a:pPr>
            <a:r>
              <a:rPr lang="en-GB" dirty="0" smtClean="0"/>
              <a:t>100,000,000,000,000 (100 trillion) connections </a:t>
            </a:r>
          </a:p>
          <a:p>
            <a:pPr marL="180975" indent="-180975">
              <a:tabLst>
                <a:tab pos="2065338" algn="l"/>
              </a:tabLst>
            </a:pPr>
            <a:r>
              <a:rPr lang="en-GB" dirty="0"/>
              <a:t> </a:t>
            </a:r>
            <a:r>
              <a:rPr lang="en-GB" dirty="0" smtClean="0"/>
              <a:t>                          (Dolphins/Whales have more neurons!)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089" y="859283"/>
            <a:ext cx="7037408" cy="47036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0883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Neuron Model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 input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</m:oMath>
                </a14:m>
                <a:r>
                  <a:rPr lang="en-GB" dirty="0" smtClean="0"/>
                  <a:t>: synaptic weight of </a:t>
                </a:r>
                <a:r>
                  <a:rPr lang="en-GB" dirty="0" err="1" smtClean="0"/>
                  <a:t>kth</a:t>
                </a:r>
                <a:r>
                  <a:rPr lang="en-GB" dirty="0" smtClean="0"/>
                  <a:t> neuron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 smtClean="0"/>
                  <a:t>: output from </a:t>
                </a:r>
                <a:r>
                  <a:rPr lang="en-GB" dirty="0" err="1" smtClean="0"/>
                  <a:t>kth</a:t>
                </a:r>
                <a:r>
                  <a:rPr lang="en-GB" dirty="0" smtClean="0"/>
                  <a:t> neuron</a:t>
                </a:r>
              </a:p>
              <a:p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09" b="-1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92" y="844332"/>
            <a:ext cx="5353050" cy="3086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26839" y="4022086"/>
                <a:ext cx="6331834" cy="8019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𝑘𝑚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39" y="4022086"/>
                <a:ext cx="6331834" cy="80195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505899" y="3139154"/>
                <a:ext cx="2712922" cy="646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899" y="3139154"/>
                <a:ext cx="2712922" cy="64645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953000" y="5381823"/>
                <a:ext cx="4721228" cy="6968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𝑎𝑒</m:t>
                          </m:r>
                        </m:e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381823"/>
                <a:ext cx="4721228" cy="69685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4441" y="1450097"/>
            <a:ext cx="2573559" cy="175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4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q26z0rEkWiApiWfpkFX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heme/theme1.xml><?xml version="1.0" encoding="utf-8"?>
<a:theme xmlns:a="http://schemas.openxmlformats.org/drawingml/2006/main" name="ppt_Template_CoverOption1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ection break">
  <a:themeElements>
    <a:clrScheme name="Capgemini Palette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ppt_Template_CoverOption1</Template>
  <TotalTime>5832</TotalTime>
  <Words>346</Words>
  <Application>Microsoft Office PowerPoint</Application>
  <PresentationFormat>A4 Paper (210x297 mm)</PresentationFormat>
  <Paragraphs>197</Paragraphs>
  <Slides>15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 Math</vt:lpstr>
      <vt:lpstr>Helvetica Light</vt:lpstr>
      <vt:lpstr>Wingdings</vt:lpstr>
      <vt:lpstr>ppt_Template_CoverOption1</vt:lpstr>
      <vt:lpstr>Section break</vt:lpstr>
      <vt:lpstr>think-cell Slide</vt:lpstr>
      <vt:lpstr>Session 23 Machine Learning Introduction</vt:lpstr>
      <vt:lpstr>Machine Learning in Action</vt:lpstr>
      <vt:lpstr>PowerPoint Presentation</vt:lpstr>
      <vt:lpstr>ML vs Traditional Logic</vt:lpstr>
      <vt:lpstr>Categories of ML</vt:lpstr>
      <vt:lpstr>Common Classes of Algorithms</vt:lpstr>
      <vt:lpstr>Linear Regression</vt:lpstr>
      <vt:lpstr>Neural Networks: Inspiration Biological Neuron</vt:lpstr>
      <vt:lpstr>Neuron Model</vt:lpstr>
      <vt:lpstr>Multilayered Perceptron (MLP) - Supervised NN - &amp;  Backpropogation Algorithm</vt:lpstr>
      <vt:lpstr>Backpropogation Algorithm </vt:lpstr>
      <vt:lpstr>Workshop – Work out trained weights</vt:lpstr>
      <vt:lpstr>Setup</vt:lpstr>
      <vt:lpstr>Forward Phase</vt:lpstr>
      <vt:lpstr>Backward Phase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subject>ppt Template</dc:subject>
  <dc:creator>jtucknot</dc:creator>
  <cp:lastModifiedBy>Hussain, Mustaq</cp:lastModifiedBy>
  <cp:revision>368</cp:revision>
  <dcterms:created xsi:type="dcterms:W3CDTF">2016-02-17T09:58:27Z</dcterms:created>
  <dcterms:modified xsi:type="dcterms:W3CDTF">2017-10-19T12:03:35Z</dcterms:modified>
</cp:coreProperties>
</file>