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8"/>
  </p:notesMasterIdLst>
  <p:handoutMasterIdLst>
    <p:handoutMasterId r:id="rId19"/>
  </p:handoutMasterIdLst>
  <p:sldIdLst>
    <p:sldId id="358" r:id="rId3"/>
    <p:sldId id="375" r:id="rId4"/>
    <p:sldId id="360" r:id="rId5"/>
    <p:sldId id="361" r:id="rId6"/>
    <p:sldId id="368" r:id="rId7"/>
    <p:sldId id="369" r:id="rId8"/>
    <p:sldId id="370" r:id="rId9"/>
    <p:sldId id="379" r:id="rId10"/>
    <p:sldId id="374" r:id="rId11"/>
    <p:sldId id="371" r:id="rId12"/>
    <p:sldId id="376" r:id="rId13"/>
    <p:sldId id="377" r:id="rId14"/>
    <p:sldId id="380" r:id="rId15"/>
    <p:sldId id="378" r:id="rId16"/>
    <p:sldId id="381" r:id="rId17"/>
  </p:sldIdLst>
  <p:sldSz cx="9906000" cy="6858000" type="A4"/>
  <p:notesSz cx="6797675" cy="9874250"/>
  <p:custDataLst>
    <p:tags r:id="rId2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B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46" d="100"/>
          <a:sy n="46" d="100"/>
        </p:scale>
        <p:origin x="53" y="264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Still</a:t>
            </a:r>
            <a:r>
              <a:rPr lang="en-GB" baseline="0" dirty="0" smtClean="0"/>
              <a:t> takes 6.01s but can continue to process other request.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DEMO </a:t>
            </a:r>
            <a:r>
              <a:rPr lang="en-GB" b="1" baseline="0" dirty="0" smtClean="0"/>
              <a:t>blocking.js &amp; nonBlocking.js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see 'function' it is a definition</a:t>
            </a:r>
          </a:p>
          <a:p>
            <a:r>
              <a:rPr lang="en-GB" dirty="0" smtClean="0"/>
              <a:t>Internally all functions &amp; variables 'hoisted'/moved to top of current scope/file</a:t>
            </a:r>
          </a:p>
          <a:p>
            <a:r>
              <a:rPr lang="en-GB" dirty="0" smtClean="0"/>
              <a:t>Variables</a:t>
            </a:r>
            <a:r>
              <a:rPr lang="en-GB" baseline="0" dirty="0" smtClean="0"/>
              <a:t> are </a:t>
            </a:r>
            <a:r>
              <a:rPr lang="en-GB" dirty="0" smtClean="0"/>
              <a:t>undefined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a(..) function expression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use anon </a:t>
            </a:r>
            <a:r>
              <a:rPr lang="en-GB" dirty="0" err="1" smtClean="0"/>
              <a:t>callbacks</a:t>
            </a:r>
            <a:r>
              <a:rPr lang="en-GB" dirty="0" smtClean="0"/>
              <a:t> as in this example,</a:t>
            </a:r>
            <a:r>
              <a:rPr lang="en-GB" baseline="0" dirty="0" smtClean="0"/>
              <a:t> or named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SHOW functions.js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 of the time spend doing</a:t>
            </a:r>
            <a:r>
              <a:rPr lang="en-GB" baseline="0" dirty="0" smtClean="0"/>
              <a:t> Network I/O – if </a:t>
            </a:r>
            <a:r>
              <a:rPr lang="en-GB" baseline="0" dirty="0" err="1" smtClean="0"/>
              <a:t>db</a:t>
            </a:r>
            <a:r>
              <a:rPr lang="en-GB" baseline="0" dirty="0" smtClean="0"/>
              <a:t> query non-quick</a:t>
            </a:r>
          </a:p>
          <a:p>
            <a:endParaRPr lang="en-GB" baseline="0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activity that blocks other processing from happen in a running program is known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I/O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Assume 1</a:t>
            </a:r>
            <a:r>
              <a:rPr lang="en-GB" baseline="0" dirty="0" smtClean="0"/>
              <a:t> thread – thread switching is expensive (saving/retrieving its state) </a:t>
            </a:r>
            <a:endParaRPr lang="en-GB" dirty="0" smtClean="0"/>
          </a:p>
          <a:p>
            <a:r>
              <a:rPr lang="en-GB" dirty="0" smtClean="0"/>
              <a:t>1 Request</a:t>
            </a:r>
            <a:r>
              <a:rPr lang="en-GB" baseline="0" dirty="0" smtClean="0"/>
              <a:t> 1 comes in</a:t>
            </a:r>
          </a:p>
          <a:p>
            <a:r>
              <a:rPr lang="en-GB" baseline="0" dirty="0" smtClean="0"/>
              <a:t>3 Request 1 does a </a:t>
            </a:r>
            <a:r>
              <a:rPr lang="en-GB" baseline="0" dirty="0" err="1" smtClean="0"/>
              <a:t>a</a:t>
            </a:r>
            <a:r>
              <a:rPr lang="en-GB" baseline="0" dirty="0" smtClean="0"/>
              <a:t> DB call – which now blocks that thread</a:t>
            </a:r>
          </a:p>
          <a:p>
            <a:r>
              <a:rPr lang="en-GB" baseline="0" dirty="0" smtClean="0"/>
              <a:t>3..4 Request 2, 3 come in but have to wait because blocked</a:t>
            </a:r>
          </a:p>
          <a:p>
            <a:r>
              <a:rPr lang="en-GB" baseline="0" dirty="0" smtClean="0"/>
              <a:t>15. Eventually Request 1 DB results come back</a:t>
            </a:r>
          </a:p>
          <a:p>
            <a:r>
              <a:rPr lang="en-GB" baseline="0" dirty="0" smtClean="0"/>
              <a:t>17 Request 1 completes</a:t>
            </a:r>
          </a:p>
          <a:p>
            <a:r>
              <a:rPr lang="en-GB" baseline="0" dirty="0" smtClean="0"/>
              <a:t>18 Request 2 processed (after waiting 15s)</a:t>
            </a:r>
          </a:p>
          <a:p>
            <a:r>
              <a:rPr lang="en-GB" baseline="0" dirty="0" smtClean="0"/>
              <a:t>So 12 s thread doing nothing - blocked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 Request</a:t>
            </a:r>
            <a:r>
              <a:rPr lang="en-GB" baseline="0" dirty="0" smtClean="0"/>
              <a:t> 1 comes in</a:t>
            </a:r>
          </a:p>
          <a:p>
            <a:r>
              <a:rPr lang="en-GB" baseline="0" dirty="0" smtClean="0"/>
              <a:t>3 Request 1 does a DB call and registers a return </a:t>
            </a:r>
            <a:r>
              <a:rPr lang="en-GB" baseline="0" dirty="0" err="1" smtClean="0"/>
              <a:t>Callback</a:t>
            </a:r>
            <a:endParaRPr lang="en-GB" baseline="0" dirty="0" smtClean="0"/>
          </a:p>
          <a:p>
            <a:r>
              <a:rPr lang="en-GB" baseline="0" dirty="0" smtClean="0"/>
              <a:t>   Request 1 complete</a:t>
            </a:r>
          </a:p>
          <a:p>
            <a:r>
              <a:rPr lang="en-GB" baseline="0" dirty="0" smtClean="0"/>
              <a:t>4 Request 2 comes in – not blocked</a:t>
            </a:r>
          </a:p>
          <a:p>
            <a:r>
              <a:rPr lang="en-GB" baseline="0" dirty="0" smtClean="0"/>
              <a:t>5 Request 2 does a DB call and registers a return </a:t>
            </a:r>
            <a:r>
              <a:rPr lang="en-GB" baseline="0" dirty="0" err="1" smtClean="0"/>
              <a:t>Callback</a:t>
            </a:r>
            <a:endParaRPr lang="en-GB" baseline="0" dirty="0" smtClean="0"/>
          </a:p>
          <a:p>
            <a:r>
              <a:rPr lang="en-GB" baseline="0" dirty="0" smtClean="0"/>
              <a:t>   Request 2 complete</a:t>
            </a:r>
          </a:p>
          <a:p>
            <a:r>
              <a:rPr lang="en-GB" baseline="0" dirty="0" smtClean="0"/>
              <a:t>5.5 Idle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4 Request 3 comes in and completes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7. Request 2 DB result comes back (before Request 1)</a:t>
            </a:r>
          </a:p>
          <a:p>
            <a:r>
              <a:rPr lang="en-GB" baseline="0" dirty="0" smtClean="0"/>
              <a:t>    Request 2 DB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complete</a:t>
            </a:r>
          </a:p>
          <a:p>
            <a:endParaRPr lang="en-GB" dirty="0" smtClean="0"/>
          </a:p>
          <a:p>
            <a:r>
              <a:rPr lang="en-GB" dirty="0" smtClean="0"/>
              <a:t>So non-blocking means</a:t>
            </a:r>
            <a:r>
              <a:rPr lang="en-GB" baseline="0" dirty="0" smtClean="0"/>
              <a:t> more Request processed using </a:t>
            </a:r>
            <a:r>
              <a:rPr lang="en-GB" baseline="0" dirty="0" err="1" smtClean="0"/>
              <a:t>Callbacks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tspvPYybIY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Node Introduction Part2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December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Blocking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Assume 4 </a:t>
            </a:r>
            <a:r>
              <a:rPr lang="en-GB" dirty="0" smtClean="0"/>
              <a:t>Request </a:t>
            </a:r>
            <a:r>
              <a:rPr lang="en-GB" dirty="0"/>
              <a:t>are coming into </a:t>
            </a:r>
            <a:r>
              <a:rPr lang="en-GB" dirty="0" smtClean="0"/>
              <a:t>server</a:t>
            </a:r>
            <a:r>
              <a:rPr lang="en-GB" dirty="0"/>
              <a:t>, 1 CPU </a:t>
            </a:r>
            <a:r>
              <a:rPr lang="en-GB" dirty="0" smtClean="0"/>
              <a:t>(as ITSST) </a:t>
            </a:r>
            <a:r>
              <a:rPr lang="en-GB" dirty="0"/>
              <a:t>single thread</a:t>
            </a:r>
          </a:p>
          <a:p>
            <a:pPr marL="0" indent="0">
              <a:buNone/>
            </a:pPr>
            <a:r>
              <a:rPr lang="en-GB" dirty="0"/>
              <a:t>Blocking (</a:t>
            </a:r>
            <a:r>
              <a:rPr lang="en-GB" dirty="0" err="1"/>
              <a:t>.Net</a:t>
            </a:r>
            <a:r>
              <a:rPr lang="en-GB" dirty="0"/>
              <a:t> – wait for </a:t>
            </a:r>
            <a:r>
              <a:rPr lang="en-GB" dirty="0" err="1"/>
              <a:t>db</a:t>
            </a:r>
            <a:r>
              <a:rPr lang="en-GB" dirty="0"/>
              <a:t> results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After 18s only Request </a:t>
            </a:r>
            <a:r>
              <a:rPr lang="en-GB" dirty="0"/>
              <a:t>1 </a:t>
            </a:r>
            <a:r>
              <a:rPr lang="en-GB" dirty="0" smtClean="0"/>
              <a:t>completed, others queued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703441"/>
            <a:ext cx="8256104" cy="3647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Non-Blocking timeline – using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1" y="1269478"/>
            <a:ext cx="9582608" cy="4643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Non-blocking </a:t>
            </a:r>
            <a:r>
              <a:rPr lang="en-GB" dirty="0" smtClean="0"/>
              <a:t>(Node.js/JavaScript – using </a:t>
            </a:r>
            <a:r>
              <a:rPr lang="en-GB" dirty="0" err="1" smtClean="0"/>
              <a:t>callbacks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After </a:t>
            </a:r>
            <a:r>
              <a:rPr lang="en-GB" dirty="0"/>
              <a:t>18s </a:t>
            </a:r>
            <a:r>
              <a:rPr lang="en-GB" dirty="0" smtClean="0"/>
              <a:t>Request </a:t>
            </a:r>
            <a:r>
              <a:rPr lang="en-GB" dirty="0"/>
              <a:t>1,2,3 &amp; 4 </a:t>
            </a:r>
            <a:r>
              <a:rPr lang="en-GB" dirty="0" smtClean="0"/>
              <a:t>(say from different users) completed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43" y="2107095"/>
            <a:ext cx="6904383" cy="4227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63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Programmatic </a:t>
            </a:r>
            <a:r>
              <a:rPr lang="en-GB" dirty="0" err="1" smtClean="0"/>
              <a:t>Approachs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synchronous </a:t>
            </a:r>
            <a:r>
              <a:rPr lang="en-GB" dirty="0" smtClean="0"/>
              <a:t>approach:</a:t>
            </a:r>
            <a:r>
              <a:rPr lang="en-GB" dirty="0"/>
              <a:t> </a:t>
            </a:r>
          </a:p>
          <a:p>
            <a:pPr marL="189411" lvl="1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conn   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getDBConnection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ConectionString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);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--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2.0s</a:t>
            </a:r>
          </a:p>
          <a:p>
            <a:pPr marL="189411" lvl="1" indent="0">
              <a:buNone/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conn.dbGetLoginedInUser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		 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--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4.0s</a:t>
            </a:r>
          </a:p>
          <a:p>
            <a:pPr marL="189411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print('&lt;H1&gt;Hello ' +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results.user.firstName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 + '&lt;/H1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&gt;'); --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Asynchronous </a:t>
            </a:r>
            <a:r>
              <a:rPr lang="en-GB" dirty="0" smtClean="0"/>
              <a:t>'non-blocking‘ approach, using two </a:t>
            </a:r>
            <a:r>
              <a:rPr lang="en-GB" dirty="0" err="1" smtClean="0"/>
              <a:t>callbacks</a:t>
            </a:r>
            <a:r>
              <a:rPr lang="en-GB" dirty="0" smtClean="0"/>
              <a:t>:</a:t>
            </a:r>
            <a:endParaRPr lang="en-GB" dirty="0"/>
          </a:p>
          <a:p>
            <a:pPr marL="189411" lvl="1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getDBConnection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ConectionString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 error, conn ) {</a:t>
            </a:r>
          </a:p>
          <a:p>
            <a:pPr marL="189411" lvl="1" indent="0">
              <a:buNone/>
            </a:pPr>
            <a:r>
              <a:rPr lang="en-GB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conn.dbGetLoginedInUser</a:t>
            </a:r>
            <a:r>
              <a:rPr lang="en-GB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 error, results ) {</a:t>
            </a:r>
          </a:p>
          <a:p>
            <a:pPr marL="189411" lvl="1" indent="0">
              <a:buNone/>
            </a:pPr>
            <a:r>
              <a:rPr lang="en-GB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print('&lt;H1&gt;Hello ' + </a:t>
            </a:r>
            <a:r>
              <a:rPr lang="en-GB" sz="20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results.user.firstName</a:t>
            </a:r>
            <a:r>
              <a:rPr lang="en-GB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'&lt;/H1&gt;');  </a:t>
            </a:r>
          </a:p>
          <a:p>
            <a:pPr marL="189411" lvl="1" indent="0">
              <a:buNone/>
            </a:pPr>
            <a:r>
              <a:rPr lang="en-GB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GB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marL="189411" lvl="1" indent="0">
              <a:buNone/>
            </a:pPr>
            <a:r>
              <a:rPr lang="en-GB" sz="2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Christmas tree effect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61765"/>
            <a:ext cx="9582608" cy="46437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Beware of nesting too deeply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94" y="1894520"/>
            <a:ext cx="7823596" cy="44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 find sample files, go to </a:t>
            </a:r>
            <a:r>
              <a:rPr lang="en-GB" b="1" dirty="0" smtClean="0">
                <a:solidFill>
                  <a:srgbClr val="C00000"/>
                </a:solidFill>
              </a:rPr>
              <a:t>https</a:t>
            </a:r>
            <a:r>
              <a:rPr lang="en-GB" b="1" dirty="0">
                <a:solidFill>
                  <a:srgbClr val="C00000"/>
                </a:solidFill>
              </a:rPr>
              <a:t>://github.com/MustaqHussain</a:t>
            </a:r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repository Node-Introduction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Pull down </a:t>
            </a:r>
            <a:r>
              <a:rPr lang="en-GB" b="1" dirty="0" smtClean="0"/>
              <a:t>functions.js</a:t>
            </a:r>
          </a:p>
          <a:p>
            <a:pPr marL="475161" lvl="1" indent="-285750"/>
            <a:r>
              <a:rPr lang="en-GB" dirty="0" smtClean="0"/>
              <a:t>Run the app and make sure you understand what it is doing.</a:t>
            </a:r>
          </a:p>
          <a:p>
            <a:pPr marL="475161" lvl="1" indent="-285750"/>
            <a:r>
              <a:rPr lang="en-GB" dirty="0" smtClean="0"/>
              <a:t>What happens when </a:t>
            </a:r>
            <a:r>
              <a:rPr lang="en-GB" dirty="0" err="1" smtClean="0"/>
              <a:t>setTimeout</a:t>
            </a:r>
            <a:r>
              <a:rPr lang="en-GB" dirty="0" smtClean="0"/>
              <a:t> is set to 0?</a:t>
            </a:r>
          </a:p>
          <a:p>
            <a:pPr marL="475161" lvl="1" indent="-285750"/>
            <a:r>
              <a:rPr lang="en-GB" dirty="0" smtClean="0"/>
              <a:t>Can you explain why?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Pull down </a:t>
            </a:r>
            <a:r>
              <a:rPr lang="en-GB" b="1" dirty="0" smtClean="0"/>
              <a:t>blocking.js </a:t>
            </a:r>
          </a:p>
          <a:p>
            <a:pPr lvl="1"/>
            <a:r>
              <a:rPr lang="en-GB" dirty="0"/>
              <a:t>Run the app </a:t>
            </a:r>
            <a:r>
              <a:rPr lang="en-GB" dirty="0" smtClean="0"/>
              <a:t>via browser</a:t>
            </a:r>
          </a:p>
          <a:p>
            <a:pPr lvl="1"/>
            <a:r>
              <a:rPr lang="en-GB" dirty="0" smtClean="0"/>
              <a:t>Make repeated calls to server (press F5 5 times say)</a:t>
            </a:r>
          </a:p>
          <a:p>
            <a:pPr lvl="1"/>
            <a:r>
              <a:rPr lang="en-GB" dirty="0" smtClean="0"/>
              <a:t>What is happening?</a:t>
            </a:r>
            <a:endParaRPr lang="en-GB" dirty="0"/>
          </a:p>
          <a:p>
            <a:pPr lvl="1"/>
            <a:r>
              <a:rPr lang="en-GB" dirty="0" smtClean="0"/>
              <a:t>Repeat same file </a:t>
            </a:r>
            <a:r>
              <a:rPr lang="en-GB" b="1" dirty="0" smtClean="0"/>
              <a:t>nonBlocking.js</a:t>
            </a:r>
            <a:r>
              <a:rPr lang="en-GB" dirty="0" smtClean="0"/>
              <a:t>, what is the difference?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Callback</a:t>
            </a:r>
            <a:r>
              <a:rPr lang="en-GB" dirty="0" smtClean="0"/>
              <a:t> ordering (~12.00) – and the event loop 2014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www.youtube.com/watch?v=8aGhZQkoFbQ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Original Node.js presentation by Ryan Dahl in 2009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www.youtube.com/watch?v=ztspvPYybIY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0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</a:t>
            </a:r>
            <a:r>
              <a:rPr lang="en-GB" dirty="0" err="1" smtClean="0"/>
              <a:t>ongoDB</a:t>
            </a:r>
            <a:r>
              <a:rPr lang="en-GB" dirty="0" smtClean="0"/>
              <a:t> </a:t>
            </a:r>
            <a:r>
              <a:rPr lang="en-GB" b="1" dirty="0" smtClean="0"/>
              <a:t>E</a:t>
            </a:r>
            <a:r>
              <a:rPr lang="en-GB" dirty="0" smtClean="0"/>
              <a:t>xpress </a:t>
            </a:r>
            <a:r>
              <a:rPr lang="en-GB" b="1" dirty="0" smtClean="0"/>
              <a:t>A</a:t>
            </a:r>
            <a:r>
              <a:rPr lang="en-GB" dirty="0" smtClean="0"/>
              <a:t>ngular </a:t>
            </a:r>
            <a:r>
              <a:rPr lang="en-GB" b="1" dirty="0" smtClean="0"/>
              <a:t>N</a:t>
            </a:r>
            <a:r>
              <a:rPr lang="en-GB" dirty="0" smtClean="0"/>
              <a:t>ode (MEAN)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38" y="1495425"/>
            <a:ext cx="6236774" cy="4643438"/>
          </a:xfrm>
        </p:spPr>
      </p:pic>
    </p:spTree>
    <p:extLst>
      <p:ext uri="{BB962C8B-B14F-4D97-AF65-F5344CB8AC3E}">
        <p14:creationId xmlns:p14="http://schemas.microsoft.com/office/powerpoint/2010/main" val="2389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functions – first-class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015387"/>
            <a:ext cx="8594035" cy="534565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1. function definition - has keyword 'function'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add(a, b)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a + b;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2. function expression - variable assigned the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named ‘sub’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sub(a, b)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a - b;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3. function expression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anonymous function - no name after 'function'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(a, b)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a * b;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// 4. New syntax ES6 for anonymous functions, arrow syntax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(a, b) =&gt;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a / b;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function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226" y="1494765"/>
            <a:ext cx="8527774" cy="464375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// Arithmetic functions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y = 3;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console.log('x=' + x);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console.log('y=' + y);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console.log('add = ' + add(x, y));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console.log('subtract = ' +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s(x,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y));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console.log('multiply = ' +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y));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console.log('divide = ' +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d(x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y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- first-class objects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pass </a:t>
            </a:r>
            <a:r>
              <a:rPr lang="en-GB" dirty="0" err="1"/>
              <a:t>int</a:t>
            </a:r>
            <a:r>
              <a:rPr lang="en-GB" dirty="0"/>
              <a:t>/strings../objects to other functions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add(2,4);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add(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Functions are </a:t>
            </a:r>
            <a:r>
              <a:rPr lang="en-GB" dirty="0" smtClean="0"/>
              <a:t>objects too: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someFunc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function( a1, a2 )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{...};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Therefore </a:t>
            </a:r>
            <a:r>
              <a:rPr lang="en-GB" dirty="0"/>
              <a:t>you can pass functions to other </a:t>
            </a:r>
            <a:r>
              <a:rPr lang="en-GB" dirty="0" smtClean="0"/>
              <a:t>functions (both the same):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2, 4, x, 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 a1, a2 ) {...}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2, 4, x, 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0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0" y="1126435"/>
            <a:ext cx="9349410" cy="522135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smtClean="0"/>
              <a:t>are </a:t>
            </a:r>
            <a:r>
              <a:rPr lang="en-GB" dirty="0"/>
              <a:t>ubiquitous </a:t>
            </a:r>
            <a:r>
              <a:rPr lang="en-GB" dirty="0" smtClean="0"/>
              <a:t>in JavaScript.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smtClean="0"/>
              <a:t>is a:</a:t>
            </a:r>
          </a:p>
          <a:p>
            <a:pPr lvl="1"/>
            <a:r>
              <a:rPr lang="en-GB" sz="2400" dirty="0" smtClean="0"/>
              <a:t>Function </a:t>
            </a:r>
            <a:r>
              <a:rPr lang="en-GB" sz="2400" dirty="0"/>
              <a:t>that </a:t>
            </a:r>
            <a:r>
              <a:rPr lang="en-GB" sz="2400" dirty="0" smtClean="0"/>
              <a:t>is passed as </a:t>
            </a:r>
            <a:r>
              <a:rPr lang="en-GB" sz="2400" dirty="0"/>
              <a:t>an argument </a:t>
            </a:r>
            <a:r>
              <a:rPr lang="en-GB" sz="2400" dirty="0" smtClean="0"/>
              <a:t>to </a:t>
            </a:r>
            <a:r>
              <a:rPr lang="en-GB" sz="2400" dirty="0"/>
              <a:t>another </a:t>
            </a:r>
            <a:r>
              <a:rPr lang="en-GB" sz="2400" dirty="0" smtClean="0"/>
              <a:t>function &amp;</a:t>
            </a:r>
            <a:endParaRPr lang="en-GB" sz="2400" dirty="0"/>
          </a:p>
          <a:p>
            <a:pPr lvl="1"/>
            <a:r>
              <a:rPr lang="en-GB" sz="2400" dirty="0" smtClean="0"/>
              <a:t>Latter </a:t>
            </a:r>
            <a:r>
              <a:rPr lang="en-GB" sz="2400" dirty="0"/>
              <a:t>executed - after an event has completed/returned</a:t>
            </a:r>
          </a:p>
          <a:p>
            <a:pPr marL="0" indent="0">
              <a:buNone/>
            </a:pPr>
            <a:endParaRPr lang="en-GB" dirty="0" smtClean="0"/>
          </a:p>
          <a:p>
            <a:pPr marL="545011" lvl="3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setTimer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function() {</a:t>
            </a:r>
          </a:p>
          <a:p>
            <a:pPr marL="545011" lvl="3" indent="0"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console.log(‘After minimum 2.5s print this message’);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5011" lvl="3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2500)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5011" lvl="3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5011" lvl="3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('www.xyz.com/test.html', {</a:t>
            </a:r>
          </a:p>
          <a:p>
            <a:pPr marL="545011" lvl="3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success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function(data) {</a:t>
            </a:r>
          </a:p>
          <a:p>
            <a:pPr marL="545011" lvl="3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$('#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').data;</a:t>
            </a:r>
          </a:p>
          <a:p>
            <a:pPr marL="545011" lvl="3" indent="0"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545011" lvl="3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Of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582608" cy="4309687"/>
          </a:xfrm>
        </p:spPr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Disk I/O 1000s of orders of magnitude slower compared to RAM</a:t>
            </a:r>
          </a:p>
          <a:p>
            <a:pPr marL="0" indent="0">
              <a:buNone/>
            </a:pPr>
            <a:r>
              <a:rPr lang="en-GB" dirty="0" smtClean="0"/>
              <a:t>Network I/O 10s of orders </a:t>
            </a:r>
            <a:r>
              <a:rPr lang="en-GB" dirty="0"/>
              <a:t>of magnitude slower compared to </a:t>
            </a:r>
            <a:r>
              <a:rPr lang="en-GB" dirty="0" smtClean="0"/>
              <a:t>Disk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60138"/>
              </p:ext>
            </p:extLst>
          </p:nvPr>
        </p:nvGraphicFramePr>
        <p:xfrm>
          <a:off x="1113183" y="1256226"/>
          <a:ext cx="6944139" cy="4007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115"/>
                <a:gridCol w="3127008"/>
                <a:gridCol w="1911016"/>
              </a:tblGrid>
              <a:tr h="390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L1-cache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tx1"/>
                          </a:solidFill>
                          <a:effectLst/>
                        </a:rPr>
                        <a:t>3 cycles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0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L2-cache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14 cycles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1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RAM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250 cycles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1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tx1"/>
                          </a:solidFill>
                          <a:effectLst/>
                        </a:rPr>
                        <a:t>Disk</a:t>
                      </a:r>
                      <a:endParaRPr lang="en-GB" sz="2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41,000,000 cycles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00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240,000,000 cycles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9444" name="Picture 4" descr="CPU Processor free icon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92" y="13168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3" name="Picture 6" descr="http://icons.iconarchive.com/icons/harwen/simple/64/RAM-Driv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97" y="2103765"/>
            <a:ext cx="900671" cy="9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2" name="Picture 5" descr="http://icons.iconarchive.com/icons/jonathan-rey/devices-pack-3/128/Hard-Disk-HDD-3.5-SATA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0" y="3374563"/>
            <a:ext cx="982513" cy="9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1" name="Picture 10" descr="System icon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003" y="4411122"/>
            <a:ext cx="849991" cy="8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approach to system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most software </a:t>
            </a:r>
            <a:r>
              <a:rPr lang="en-GB" dirty="0"/>
              <a:t>systems such as .</a:t>
            </a:r>
            <a:r>
              <a:rPr lang="en-GB" dirty="0" smtClean="0"/>
              <a:t>NET </a:t>
            </a:r>
            <a:r>
              <a:rPr lang="en-GB" dirty="0"/>
              <a:t>every system </a:t>
            </a:r>
            <a:r>
              <a:rPr lang="en-GB" dirty="0" smtClean="0"/>
              <a:t>call like:</a:t>
            </a:r>
          </a:p>
          <a:p>
            <a:pPr marL="1443435" lvl="4" indent="0"/>
            <a:r>
              <a:rPr lang="en-GB" dirty="0" smtClean="0"/>
              <a:t>Reading/writing </a:t>
            </a:r>
            <a:r>
              <a:rPr lang="en-GB" dirty="0"/>
              <a:t>a </a:t>
            </a:r>
            <a:r>
              <a:rPr lang="en-GB" dirty="0" smtClean="0"/>
              <a:t>file</a:t>
            </a:r>
            <a:endParaRPr lang="en-GB" dirty="0"/>
          </a:p>
          <a:p>
            <a:pPr marL="1443435" lvl="4" indent="0"/>
            <a:r>
              <a:rPr lang="en-GB" dirty="0" smtClean="0"/>
              <a:t>Querying </a:t>
            </a:r>
            <a:r>
              <a:rPr lang="en-GB" dirty="0"/>
              <a:t>a </a:t>
            </a:r>
            <a:r>
              <a:rPr lang="en-GB" dirty="0" smtClean="0"/>
              <a:t>database</a:t>
            </a:r>
          </a:p>
          <a:p>
            <a:pPr marL="1443435" lvl="4" indent="0"/>
            <a:r>
              <a:rPr lang="en-GB" dirty="0" smtClean="0"/>
              <a:t>Network call</a:t>
            </a:r>
            <a:endParaRPr lang="en-GB" dirty="0"/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is blocking. </a:t>
            </a:r>
            <a:r>
              <a:rPr lang="en-GB" sz="2200" dirty="0" smtClean="0">
                <a:solidFill>
                  <a:schemeClr val="tx1"/>
                </a:solidFill>
              </a:rPr>
              <a:t>i.e., program </a:t>
            </a:r>
            <a:r>
              <a:rPr lang="en-GB" sz="2200" dirty="0">
                <a:solidFill>
                  <a:schemeClr val="tx1"/>
                </a:solidFill>
              </a:rPr>
              <a:t>execution </a:t>
            </a:r>
            <a:r>
              <a:rPr lang="en-GB" sz="2200" dirty="0" smtClean="0">
                <a:solidFill>
                  <a:schemeClr val="tx1"/>
                </a:solidFill>
              </a:rPr>
              <a:t>waits </a:t>
            </a:r>
            <a:r>
              <a:rPr lang="en-GB" sz="2200" dirty="0">
                <a:solidFill>
                  <a:schemeClr val="tx1"/>
                </a:solidFill>
              </a:rPr>
              <a:t>for </a:t>
            </a:r>
            <a:r>
              <a:rPr lang="en-GB" sz="2200" dirty="0" smtClean="0">
                <a:solidFill>
                  <a:schemeClr val="tx1"/>
                </a:solidFill>
              </a:rPr>
              <a:t>call </a:t>
            </a:r>
            <a:r>
              <a:rPr lang="en-GB" sz="2200" dirty="0">
                <a:solidFill>
                  <a:schemeClr val="tx1"/>
                </a:solidFill>
              </a:rPr>
              <a:t>to </a:t>
            </a:r>
            <a:r>
              <a:rPr lang="en-GB" sz="2200" dirty="0" smtClean="0">
                <a:solidFill>
                  <a:schemeClr val="tx1"/>
                </a:solidFill>
              </a:rPr>
              <a:t>return </a:t>
            </a:r>
            <a:r>
              <a:rPr lang="en-GB" sz="2200" dirty="0">
                <a:solidFill>
                  <a:schemeClr val="tx1"/>
                </a:solidFill>
              </a:rPr>
              <a:t>its </a:t>
            </a:r>
            <a:r>
              <a:rPr lang="en-GB" sz="2200" dirty="0" smtClean="0">
                <a:solidFill>
                  <a:schemeClr val="tx1"/>
                </a:solidFill>
              </a:rPr>
              <a:t>result</a:t>
            </a:r>
            <a:endParaRPr lang="en-GB" sz="2200" dirty="0">
              <a:solidFill>
                <a:schemeClr val="tx1"/>
              </a:solidFill>
            </a:endParaRPr>
          </a:p>
          <a:p>
            <a:pPr lvl="1"/>
            <a:r>
              <a:rPr lang="en-GB" sz="2200" dirty="0" smtClean="0">
                <a:solidFill>
                  <a:schemeClr val="tx1"/>
                </a:solidFill>
              </a:rPr>
              <a:t>then </a:t>
            </a:r>
            <a:r>
              <a:rPr lang="en-GB" sz="2200" dirty="0">
                <a:solidFill>
                  <a:schemeClr val="tx1"/>
                </a:solidFill>
              </a:rPr>
              <a:t>program execution </a:t>
            </a:r>
            <a:r>
              <a:rPr lang="en-GB" sz="2200" dirty="0" smtClean="0">
                <a:solidFill>
                  <a:schemeClr val="tx1"/>
                </a:solidFill>
              </a:rPr>
              <a:t>resumes</a:t>
            </a:r>
            <a:endParaRPr lang="en-GB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/>
              <a:t>This is blocking I/O and synchronous programming.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more </a:t>
            </a:r>
            <a:r>
              <a:rPr lang="en-GB" dirty="0" smtClean="0"/>
              <a:t>program </a:t>
            </a:r>
            <a:r>
              <a:rPr lang="en-GB" dirty="0"/>
              <a:t>waits for the result, the more costly it is </a:t>
            </a:r>
            <a:r>
              <a:rPr lang="en-GB" dirty="0" smtClean="0"/>
              <a:t>- this </a:t>
            </a:r>
            <a:r>
              <a:rPr lang="en-GB" dirty="0"/>
              <a:t>is cost of </a:t>
            </a:r>
            <a:r>
              <a:rPr lang="en-GB" dirty="0" smtClean="0"/>
              <a:t>I/O.</a:t>
            </a:r>
          </a:p>
          <a:p>
            <a:pPr marL="0" indent="0">
              <a:buNone/>
            </a:pPr>
            <a:r>
              <a:rPr lang="en-GB" dirty="0" smtClean="0"/>
              <a:t>One </a:t>
            </a:r>
            <a:r>
              <a:rPr lang="en-GB" dirty="0"/>
              <a:t>of the core </a:t>
            </a:r>
            <a:r>
              <a:rPr lang="en-GB" dirty="0" smtClean="0"/>
              <a:t>points </a:t>
            </a:r>
            <a:r>
              <a:rPr lang="en-GB" dirty="0"/>
              <a:t>of Node.js is to reduce this cost (the cost of waiting for I/O</a:t>
            </a:r>
            <a:r>
              <a:rPr lang="en-GB" dirty="0" smtClean="0"/>
              <a:t>) – this what makes Node.js (</a:t>
            </a:r>
            <a:r>
              <a:rPr lang="en-GB" dirty="0"/>
              <a:t>J</a:t>
            </a:r>
            <a:r>
              <a:rPr lang="en-GB" dirty="0" smtClean="0"/>
              <a:t>avaScript) so popular.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example – Web Server .NET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51" y="1086247"/>
            <a:ext cx="3686968" cy="16077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597"/>
              </p:ext>
            </p:extLst>
          </p:nvPr>
        </p:nvGraphicFramePr>
        <p:xfrm>
          <a:off x="1182756" y="2710582"/>
          <a:ext cx="7540488" cy="3652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0865"/>
                <a:gridCol w="2069623"/>
              </a:tblGrid>
              <a:tr h="237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Client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has requested every car in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that is “red.”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</a:tr>
              <a:tr h="983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1 Web Server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creates a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DB query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and sends it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to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the remote server housing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I/O </a:t>
                      </a:r>
                      <a:r>
                        <a:rPr lang="en-GB" sz="1600" dirty="0">
                          <a:effectLst/>
                        </a:rPr>
                        <a:t>latency </a:t>
                      </a:r>
                      <a:r>
                        <a:rPr lang="en-GB" sz="1600" b="1" dirty="0" smtClean="0">
                          <a:effectLst/>
                        </a:rPr>
                        <a:t>Network</a:t>
                      </a:r>
                    </a:p>
                    <a:p>
                      <a:pPr marL="0" marR="0" indent="0" algn="l" defTabSz="9143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240,000,000 cycles</a:t>
                      </a:r>
                      <a:endParaRPr lang="en-GB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</a:tr>
              <a:tr h="73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2 The DB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engine runs the query and assembles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I/O </a:t>
                      </a:r>
                      <a:r>
                        <a:rPr lang="en-GB" sz="1600" dirty="0">
                          <a:effectLst/>
                        </a:rPr>
                        <a:t>latency  </a:t>
                      </a:r>
                      <a:r>
                        <a:rPr lang="en-GB" sz="1600" b="1" dirty="0" smtClean="0">
                          <a:effectLst/>
                        </a:rPr>
                        <a:t>Disk</a:t>
                      </a:r>
                    </a:p>
                    <a:p>
                      <a:pPr marL="0" marR="0" indent="0" algn="l" defTabSz="9143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  41,000,000 cycles</a:t>
                      </a:r>
                      <a:endParaRPr lang="en-GB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</a:tr>
              <a:tr h="73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3 The DB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server responds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with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I/O latency  </a:t>
                      </a:r>
                      <a:r>
                        <a:rPr lang="en-GB" sz="1600" b="1" dirty="0" smtClean="0">
                          <a:effectLst/>
                        </a:rPr>
                        <a:t>Disk</a:t>
                      </a:r>
                    </a:p>
                    <a:p>
                      <a:pPr marL="0" marR="0" indent="0" algn="l" defTabSz="9143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   41,000,000 cycles</a:t>
                      </a:r>
                      <a:endParaRPr lang="en-GB" sz="16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</a:tr>
              <a:tr h="73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4 The Web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Se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rver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reads from the local file system to find an appropriate HTML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doc to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display the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effectLst/>
                        </a:rPr>
                        <a:t>I/O latency  </a:t>
                      </a:r>
                      <a:r>
                        <a:rPr lang="en-GB" sz="1600" b="1" dirty="0" smtClean="0">
                          <a:effectLst/>
                        </a:rPr>
                        <a:t>Disk</a:t>
                      </a:r>
                    </a:p>
                    <a:p>
                      <a:pPr marL="0" marR="0" indent="0" algn="l" defTabSz="9143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   41,000,000 cycles</a:t>
                      </a:r>
                      <a:endParaRPr lang="en-GB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DE8CB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80574" y="1484554"/>
            <a:ext cx="321273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Client is blocked waiting for </a:t>
            </a:r>
          </a:p>
          <a:p>
            <a:r>
              <a:rPr lang="en-GB" dirty="0"/>
              <a:t>r</a:t>
            </a:r>
            <a:r>
              <a:rPr lang="en-GB" dirty="0" smtClean="0"/>
              <a:t>esults majority of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793</TotalTime>
  <Words>976</Words>
  <Application>Microsoft Office PowerPoint</Application>
  <PresentationFormat>A4 Paper (210x297 mm)</PresentationFormat>
  <Paragraphs>222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Helvetica Light</vt:lpstr>
      <vt:lpstr>Times New Roman</vt:lpstr>
      <vt:lpstr>Wingdings</vt:lpstr>
      <vt:lpstr>ppt_Template_CoverOption1</vt:lpstr>
      <vt:lpstr>Section break</vt:lpstr>
      <vt:lpstr>think-cell Slide</vt:lpstr>
      <vt:lpstr>Node Introduction Part2 Lot4 Team</vt:lpstr>
      <vt:lpstr>MongoDB Express Angular Node (MEAN)</vt:lpstr>
      <vt:lpstr>JavaScript functions – first-class objects</vt:lpstr>
      <vt:lpstr>JavaScript function execution</vt:lpstr>
      <vt:lpstr>Functions - first-class objects </vt:lpstr>
      <vt:lpstr>Callbacks</vt:lpstr>
      <vt:lpstr>Cost Of I/O</vt:lpstr>
      <vt:lpstr>Traditional approach to system call</vt:lpstr>
      <vt:lpstr>Traditional example – Web Server .NET</vt:lpstr>
      <vt:lpstr>Blocking timeline</vt:lpstr>
      <vt:lpstr>Non-Blocking timeline – using callbacks</vt:lpstr>
      <vt:lpstr>Programmatic Approachs</vt:lpstr>
      <vt:lpstr>Christmas tree effect</vt:lpstr>
      <vt:lpstr>Exercise</vt:lpstr>
      <vt:lpstr>Videos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85</cp:revision>
  <dcterms:created xsi:type="dcterms:W3CDTF">2016-02-17T09:58:27Z</dcterms:created>
  <dcterms:modified xsi:type="dcterms:W3CDTF">2016-12-13T15:52:36Z</dcterms:modified>
</cp:coreProperties>
</file>