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7"/>
  </p:notesMasterIdLst>
  <p:handoutMasterIdLst>
    <p:handoutMasterId r:id="rId18"/>
  </p:handoutMasterIdLst>
  <p:sldIdLst>
    <p:sldId id="358" r:id="rId3"/>
    <p:sldId id="360" r:id="rId4"/>
    <p:sldId id="361" r:id="rId5"/>
    <p:sldId id="368" r:id="rId6"/>
    <p:sldId id="369" r:id="rId7"/>
    <p:sldId id="370" r:id="rId8"/>
    <p:sldId id="374" r:id="rId9"/>
    <p:sldId id="371" r:id="rId10"/>
    <p:sldId id="376" r:id="rId11"/>
    <p:sldId id="372" r:id="rId12"/>
    <p:sldId id="365" r:id="rId13"/>
    <p:sldId id="367" r:id="rId14"/>
    <p:sldId id="366" r:id="rId15"/>
    <p:sldId id="377" r:id="rId16"/>
  </p:sldIdLst>
  <p:sldSz cx="9906000" cy="6858000" type="A4"/>
  <p:notesSz cx="6797675" cy="9874250"/>
  <p:custDataLst>
    <p:tags r:id="rId19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2BFAF"/>
    <a:srgbClr val="ACB7B2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65342" autoAdjust="0"/>
  </p:normalViewPr>
  <p:slideViewPr>
    <p:cSldViewPr snapToGrid="0">
      <p:cViewPr varScale="1">
        <p:scale>
          <a:sx n="58" d="100"/>
          <a:sy n="58" d="100"/>
        </p:scale>
        <p:origin x="538" y="62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3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Introduction 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December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to RDBMS mapping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03" y="1345796"/>
            <a:ext cx="4902924" cy="464343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85164" y="1162613"/>
            <a:ext cx="3374968" cy="48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74985" y="3039196"/>
            <a:ext cx="5731510" cy="3273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</a:t>
            </a:r>
            <a:r>
              <a:rPr lang="en-GB" dirty="0" err="1" smtClean="0"/>
              <a:t>sharding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9582608" cy="4817856"/>
          </a:xfrm>
        </p:spPr>
        <p:txBody>
          <a:bodyPr/>
          <a:lstStyle/>
          <a:p>
            <a:r>
              <a:rPr lang="en-GB" dirty="0" smtClean="0"/>
              <a:t>Distributes </a:t>
            </a:r>
            <a:r>
              <a:rPr lang="en-GB" dirty="0"/>
              <a:t>a single logical database system across a cluster of machines</a:t>
            </a:r>
          </a:p>
          <a:p>
            <a:r>
              <a:rPr lang="en-GB" dirty="0"/>
              <a:t>Uses range-based partitioning to distribute documents based on a specific shard key</a:t>
            </a:r>
          </a:p>
          <a:p>
            <a:r>
              <a:rPr lang="en-GB" dirty="0"/>
              <a:t>Automatically balances the data associated with each shard</a:t>
            </a:r>
          </a:p>
          <a:p>
            <a:r>
              <a:rPr lang="en-GB" dirty="0"/>
              <a:t>Can be turned on and off per collection (table) </a:t>
            </a:r>
          </a:p>
        </p:txBody>
      </p:sp>
    </p:spTree>
    <p:extLst>
      <p:ext uri="{BB962C8B-B14F-4D97-AF65-F5344CB8AC3E}">
        <p14:creationId xmlns:p14="http://schemas.microsoft.com/office/powerpoint/2010/main" val="39889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</a:t>
            </a:r>
            <a:r>
              <a:rPr lang="en-GB" dirty="0" smtClean="0"/>
              <a:t>simple query</a:t>
            </a:r>
            <a:endParaRPr lang="en-GB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30105"/>
              </p:ext>
            </p:extLst>
          </p:nvPr>
        </p:nvGraphicFramePr>
        <p:xfrm>
          <a:off x="1496291" y="1363286"/>
          <a:ext cx="6816436" cy="428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253"/>
                <a:gridCol w="3833183"/>
              </a:tblGrid>
              <a:tr h="449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SQL Statement 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MongoDB commands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643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* 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FROM table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db.collection.find()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920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* 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FROM table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WHERE artist = ‘Nirvana’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db.collection.find({Artist:’Nirvana’})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920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SELECT*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FROM table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 BY Title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db.collection.find().sort(Title:1)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449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DISTINCT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.distinct()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449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GROUP BY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.group()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449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&gt;=, &lt;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</a:t>
                      </a:r>
                      <a:r>
                        <a:rPr lang="en-US" sz="1400" dirty="0" err="1">
                          <a:effectLst/>
                        </a:rPr>
                        <a:t>gte</a:t>
                      </a:r>
                      <a:r>
                        <a:rPr lang="en-US" sz="1400" dirty="0">
                          <a:effectLst/>
                        </a:rPr>
                        <a:t>, $</a:t>
                      </a:r>
                      <a:r>
                        <a:rPr lang="en-US" sz="1400" dirty="0" err="1">
                          <a:effectLst/>
                        </a:rPr>
                        <a:t>lt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3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between RDBMS and 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392" y="1280161"/>
            <a:ext cx="9582608" cy="4858356"/>
          </a:xfrm>
        </p:spPr>
        <p:txBody>
          <a:bodyPr/>
          <a:lstStyle/>
          <a:p>
            <a:r>
              <a:rPr lang="en-GB" dirty="0" smtClean="0"/>
              <a:t>Typical </a:t>
            </a:r>
            <a:r>
              <a:rPr lang="en-GB" dirty="0"/>
              <a:t>design for a blog website:</a:t>
            </a:r>
          </a:p>
          <a:p>
            <a:r>
              <a:rPr lang="en-GB" dirty="0"/>
              <a:t>In RDBMS schema design will be have three tables : post, comments, </a:t>
            </a:r>
            <a:r>
              <a:rPr lang="en-GB" dirty="0" err="1"/>
              <a:t>tag_list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37616" y="3097674"/>
            <a:ext cx="5731510" cy="22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between RDBMS and 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41530"/>
            <a:ext cx="9582608" cy="519300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In </a:t>
            </a:r>
            <a:r>
              <a:rPr lang="en-GB" dirty="0" err="1" smtClean="0"/>
              <a:t>mongoDB</a:t>
            </a:r>
            <a:r>
              <a:rPr lang="en-GB" dirty="0" smtClean="0"/>
              <a:t> </a:t>
            </a:r>
            <a:r>
              <a:rPr lang="en-GB" dirty="0"/>
              <a:t>schema design could have one collection ‘post</a:t>
            </a:r>
            <a:r>
              <a:rPr lang="en-GB" dirty="0" smtClean="0"/>
              <a:t>’ with all data:</a:t>
            </a:r>
            <a:endParaRPr lang="en-GB" dirty="0"/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{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_id: POST_ID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title: TITLE_OF_POST, 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description: POST_DESCRIPTION,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by: POST_BY,</a:t>
            </a:r>
          </a:p>
          <a:p>
            <a:pPr marL="1443435" lvl="4" indent="0"/>
            <a:r>
              <a:rPr lang="en-GB" sz="1400" dirty="0" smtClean="0">
                <a:latin typeface="Cambria" panose="02040503050406030204" pitchFamily="18" charset="0"/>
              </a:rPr>
              <a:t>   url: URL_OF_POST,</a:t>
            </a:r>
          </a:p>
          <a:p>
            <a:pPr marL="1443435" lvl="4" indent="0"/>
            <a:r>
              <a:rPr lang="en-GB" sz="1400" dirty="0" smtClean="0">
                <a:latin typeface="Cambria" panose="02040503050406030204" pitchFamily="18" charset="0"/>
              </a:rPr>
              <a:t>   </a:t>
            </a:r>
            <a:r>
              <a:rPr lang="en-GB" sz="1400" dirty="0">
                <a:latin typeface="Cambria" panose="02040503050406030204" pitchFamily="18" charset="0"/>
              </a:rPr>
              <a:t>tags: [TAG1, TAG2, TAG3],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likes: TOTAL_LIKES, 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comments: [	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{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   </a:t>
            </a:r>
            <a:r>
              <a:rPr lang="en-GB" sz="1400" dirty="0" err="1">
                <a:latin typeface="Cambria" panose="02040503050406030204" pitchFamily="18" charset="0"/>
              </a:rPr>
              <a:t>user:'COMMENT_BY</a:t>
            </a:r>
            <a:r>
              <a:rPr lang="en-GB" sz="1400" dirty="0">
                <a:latin typeface="Cambria" panose="02040503050406030204" pitchFamily="18" charset="0"/>
              </a:rPr>
              <a:t>',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   message: TEXT,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   </a:t>
            </a:r>
            <a:r>
              <a:rPr lang="en-GB" sz="1400" dirty="0" err="1">
                <a:latin typeface="Cambria" panose="02040503050406030204" pitchFamily="18" charset="0"/>
              </a:rPr>
              <a:t>dateCreated</a:t>
            </a:r>
            <a:r>
              <a:rPr lang="en-GB" sz="1400" dirty="0">
                <a:latin typeface="Cambria" panose="02040503050406030204" pitchFamily="18" charset="0"/>
              </a:rPr>
              <a:t>: DATE_TIME,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   like: LIKES 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},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{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   </a:t>
            </a:r>
            <a:r>
              <a:rPr lang="en-GB" sz="1400" dirty="0" err="1">
                <a:latin typeface="Cambria" panose="02040503050406030204" pitchFamily="18" charset="0"/>
              </a:rPr>
              <a:t>user:'COMMENT_BY</a:t>
            </a:r>
            <a:r>
              <a:rPr lang="en-GB" sz="1400" dirty="0">
                <a:latin typeface="Cambria" panose="02040503050406030204" pitchFamily="18" charset="0"/>
              </a:rPr>
              <a:t>',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   message: TEXT,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   </a:t>
            </a:r>
            <a:r>
              <a:rPr lang="en-GB" sz="1400" dirty="0" err="1">
                <a:latin typeface="Cambria" panose="02040503050406030204" pitchFamily="18" charset="0"/>
              </a:rPr>
              <a:t>dateCreated</a:t>
            </a:r>
            <a:r>
              <a:rPr lang="en-GB" sz="1400" dirty="0">
                <a:latin typeface="Cambria" panose="02040503050406030204" pitchFamily="18" charset="0"/>
              </a:rPr>
              <a:t>: DATE_TIME,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   like: LIKES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   }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   ]</a:t>
            </a:r>
          </a:p>
          <a:p>
            <a:pPr marL="1443435" lvl="4" indent="0"/>
            <a:r>
              <a:rPr lang="en-GB" sz="1400" dirty="0">
                <a:latin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49293"/>
              </p:ext>
            </p:extLst>
          </p:nvPr>
        </p:nvGraphicFramePr>
        <p:xfrm>
          <a:off x="4558747" y="2570922"/>
          <a:ext cx="5221357" cy="1338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357"/>
              </a:tblGrid>
              <a:tr h="13384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So to extract/display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data: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RDBMS: need to search and join three tables </a:t>
                      </a:r>
                    </a:p>
                    <a:p>
                      <a:pPr marL="0" indent="0">
                        <a:buNone/>
                      </a:pP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mongoDB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: data will be all in one collection.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17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NoSQL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Not Only SQL</a:t>
            </a:r>
          </a:p>
          <a:p>
            <a:pPr lvl="1"/>
            <a:r>
              <a:rPr lang="en-GB" sz="2400" dirty="0"/>
              <a:t>Does not use SQL as querying language</a:t>
            </a:r>
          </a:p>
          <a:p>
            <a:pPr lvl="1"/>
            <a:r>
              <a:rPr lang="en-GB" sz="2400" dirty="0" smtClean="0"/>
              <a:t>Distributed</a:t>
            </a:r>
            <a:r>
              <a:rPr lang="en-GB" sz="2400" dirty="0"/>
              <a:t>, large </a:t>
            </a:r>
            <a:r>
              <a:rPr lang="en-GB" sz="2400" dirty="0" smtClean="0"/>
              <a:t>databases, fault-tolerant </a:t>
            </a:r>
            <a:r>
              <a:rPr lang="en-GB" sz="2400" dirty="0"/>
              <a:t>architecture</a:t>
            </a:r>
          </a:p>
          <a:p>
            <a:pPr lvl="1"/>
            <a:r>
              <a:rPr lang="en-GB" sz="2400" dirty="0" smtClean="0"/>
              <a:t>No </a:t>
            </a:r>
            <a:r>
              <a:rPr lang="en-GB" sz="2400" dirty="0"/>
              <a:t>fixed </a:t>
            </a:r>
            <a:r>
              <a:rPr lang="en-GB" sz="2400" dirty="0" smtClean="0"/>
              <a:t>schema</a:t>
            </a:r>
            <a:endParaRPr lang="en-GB" sz="2400" dirty="0"/>
          </a:p>
          <a:p>
            <a:pPr lvl="1"/>
            <a:r>
              <a:rPr lang="en-GB" sz="2400" dirty="0" smtClean="0"/>
              <a:t>No </a:t>
            </a:r>
            <a:r>
              <a:rPr lang="en-GB" sz="2400" dirty="0"/>
              <a:t>joins (typical in databases operated with SQL)</a:t>
            </a:r>
          </a:p>
          <a:p>
            <a:pPr lvl="2"/>
            <a:r>
              <a:rPr lang="en-GB" sz="2400" dirty="0" smtClean="0"/>
              <a:t>Expensive </a:t>
            </a:r>
            <a:r>
              <a:rPr lang="en-GB" sz="2400" dirty="0"/>
              <a:t>operation for combining records from two or more tables into one set</a:t>
            </a:r>
          </a:p>
          <a:p>
            <a:pPr lvl="2"/>
            <a:r>
              <a:rPr lang="en-GB" sz="2400" dirty="0" smtClean="0"/>
              <a:t>Joins </a:t>
            </a:r>
            <a:r>
              <a:rPr lang="en-GB" sz="2400" dirty="0"/>
              <a:t>require strong consistency and fixed schemas</a:t>
            </a:r>
          </a:p>
          <a:p>
            <a:pPr lvl="3"/>
            <a:r>
              <a:rPr lang="en-GB" sz="2400" dirty="0" smtClean="0"/>
              <a:t>Lack </a:t>
            </a:r>
            <a:r>
              <a:rPr lang="en-GB" sz="2400" dirty="0"/>
              <a:t>of these makes </a:t>
            </a:r>
            <a:r>
              <a:rPr lang="en-GB" sz="2400" dirty="0" err="1"/>
              <a:t>NoSQL</a:t>
            </a:r>
            <a:r>
              <a:rPr lang="en-GB" sz="2400" dirty="0"/>
              <a:t> databases more </a:t>
            </a:r>
            <a:r>
              <a:rPr lang="en-GB" sz="2400" dirty="0" smtClean="0"/>
              <a:t>flexible</a:t>
            </a:r>
          </a:p>
          <a:p>
            <a:pPr lvl="3"/>
            <a:endParaRPr lang="en-GB" sz="2400" dirty="0"/>
          </a:p>
          <a:p>
            <a:pPr lvl="1"/>
            <a:r>
              <a:rPr lang="en-GB" sz="2400" b="1" dirty="0" smtClean="0"/>
              <a:t>It's </a:t>
            </a:r>
            <a:r>
              <a:rPr lang="en-GB" sz="2400" b="1" dirty="0"/>
              <a:t>not a replacement for a RDBMS but compliments it</a:t>
            </a:r>
          </a:p>
        </p:txBody>
      </p:sp>
    </p:spTree>
    <p:extLst>
      <p:ext uri="{BB962C8B-B14F-4D97-AF65-F5344CB8AC3E}">
        <p14:creationId xmlns:p14="http://schemas.microsoft.com/office/powerpoint/2010/main" val="2557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RDBMS </a:t>
            </a:r>
            <a:r>
              <a:rPr lang="en-GB" dirty="0"/>
              <a:t>are scaled up/vertically by adding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hardware</a:t>
            </a:r>
            <a:r>
              <a:rPr lang="en-GB" dirty="0"/>
              <a:t>, processing </a:t>
            </a:r>
            <a:r>
              <a:rPr lang="en-GB" dirty="0" smtClean="0"/>
              <a:t>power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NoSQL</a:t>
            </a:r>
            <a:r>
              <a:rPr lang="en-GB" dirty="0" smtClean="0"/>
              <a:t> </a:t>
            </a:r>
            <a:r>
              <a:rPr lang="en-GB" dirty="0"/>
              <a:t>is scaled out/horizontally by spreading the load</a:t>
            </a:r>
          </a:p>
          <a:p>
            <a:pPr marL="0" indent="0">
              <a:buNone/>
            </a:pPr>
            <a:r>
              <a:rPr lang="en-GB" dirty="0"/>
              <a:t>○ </a:t>
            </a:r>
            <a:r>
              <a:rPr lang="en-GB" dirty="0" smtClean="0"/>
              <a:t>Partitioning </a:t>
            </a:r>
            <a:r>
              <a:rPr lang="en-GB" dirty="0"/>
              <a:t>(</a:t>
            </a:r>
            <a:r>
              <a:rPr lang="en-GB" dirty="0" err="1"/>
              <a:t>sharding</a:t>
            </a:r>
            <a:r>
              <a:rPr lang="en-GB" dirty="0"/>
              <a:t>) / </a:t>
            </a:r>
            <a:r>
              <a:rPr lang="en-GB" dirty="0" smtClean="0"/>
              <a:t>replication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46726" y="2747787"/>
            <a:ext cx="405130" cy="558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000789" y="1494766"/>
            <a:ext cx="1278687" cy="18118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309168" y="4314799"/>
            <a:ext cx="3276600" cy="1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NoSQL</a:t>
            </a:r>
            <a:r>
              <a:rPr lang="en-GB" dirty="0"/>
              <a:t>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	Key-value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DynamoDB</a:t>
            </a:r>
            <a:r>
              <a:rPr lang="en-GB" dirty="0"/>
              <a:t>, </a:t>
            </a:r>
            <a:r>
              <a:rPr lang="en-GB" dirty="0" err="1"/>
              <a:t>Voldermort</a:t>
            </a:r>
            <a:r>
              <a:rPr lang="en-GB" dirty="0"/>
              <a:t>, </a:t>
            </a:r>
            <a:r>
              <a:rPr lang="en-GB" dirty="0" err="1"/>
              <a:t>Scalaris</a:t>
            </a:r>
            <a:r>
              <a:rPr lang="en-GB" dirty="0"/>
              <a:t> </a:t>
            </a:r>
          </a:p>
          <a:p>
            <a:r>
              <a:rPr lang="en-GB" dirty="0"/>
              <a:t>2.	Document-based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MongoDB</a:t>
            </a:r>
            <a:r>
              <a:rPr lang="en-GB" dirty="0"/>
              <a:t>, </a:t>
            </a:r>
            <a:r>
              <a:rPr lang="en-GB" dirty="0" err="1"/>
              <a:t>CouchDB</a:t>
            </a:r>
            <a:endParaRPr lang="en-GB" dirty="0"/>
          </a:p>
          <a:p>
            <a:r>
              <a:rPr lang="en-GB" dirty="0"/>
              <a:t>3.	Column-based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BigTable</a:t>
            </a:r>
            <a:r>
              <a:rPr lang="en-GB" dirty="0"/>
              <a:t>, Cassandra, </a:t>
            </a:r>
            <a:r>
              <a:rPr lang="en-GB" dirty="0" err="1"/>
              <a:t>Hbased</a:t>
            </a:r>
            <a:r>
              <a:rPr lang="en-GB" dirty="0"/>
              <a:t> </a:t>
            </a:r>
          </a:p>
          <a:p>
            <a:r>
              <a:rPr lang="en-GB" dirty="0"/>
              <a:t>4.	Graph-based</a:t>
            </a:r>
          </a:p>
          <a:p>
            <a:r>
              <a:rPr lang="en-GB" dirty="0"/>
              <a:t>	</a:t>
            </a:r>
            <a:r>
              <a:rPr lang="en-GB" dirty="0" smtClean="0"/>
              <a:t>	Neo4J</a:t>
            </a:r>
            <a:r>
              <a:rPr lang="en-GB" dirty="0"/>
              <a:t>, </a:t>
            </a:r>
            <a:r>
              <a:rPr lang="en-GB" dirty="0" err="1"/>
              <a:t>InfoGrid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03" y="3341658"/>
            <a:ext cx="3562350" cy="263525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160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using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80161"/>
            <a:ext cx="9582608" cy="485835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● </a:t>
            </a:r>
            <a:r>
              <a:rPr lang="en-GB" dirty="0"/>
              <a:t>Google (</a:t>
            </a:r>
            <a:r>
              <a:rPr lang="en-GB" dirty="0" err="1"/>
              <a:t>BigTable</a:t>
            </a:r>
            <a:r>
              <a:rPr lang="en-GB" dirty="0"/>
              <a:t>, </a:t>
            </a:r>
            <a:r>
              <a:rPr lang="en-GB" dirty="0" err="1"/>
              <a:t>LevelDB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● LinkedIn (Voldemort)</a:t>
            </a:r>
          </a:p>
          <a:p>
            <a:pPr marL="0" indent="0">
              <a:buNone/>
            </a:pPr>
            <a:r>
              <a:rPr lang="en-GB" dirty="0"/>
              <a:t>● Facebook (Cassandra)</a:t>
            </a:r>
          </a:p>
          <a:p>
            <a:pPr marL="0" indent="0">
              <a:buNone/>
            </a:pPr>
            <a:r>
              <a:rPr lang="en-GB" dirty="0"/>
              <a:t>● Twitter (Hadoop/</a:t>
            </a:r>
            <a:r>
              <a:rPr lang="en-GB" dirty="0" err="1"/>
              <a:t>Hbase</a:t>
            </a:r>
            <a:r>
              <a:rPr lang="en-GB" dirty="0"/>
              <a:t>, </a:t>
            </a:r>
            <a:r>
              <a:rPr lang="en-GB" dirty="0" err="1"/>
              <a:t>FlockDB</a:t>
            </a:r>
            <a:r>
              <a:rPr lang="en-GB" dirty="0"/>
              <a:t>, Cassandra)</a:t>
            </a:r>
          </a:p>
          <a:p>
            <a:pPr marL="0" indent="0">
              <a:buNone/>
            </a:pPr>
            <a:r>
              <a:rPr lang="en-GB" dirty="0"/>
              <a:t>● Netflix (</a:t>
            </a:r>
            <a:r>
              <a:rPr lang="en-GB" dirty="0" err="1"/>
              <a:t>SimpleDB</a:t>
            </a:r>
            <a:r>
              <a:rPr lang="en-GB" dirty="0"/>
              <a:t>, Hadoop/</a:t>
            </a:r>
            <a:r>
              <a:rPr lang="en-GB" dirty="0" err="1"/>
              <a:t>HBase</a:t>
            </a:r>
            <a:r>
              <a:rPr lang="en-GB" dirty="0"/>
              <a:t>, Cassandra)</a:t>
            </a:r>
          </a:p>
          <a:p>
            <a:pPr marL="0" indent="0">
              <a:buNone/>
            </a:pPr>
            <a:r>
              <a:rPr lang="en-GB" dirty="0"/>
              <a:t>● CERN (</a:t>
            </a:r>
            <a:r>
              <a:rPr lang="en-GB" dirty="0" err="1"/>
              <a:t>CouchDB</a:t>
            </a:r>
            <a:r>
              <a:rPr lang="en-GB" dirty="0"/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3"/>
          <a:stretch>
            <a:fillRect/>
          </a:stretch>
        </p:blipFill>
        <p:spPr bwMode="auto">
          <a:xfrm>
            <a:off x="3757353" y="3158837"/>
            <a:ext cx="5856951" cy="3176416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0738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Document-based (</a:t>
            </a:r>
            <a:r>
              <a:rPr lang="en-GB" dirty="0" err="1" smtClean="0"/>
              <a:t>mongoDB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model more complex </a:t>
            </a:r>
            <a:r>
              <a:rPr lang="en-GB" dirty="0" smtClean="0"/>
              <a:t>objects than other types</a:t>
            </a:r>
            <a:endParaRPr lang="en-GB" dirty="0"/>
          </a:p>
          <a:p>
            <a:r>
              <a:rPr lang="en-GB" dirty="0"/>
              <a:t>Inspired by Lotus Notes</a:t>
            </a:r>
          </a:p>
          <a:p>
            <a:r>
              <a:rPr lang="en-GB" dirty="0"/>
              <a:t>Data model: collection of documents</a:t>
            </a:r>
          </a:p>
          <a:p>
            <a:r>
              <a:rPr lang="en-GB" dirty="0"/>
              <a:t>Document: JSON </a:t>
            </a:r>
            <a:r>
              <a:rPr lang="en-GB" dirty="0" smtClean="0"/>
              <a:t> (JavaScript </a:t>
            </a:r>
            <a:r>
              <a:rPr lang="en-GB" dirty="0"/>
              <a:t>Object </a:t>
            </a:r>
            <a:r>
              <a:rPr lang="en-GB" dirty="0" smtClean="0"/>
              <a:t>Notation) </a:t>
            </a:r>
          </a:p>
          <a:p>
            <a:r>
              <a:rPr lang="en-GB" dirty="0" smtClean="0"/>
              <a:t>Key-value </a:t>
            </a:r>
            <a:r>
              <a:rPr lang="en-GB" dirty="0"/>
              <a:t>pairs, which supports objects,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records</a:t>
            </a:r>
            <a:r>
              <a:rPr lang="en-GB" dirty="0"/>
              <a:t>, </a:t>
            </a:r>
            <a:r>
              <a:rPr lang="en-GB" dirty="0" err="1"/>
              <a:t>structs</a:t>
            </a:r>
            <a:r>
              <a:rPr lang="en-GB" dirty="0"/>
              <a:t>, lists, array, maps,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dates</a:t>
            </a:r>
            <a:r>
              <a:rPr lang="en-GB" dirty="0"/>
              <a:t>, Boolean with </a:t>
            </a:r>
            <a:r>
              <a:rPr lang="en-GB" dirty="0" smtClean="0"/>
              <a:t>nesting).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7" t="56761" r="50748" b="26041"/>
          <a:stretch>
            <a:fillRect/>
          </a:stretch>
        </p:blipFill>
        <p:spPr bwMode="auto">
          <a:xfrm>
            <a:off x="5719156" y="3095611"/>
            <a:ext cx="3341718" cy="317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0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</a:t>
            </a:r>
            <a:r>
              <a:rPr lang="en-GB" dirty="0" err="1"/>
              <a:t>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Elastic </a:t>
            </a:r>
            <a:r>
              <a:rPr lang="en-GB" dirty="0"/>
              <a:t>Scaling </a:t>
            </a:r>
          </a:p>
          <a:p>
            <a:pPr marL="0" indent="0">
              <a:buNone/>
            </a:pPr>
            <a:r>
              <a:rPr lang="en-GB" dirty="0"/>
              <a:t>•RDBMS scale up – bigger load , bigger server</a:t>
            </a:r>
          </a:p>
          <a:p>
            <a:pPr marL="0" indent="0">
              <a:buNone/>
            </a:pPr>
            <a:r>
              <a:rPr lang="en-GB" dirty="0"/>
              <a:t>•NO SQL scale out – distribute data across multiple hosts seamlessly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DBA Specialists</a:t>
            </a:r>
          </a:p>
          <a:p>
            <a:pPr marL="0" indent="0">
              <a:buNone/>
            </a:pPr>
            <a:r>
              <a:rPr lang="en-GB" dirty="0"/>
              <a:t>•RDMS require highly trained expert to monitor DB</a:t>
            </a:r>
          </a:p>
          <a:p>
            <a:pPr marL="0" indent="0">
              <a:buNone/>
            </a:pPr>
            <a:r>
              <a:rPr lang="en-GB" dirty="0"/>
              <a:t>•</a:t>
            </a:r>
            <a:r>
              <a:rPr lang="en-GB" dirty="0" err="1"/>
              <a:t>NoSQL</a:t>
            </a:r>
            <a:r>
              <a:rPr lang="en-GB" dirty="0"/>
              <a:t> require less management, </a:t>
            </a:r>
            <a:r>
              <a:rPr lang="en-GB" dirty="0" smtClean="0"/>
              <a:t>auto </a:t>
            </a:r>
            <a:r>
              <a:rPr lang="en-GB" dirty="0"/>
              <a:t>repair and simpler </a:t>
            </a:r>
            <a:r>
              <a:rPr lang="en-GB" dirty="0" smtClean="0"/>
              <a:t>data </a:t>
            </a:r>
            <a:r>
              <a:rPr lang="en-GB" dirty="0"/>
              <a:t>models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Big Data </a:t>
            </a:r>
          </a:p>
          <a:p>
            <a:pPr marL="0" indent="0">
              <a:buNone/>
            </a:pPr>
            <a:r>
              <a:rPr lang="en-GB" dirty="0"/>
              <a:t>•Huge increase in data RDMS: </a:t>
            </a:r>
            <a:r>
              <a:rPr lang="en-GB" dirty="0" smtClean="0"/>
              <a:t>but capacity </a:t>
            </a:r>
            <a:r>
              <a:rPr lang="en-GB" dirty="0"/>
              <a:t>and constraints of data volumes at its limits</a:t>
            </a:r>
          </a:p>
          <a:p>
            <a:pPr marL="0" indent="0">
              <a:buNone/>
            </a:pPr>
            <a:r>
              <a:rPr lang="en-GB" dirty="0"/>
              <a:t>•</a:t>
            </a:r>
            <a:r>
              <a:rPr lang="en-GB" dirty="0" err="1"/>
              <a:t>NoSQL</a:t>
            </a:r>
            <a:r>
              <a:rPr lang="en-GB" dirty="0"/>
              <a:t> designed for big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0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</a:t>
            </a:r>
            <a:r>
              <a:rPr lang="en-GB" dirty="0" err="1" smtClean="0"/>
              <a:t>NoSQL</a:t>
            </a:r>
            <a:r>
              <a:rPr lang="en-GB" dirty="0" smtClean="0"/>
              <a:t> </a:t>
            </a:r>
            <a:r>
              <a:rPr lang="en-GB" dirty="0" err="1" smtClean="0"/>
              <a:t>conti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Flexible data models </a:t>
            </a:r>
          </a:p>
          <a:p>
            <a:r>
              <a:rPr lang="en-GB" dirty="0" smtClean="0"/>
              <a:t>Change to </a:t>
            </a:r>
            <a:r>
              <a:rPr lang="en-GB" dirty="0"/>
              <a:t>schema for RDMS have to be carefully managed</a:t>
            </a:r>
          </a:p>
          <a:p>
            <a:r>
              <a:rPr lang="en-GB" dirty="0" err="1" smtClean="0"/>
              <a:t>NoSQL</a:t>
            </a:r>
            <a:r>
              <a:rPr lang="en-GB" dirty="0" smtClean="0"/>
              <a:t> </a:t>
            </a:r>
            <a:r>
              <a:rPr lang="en-GB" dirty="0"/>
              <a:t>databases more relaxed in structure of data</a:t>
            </a:r>
          </a:p>
          <a:p>
            <a:r>
              <a:rPr lang="en-GB" dirty="0" smtClean="0"/>
              <a:t>Database </a:t>
            </a:r>
            <a:r>
              <a:rPr lang="en-GB" dirty="0"/>
              <a:t>schema changes do not have to be managed as one complicated change unit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Economics</a:t>
            </a:r>
            <a:endParaRPr lang="en-GB" dirty="0"/>
          </a:p>
          <a:p>
            <a:r>
              <a:rPr lang="en-GB" dirty="0" smtClean="0"/>
              <a:t>RDMS expensive </a:t>
            </a:r>
            <a:r>
              <a:rPr lang="en-GB" dirty="0"/>
              <a:t>proprietary </a:t>
            </a:r>
            <a:r>
              <a:rPr lang="en-GB" dirty="0" smtClean="0"/>
              <a:t>servers </a:t>
            </a:r>
            <a:endParaRPr lang="en-GB" dirty="0"/>
          </a:p>
          <a:p>
            <a:r>
              <a:rPr lang="en-GB" dirty="0" smtClean="0"/>
              <a:t>No </a:t>
            </a:r>
            <a:r>
              <a:rPr lang="en-GB" dirty="0"/>
              <a:t>SQL: clusters of cheap commodity </a:t>
            </a:r>
            <a:r>
              <a:rPr lang="en-GB" dirty="0" smtClean="0"/>
              <a:t>servers</a:t>
            </a:r>
          </a:p>
          <a:p>
            <a:r>
              <a:rPr lang="en-GB" dirty="0" smtClean="0"/>
              <a:t>Cost </a:t>
            </a:r>
            <a:r>
              <a:rPr lang="en-GB" dirty="0"/>
              <a:t>per gigabyte or transaction/second for </a:t>
            </a:r>
            <a:r>
              <a:rPr lang="en-GB" dirty="0" err="1"/>
              <a:t>NoSQL</a:t>
            </a:r>
            <a:r>
              <a:rPr lang="en-GB" dirty="0"/>
              <a:t> can be lower than the cost for a RDBMS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5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Drawbacks of </a:t>
            </a:r>
            <a:r>
              <a:rPr lang="en-GB" dirty="0" err="1"/>
              <a:t>NoSQL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9582608" cy="46437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Support </a:t>
            </a:r>
            <a:endParaRPr lang="en-GB" dirty="0"/>
          </a:p>
          <a:p>
            <a:r>
              <a:rPr lang="en-GB" dirty="0" smtClean="0"/>
              <a:t>Are </a:t>
            </a:r>
            <a:r>
              <a:rPr lang="en-GB" dirty="0"/>
              <a:t>open source projects with </a:t>
            </a:r>
            <a:r>
              <a:rPr lang="en-GB" dirty="0" err="1"/>
              <a:t>startups</a:t>
            </a:r>
            <a:r>
              <a:rPr lang="en-GB" dirty="0"/>
              <a:t> supporting them</a:t>
            </a:r>
          </a:p>
          <a:p>
            <a:r>
              <a:rPr lang="en-GB" dirty="0"/>
              <a:t>•Reputation not yet established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Maturity </a:t>
            </a:r>
            <a:endParaRPr lang="en-GB" dirty="0"/>
          </a:p>
          <a:p>
            <a:r>
              <a:rPr lang="en-GB" dirty="0" err="1" smtClean="0"/>
              <a:t>NoSQL</a:t>
            </a:r>
            <a:r>
              <a:rPr lang="en-GB" dirty="0" smtClean="0"/>
              <a:t> </a:t>
            </a:r>
            <a:r>
              <a:rPr lang="en-GB" dirty="0"/>
              <a:t>are still implementing their basic feature set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Administration</a:t>
            </a:r>
            <a:endParaRPr lang="en-GB" dirty="0"/>
          </a:p>
          <a:p>
            <a:r>
              <a:rPr lang="en-GB" dirty="0" smtClean="0"/>
              <a:t>Lack </a:t>
            </a:r>
            <a:r>
              <a:rPr lang="en-GB" dirty="0"/>
              <a:t>of Expertise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Analytics </a:t>
            </a:r>
            <a:r>
              <a:rPr lang="en-GB" dirty="0"/>
              <a:t>and Business Intelligence</a:t>
            </a:r>
          </a:p>
          <a:p>
            <a:r>
              <a:rPr lang="en-GB" dirty="0" smtClean="0"/>
              <a:t>N</a:t>
            </a:r>
            <a:r>
              <a:rPr lang="en-GB" dirty="0" smtClean="0"/>
              <a:t>ot </a:t>
            </a:r>
            <a:r>
              <a:rPr lang="en-GB" dirty="0"/>
              <a:t>designed for ad hoc query of the data </a:t>
            </a:r>
            <a:r>
              <a:rPr lang="en-GB" dirty="0" smtClean="0"/>
              <a:t>(yet)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121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487</TotalTime>
  <Words>648</Words>
  <Application>Microsoft Office PowerPoint</Application>
  <PresentationFormat>A4 Paper (210x297 mm)</PresentationFormat>
  <Paragraphs>165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Helvetica Light</vt:lpstr>
      <vt:lpstr>Wingdings</vt:lpstr>
      <vt:lpstr>ppt_Template_CoverOption1</vt:lpstr>
      <vt:lpstr>Section break</vt:lpstr>
      <vt:lpstr>think-cell Slide</vt:lpstr>
      <vt:lpstr>NoSQL Introduction Lot4 Team</vt:lpstr>
      <vt:lpstr>What is NoSQL?</vt:lpstr>
      <vt:lpstr>Database Scaling</vt:lpstr>
      <vt:lpstr>NoSQL categories</vt:lpstr>
      <vt:lpstr>Who is using them?</vt:lpstr>
      <vt:lpstr>Document-based (mongoDB)</vt:lpstr>
      <vt:lpstr>Benefits of NoSQL</vt:lpstr>
      <vt:lpstr>Benefits of NoSQL conti.</vt:lpstr>
      <vt:lpstr>Drawbacks of NoSQL</vt:lpstr>
      <vt:lpstr>MongoDB to RDBMS mapping</vt:lpstr>
      <vt:lpstr>mongoDB sharding</vt:lpstr>
      <vt:lpstr>mongoDB simple query</vt:lpstr>
      <vt:lpstr>Example - between RDBMS and MongoDB</vt:lpstr>
      <vt:lpstr>Example - between RDBMS and MongoDB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48</cp:revision>
  <dcterms:created xsi:type="dcterms:W3CDTF">2016-02-17T09:58:27Z</dcterms:created>
  <dcterms:modified xsi:type="dcterms:W3CDTF">2016-12-21T10:33:49Z</dcterms:modified>
</cp:coreProperties>
</file>