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2"/>
  </p:notesMasterIdLst>
  <p:handoutMasterIdLst>
    <p:handoutMasterId r:id="rId13"/>
  </p:handoutMasterIdLst>
  <p:sldIdLst>
    <p:sldId id="358" r:id="rId3"/>
    <p:sldId id="430" r:id="rId4"/>
    <p:sldId id="431" r:id="rId5"/>
    <p:sldId id="432" r:id="rId6"/>
    <p:sldId id="433" r:id="rId7"/>
    <p:sldId id="435" r:id="rId8"/>
    <p:sldId id="434" r:id="rId9"/>
    <p:sldId id="436" r:id="rId10"/>
    <p:sldId id="437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6" autoAdjust="0"/>
    <p:restoredTop sz="85332" autoAdjust="0"/>
  </p:normalViewPr>
  <p:slideViewPr>
    <p:cSldViewPr snapToGrid="0">
      <p:cViewPr varScale="1">
        <p:scale>
          <a:sx n="52" d="100"/>
          <a:sy n="52" d="100"/>
        </p:scale>
        <p:origin x="48" y="32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8.sv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7.xml"/><Relationship Id="rId7" Type="http://schemas.openxmlformats.org/officeDocument/2006/relationships/oleObject" Target="../embeddings/oleObject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6.bin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41434" y="0"/>
            <a:ext cx="7064566" cy="6858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 smtClean="0"/>
              <a:t>Machine Learning Introduction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aseline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 smtClean="0"/>
              <a:t>Mustaq Hussain</a:t>
            </a:r>
          </a:p>
          <a:p>
            <a:pPr marL="0" lvl="0"/>
            <a:r>
              <a:rPr lang="en-US" dirty="0" smtClean="0"/>
              <a:t>18 October 2017</a:t>
            </a:r>
            <a:endParaRPr lang="en-US" dirty="0"/>
          </a:p>
        </p:txBody>
      </p:sp>
      <p:pic>
        <p:nvPicPr>
          <p:cNvPr id="20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3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image" Target="../media/image2.svg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58203" y="6588896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93471" y="6551148"/>
            <a:ext cx="1917144" cy="182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2017.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337455" y="6587538"/>
            <a:ext cx="3628258" cy="14614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l"/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Mustaq</a:t>
            </a:r>
            <a:r>
              <a:rPr lang="en-US" sz="7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Hussain</a:t>
            </a:r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| S25 MNIST Azure Machine Learning Studio | 1</a:t>
            </a:r>
            <a:r>
              <a:rPr lang="en-US" sz="7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November</a:t>
            </a:r>
            <a:r>
              <a:rPr lang="en-US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2017</a:t>
            </a:r>
            <a:endParaRPr lang="en-US" sz="7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0" y="6471557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 l="81836" t="-4713" b="16530"/>
          <a:stretch/>
        </p:blipFill>
        <p:spPr>
          <a:xfrm>
            <a:off x="9198437" y="260322"/>
            <a:ext cx="424356" cy="459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727" y="2860505"/>
            <a:ext cx="6629469" cy="1421231"/>
          </a:xfrm>
        </p:spPr>
        <p:txBody>
          <a:bodyPr/>
          <a:lstStyle/>
          <a:p>
            <a:r>
              <a:rPr lang="en-US" dirty="0" smtClean="0"/>
              <a:t>Session 25</a:t>
            </a:r>
            <a:br>
              <a:rPr lang="en-US" dirty="0" smtClean="0"/>
            </a:br>
            <a:r>
              <a:rPr lang="en-US" dirty="0" smtClean="0"/>
              <a:t>MNIST</a:t>
            </a:r>
            <a:br>
              <a:rPr lang="en-US" dirty="0" smtClean="0"/>
            </a:br>
            <a:r>
              <a:rPr lang="en-US" dirty="0" smtClean="0"/>
              <a:t>Azure Machine Learning Studio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441231" y="4437010"/>
            <a:ext cx="4549435" cy="8742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Mustaq Hussain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November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MNIST Azure Machine Learning: over 2 weeks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3" y="1596332"/>
            <a:ext cx="9582150" cy="4504684"/>
          </a:xfrm>
        </p:spPr>
      </p:pic>
    </p:spTree>
    <p:extLst>
      <p:ext uri="{BB962C8B-B14F-4D97-AF65-F5344CB8AC3E}">
        <p14:creationId xmlns:p14="http://schemas.microsoft.com/office/powerpoint/2010/main" val="39953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MNIST (Modified National Institute of </a:t>
            </a:r>
            <a:br>
              <a:rPr lang="en-GB" dirty="0" smtClean="0"/>
            </a:br>
            <a:r>
              <a:rPr lang="en-GB" dirty="0" smtClean="0"/>
              <a:t>Standards and Technologies)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MNIST dataset of handwritten digit (0,1,..8,9) images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/>
              <a:t>Standard data collection to train and test out image </a:t>
            </a:r>
            <a:r>
              <a:rPr lang="en-GB" dirty="0" smtClean="0"/>
              <a:t>processing systems and  </a:t>
            </a:r>
            <a:r>
              <a:rPr lang="en-GB" dirty="0"/>
              <a:t>ML </a:t>
            </a:r>
            <a:r>
              <a:rPr lang="en-GB" dirty="0" smtClean="0"/>
              <a:t>algorithms</a:t>
            </a:r>
            <a:endParaRPr lang="en-GB" dirty="0"/>
          </a:p>
          <a:p>
            <a:r>
              <a:rPr lang="en-GB" dirty="0"/>
              <a:t>There are two sets </a:t>
            </a:r>
            <a:r>
              <a:rPr lang="en-GB" dirty="0" smtClean="0"/>
              <a:t>(therefore </a:t>
            </a:r>
            <a:r>
              <a:rPr lang="en-GB" dirty="0"/>
              <a:t>no need to split </a:t>
            </a:r>
            <a:r>
              <a:rPr lang="en-GB" dirty="0" smtClean="0"/>
              <a:t>dataset) </a:t>
            </a:r>
            <a:r>
              <a:rPr lang="en-GB" dirty="0"/>
              <a:t>of digits:</a:t>
            </a:r>
          </a:p>
          <a:p>
            <a:pPr lvl="1"/>
            <a:r>
              <a:rPr lang="en-GB" dirty="0"/>
              <a:t>60k for </a:t>
            </a:r>
            <a:r>
              <a:rPr lang="en-GB" dirty="0" smtClean="0"/>
              <a:t>training</a:t>
            </a:r>
            <a:endParaRPr lang="en-GB" dirty="0"/>
          </a:p>
          <a:p>
            <a:pPr lvl="1"/>
            <a:r>
              <a:rPr lang="en-GB" dirty="0"/>
              <a:t>10k for testing</a:t>
            </a:r>
          </a:p>
          <a:p>
            <a:r>
              <a:rPr lang="en-GB" dirty="0" smtClean="0"/>
              <a:t>Each digit represented by</a:t>
            </a:r>
          </a:p>
          <a:p>
            <a:pPr lvl="1"/>
            <a:r>
              <a:rPr lang="en-GB" dirty="0" smtClean="0"/>
              <a:t>A label (what number it represents 0-9)</a:t>
            </a:r>
          </a:p>
          <a:p>
            <a:pPr lvl="1"/>
            <a:r>
              <a:rPr lang="en-GB" dirty="0" smtClean="0"/>
              <a:t>784=28*28 grey scale features (values 0-&gt;255)</a:t>
            </a:r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62" y="1939925"/>
            <a:ext cx="3952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MNIST Data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54" y="1631399"/>
            <a:ext cx="6767146" cy="484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digit (represented as a row):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ne   Label (0-9)</a:t>
            </a:r>
          </a:p>
          <a:p>
            <a:pPr lvl="1"/>
            <a:r>
              <a:rPr lang="en-GB" dirty="0" smtClean="0"/>
              <a:t>28*28 features/pixels</a:t>
            </a:r>
          </a:p>
          <a:p>
            <a:pPr marL="174625" lvl="1" indent="0">
              <a:buNone/>
            </a:pPr>
            <a:r>
              <a:rPr lang="en-GB" dirty="0" smtClean="0"/>
              <a:t>	 (grey scale 0-&gt;255</a:t>
            </a:r>
          </a:p>
          <a:p>
            <a:pPr marL="174625" lvl="1" indent="0">
              <a:buNone/>
            </a:pPr>
            <a:r>
              <a:rPr lang="en-GB" dirty="0"/>
              <a:t>	</a:t>
            </a:r>
            <a:r>
              <a:rPr lang="en-GB" dirty="0" smtClean="0"/>
              <a:t>  where 0 is white</a:t>
            </a:r>
          </a:p>
          <a:p>
            <a:pPr marL="174625" lvl="1" indent="0">
              <a:buNone/>
            </a:pPr>
            <a:r>
              <a:rPr lang="en-GB" dirty="0" smtClean="0"/>
              <a:t>	</a:t>
            </a:r>
            <a:r>
              <a:rPr lang="en-GB" smtClean="0"/>
              <a:t>             </a:t>
            </a:r>
            <a:r>
              <a:rPr lang="en-GB" smtClean="0"/>
              <a:t>255 </a:t>
            </a:r>
            <a:r>
              <a:rPr lang="en-GB" dirty="0" smtClean="0"/>
              <a:t>is black</a:t>
            </a:r>
          </a:p>
          <a:p>
            <a:pPr marL="174625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and rest shades of grey)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How to represent 1D as 28*28 2D picture - reshape:</a:t>
            </a:r>
          </a:p>
          <a:p>
            <a:pPr lvl="1"/>
            <a:r>
              <a:rPr lang="en-GB" dirty="0" smtClean="0"/>
              <a:t>Each 28 features is 1 row</a:t>
            </a:r>
          </a:p>
          <a:p>
            <a:pPr lvl="1"/>
            <a:r>
              <a:rPr lang="en-GB" dirty="0" smtClean="0"/>
              <a:t>28 rows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Re-shape &amp; Convert grey scale to binary</a:t>
            </a:r>
            <a:br>
              <a:rPr lang="en-GB" dirty="0" smtClean="0"/>
            </a:br>
            <a:r>
              <a:rPr lang="en-GB" dirty="0" smtClean="0"/>
              <a:t>{0:Black, 1:White – Note flipped black-white }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5" y="1861442"/>
            <a:ext cx="5801400" cy="456037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test </a:t>
            </a:r>
            <a:r>
              <a:rPr lang="en-GB" dirty="0" smtClean="0"/>
              <a:t>digit: Convert pixel value </a:t>
            </a:r>
            <a:r>
              <a:rPr lang="en-GB" dirty="0"/>
              <a:t>&gt;</a:t>
            </a:r>
            <a:r>
              <a:rPr lang="en-GB" dirty="0" smtClean="0"/>
              <a:t>0 set to 1, so converted to 0/1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4"/>
            <a:r>
              <a:rPr lang="en-GB" dirty="0"/>
              <a:t>	</a:t>
            </a:r>
            <a:r>
              <a:rPr lang="en-GB" dirty="0" smtClean="0"/>
              <a:t>			             First few hundred (grey scale) or so digits in test set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027" y="3784543"/>
            <a:ext cx="3933990" cy="22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smtClean="0"/>
              <a:t>Script: convert grey scale </a:t>
            </a:r>
            <a:r>
              <a:rPr lang="en-GB" dirty="0" smtClean="0"/>
              <a:t>to binary pixel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popular scientific and ML</a:t>
            </a:r>
          </a:p>
          <a:p>
            <a:pPr marL="0" indent="0">
              <a:buNone/>
            </a:pPr>
            <a:r>
              <a:rPr lang="en-GB" dirty="0" smtClean="0"/>
              <a:t>    language because of its extensive </a:t>
            </a:r>
          </a:p>
          <a:p>
            <a:pPr marL="0" indent="0">
              <a:buNone/>
            </a:pPr>
            <a:r>
              <a:rPr lang="en-GB" dirty="0" smtClean="0"/>
              <a:t>    libraries</a:t>
            </a:r>
          </a:p>
          <a:p>
            <a:r>
              <a:rPr lang="en-GB" dirty="0" smtClean="0"/>
              <a:t>Python’s libraries include:</a:t>
            </a:r>
          </a:p>
          <a:p>
            <a:pPr lvl="1"/>
            <a:r>
              <a:rPr lang="en-GB" dirty="0" err="1"/>
              <a:t>n</a:t>
            </a:r>
            <a:r>
              <a:rPr lang="en-GB" dirty="0" err="1" smtClean="0"/>
              <a:t>umpy</a:t>
            </a:r>
            <a:r>
              <a:rPr lang="en-GB" dirty="0" smtClean="0"/>
              <a:t> (array processing, linear algebra)</a:t>
            </a:r>
          </a:p>
          <a:p>
            <a:pPr lvl="1"/>
            <a:r>
              <a:rPr lang="en-GB" dirty="0" smtClean="0"/>
              <a:t>pandas (data manipulation)</a:t>
            </a:r>
          </a:p>
          <a:p>
            <a:pPr lvl="1"/>
            <a:r>
              <a:rPr lang="en-GB" dirty="0" err="1"/>
              <a:t>s</a:t>
            </a:r>
            <a:r>
              <a:rPr lang="en-GB" dirty="0" err="1" smtClean="0"/>
              <a:t>cikit</a:t>
            </a:r>
            <a:r>
              <a:rPr lang="en-GB" dirty="0" smtClean="0"/>
              <a:t> (ML)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78227"/>
            <a:ext cx="6915150" cy="507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55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25: MNIST dataset used to train NN to recognise handwritten digit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" y="1308665"/>
            <a:ext cx="9694826" cy="50773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58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ML MNIST NN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784*100 = 78,400 input weights</a:t>
            </a:r>
          </a:p>
          <a:p>
            <a:r>
              <a:rPr lang="en-GB" dirty="0" smtClean="0"/>
              <a:t>  10*100 =   1,000 output weights</a:t>
            </a:r>
          </a:p>
          <a:p>
            <a:pPr marL="174625" lvl="1" indent="0">
              <a:buNone/>
            </a:pPr>
            <a:r>
              <a:rPr lang="en-GB" dirty="0" smtClean="0"/>
              <a:t>                       79,400 weights</a:t>
            </a:r>
          </a:p>
          <a:p>
            <a:endParaRPr lang="en-GB" dirty="0"/>
          </a:p>
          <a:p>
            <a:r>
              <a:rPr lang="en-GB" dirty="0"/>
              <a:t>Train – just one pass</a:t>
            </a:r>
          </a:p>
          <a:p>
            <a:pPr lvl="1"/>
            <a:r>
              <a:rPr lang="en-GB" dirty="0"/>
              <a:t>50k*79,000 = 3.97 billon multiplies</a:t>
            </a:r>
          </a:p>
          <a:p>
            <a:r>
              <a:rPr lang="en-GB" dirty="0"/>
              <a:t>Train – </a:t>
            </a:r>
            <a:r>
              <a:rPr lang="en-GB" dirty="0" smtClean="0"/>
              <a:t>Azure default 100 iteration</a:t>
            </a:r>
            <a:endParaRPr lang="en-GB" dirty="0"/>
          </a:p>
          <a:p>
            <a:pPr lvl="1"/>
            <a:r>
              <a:rPr lang="en-GB" dirty="0" smtClean="0"/>
              <a:t>39.7 </a:t>
            </a:r>
            <a:r>
              <a:rPr lang="en-GB" dirty="0"/>
              <a:t>billon multiplies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After training (highly simplified)</a:t>
            </a:r>
            <a:endParaRPr lang="en-GB" dirty="0"/>
          </a:p>
          <a:p>
            <a:pPr lvl="1"/>
            <a:r>
              <a:rPr lang="en-GB" dirty="0" smtClean="0"/>
              <a:t>Hidden layer nodes learnt to </a:t>
            </a:r>
          </a:p>
          <a:p>
            <a:pPr marL="174625" lvl="1" indent="0">
              <a:buNone/>
            </a:pPr>
            <a:r>
              <a:rPr lang="en-GB" dirty="0"/>
              <a:t> </a:t>
            </a:r>
            <a:r>
              <a:rPr lang="en-GB" dirty="0" smtClean="0"/>
              <a:t>  specialise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61" y="1102093"/>
            <a:ext cx="5183289" cy="54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Neural Network – face/people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9" y="1317262"/>
            <a:ext cx="6213639" cy="48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0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6584</TotalTime>
  <Words>250</Words>
  <Application>Microsoft Office PowerPoint</Application>
  <PresentationFormat>A4 Paper (210x297 mm)</PresentationFormat>
  <Paragraphs>63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Session 25 MNIST Azure Machine Learning Studio</vt:lpstr>
      <vt:lpstr>MNIST Azure Machine Learning: over 2 weeks</vt:lpstr>
      <vt:lpstr>MNIST (Modified National Institute of  Standards and Technologies)</vt:lpstr>
      <vt:lpstr>MNIST Data Structure</vt:lpstr>
      <vt:lpstr>Example: Re-shape &amp; Convert grey scale to binary {0:Black, 1:White – Note flipped black-white }</vt:lpstr>
      <vt:lpstr>Python Script: convert grey scale to binary pixel</vt:lpstr>
      <vt:lpstr>Session 25: MNIST dataset used to train NN to recognise handwritten digit</vt:lpstr>
      <vt:lpstr>Azure ML MNIST NN Structure</vt:lpstr>
      <vt:lpstr>Deep Neural Network – face/people recognition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418</cp:revision>
  <dcterms:created xsi:type="dcterms:W3CDTF">2016-02-17T09:58:27Z</dcterms:created>
  <dcterms:modified xsi:type="dcterms:W3CDTF">2017-11-01T13:11:31Z</dcterms:modified>
</cp:coreProperties>
</file>