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1"/>
  </p:notesMasterIdLst>
  <p:handoutMasterIdLst>
    <p:handoutMasterId r:id="rId12"/>
  </p:handoutMasterIdLst>
  <p:sldIdLst>
    <p:sldId id="358" r:id="rId3"/>
    <p:sldId id="418" r:id="rId4"/>
    <p:sldId id="411" r:id="rId5"/>
    <p:sldId id="404" r:id="rId6"/>
    <p:sldId id="415" r:id="rId7"/>
    <p:sldId id="413" r:id="rId8"/>
    <p:sldId id="414" r:id="rId9"/>
    <p:sldId id="416" r:id="rId10"/>
  </p:sldIdLst>
  <p:sldSz cx="9906000" cy="6858000" type="A4"/>
  <p:notesSz cx="6797675" cy="9874250"/>
  <p:custDataLst>
    <p:tags r:id="rId1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75151" autoAdjust="0"/>
  </p:normalViewPr>
  <p:slideViewPr>
    <p:cSldViewPr snapToGrid="0">
      <p:cViewPr varScale="1">
        <p:scale>
          <a:sx n="61" d="100"/>
          <a:sy n="61" d="100"/>
        </p:scale>
        <p:origin x="518" y="53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8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1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7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4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1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6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2838734"/>
            <a:ext cx="6629469" cy="1421231"/>
          </a:xfrm>
        </p:spPr>
        <p:txBody>
          <a:bodyPr/>
          <a:lstStyle/>
          <a:p>
            <a:r>
              <a:rPr lang="en-US" dirty="0" smtClean="0"/>
              <a:t>Azure Load Balancer</a:t>
            </a:r>
            <a:br>
              <a:rPr lang="en-US" dirty="0" smtClean="0"/>
            </a:br>
            <a:r>
              <a:rPr lang="en-US" dirty="0" smtClean="0"/>
              <a:t>VM Scale Set  </a:t>
            </a:r>
            <a:r>
              <a:rPr lang="en-US" dirty="0" err="1" smtClean="0"/>
              <a:t>Autoscaling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August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Managed Image of VM </a:t>
            </a:r>
            <a:r>
              <a:rPr lang="en-GB" dirty="0" smtClean="0"/>
              <a:t>(S18 correction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Capture image of VM including </a:t>
            </a:r>
          </a:p>
          <a:p>
            <a:pPr marL="475161" lvl="1" indent="-285750"/>
            <a:r>
              <a:rPr lang="en-GB" dirty="0" smtClean="0"/>
              <a:t>OS, installed software</a:t>
            </a:r>
          </a:p>
          <a:p>
            <a:pPr marL="285750" indent="-285750"/>
            <a:r>
              <a:rPr lang="en-GB" b="1" dirty="0" smtClean="0"/>
              <a:t>NOT</a:t>
            </a:r>
            <a:r>
              <a:rPr lang="en-GB" dirty="0" smtClean="0"/>
              <a:t> </a:t>
            </a:r>
            <a:r>
              <a:rPr lang="en-GB" dirty="0" err="1" smtClean="0"/>
              <a:t>sku</a:t>
            </a:r>
            <a:r>
              <a:rPr lang="en-GB" dirty="0" smtClean="0"/>
              <a:t>: cores, memory…</a:t>
            </a:r>
          </a:p>
          <a:p>
            <a:pPr marL="285750" indent="-285750"/>
            <a:r>
              <a:rPr lang="en-GB" dirty="0" smtClean="0"/>
              <a:t>Steps:</a:t>
            </a:r>
          </a:p>
          <a:p>
            <a:pPr marL="475161" lvl="1" indent="-285750"/>
            <a:r>
              <a:rPr lang="en-GB" dirty="0" smtClean="0"/>
              <a:t>Deprovision (remove account info)</a:t>
            </a:r>
          </a:p>
          <a:p>
            <a:pPr marL="475161" lvl="1" indent="-285750"/>
            <a:r>
              <a:rPr lang="en-GB" dirty="0" smtClean="0"/>
              <a:t>Stop (</a:t>
            </a:r>
            <a:r>
              <a:rPr lang="en-GB" dirty="0" err="1" smtClean="0"/>
              <a:t>deallocate</a:t>
            </a:r>
            <a:r>
              <a:rPr lang="en-GB" dirty="0" smtClean="0"/>
              <a:t>)</a:t>
            </a:r>
          </a:p>
          <a:p>
            <a:pPr marL="475161" lvl="1" indent="-285750"/>
            <a:r>
              <a:rPr lang="en-GB" dirty="0" smtClean="0"/>
              <a:t>Create image</a:t>
            </a:r>
          </a:p>
          <a:p>
            <a:r>
              <a:rPr lang="en-GB" dirty="0" smtClean="0"/>
              <a:t>Use image to create new VMs</a:t>
            </a:r>
          </a:p>
          <a:p>
            <a:endParaRPr lang="en-GB" dirty="0" smtClean="0"/>
          </a:p>
          <a:p>
            <a:r>
              <a:rPr lang="en-GB" dirty="0" smtClean="0"/>
              <a:t>Cannot do in Portal (maybe in future)</a:t>
            </a:r>
          </a:p>
          <a:p>
            <a:r>
              <a:rPr lang="en-GB" dirty="0" smtClean="0"/>
              <a:t>Must use either</a:t>
            </a:r>
          </a:p>
          <a:p>
            <a:pPr lvl="1"/>
            <a:r>
              <a:rPr lang="en-GB" dirty="0" smtClean="0"/>
              <a:t>PowerShell </a:t>
            </a:r>
            <a:r>
              <a:rPr lang="en-GB" dirty="0" err="1" smtClean="0"/>
              <a:t>cmdlets</a:t>
            </a:r>
            <a:endParaRPr lang="en-GB" dirty="0" smtClean="0"/>
          </a:p>
          <a:p>
            <a:pPr lvl="1"/>
            <a:r>
              <a:rPr lang="en-GB" dirty="0" smtClean="0"/>
              <a:t>Command Line Interface (CLI)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42" y="462245"/>
            <a:ext cx="4520944" cy="62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6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7" y="815392"/>
            <a:ext cx="8444755" cy="5537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</a:t>
            </a:r>
            <a:r>
              <a:rPr lang="en-GB" dirty="0" smtClean="0"/>
              <a:t>19 </a:t>
            </a:r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Linux</a:t>
            </a:r>
          </a:p>
          <a:p>
            <a:r>
              <a:rPr lang="en-GB" dirty="0" smtClean="0"/>
              <a:t>Gold Image</a:t>
            </a:r>
          </a:p>
          <a:p>
            <a:r>
              <a:rPr lang="en-GB" dirty="0" smtClean="0"/>
              <a:t>Load Balancer</a:t>
            </a:r>
          </a:p>
          <a:p>
            <a:r>
              <a:rPr lang="en-GB" dirty="0" smtClean="0"/>
              <a:t>VM Scale Set</a:t>
            </a:r>
          </a:p>
          <a:p>
            <a:r>
              <a:rPr lang="en-GB" dirty="0" err="1" smtClean="0"/>
              <a:t>Autoscaling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23" y="257572"/>
            <a:ext cx="2689147" cy="24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3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Azure Load Balancer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/>
              <a:t>Kkkk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104900"/>
            <a:ext cx="9544050" cy="5238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191452"/>
            <a:ext cx="1544955" cy="35258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24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        Virtual Machine Scale Set (VMSS)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27288" indent="-180975">
              <a:tabLst>
                <a:tab pos="2065338" algn="l"/>
              </a:tabLst>
            </a:pPr>
            <a:r>
              <a:rPr lang="en-GB" dirty="0" smtClean="0"/>
              <a:t>Virtual machine scale set: Azure resource used to</a:t>
            </a:r>
          </a:p>
          <a:p>
            <a:pPr marL="2427288" lvl="1"/>
            <a:r>
              <a:rPr lang="en-GB" dirty="0" smtClean="0"/>
              <a:t>Deploy &amp; manage set of identical VMs (instances)</a:t>
            </a:r>
          </a:p>
          <a:p>
            <a:pPr marL="2427288" lvl="1"/>
            <a:r>
              <a:rPr lang="en-GB" dirty="0" smtClean="0"/>
              <a:t>VMs provisioned from an image</a:t>
            </a:r>
          </a:p>
          <a:p>
            <a:pPr marL="2427288" lvl="1"/>
            <a:r>
              <a:rPr lang="en-GB" dirty="0" smtClean="0"/>
              <a:t>Supports </a:t>
            </a:r>
            <a:r>
              <a:rPr lang="en-GB" dirty="0" err="1" smtClean="0"/>
              <a:t>autoscaling</a:t>
            </a:r>
            <a:r>
              <a:rPr lang="en-GB" dirty="0" smtClean="0"/>
              <a:t> (in/out)</a:t>
            </a:r>
          </a:p>
          <a:p>
            <a:pPr marL="2427288" lvl="1"/>
            <a:r>
              <a:rPr lang="en-GB" dirty="0" smtClean="0"/>
              <a:t>Create/attach a Load Balancer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9" y="163448"/>
            <a:ext cx="2206388" cy="65181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12" y="3776432"/>
            <a:ext cx="4676775" cy="2466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667" y="4171642"/>
            <a:ext cx="2456203" cy="19859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88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Scaling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Create/delete </a:t>
            </a:r>
          </a:p>
          <a:p>
            <a:pPr marL="0" indent="0">
              <a:buNone/>
            </a:pPr>
            <a:r>
              <a:rPr lang="en-GB" dirty="0" smtClean="0"/>
              <a:t>VMs depending on</a:t>
            </a:r>
          </a:p>
          <a:p>
            <a:pPr lvl="1"/>
            <a:r>
              <a:rPr lang="en-GB" dirty="0" smtClean="0"/>
              <a:t>CPU</a:t>
            </a:r>
          </a:p>
          <a:p>
            <a:pPr lvl="1"/>
            <a:r>
              <a:rPr lang="en-GB" dirty="0" smtClean="0"/>
              <a:t>Network traffic</a:t>
            </a:r>
          </a:p>
          <a:p>
            <a:pPr lvl="1"/>
            <a:r>
              <a:rPr lang="en-GB" dirty="0" smtClean="0"/>
              <a:t>Day/Time of day</a:t>
            </a:r>
          </a:p>
          <a:p>
            <a:pPr lvl="1"/>
            <a:r>
              <a:rPr lang="en-GB" dirty="0" smtClean="0"/>
              <a:t>Manually</a:t>
            </a:r>
          </a:p>
          <a:p>
            <a:pPr marL="174625" lvl="1" indent="0">
              <a:buNone/>
            </a:pPr>
            <a:endParaRPr lang="en-GB" dirty="0"/>
          </a:p>
          <a:p>
            <a:pPr marL="174625" lvl="1" indent="0">
              <a:buNone/>
            </a:pPr>
            <a:endParaRPr lang="en-GB" dirty="0"/>
          </a:p>
          <a:p>
            <a:r>
              <a:rPr lang="en-GB" dirty="0" smtClean="0"/>
              <a:t>For high availability deployed across fault domains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Set limits</a:t>
            </a:r>
          </a:p>
          <a:p>
            <a:pPr marL="475161" lvl="1" indent="-285750"/>
            <a:r>
              <a:rPr lang="en-GB" dirty="0" smtClean="0"/>
              <a:t>0 -&gt; 1000 VMs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08" y="220135"/>
            <a:ext cx="7060592" cy="37226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98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Scaling in Azure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Scale out: if Traffic &gt; 50,000 by 100% </a:t>
            </a:r>
          </a:p>
          <a:p>
            <a:r>
              <a:rPr lang="en-GB" dirty="0"/>
              <a:t>Scale </a:t>
            </a:r>
            <a:r>
              <a:rPr lang="en-GB" dirty="0" smtClean="0"/>
              <a:t>in: </a:t>
            </a:r>
            <a:r>
              <a:rPr lang="en-GB" dirty="0"/>
              <a:t>if </a:t>
            </a:r>
            <a:r>
              <a:rPr lang="en-GB" dirty="0" smtClean="0"/>
              <a:t>Traffic &lt; </a:t>
            </a:r>
            <a:r>
              <a:rPr lang="en-GB" dirty="0"/>
              <a:t>50,000 by </a:t>
            </a:r>
            <a:r>
              <a:rPr lang="en-GB" dirty="0" smtClean="0"/>
              <a:t>1 instance</a:t>
            </a:r>
          </a:p>
          <a:p>
            <a:endParaRPr lang="en-GB" dirty="0" smtClean="0"/>
          </a:p>
          <a:p>
            <a:r>
              <a:rPr lang="en-GB" dirty="0" smtClean="0"/>
              <a:t>Scale out quickly, Scale in slowly </a:t>
            </a:r>
            <a:endParaRPr lang="en-GB" dirty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87073" y="84221"/>
            <a:ext cx="3385486" cy="61759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7" y="3160564"/>
            <a:ext cx="5730240" cy="3086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63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Line Interface (CLI2)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</a:t>
            </a:r>
            <a:r>
              <a:rPr lang="en-GB" dirty="0" err="1" smtClean="0"/>
              <a:t>z</a:t>
            </a:r>
            <a:r>
              <a:rPr lang="en-GB" dirty="0" smtClean="0"/>
              <a:t> login</a:t>
            </a:r>
          </a:p>
          <a:p>
            <a:endParaRPr lang="en-GB" dirty="0"/>
          </a:p>
          <a:p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vm</a:t>
            </a:r>
            <a:r>
              <a:rPr lang="en-GB" dirty="0" smtClean="0"/>
              <a:t> create</a:t>
            </a:r>
          </a:p>
          <a:p>
            <a:r>
              <a:rPr lang="en-GB" dirty="0" err="1"/>
              <a:t>a</a:t>
            </a:r>
            <a:r>
              <a:rPr lang="en-GB" dirty="0" err="1" smtClean="0"/>
              <a:t>z</a:t>
            </a:r>
            <a:r>
              <a:rPr lang="en-GB" dirty="0" smtClean="0"/>
              <a:t> </a:t>
            </a:r>
            <a:r>
              <a:rPr lang="en-GB" dirty="0" err="1" smtClean="0"/>
              <a:t>vm</a:t>
            </a:r>
            <a:r>
              <a:rPr lang="en-GB" dirty="0" smtClean="0"/>
              <a:t> </a:t>
            </a:r>
            <a:r>
              <a:rPr lang="en-GB" dirty="0" err="1" smtClean="0"/>
              <a:t>deallocate</a:t>
            </a:r>
            <a:endParaRPr lang="en-GB" dirty="0" smtClean="0"/>
          </a:p>
          <a:p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vm</a:t>
            </a:r>
            <a:r>
              <a:rPr lang="en-GB" dirty="0" smtClean="0"/>
              <a:t> generalize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a</a:t>
            </a:r>
            <a:r>
              <a:rPr lang="en-GB" dirty="0" err="1" smtClean="0"/>
              <a:t>z</a:t>
            </a:r>
            <a:r>
              <a:rPr lang="en-GB" dirty="0" smtClean="0"/>
              <a:t> create </a:t>
            </a:r>
            <a:r>
              <a:rPr lang="en-GB" dirty="0" err="1" smtClean="0"/>
              <a:t>vmss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437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4642</TotalTime>
  <Words>217</Words>
  <Application>Microsoft Office PowerPoint</Application>
  <PresentationFormat>A4 Paper (210x297 mm)</PresentationFormat>
  <Paragraphs>71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Azure Load Balancer VM Scale Set  Autoscaling</vt:lpstr>
      <vt:lpstr>Managed Image of VM (S18 correction)</vt:lpstr>
      <vt:lpstr>Session 19 Outline</vt:lpstr>
      <vt:lpstr>Azure Load Balancer</vt:lpstr>
      <vt:lpstr>                     Virtual Machine Scale Set (VMSS)</vt:lpstr>
      <vt:lpstr>Auto Scaling</vt:lpstr>
      <vt:lpstr>Auto Scaling in Azure</vt:lpstr>
      <vt:lpstr>Command Line Interface (CLI2)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303</cp:revision>
  <dcterms:created xsi:type="dcterms:W3CDTF">2016-02-17T09:58:27Z</dcterms:created>
  <dcterms:modified xsi:type="dcterms:W3CDTF">2017-09-07T09:24:02Z</dcterms:modified>
</cp:coreProperties>
</file>