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  <p:sldMasterId id="2147483946" r:id="rId2"/>
  </p:sldMasterIdLst>
  <p:notesMasterIdLst>
    <p:notesMasterId r:id="rId21"/>
  </p:notesMasterIdLst>
  <p:handoutMasterIdLst>
    <p:handoutMasterId r:id="rId22"/>
  </p:handoutMasterIdLst>
  <p:sldIdLst>
    <p:sldId id="358" r:id="rId3"/>
    <p:sldId id="373" r:id="rId4"/>
    <p:sldId id="382" r:id="rId5"/>
    <p:sldId id="374" r:id="rId6"/>
    <p:sldId id="375" r:id="rId7"/>
    <p:sldId id="376" r:id="rId8"/>
    <p:sldId id="377" r:id="rId9"/>
    <p:sldId id="378" r:id="rId10"/>
    <p:sldId id="381" r:id="rId11"/>
    <p:sldId id="379" r:id="rId12"/>
    <p:sldId id="380" r:id="rId13"/>
    <p:sldId id="386" r:id="rId14"/>
    <p:sldId id="383" r:id="rId15"/>
    <p:sldId id="384" r:id="rId16"/>
    <p:sldId id="387" r:id="rId17"/>
    <p:sldId id="388" r:id="rId18"/>
    <p:sldId id="389" r:id="rId19"/>
    <p:sldId id="390" r:id="rId20"/>
  </p:sldIdLst>
  <p:sldSz cx="9906000" cy="6858000" type="A4"/>
  <p:notesSz cx="6797675" cy="9874250"/>
  <p:custDataLst>
    <p:tags r:id="rId23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4">
          <p15:clr>
            <a:srgbClr val="A4A3A4"/>
          </p15:clr>
        </p15:guide>
        <p15:guide id="2" pos="59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BFAF"/>
    <a:srgbClr val="ACB7B2"/>
    <a:srgbClr val="000000"/>
    <a:srgbClr val="AF1C63"/>
    <a:srgbClr val="6A9529"/>
    <a:srgbClr val="00A0D6"/>
    <a:srgbClr val="0085B3"/>
    <a:srgbClr val="005B7C"/>
    <a:srgbClr val="909090"/>
    <a:srgbClr val="FFC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155" autoAdjust="0"/>
    <p:restoredTop sz="78506" autoAdjust="0"/>
  </p:normalViewPr>
  <p:slideViewPr>
    <p:cSldViewPr snapToGrid="0">
      <p:cViewPr varScale="1">
        <p:scale>
          <a:sx n="51" d="100"/>
          <a:sy n="51" d="100"/>
        </p:scale>
        <p:origin x="58" y="461"/>
      </p:cViewPr>
      <p:guideLst>
        <p:guide orient="horz" pos="954"/>
        <p:guide pos="5957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90" d="100"/>
          <a:sy n="90" d="100"/>
        </p:scale>
        <p:origin x="-1982" y="-5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493176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en-US" sz="800" smtClean="0">
                <a:latin typeface="Arial" pitchFamily="34" charset="0"/>
                <a:cs typeface="Arial" pitchFamily="34" charset="0"/>
              </a:rPr>
              <a:t>aaaaa</a:t>
            </a:r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en-US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59569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5797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60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Callback</a:t>
            </a:r>
            <a:r>
              <a:rPr lang="en-GB" dirty="0" smtClean="0"/>
              <a:t> fires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75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Console log put</a:t>
            </a:r>
            <a:r>
              <a:rPr lang="en-GB" baseline="0" dirty="0" smtClean="0"/>
              <a:t> onto stack - pulled off</a:t>
            </a:r>
          </a:p>
          <a:p>
            <a:r>
              <a:rPr lang="en-GB" baseline="0" dirty="0" err="1" smtClean="0"/>
              <a:t>Callback</a:t>
            </a:r>
            <a:r>
              <a:rPr lang="en-GB" baseline="0" dirty="0" smtClean="0"/>
              <a:t> pulled off</a:t>
            </a:r>
          </a:p>
          <a:p>
            <a:r>
              <a:rPr lang="en-GB" baseline="0" dirty="0" smtClean="0"/>
              <a:t>Timer then put on stack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98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66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25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Controller needs to know returned</a:t>
            </a:r>
            <a:r>
              <a:rPr lang="en-GB" baseline="0" dirty="0" smtClean="0"/>
              <a:t> results structure – dependency</a:t>
            </a:r>
          </a:p>
          <a:p>
            <a:r>
              <a:rPr lang="en-GB" baseline="0" dirty="0" smtClean="0"/>
              <a:t>Results contains html tags – tell Angular we trust it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92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5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13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Foo on stack</a:t>
            </a:r>
          </a:p>
          <a:p>
            <a:r>
              <a:rPr lang="en-GB" dirty="0" smtClean="0"/>
              <a:t>Note </a:t>
            </a:r>
            <a:r>
              <a:rPr lang="en-GB" dirty="0" err="1" smtClean="0"/>
              <a:t>setTimeout</a:t>
            </a:r>
            <a:r>
              <a:rPr lang="en-GB" dirty="0" smtClean="0"/>
              <a:t> set previously still running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67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 on stack</a:t>
            </a:r>
          </a:p>
          <a:p>
            <a:r>
              <a:rPr lang="en-GB" dirty="0" smtClean="0"/>
              <a:t>Invokes WEBAPI</a:t>
            </a:r>
          </a:p>
          <a:p>
            <a:r>
              <a:rPr lang="en-GB" dirty="0" smtClean="0"/>
              <a:t>WEBAPI uses </a:t>
            </a:r>
            <a:r>
              <a:rPr lang="en-GB" dirty="0" err="1" smtClean="0"/>
              <a:t>url</a:t>
            </a:r>
            <a:r>
              <a:rPr lang="en-GB" dirty="0" smtClean="0"/>
              <a:t> to call</a:t>
            </a:r>
            <a:r>
              <a:rPr lang="en-GB" baseline="0" dirty="0" smtClean="0"/>
              <a:t> external website </a:t>
            </a:r>
            <a:r>
              <a:rPr lang="en-GB" baseline="0" dirty="0" err="1" smtClean="0"/>
              <a:t>url</a:t>
            </a:r>
            <a:r>
              <a:rPr lang="en-GB" baseline="0" dirty="0" smtClean="0"/>
              <a:t> and registers </a:t>
            </a:r>
            <a:r>
              <a:rPr lang="en-GB" baseline="0" dirty="0" err="1" smtClean="0"/>
              <a:t>callback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91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Bar on stack</a:t>
            </a:r>
          </a:p>
          <a:p>
            <a:r>
              <a:rPr lang="en-GB" dirty="0" err="1" smtClean="0"/>
              <a:t>WebAPI</a:t>
            </a:r>
            <a:r>
              <a:rPr lang="en-GB" dirty="0" smtClean="0"/>
              <a:t> still waiting for results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98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While bar executing</a:t>
            </a:r>
          </a:p>
          <a:p>
            <a:r>
              <a:rPr lang="en-GB" dirty="0" smtClean="0"/>
              <a:t>http results come back</a:t>
            </a:r>
          </a:p>
          <a:p>
            <a:r>
              <a:rPr lang="en-GB" dirty="0" err="1" smtClean="0"/>
              <a:t>WebAPI</a:t>
            </a:r>
            <a:r>
              <a:rPr lang="en-GB" baseline="0" dirty="0" smtClean="0"/>
              <a:t> pushes </a:t>
            </a:r>
            <a:r>
              <a:rPr lang="en-GB" baseline="0" dirty="0" err="1" smtClean="0"/>
              <a:t>callback</a:t>
            </a:r>
            <a:r>
              <a:rPr lang="en-GB" baseline="0" dirty="0" smtClean="0"/>
              <a:t> onto Task/Message queue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45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Bar added to stack</a:t>
            </a:r>
          </a:p>
          <a:p>
            <a:r>
              <a:rPr lang="en-GB" dirty="0" smtClean="0"/>
              <a:t>Same time </a:t>
            </a:r>
            <a:r>
              <a:rPr lang="en-GB" dirty="0" err="1" smtClean="0"/>
              <a:t>setTimer</a:t>
            </a:r>
            <a:r>
              <a:rPr lang="en-GB" dirty="0" smtClean="0"/>
              <a:t> </a:t>
            </a:r>
            <a:r>
              <a:rPr lang="en-GB" dirty="0" err="1" smtClean="0"/>
              <a:t>callback</a:t>
            </a:r>
            <a:r>
              <a:rPr lang="en-GB" dirty="0" smtClean="0"/>
              <a:t> completed and add to Task</a:t>
            </a:r>
            <a:r>
              <a:rPr lang="en-GB" baseline="0" dirty="0" smtClean="0"/>
              <a:t> Queue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52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User script</a:t>
            </a:r>
            <a:r>
              <a:rPr lang="en-GB" baseline="0" dirty="0" smtClean="0"/>
              <a:t> complete. Stack empty</a:t>
            </a:r>
          </a:p>
          <a:p>
            <a:r>
              <a:rPr lang="en-GB" baseline="0" dirty="0" smtClean="0"/>
              <a:t>Event loop pops 1</a:t>
            </a:r>
            <a:r>
              <a:rPr lang="en-GB" baseline="30000" dirty="0" smtClean="0"/>
              <a:t>st</a:t>
            </a:r>
            <a:r>
              <a:rPr lang="en-GB" baseline="0" dirty="0" smtClean="0"/>
              <a:t> task off queue and move to stack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7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.emf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6" Type="http://schemas.openxmlformats.org/officeDocument/2006/relationships/tags" Target="../tags/tag14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3.xml"/><Relationship Id="rId10" Type="http://schemas.openxmlformats.org/officeDocument/2006/relationships/image" Target="../media/image4.jpeg"/><Relationship Id="rId4" Type="http://schemas.openxmlformats.org/officeDocument/2006/relationships/tags" Target="../tags/tag12.xml"/><Relationship Id="rId9" Type="http://schemas.openxmlformats.org/officeDocument/2006/relationships/image" Target="../media/image3.jpeg"/><Relationship Id="rId1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40.xml"/><Relationship Id="rId7" Type="http://schemas.openxmlformats.org/officeDocument/2006/relationships/oleObject" Target="../embeddings/oleObject11.bin"/><Relationship Id="rId2" Type="http://schemas.openxmlformats.org/officeDocument/2006/relationships/tags" Target="../tags/tag3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jpe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2.xml"/><Relationship Id="rId7" Type="http://schemas.openxmlformats.org/officeDocument/2006/relationships/oleObject" Target="../embeddings/oleObject5.bin"/><Relationship Id="rId2" Type="http://schemas.openxmlformats.org/officeDocument/2006/relationships/tags" Target="../tags/tag21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6.xml"/><Relationship Id="rId7" Type="http://schemas.openxmlformats.org/officeDocument/2006/relationships/oleObject" Target="../embeddings/oleObject6.bin"/><Relationship Id="rId2" Type="http://schemas.openxmlformats.org/officeDocument/2006/relationships/tags" Target="../tags/tag25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vmlDrawing" Target="../drawings/vmlDrawing7.v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10" Type="http://schemas.openxmlformats.org/officeDocument/2006/relationships/image" Target="../media/image1.emf"/><Relationship Id="rId4" Type="http://schemas.openxmlformats.org/officeDocument/2006/relationships/tags" Target="../tags/tag31.xml"/><Relationship Id="rId9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05202-16-Core-Services-Kick-off-ppt-cover-Option-3-blank.jp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0" y="9207"/>
            <a:ext cx="9906000" cy="6839586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906318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690" y="658705"/>
            <a:ext cx="2880000" cy="686046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6569786" y="6520696"/>
            <a:ext cx="2880000" cy="22935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-344371" y="3161808"/>
            <a:ext cx="4431523" cy="1098157"/>
          </a:xfrm>
        </p:spPr>
        <p:txBody>
          <a:bodyPr lIns="720000" tIns="33059" rIns="33059" bIns="33059" anchor="t"/>
          <a:lstStyle>
            <a:lvl1pPr marL="0" indent="0"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-331655" y="4415239"/>
            <a:ext cx="4549435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5" name="Picture 14" descr="Core-Services-Logo-updated-hi-res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6341425" y="577438"/>
            <a:ext cx="2857500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ands round table full size.png"/>
          <p:cNvPicPr>
            <a:picLocks noChangeAspect="1"/>
          </p:cNvPicPr>
          <p:nvPr userDrawn="1"/>
        </p:nvPicPr>
        <p:blipFill>
          <a:blip r:embed="rId6" cstate="print"/>
          <a:srcRect t="5035"/>
          <a:stretch>
            <a:fillRect/>
          </a:stretch>
        </p:blipFill>
        <p:spPr>
          <a:xfrm>
            <a:off x="0" y="0"/>
            <a:ext cx="9906000" cy="6495203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32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882388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t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>
            <a:spLocks/>
          </p:cNvSpPr>
          <p:nvPr userDrawn="1"/>
        </p:nvSpPr>
        <p:spPr bwMode="auto">
          <a:xfrm flipH="1">
            <a:off x="0" y="-10886"/>
            <a:ext cx="3981400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blipFill>
            <a:blip r:embed="rId5" cstate="print"/>
            <a:stretch>
              <a:fillRect/>
            </a:stretch>
          </a:blip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92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14326" y="962025"/>
            <a:ext cx="3124200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4140000" y="1512000"/>
            <a:ext cx="5256213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6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1494765"/>
            <a:ext cx="958260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84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2111956"/>
            <a:ext cx="9582608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323487" y="1495447"/>
            <a:ext cx="9598643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1533439"/>
            <a:ext cx="4502138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1533440"/>
            <a:ext cx="4502138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5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2206953"/>
            <a:ext cx="4502138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2208394"/>
            <a:ext cx="4502138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14710" y="1542648"/>
            <a:ext cx="4502138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5023145" y="1533439"/>
            <a:ext cx="4502138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7533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37533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51356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51356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37533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37533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051356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5051356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31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Relationship Id="rId22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0.v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tags" Target="../tags/tag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think-cell Slide" r:id="rId20" imgW="360" imgH="360" progId="">
                  <p:embed/>
                </p:oleObj>
              </mc:Choice>
              <mc:Fallback>
                <p:oleObj name="think-cell Slide" r:id="rId20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323392" y="1501977"/>
            <a:ext cx="943812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5"/>
            </p:custDataLst>
          </p:nvPr>
        </p:nvSpPr>
        <p:spPr>
          <a:xfrm>
            <a:off x="9567490" y="6661691"/>
            <a:ext cx="110607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741830" y="6623403"/>
            <a:ext cx="2660644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2016.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18"/>
            </p:custDataLst>
          </p:nvPr>
        </p:nvSpPr>
        <p:spPr>
          <a:xfrm>
            <a:off x="7487920" y="6427223"/>
            <a:ext cx="1914554" cy="195814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algn="r"/>
            <a:r>
              <a:rPr lang="en-US" sz="700" dirty="0" smtClean="0">
                <a:solidFill>
                  <a:schemeClr val="tx2"/>
                </a:solidFill>
                <a:latin typeface="+mj-lt"/>
              </a:rPr>
              <a:t>Presentation Title | Date</a:t>
            </a:r>
            <a:endParaRPr lang="en-US" sz="7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5" name="Straight Connector 5"/>
          <p:cNvCxnSpPr/>
          <p:nvPr>
            <p:custDataLst>
              <p:tags r:id="rId19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8184" y="6419977"/>
            <a:ext cx="1440000" cy="343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89" r:id="rId2"/>
    <p:sldLayoutId id="2147483965" r:id="rId3"/>
    <p:sldLayoutId id="2147483966" r:id="rId4"/>
    <p:sldLayoutId id="2147483962" r:id="rId5"/>
    <p:sldLayoutId id="2147483963" r:id="rId6"/>
    <p:sldLayoutId id="2147483968" r:id="rId7"/>
    <p:sldLayoutId id="2147483964" r:id="rId8"/>
    <p:sldLayoutId id="2147483934" r:id="rId9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9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597159" y="3161808"/>
            <a:ext cx="5952931" cy="1098157"/>
          </a:xfrm>
        </p:spPr>
        <p:txBody>
          <a:bodyPr/>
          <a:lstStyle/>
          <a:p>
            <a:r>
              <a:rPr lang="en-US" dirty="0" smtClean="0"/>
              <a:t>Angular 1.6.1 pt3 </a:t>
            </a:r>
            <a:br>
              <a:rPr lang="en-US" dirty="0" smtClean="0"/>
            </a:br>
            <a:r>
              <a:rPr lang="en-US" dirty="0" smtClean="0"/>
              <a:t>Lot4 Team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Mustaq Hussain</a:t>
            </a:r>
          </a:p>
          <a:p>
            <a:r>
              <a:rPr lang="en-US" dirty="0" smtClean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 February 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Chrome – http </a:t>
            </a:r>
            <a:r>
              <a:rPr lang="en-GB" dirty="0" err="1" smtClean="0"/>
              <a:t>callback</a:t>
            </a:r>
            <a:r>
              <a:rPr lang="en-GB" dirty="0" smtClean="0"/>
              <a:t>(…) on stack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219201"/>
            <a:ext cx="9582608" cy="5128590"/>
          </a:xfrm>
        </p:spPr>
        <p:txBody>
          <a:bodyPr/>
          <a:lstStyle/>
          <a:p>
            <a:pPr marL="0" indent="0">
              <a:buNone/>
            </a:pPr>
            <a:endParaRPr lang="en-GB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foo();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http(</a:t>
            </a:r>
            <a:r>
              <a:rPr lang="en-GB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url,</a:t>
            </a:r>
            <a:r>
              <a:rPr lang="en-GB" sz="16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</a:t>
            </a:r>
            <a:r>
              <a:rPr lang="en-GB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(rec)</a:t>
            </a: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console.log(rec);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en-GB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GB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GB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GB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22" y="2198398"/>
            <a:ext cx="4336156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Chrome – console.log added to stack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219201"/>
            <a:ext cx="9582608" cy="5128590"/>
          </a:xfrm>
        </p:spPr>
        <p:txBody>
          <a:bodyPr/>
          <a:lstStyle/>
          <a:p>
            <a:pPr marL="0" indent="0">
              <a:buNone/>
            </a:pPr>
            <a:endParaRPr lang="en-GB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foo();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http(</a:t>
            </a:r>
            <a:r>
              <a:rPr lang="en-GB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url,</a:t>
            </a:r>
            <a:r>
              <a:rPr lang="en-GB" sz="16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</a:t>
            </a:r>
            <a:r>
              <a:rPr lang="en-GB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(rec)</a:t>
            </a: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console.log(rec);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en-GB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baz</a:t>
            </a:r>
            <a:r>
              <a:rPr lang="en-GB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GB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22" y="2198398"/>
            <a:ext cx="4336156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9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WebAPI</a:t>
            </a:r>
            <a:r>
              <a:rPr lang="en-GB" dirty="0" smtClean="0"/>
              <a:t> Events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user’s JS can register events/</a:t>
            </a:r>
            <a:r>
              <a:rPr lang="en-GB" dirty="0" err="1" smtClean="0"/>
              <a:t>callbacks</a:t>
            </a:r>
            <a:r>
              <a:rPr lang="en-GB" dirty="0" smtClean="0"/>
              <a:t> associated </a:t>
            </a:r>
            <a:r>
              <a:rPr lang="en-GB" dirty="0"/>
              <a:t>with a DOM element </a:t>
            </a:r>
            <a:r>
              <a:rPr lang="en-GB" dirty="0" smtClean="0"/>
              <a:t>(i.e. </a:t>
            </a:r>
            <a:r>
              <a:rPr lang="en-GB" dirty="0"/>
              <a:t>button, </a:t>
            </a:r>
            <a:r>
              <a:rPr lang="en-GB" dirty="0" smtClean="0"/>
              <a:t>text</a:t>
            </a:r>
            <a:r>
              <a:rPr lang="en-GB" dirty="0"/>
              <a:t>, </a:t>
            </a:r>
            <a:r>
              <a:rPr lang="en-GB" dirty="0" smtClean="0"/>
              <a:t>image...):</a:t>
            </a:r>
            <a:endParaRPr lang="en-GB" dirty="0"/>
          </a:p>
          <a:p>
            <a:pPr lvl="1"/>
            <a:r>
              <a:rPr lang="en-GB" dirty="0" smtClean="0"/>
              <a:t>Click </a:t>
            </a:r>
            <a:r>
              <a:rPr lang="en-GB" dirty="0"/>
              <a:t>(</a:t>
            </a:r>
            <a:r>
              <a:rPr lang="en-GB" dirty="0" err="1"/>
              <a:t>onClick</a:t>
            </a:r>
            <a:r>
              <a:rPr lang="en-GB" dirty="0"/>
              <a:t>(…))</a:t>
            </a:r>
          </a:p>
          <a:p>
            <a:pPr lvl="1"/>
            <a:r>
              <a:rPr lang="en-GB" dirty="0" smtClean="0"/>
              <a:t>Focus</a:t>
            </a:r>
            <a:endParaRPr lang="en-GB" dirty="0"/>
          </a:p>
          <a:p>
            <a:pPr lvl="1"/>
            <a:r>
              <a:rPr lang="en-GB" dirty="0" smtClean="0"/>
              <a:t>Blur</a:t>
            </a:r>
            <a:endParaRPr lang="en-GB" dirty="0"/>
          </a:p>
          <a:p>
            <a:pPr lvl="1"/>
            <a:r>
              <a:rPr lang="en-GB" dirty="0" smtClean="0"/>
              <a:t>Hover</a:t>
            </a:r>
            <a:endParaRPr lang="en-GB" dirty="0"/>
          </a:p>
          <a:p>
            <a:pPr marL="0" indent="0">
              <a:buNone/>
            </a:pPr>
            <a:r>
              <a:rPr lang="en-GB" dirty="0" err="1" smtClean="0"/>
              <a:t>callback</a:t>
            </a:r>
            <a:r>
              <a:rPr lang="en-GB" dirty="0" smtClean="0"/>
              <a:t> </a:t>
            </a:r>
            <a:r>
              <a:rPr lang="en-GB" dirty="0"/>
              <a:t>get moved to task queue when user interacts with </a:t>
            </a:r>
            <a:r>
              <a:rPr lang="en-GB" dirty="0" smtClean="0"/>
              <a:t>browser (DOM)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/>
              <a:t>Other </a:t>
            </a:r>
            <a:r>
              <a:rPr lang="en-GB" dirty="0" smtClean="0"/>
              <a:t>events (also in Node.js)</a:t>
            </a:r>
            <a:endParaRPr lang="en-GB" dirty="0"/>
          </a:p>
          <a:p>
            <a:pPr lvl="1"/>
            <a:r>
              <a:rPr lang="en-GB" dirty="0"/>
              <a:t>http request</a:t>
            </a:r>
          </a:p>
          <a:p>
            <a:pPr lvl="1"/>
            <a:r>
              <a:rPr lang="en-GB" dirty="0" err="1"/>
              <a:t>databaseConnect</a:t>
            </a:r>
            <a:endParaRPr lang="en-GB" dirty="0"/>
          </a:p>
          <a:p>
            <a:pPr lvl="1"/>
            <a:r>
              <a:rPr lang="en-GB" dirty="0" err="1"/>
              <a:t>databaseQuery</a:t>
            </a:r>
            <a:endParaRPr lang="en-GB" dirty="0"/>
          </a:p>
          <a:p>
            <a:pPr lvl="1"/>
            <a:r>
              <a:rPr lang="en-GB" dirty="0" err="1"/>
              <a:t>readFile</a:t>
            </a:r>
            <a:endParaRPr lang="en-GB" dirty="0"/>
          </a:p>
          <a:p>
            <a:pPr lvl="1"/>
            <a:r>
              <a:rPr lang="en-GB" dirty="0"/>
              <a:t>User defined events</a:t>
            </a:r>
          </a:p>
        </p:txBody>
      </p:sp>
    </p:spTree>
    <p:extLst>
      <p:ext uri="{BB962C8B-B14F-4D97-AF65-F5344CB8AC3E}">
        <p14:creationId xmlns:p14="http://schemas.microsoft.com/office/powerpoint/2010/main" val="1586964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Hog.html -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219201"/>
            <a:ext cx="9582608" cy="5128590"/>
          </a:xfrm>
        </p:spPr>
        <p:txBody>
          <a:bodyPr/>
          <a:lstStyle/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 smtClean="0"/>
              <a:t>Time updated ever 1s</a:t>
            </a:r>
          </a:p>
          <a:p>
            <a:pPr marL="0" indent="0">
              <a:buNone/>
            </a:pPr>
            <a:r>
              <a:rPr lang="en-GB" sz="1800" dirty="0" smtClean="0"/>
              <a:t>Face expanded </a:t>
            </a:r>
            <a:r>
              <a:rPr lang="en-GB" sz="1800" dirty="0" err="1" smtClean="0"/>
              <a:t>onmouseover</a:t>
            </a:r>
            <a:r>
              <a:rPr lang="en-GB" sz="1800" dirty="0" smtClean="0"/>
              <a:t> event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 smtClean="0"/>
              <a:t>But has a hasty function </a:t>
            </a:r>
          </a:p>
          <a:p>
            <a:pPr marL="0" indent="0">
              <a:buNone/>
            </a:pPr>
            <a:r>
              <a:rPr lang="en-GB" sz="1800" dirty="0" err="1" smtClean="0"/>
              <a:t>hogThread</a:t>
            </a:r>
            <a:r>
              <a:rPr lang="en-GB" sz="1800" dirty="0" smtClean="0"/>
              <a:t>(), which will render page </a:t>
            </a:r>
          </a:p>
          <a:p>
            <a:pPr marL="0" indent="0">
              <a:buNone/>
            </a:pPr>
            <a:r>
              <a:rPr lang="en-GB" sz="1800" dirty="0" smtClean="0"/>
              <a:t>Unresponsive for 10s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011" y="2096000"/>
            <a:ext cx="2994920" cy="31244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973" y="985407"/>
            <a:ext cx="4809716" cy="53456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392" y="1403033"/>
            <a:ext cx="1943491" cy="17402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0427" y="1403034"/>
            <a:ext cx="1943491" cy="174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8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Unresponsive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219201"/>
            <a:ext cx="9582608" cy="512859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      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600" dirty="0" smtClean="0"/>
              <a:t>Hog button clicked………………….5s later (still no visual change)….....11s later </a:t>
            </a:r>
          </a:p>
          <a:p>
            <a:pPr marL="0" indent="0">
              <a:buNone/>
            </a:pPr>
            <a:r>
              <a:rPr lang="en-GB" sz="1600" dirty="0" err="1" smtClean="0"/>
              <a:t>hogThread</a:t>
            </a:r>
            <a:r>
              <a:rPr lang="en-GB" sz="1600" dirty="0" smtClean="0"/>
              <a:t>() on stack	       </a:t>
            </a:r>
            <a:r>
              <a:rPr lang="en-GB" sz="1600" dirty="0" err="1" smtClean="0"/>
              <a:t>hogThread</a:t>
            </a:r>
            <a:r>
              <a:rPr lang="en-GB" sz="1600" dirty="0" smtClean="0"/>
              <a:t>() still on stack</a:t>
            </a:r>
            <a:r>
              <a:rPr lang="en-GB" sz="1600" dirty="0"/>
              <a:t>	</a:t>
            </a:r>
            <a:r>
              <a:rPr lang="en-GB" sz="1600" dirty="0" smtClean="0"/>
              <a:t>                </a:t>
            </a:r>
            <a:r>
              <a:rPr lang="en-GB" sz="1600" dirty="0"/>
              <a:t>page unresponsive for </a:t>
            </a:r>
            <a:r>
              <a:rPr lang="en-GB" sz="1600" dirty="0" smtClean="0"/>
              <a:t>11s!</a:t>
            </a:r>
            <a:endParaRPr lang="en-GB" sz="1600" dirty="0"/>
          </a:p>
          <a:p>
            <a:pPr marL="0" indent="0">
              <a:buNone/>
            </a:pPr>
            <a:r>
              <a:rPr lang="en-GB" sz="1600" dirty="0" smtClean="0"/>
              <a:t>			       timer </a:t>
            </a:r>
            <a:r>
              <a:rPr lang="en-GB" sz="1600" dirty="0" err="1" smtClean="0"/>
              <a:t>callback</a:t>
            </a:r>
            <a:r>
              <a:rPr lang="en-GB" sz="1600" dirty="0" smtClean="0"/>
              <a:t> on queue                   (not </a:t>
            </a:r>
            <a:r>
              <a:rPr lang="en-GB" sz="1600" dirty="0"/>
              <a:t>acceptable for </a:t>
            </a:r>
            <a:r>
              <a:rPr lang="en-GB" sz="1600" dirty="0" smtClean="0"/>
              <a:t>users)</a:t>
            </a:r>
            <a:endParaRPr lang="en-GB" sz="1600" dirty="0"/>
          </a:p>
          <a:p>
            <a:pPr marL="0" indent="0">
              <a:buNone/>
            </a:pPr>
            <a:r>
              <a:rPr lang="en-GB" sz="1600" dirty="0" smtClean="0"/>
              <a:t>			       DOM ‘Entered’ message queued      ‘Entered’ &amp; ‘Leaving’ mess seen 							(almost) simultaneously – even 							though times 11s apart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00" y="1365724"/>
            <a:ext cx="2994920" cy="31244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540" y="1365724"/>
            <a:ext cx="2994920" cy="31244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480" y="1365724"/>
            <a:ext cx="2994920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Promise - </a:t>
            </a:r>
            <a:r>
              <a:rPr lang="en-GB" dirty="0"/>
              <a:t>asynchronous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326777"/>
            <a:ext cx="9582608" cy="4811740"/>
          </a:xfrm>
        </p:spPr>
        <p:txBody>
          <a:bodyPr/>
          <a:lstStyle/>
          <a:p>
            <a:r>
              <a:rPr lang="en-GB" dirty="0" smtClean="0"/>
              <a:t>A Promise </a:t>
            </a:r>
            <a:r>
              <a:rPr lang="en-GB" dirty="0"/>
              <a:t>is </a:t>
            </a:r>
            <a:r>
              <a:rPr lang="en-GB" dirty="0" smtClean="0"/>
              <a:t>associated </a:t>
            </a:r>
            <a:r>
              <a:rPr lang="en-GB" dirty="0"/>
              <a:t>with </a:t>
            </a:r>
            <a:r>
              <a:rPr lang="en-GB" dirty="0" smtClean="0"/>
              <a:t>asynchronous functions</a:t>
            </a:r>
          </a:p>
          <a:p>
            <a:r>
              <a:rPr lang="en-GB" dirty="0" smtClean="0"/>
              <a:t>The asynchronous </a:t>
            </a:r>
            <a:r>
              <a:rPr lang="en-GB" dirty="0"/>
              <a:t>function </a:t>
            </a:r>
            <a:r>
              <a:rPr lang="en-GB" dirty="0" smtClean="0"/>
              <a:t>returns immediately </a:t>
            </a:r>
            <a:r>
              <a:rPr lang="en-GB" dirty="0"/>
              <a:t>but </a:t>
            </a:r>
            <a:r>
              <a:rPr lang="en-GB" dirty="0" smtClean="0"/>
              <a:t>‘promises’ </a:t>
            </a:r>
            <a:r>
              <a:rPr lang="en-GB" dirty="0"/>
              <a:t>that a </a:t>
            </a:r>
            <a:endParaRPr lang="en-GB" dirty="0" smtClean="0"/>
          </a:p>
          <a:p>
            <a:pPr marL="475161" lvl="1" indent="-285750"/>
            <a:r>
              <a:rPr lang="en-GB" dirty="0" smtClean="0"/>
              <a:t>successful </a:t>
            </a:r>
            <a:r>
              <a:rPr lang="en-GB" dirty="0"/>
              <a:t>result value or </a:t>
            </a:r>
            <a:endParaRPr lang="en-GB" dirty="0" smtClean="0"/>
          </a:p>
          <a:p>
            <a:pPr marL="475161" lvl="1" indent="-285750"/>
            <a:r>
              <a:rPr lang="en-GB" dirty="0" smtClean="0"/>
              <a:t>reason </a:t>
            </a:r>
            <a:r>
              <a:rPr lang="en-GB" dirty="0"/>
              <a:t>for </a:t>
            </a:r>
            <a:r>
              <a:rPr lang="en-GB" dirty="0" smtClean="0"/>
              <a:t>failure </a:t>
            </a:r>
          </a:p>
          <a:p>
            <a:pPr marL="0" indent="0">
              <a:buNone/>
            </a:pPr>
            <a:r>
              <a:rPr lang="en-GB" dirty="0" smtClean="0"/>
              <a:t>will </a:t>
            </a:r>
            <a:r>
              <a:rPr lang="en-GB" dirty="0"/>
              <a:t>be available at some point in the </a:t>
            </a:r>
            <a:r>
              <a:rPr lang="en-GB" dirty="0" smtClean="0"/>
              <a:t>future</a:t>
            </a:r>
            <a:endParaRPr lang="en-GB" dirty="0"/>
          </a:p>
          <a:p>
            <a:endParaRPr lang="en-GB" dirty="0"/>
          </a:p>
          <a:p>
            <a:r>
              <a:rPr lang="en-GB" dirty="0" smtClean="0"/>
              <a:t>A Promise </a:t>
            </a:r>
            <a:r>
              <a:rPr lang="en-GB" dirty="0"/>
              <a:t>can be in one of 3 states depending on </a:t>
            </a:r>
            <a:r>
              <a:rPr lang="en-GB" dirty="0" err="1"/>
              <a:t>asyn</a:t>
            </a:r>
            <a:r>
              <a:rPr lang="en-GB" dirty="0"/>
              <a:t> operation:</a:t>
            </a:r>
          </a:p>
          <a:p>
            <a:pPr lvl="1"/>
            <a:r>
              <a:rPr lang="en-GB" dirty="0"/>
              <a:t>Pending - </a:t>
            </a:r>
            <a:r>
              <a:rPr lang="en-GB" dirty="0" smtClean="0"/>
              <a:t>outcome </a:t>
            </a:r>
            <a:r>
              <a:rPr lang="en-GB" dirty="0"/>
              <a:t>hasn’t yet been determined yet.</a:t>
            </a:r>
          </a:p>
          <a:p>
            <a:pPr lvl="1"/>
            <a:r>
              <a:rPr lang="en-GB" dirty="0"/>
              <a:t>Fulfilled - </a:t>
            </a:r>
            <a:r>
              <a:rPr lang="en-GB" dirty="0" smtClean="0"/>
              <a:t>operation </a:t>
            </a:r>
            <a:r>
              <a:rPr lang="en-GB" dirty="0"/>
              <a:t>has </a:t>
            </a:r>
            <a:r>
              <a:rPr lang="en-GB" dirty="0" smtClean="0"/>
              <a:t>completed </a:t>
            </a:r>
            <a:r>
              <a:rPr lang="en-GB" dirty="0"/>
              <a:t>and the promise has a value.</a:t>
            </a:r>
          </a:p>
          <a:p>
            <a:pPr lvl="1"/>
            <a:r>
              <a:rPr lang="en-GB" dirty="0"/>
              <a:t>Rejected - </a:t>
            </a:r>
            <a:r>
              <a:rPr lang="en-GB" dirty="0" smtClean="0"/>
              <a:t>operation failed with a reason for failure.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/>
              <a:t>(</a:t>
            </a:r>
            <a:r>
              <a:rPr lang="en-GB" dirty="0" err="1"/>
              <a:t>Callbacks</a:t>
            </a:r>
            <a:r>
              <a:rPr lang="en-GB" dirty="0"/>
              <a:t> are good for simplified </a:t>
            </a:r>
            <a:r>
              <a:rPr lang="en-GB" dirty="0" smtClean="0"/>
              <a:t>Promises, without states)</a:t>
            </a:r>
            <a:endParaRPr lang="en-GB" dirty="0"/>
          </a:p>
          <a:p>
            <a:r>
              <a:rPr lang="en-GB" dirty="0"/>
              <a:t>Promises make it easier to handle multiple </a:t>
            </a:r>
            <a:r>
              <a:rPr lang="en-GB"/>
              <a:t>asynchronous </a:t>
            </a:r>
            <a:r>
              <a:rPr lang="en-GB" smtClean="0"/>
              <a:t>calls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8917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Promise - call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326777"/>
            <a:ext cx="9582608" cy="4811740"/>
          </a:xfrm>
        </p:spPr>
        <p:txBody>
          <a:bodyPr/>
          <a:lstStyle/>
          <a:p>
            <a:r>
              <a:rPr lang="en-GB" dirty="0"/>
              <a:t>A Promise’s </a:t>
            </a:r>
            <a:r>
              <a:rPr lang="en-GB" dirty="0" smtClean="0"/>
              <a:t>‘then’ </a:t>
            </a:r>
            <a:r>
              <a:rPr lang="en-GB" dirty="0"/>
              <a:t>method registers </a:t>
            </a:r>
            <a:r>
              <a:rPr lang="en-GB" dirty="0" err="1"/>
              <a:t>callback</a:t>
            </a:r>
            <a:r>
              <a:rPr lang="en-GB" dirty="0"/>
              <a:t> to receive either the eventual value or the reason why the promise cannot be </a:t>
            </a:r>
            <a:r>
              <a:rPr lang="en-GB" dirty="0" smtClean="0"/>
              <a:t>fulfilled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asyncCall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then( </a:t>
            </a:r>
            <a:r>
              <a:rPr lang="en-GB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successCallback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GB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     [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errorCallback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optional], </a:t>
            </a:r>
            <a:endParaRPr lang="en-GB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     [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notifyCallback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optional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   );</a:t>
            </a: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  <a:p>
            <a:r>
              <a:rPr lang="en-GB" dirty="0" smtClean="0"/>
              <a:t>For example the $</a:t>
            </a:r>
            <a:r>
              <a:rPr lang="en-GB" dirty="0"/>
              <a:t>http </a:t>
            </a:r>
            <a:r>
              <a:rPr lang="en-GB" dirty="0" smtClean="0"/>
              <a:t>Angular service is a function </a:t>
            </a:r>
            <a:r>
              <a:rPr lang="en-GB" dirty="0"/>
              <a:t>which takes a single argument is used to generate a HTTP request and returns a promise.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http.get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('/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someUrl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').then(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successCallback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errorCallback</a:t>
            </a: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59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allBooks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GB" dirty="0" smtClean="0"/>
              <a:t>$http Promise 1</a:t>
            </a:r>
            <a:r>
              <a:rPr lang="en-GB" baseline="30000" dirty="0" smtClean="0"/>
              <a:t>st</a:t>
            </a:r>
            <a:r>
              <a:rPr lang="en-GB" dirty="0" smtClean="0"/>
              <a:t>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326777"/>
            <a:ext cx="9582608" cy="4811740"/>
          </a:xfrm>
        </p:spPr>
        <p:txBody>
          <a:bodyPr/>
          <a:lstStyle/>
          <a:p>
            <a:r>
              <a:rPr lang="en-GB" dirty="0" smtClean="0"/>
              <a:t>$http Promise from Controller</a:t>
            </a:r>
            <a:r>
              <a:rPr lang="en-GB" dirty="0"/>
              <a:t> </a:t>
            </a:r>
            <a:r>
              <a:rPr lang="en-GB" dirty="0" smtClean="0"/>
              <a:t>(not recommended approach)</a:t>
            </a:r>
          </a:p>
          <a:p>
            <a:pPr marL="0" indent="0">
              <a:buNone/>
            </a:pPr>
            <a:r>
              <a:rPr lang="en-GB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/>
              <a:t>Better design: Defer logic in Controller</a:t>
            </a:r>
          </a:p>
          <a:p>
            <a:pPr marL="0" indent="0">
              <a:buNone/>
            </a:pPr>
            <a:r>
              <a:rPr lang="en-GB" dirty="0" smtClean="0"/>
              <a:t>to Service (Business) Layer. Why?</a:t>
            </a:r>
          </a:p>
          <a:p>
            <a:pPr lvl="1"/>
            <a:r>
              <a:rPr lang="en-GB" dirty="0" smtClean="0"/>
              <a:t>Code re-use, common functions can used by different Controllers </a:t>
            </a:r>
          </a:p>
          <a:p>
            <a:pPr lvl="1"/>
            <a:r>
              <a:rPr lang="en-GB" dirty="0" smtClean="0"/>
              <a:t>Service Layer logic easier to isolate in a unit test</a:t>
            </a:r>
          </a:p>
          <a:p>
            <a:pPr lvl="1"/>
            <a:r>
              <a:rPr lang="en-GB" dirty="0" smtClean="0"/>
              <a:t>Removes dependencies &amp; hides implementation details (file/http//mock data)</a:t>
            </a:r>
          </a:p>
          <a:p>
            <a:pPr lvl="1"/>
            <a:r>
              <a:rPr lang="en-GB" dirty="0" smtClean="0"/>
              <a:t>Keeps Controller slim and focused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874" y="2362825"/>
            <a:ext cx="4435179" cy="24947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35" y="1857374"/>
            <a:ext cx="5391315" cy="208503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6808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getBook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(id) – Recommended design approach   Delegate to Service Layer (user Promise)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304144"/>
            <a:ext cx="9582608" cy="4834373"/>
          </a:xfrm>
        </p:spPr>
        <p:txBody>
          <a:bodyPr/>
          <a:lstStyle/>
          <a:p>
            <a:r>
              <a:rPr lang="en-GB" dirty="0" smtClean="0"/>
              <a:t>Controller calls </a:t>
            </a:r>
          </a:p>
          <a:p>
            <a:pPr marL="0" indent="0">
              <a:buNone/>
            </a:pPr>
            <a:r>
              <a:rPr lang="en-GB" dirty="0"/>
              <a:t>S</a:t>
            </a:r>
            <a:r>
              <a:rPr lang="en-GB" dirty="0" smtClean="0"/>
              <a:t>ervice </a:t>
            </a:r>
            <a:r>
              <a:rPr lang="en-GB" dirty="0"/>
              <a:t>L</a:t>
            </a:r>
            <a:r>
              <a:rPr lang="en-GB" dirty="0" smtClean="0"/>
              <a:t>ayer function</a:t>
            </a:r>
          </a:p>
          <a:p>
            <a:pPr marL="0" indent="0">
              <a:buNone/>
            </a:pPr>
            <a:r>
              <a:rPr lang="en-GB" dirty="0" err="1" smtClean="0"/>
              <a:t>getBook</a:t>
            </a:r>
            <a:r>
              <a:rPr lang="en-GB" dirty="0" smtClean="0"/>
              <a:t>() returns a user</a:t>
            </a:r>
          </a:p>
          <a:p>
            <a:pPr marL="0" indent="0">
              <a:buNone/>
            </a:pPr>
            <a:r>
              <a:rPr lang="en-GB" dirty="0"/>
              <a:t>d</a:t>
            </a:r>
            <a:r>
              <a:rPr lang="en-GB" dirty="0" smtClean="0"/>
              <a:t>efined Promise </a:t>
            </a:r>
            <a:r>
              <a:rPr lang="en-GB" dirty="0" err="1" smtClean="0"/>
              <a:t>funct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sz="1600" dirty="0" smtClean="0"/>
              <a:t>(Controller not aware </a:t>
            </a:r>
          </a:p>
          <a:p>
            <a:pPr marL="0" indent="0">
              <a:buNone/>
            </a:pPr>
            <a:r>
              <a:rPr lang="en-GB" sz="1600" dirty="0"/>
              <a:t>w</a:t>
            </a:r>
            <a:r>
              <a:rPr lang="en-GB" sz="1600" dirty="0" smtClean="0"/>
              <a:t>here/initial structure of results;</a:t>
            </a:r>
          </a:p>
          <a:p>
            <a:pPr marL="0" indent="0">
              <a:buNone/>
            </a:pPr>
            <a:r>
              <a:rPr lang="en-GB" sz="1600" dirty="0" smtClean="0"/>
              <a:t>$</a:t>
            </a:r>
            <a:r>
              <a:rPr lang="en-GB" sz="1600" dirty="0" err="1" smtClean="0"/>
              <a:t>sce.trustAsHtml</a:t>
            </a:r>
            <a:r>
              <a:rPr lang="en-GB" sz="1600" dirty="0" smtClean="0"/>
              <a:t> (No XSS)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Service Layer </a:t>
            </a:r>
          </a:p>
          <a:p>
            <a:pPr marL="0" indent="0">
              <a:buNone/>
            </a:pPr>
            <a:r>
              <a:rPr lang="en-GB" dirty="0" smtClean="0"/>
              <a:t>calls $http Promise</a:t>
            </a:r>
          </a:p>
          <a:p>
            <a:pPr marL="0" indent="0">
              <a:buNone/>
            </a:pPr>
            <a:r>
              <a:rPr lang="en-GB" sz="1600" dirty="0" err="1" smtClean="0">
                <a:cs typeface="Consolas" panose="020B0609020204030204" pitchFamily="49" charset="0"/>
              </a:rPr>
              <a:t>Angular’s</a:t>
            </a:r>
            <a:r>
              <a:rPr lang="en-GB" sz="1600" dirty="0" smtClean="0">
                <a:cs typeface="Consolas" panose="020B0609020204030204" pitchFamily="49" charset="0"/>
              </a:rPr>
              <a:t> $q service </a:t>
            </a:r>
          </a:p>
          <a:p>
            <a:pPr marL="0" indent="0">
              <a:buNone/>
            </a:pPr>
            <a:r>
              <a:rPr lang="en-GB" sz="1600" dirty="0" smtClean="0">
                <a:cs typeface="Consolas" panose="020B0609020204030204" pitchFamily="49" charset="0"/>
              </a:rPr>
              <a:t>allows you to write </a:t>
            </a:r>
          </a:p>
          <a:p>
            <a:pPr marL="0" indent="0">
              <a:buNone/>
            </a:pPr>
            <a:r>
              <a:rPr lang="en-GB" sz="1600" dirty="0" smtClean="0">
                <a:cs typeface="Consolas" panose="020B0609020204030204" pitchFamily="49" charset="0"/>
              </a:rPr>
              <a:t>your own custom Promises –</a:t>
            </a:r>
          </a:p>
          <a:p>
            <a:pPr marL="0" indent="0">
              <a:buNone/>
            </a:pPr>
            <a:r>
              <a:rPr lang="en-GB" sz="1600" dirty="0" err="1" smtClean="0">
                <a:cs typeface="Consolas" panose="020B0609020204030204" pitchFamily="49" charset="0"/>
              </a:rPr>
              <a:t>getBook</a:t>
            </a:r>
            <a:r>
              <a:rPr lang="en-GB" sz="1600" dirty="0" smtClean="0">
                <a:cs typeface="Consolas" panose="020B0609020204030204" pitchFamily="49" charset="0"/>
              </a:rPr>
              <a:t>() returns user Promise</a:t>
            </a:r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113" y="1182917"/>
            <a:ext cx="63055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 Node.js - V8 (JavaScript Engine)</a:t>
            </a:r>
            <a:endParaRPr lang="en-GB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590" y="1564171"/>
            <a:ext cx="6086475" cy="4438650"/>
          </a:xfrm>
          <a:prstGeom prst="rect">
            <a:avLst/>
          </a:prstGeom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197017"/>
              </p:ext>
            </p:extLst>
          </p:nvPr>
        </p:nvGraphicFramePr>
        <p:xfrm>
          <a:off x="5769743" y="2057313"/>
          <a:ext cx="3775090" cy="19248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7545"/>
                <a:gridCol w="1887545"/>
              </a:tblGrid>
              <a:tr h="3126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</a:rPr>
                        <a:t>Browser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JavaScript Engine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</a:tr>
              <a:tr h="3126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Mozilla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Spidermonkey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</a:tr>
              <a:tr h="3126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Chrome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V8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</a:tr>
              <a:tr h="3126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Safari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JavaScriptCore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</a:tr>
              <a:tr h="3126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IE and Edge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Chakra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</a:tr>
              <a:tr h="3126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Node.js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</a:rPr>
                        <a:t>V8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2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Google’s Browser Chrome - V8 (JavaScript Engine)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219201"/>
            <a:ext cx="9582608" cy="5128590"/>
          </a:xfrm>
        </p:spPr>
        <p:txBody>
          <a:bodyPr/>
          <a:lstStyle/>
          <a:p>
            <a:pPr lvl="1"/>
            <a:r>
              <a:rPr lang="en-GB" dirty="0" smtClean="0"/>
              <a:t>V8 JavaScript Engine</a:t>
            </a:r>
          </a:p>
          <a:p>
            <a:pPr lvl="1"/>
            <a:r>
              <a:rPr lang="en-GB" dirty="0" err="1" smtClean="0"/>
              <a:t>WebAPIs</a:t>
            </a:r>
            <a:endParaRPr lang="en-GB" dirty="0" smtClean="0"/>
          </a:p>
          <a:p>
            <a:pPr lvl="1"/>
            <a:r>
              <a:rPr lang="en-GB" dirty="0" smtClean="0"/>
              <a:t>Event Loop</a:t>
            </a:r>
          </a:p>
          <a:p>
            <a:pPr lvl="2"/>
            <a:r>
              <a:rPr lang="en-GB" dirty="0" smtClean="0"/>
              <a:t>Poles (every ‘tick’) ‘Stack’ - if empty</a:t>
            </a:r>
          </a:p>
          <a:p>
            <a:pPr lvl="3"/>
            <a:r>
              <a:rPr lang="en-GB" dirty="0" smtClean="0"/>
              <a:t>Move Task from ‘Task queue’ to ‘Stack’ </a:t>
            </a:r>
          </a:p>
          <a:p>
            <a:pPr lvl="1"/>
            <a:r>
              <a:rPr lang="en-GB" dirty="0" smtClean="0"/>
              <a:t>Task/Message queue </a:t>
            </a:r>
          </a:p>
          <a:p>
            <a:pPr lvl="2"/>
            <a:r>
              <a:rPr lang="en-GB" dirty="0" smtClean="0"/>
              <a:t>Task/Message </a:t>
            </a:r>
            <a:r>
              <a:rPr lang="en-GB" dirty="0" err="1" smtClean="0"/>
              <a:t>callbacks</a:t>
            </a:r>
            <a:r>
              <a:rPr lang="en-GB" dirty="0" smtClean="0"/>
              <a:t> </a:t>
            </a:r>
          </a:p>
          <a:p>
            <a:pPr marL="174625" lvl="1" indent="0">
              <a:buNone/>
            </a:pPr>
            <a:endParaRPr lang="en-GB" dirty="0" smtClean="0"/>
          </a:p>
          <a:p>
            <a:r>
              <a:rPr lang="en-GB" dirty="0" smtClean="0"/>
              <a:t>Example: partial script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GB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foo();</a:t>
            </a:r>
          </a:p>
          <a:p>
            <a:pPr marL="0" indent="0">
              <a:buNone/>
            </a:pPr>
            <a:r>
              <a:rPr lang="en-GB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http(</a:t>
            </a:r>
            <a:r>
              <a:rPr lang="en-GB" sz="16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url,callback</a:t>
            </a:r>
            <a:r>
              <a:rPr lang="en-GB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(rec){</a:t>
            </a:r>
          </a:p>
          <a:p>
            <a:pPr marL="0" indent="0">
              <a:buNone/>
            </a:pPr>
            <a:r>
              <a:rPr lang="en-GB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console.log(rec);</a:t>
            </a:r>
          </a:p>
          <a:p>
            <a:pPr marL="0" indent="0">
              <a:buNone/>
            </a:pPr>
            <a:r>
              <a:rPr lang="en-GB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GB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bar();</a:t>
            </a:r>
          </a:p>
          <a:p>
            <a:pPr marL="0" indent="0">
              <a:buNone/>
            </a:pPr>
            <a:r>
              <a:rPr lang="en-GB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GB" sz="16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GB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GB" sz="1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732" y="2179529"/>
            <a:ext cx="5636742" cy="412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1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Chrome – 1</a:t>
            </a:r>
            <a:r>
              <a:rPr lang="en-GB" baseline="30000" dirty="0" smtClean="0"/>
              <a:t>st</a:t>
            </a:r>
            <a:r>
              <a:rPr lang="en-GB" dirty="0" smtClean="0"/>
              <a:t> function pushed onto stack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219201"/>
            <a:ext cx="9582608" cy="5128590"/>
          </a:xfrm>
        </p:spPr>
        <p:txBody>
          <a:bodyPr/>
          <a:lstStyle/>
          <a:p>
            <a:pPr marL="0" indent="0">
              <a:buNone/>
            </a:pPr>
            <a:endParaRPr lang="en-GB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foo(); </a:t>
            </a:r>
            <a:r>
              <a:rPr lang="en-GB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 push onto Stack</a:t>
            </a:r>
          </a:p>
          <a:p>
            <a:pPr marL="0" indent="0">
              <a:buNone/>
            </a:pPr>
            <a:r>
              <a:rPr lang="en-GB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http(</a:t>
            </a:r>
            <a:r>
              <a:rPr lang="en-GB" sz="16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url,callback</a:t>
            </a:r>
            <a:r>
              <a:rPr lang="en-GB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(rec){</a:t>
            </a:r>
          </a:p>
          <a:p>
            <a:pPr marL="0" indent="0">
              <a:buNone/>
            </a:pPr>
            <a:r>
              <a:rPr lang="en-GB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console.log(rec);</a:t>
            </a:r>
          </a:p>
          <a:p>
            <a:pPr marL="0" indent="0">
              <a:buNone/>
            </a:pPr>
            <a:r>
              <a:rPr lang="en-GB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GB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en-GB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GB" sz="16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GB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GB" sz="1600" dirty="0" smtClean="0"/>
              <a:t>							      </a:t>
            </a:r>
            <a:r>
              <a:rPr lang="en-GB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note: previous 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   </a:t>
            </a:r>
            <a:r>
              <a:rPr lang="en-GB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lang="en-GB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	   still running </a:t>
            </a:r>
            <a:endParaRPr lang="en-GB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22" y="2198398"/>
            <a:ext cx="4336156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1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Chrome – http on stack – invokes </a:t>
            </a:r>
            <a:r>
              <a:rPr lang="en-GB" dirty="0" err="1" smtClean="0"/>
              <a:t>WebAPI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219201"/>
            <a:ext cx="9582608" cy="5128590"/>
          </a:xfrm>
        </p:spPr>
        <p:txBody>
          <a:bodyPr/>
          <a:lstStyle/>
          <a:p>
            <a:pPr marL="0" indent="0">
              <a:buNone/>
            </a:pPr>
            <a:endParaRPr lang="en-GB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foo();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http(</a:t>
            </a:r>
            <a:r>
              <a:rPr lang="en-GB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url,callback</a:t>
            </a: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(rec</a:t>
            </a:r>
            <a:r>
              <a:rPr lang="en-GB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  -- push onto Stack, which invokes </a:t>
            </a:r>
            <a:r>
              <a:rPr lang="en-GB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WebAPI</a:t>
            </a:r>
            <a:endParaRPr lang="en-GB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console.log(rec);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GB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en-GB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GB" sz="16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GB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							    </a:t>
            </a:r>
            <a:r>
              <a:rPr lang="en-GB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e.g. call to 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    external site</a:t>
            </a:r>
            <a:endParaRPr lang="en-GB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22" y="2198398"/>
            <a:ext cx="4336156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Chrome – bar() on stack, http request running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219201"/>
            <a:ext cx="9582608" cy="5128590"/>
          </a:xfrm>
        </p:spPr>
        <p:txBody>
          <a:bodyPr/>
          <a:lstStyle/>
          <a:p>
            <a:pPr marL="0" indent="0">
              <a:buNone/>
            </a:pPr>
            <a:endParaRPr lang="en-GB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foo();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http(</a:t>
            </a:r>
            <a:r>
              <a:rPr lang="en-GB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url,</a:t>
            </a:r>
            <a:r>
              <a:rPr lang="en-GB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</a:t>
            </a: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(rec</a:t>
            </a:r>
            <a:r>
              <a:rPr lang="en-GB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			-- </a:t>
            </a:r>
            <a:r>
              <a:rPr lang="en-GB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WebAPI</a:t>
            </a:r>
            <a:r>
              <a:rPr lang="en-GB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 still processing</a:t>
            </a:r>
            <a:endParaRPr lang="en-GB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console.log(rec);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en-GB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GB" sz="16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GB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GB" sz="1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22" y="2198398"/>
            <a:ext cx="4336156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0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Chrome – http results returned add </a:t>
            </a:r>
            <a:r>
              <a:rPr lang="en-GB" dirty="0" err="1" smtClean="0"/>
              <a:t>callback</a:t>
            </a:r>
            <a:r>
              <a:rPr lang="en-GB" dirty="0" smtClean="0"/>
              <a:t> to queue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219201"/>
            <a:ext cx="9582608" cy="5128590"/>
          </a:xfrm>
        </p:spPr>
        <p:txBody>
          <a:bodyPr/>
          <a:lstStyle/>
          <a:p>
            <a:pPr marL="0" indent="0">
              <a:buNone/>
            </a:pPr>
            <a:endParaRPr lang="en-GB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foo();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http(</a:t>
            </a:r>
            <a:r>
              <a:rPr lang="en-GB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url,</a:t>
            </a:r>
            <a:r>
              <a:rPr lang="en-GB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</a:t>
            </a: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(rec</a:t>
            </a:r>
            <a:r>
              <a:rPr lang="en-GB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		</a:t>
            </a:r>
            <a:endParaRPr lang="en-GB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console.log(rec</a:t>
            </a:r>
            <a:r>
              <a:rPr lang="en-GB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GB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bar();</a:t>
            </a:r>
          </a:p>
          <a:p>
            <a:pPr marL="0" indent="0">
              <a:buNone/>
            </a:pPr>
            <a:r>
              <a:rPr lang="en-GB" sz="1600" b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baz</a:t>
            </a:r>
            <a:r>
              <a:rPr lang="en-GB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GB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	    http results returned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</a:t>
            </a:r>
          </a:p>
          <a:p>
            <a:pPr marL="0" indent="0">
              <a:buNone/>
            </a:pPr>
            <a:endParaRPr lang="en-GB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		and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1600" dirty="0"/>
              <a:t>	</a:t>
            </a:r>
            <a:r>
              <a:rPr lang="en-GB" sz="1600" dirty="0" smtClean="0"/>
              <a:t>						        </a:t>
            </a:r>
            <a:r>
              <a:rPr lang="en-GB" sz="1600" dirty="0" err="1" smtClean="0"/>
              <a:t>callback</a:t>
            </a:r>
            <a:r>
              <a:rPr lang="en-GB" sz="1600" dirty="0" smtClean="0"/>
              <a:t> pushed onto</a:t>
            </a:r>
          </a:p>
          <a:p>
            <a:pPr marL="0" indent="0">
              <a:buNone/>
            </a:pPr>
            <a:r>
              <a:rPr lang="en-GB" sz="1600" dirty="0"/>
              <a:t>	</a:t>
            </a:r>
            <a:r>
              <a:rPr lang="en-GB" sz="1600" dirty="0" smtClean="0"/>
              <a:t>						        Task queue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22" y="2198398"/>
            <a:ext cx="4336156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7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Chrome – </a:t>
            </a:r>
            <a:r>
              <a:rPr lang="en-GB" dirty="0" err="1" smtClean="0"/>
              <a:t>setTimer</a:t>
            </a:r>
            <a:r>
              <a:rPr lang="en-GB" dirty="0" smtClean="0"/>
              <a:t> </a:t>
            </a:r>
            <a:r>
              <a:rPr lang="en-GB" dirty="0" err="1" smtClean="0"/>
              <a:t>callback</a:t>
            </a:r>
            <a:r>
              <a:rPr lang="en-GB" dirty="0" smtClean="0"/>
              <a:t> added to queue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219201"/>
            <a:ext cx="9582608" cy="5128590"/>
          </a:xfrm>
        </p:spPr>
        <p:txBody>
          <a:bodyPr/>
          <a:lstStyle/>
          <a:p>
            <a:pPr marL="0" indent="0">
              <a:buNone/>
            </a:pPr>
            <a:endParaRPr lang="en-GB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foo();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http(</a:t>
            </a:r>
            <a:r>
              <a:rPr lang="en-GB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url,</a:t>
            </a:r>
            <a:r>
              <a:rPr lang="en-GB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</a:t>
            </a: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(rec){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console.log(rec);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en-GB" sz="16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GB" sz="16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GB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GB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6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6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	   Different </a:t>
            </a:r>
            <a:r>
              <a:rPr lang="en-GB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WebAPI</a:t>
            </a:r>
            <a:endParaRPr lang="en-GB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	   </a:t>
            </a:r>
            <a:r>
              <a:rPr lang="en-GB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</a:t>
            </a:r>
            <a:r>
              <a:rPr lang="en-GB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added to queue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22" y="2198398"/>
            <a:ext cx="4336156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Chrome – Stack empty Event loop moves </a:t>
            </a:r>
            <a:r>
              <a:rPr lang="en-GB" dirty="0" err="1" smtClean="0"/>
              <a:t>callback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219201"/>
            <a:ext cx="9582608" cy="5128590"/>
          </a:xfrm>
        </p:spPr>
        <p:txBody>
          <a:bodyPr/>
          <a:lstStyle/>
          <a:p>
            <a:pPr marL="0" indent="0">
              <a:buNone/>
            </a:pPr>
            <a:endParaRPr lang="en-GB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foo();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http(</a:t>
            </a:r>
            <a:r>
              <a:rPr lang="en-GB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url,</a:t>
            </a:r>
            <a:r>
              <a:rPr lang="en-GB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callback</a:t>
            </a: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(rec){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console.log(rec);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en-GB" sz="16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GB" sz="16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GB" sz="16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GB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6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Finally Stack empty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 loop moves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600" baseline="30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GB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Task onto Stack </a:t>
            </a:r>
            <a:endParaRPr lang="en-GB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22" y="2198398"/>
            <a:ext cx="4336156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6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q26z0rEkWiApiWfpkFX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heme/theme1.xml><?xml version="1.0" encoding="utf-8"?>
<a:theme xmlns:a="http://schemas.openxmlformats.org/drawingml/2006/main" name="ppt_Template_CoverOption1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ection break">
  <a:themeElements>
    <a:clrScheme name="Capgemini Palette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ppt_Template_CoverOption1</Template>
  <TotalTime>2122</TotalTime>
  <Words>713</Words>
  <Application>Microsoft Office PowerPoint</Application>
  <PresentationFormat>A4 Paper (210x297 mm)</PresentationFormat>
  <Paragraphs>265</Paragraphs>
  <Slides>18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Consolas</vt:lpstr>
      <vt:lpstr>Helvetica Light</vt:lpstr>
      <vt:lpstr>Times New Roman</vt:lpstr>
      <vt:lpstr>Wingdings</vt:lpstr>
      <vt:lpstr>ppt_Template_CoverOption1</vt:lpstr>
      <vt:lpstr>Section break</vt:lpstr>
      <vt:lpstr>think-cell Slide</vt:lpstr>
      <vt:lpstr>Angular 1.6.1 pt3  Lot4 Team</vt:lpstr>
      <vt:lpstr>Recap Node.js - V8 (JavaScript Engine)</vt:lpstr>
      <vt:lpstr>Google’s Browser Chrome - V8 (JavaScript Engine)</vt:lpstr>
      <vt:lpstr>Chrome – 1st function pushed onto stack</vt:lpstr>
      <vt:lpstr>Chrome – http on stack – invokes WebAPI </vt:lpstr>
      <vt:lpstr>Chrome – bar() on stack, http request running</vt:lpstr>
      <vt:lpstr>Chrome – http results returned add callback to queue</vt:lpstr>
      <vt:lpstr>Chrome – setTimer callback added to queue</vt:lpstr>
      <vt:lpstr>Chrome – Stack empty Event loop moves callback</vt:lpstr>
      <vt:lpstr>Chrome – http callback(…) on stack</vt:lpstr>
      <vt:lpstr>Chrome – console.log added to stack</vt:lpstr>
      <vt:lpstr>WebAPI Events</vt:lpstr>
      <vt:lpstr>Hog.html - demo</vt:lpstr>
      <vt:lpstr>Unresponsive Page</vt:lpstr>
      <vt:lpstr>Promise - asynchronous functions</vt:lpstr>
      <vt:lpstr>Promise - call</vt:lpstr>
      <vt:lpstr>allBooks - $http Promise 1st approach</vt:lpstr>
      <vt:lpstr>getBook(id) – Recommended design approach   Delegate to Service Layer (user Promise)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subject>ppt Template</dc:subject>
  <dc:creator>jtucknot</dc:creator>
  <cp:lastModifiedBy>Hussain, Mustaq</cp:lastModifiedBy>
  <cp:revision>156</cp:revision>
  <dcterms:created xsi:type="dcterms:W3CDTF">2016-02-17T09:58:27Z</dcterms:created>
  <dcterms:modified xsi:type="dcterms:W3CDTF">2017-02-09T09:30:22Z</dcterms:modified>
</cp:coreProperties>
</file>