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  <p:sldMasterId id="2147483946" r:id="rId2"/>
  </p:sldMasterIdLst>
  <p:notesMasterIdLst>
    <p:notesMasterId r:id="rId10"/>
  </p:notesMasterIdLst>
  <p:handoutMasterIdLst>
    <p:handoutMasterId r:id="rId11"/>
  </p:handoutMasterIdLst>
  <p:sldIdLst>
    <p:sldId id="358" r:id="rId3"/>
    <p:sldId id="383" r:id="rId4"/>
    <p:sldId id="384" r:id="rId5"/>
    <p:sldId id="385" r:id="rId6"/>
    <p:sldId id="386" r:id="rId7"/>
    <p:sldId id="387" r:id="rId8"/>
    <p:sldId id="388" r:id="rId9"/>
  </p:sldIdLst>
  <p:sldSz cx="9906000" cy="6858000" type="A4"/>
  <p:notesSz cx="6797675" cy="9874250"/>
  <p:custDataLst>
    <p:tags r:id="rId12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4">
          <p15:clr>
            <a:srgbClr val="A4A3A4"/>
          </p15:clr>
        </p15:guide>
        <p15:guide id="2" pos="59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BFAF"/>
    <a:srgbClr val="ACB7B2"/>
    <a:srgbClr val="000000"/>
    <a:srgbClr val="AF1C63"/>
    <a:srgbClr val="6A9529"/>
    <a:srgbClr val="00A0D6"/>
    <a:srgbClr val="0085B3"/>
    <a:srgbClr val="005B7C"/>
    <a:srgbClr val="909090"/>
    <a:srgbClr val="FFC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155" autoAdjust="0"/>
    <p:restoredTop sz="78506" autoAdjust="0"/>
  </p:normalViewPr>
  <p:slideViewPr>
    <p:cSldViewPr snapToGrid="0">
      <p:cViewPr varScale="1">
        <p:scale>
          <a:sx n="51" d="100"/>
          <a:sy n="51" d="100"/>
        </p:scale>
        <p:origin x="58" y="312"/>
      </p:cViewPr>
      <p:guideLst>
        <p:guide orient="horz" pos="954"/>
        <p:guide pos="5957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90" d="100"/>
          <a:sy n="90" d="100"/>
        </p:scale>
        <p:origin x="-1982" y="-5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493176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en-US" sz="800" smtClean="0">
                <a:latin typeface="Arial" pitchFamily="34" charset="0"/>
                <a:cs typeface="Arial" pitchFamily="34" charset="0"/>
              </a:rPr>
              <a:t>aaaaa</a:t>
            </a:r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en-US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59569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5797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60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.emf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6" Type="http://schemas.openxmlformats.org/officeDocument/2006/relationships/tags" Target="../tags/tag14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3.xml"/><Relationship Id="rId10" Type="http://schemas.openxmlformats.org/officeDocument/2006/relationships/image" Target="../media/image4.jpeg"/><Relationship Id="rId4" Type="http://schemas.openxmlformats.org/officeDocument/2006/relationships/tags" Target="../tags/tag12.xml"/><Relationship Id="rId9" Type="http://schemas.openxmlformats.org/officeDocument/2006/relationships/image" Target="../media/image3.jpeg"/><Relationship Id="rId1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40.xml"/><Relationship Id="rId7" Type="http://schemas.openxmlformats.org/officeDocument/2006/relationships/oleObject" Target="../embeddings/oleObject11.bin"/><Relationship Id="rId2" Type="http://schemas.openxmlformats.org/officeDocument/2006/relationships/tags" Target="../tags/tag39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.jpe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2.xml"/><Relationship Id="rId7" Type="http://schemas.openxmlformats.org/officeDocument/2006/relationships/oleObject" Target="../embeddings/oleObject5.bin"/><Relationship Id="rId2" Type="http://schemas.openxmlformats.org/officeDocument/2006/relationships/tags" Target="../tags/tag21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6.xml"/><Relationship Id="rId7" Type="http://schemas.openxmlformats.org/officeDocument/2006/relationships/oleObject" Target="../embeddings/oleObject6.bin"/><Relationship Id="rId2" Type="http://schemas.openxmlformats.org/officeDocument/2006/relationships/tags" Target="../tags/tag25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vmlDrawing" Target="../drawings/vmlDrawing7.v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10" Type="http://schemas.openxmlformats.org/officeDocument/2006/relationships/image" Target="../media/image1.emf"/><Relationship Id="rId4" Type="http://schemas.openxmlformats.org/officeDocument/2006/relationships/tags" Target="../tags/tag31.xml"/><Relationship Id="rId9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05202-16-Core-Services-Kick-off-ppt-cover-Option-3-blank.jp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0" y="9207"/>
            <a:ext cx="9906000" cy="6839586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906318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690" y="658705"/>
            <a:ext cx="2880000" cy="686046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6569786" y="6520696"/>
            <a:ext cx="2880000" cy="22935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-344371" y="3161808"/>
            <a:ext cx="4431523" cy="1098157"/>
          </a:xfrm>
        </p:spPr>
        <p:txBody>
          <a:bodyPr lIns="720000" tIns="33059" rIns="33059" bIns="33059" anchor="t"/>
          <a:lstStyle>
            <a:lvl1pPr marL="0" indent="0"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-331655" y="4415239"/>
            <a:ext cx="4549435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5" name="Picture 14" descr="Core-Services-Logo-updated-hi-res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6341425" y="577438"/>
            <a:ext cx="2857500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ands round table full size.png"/>
          <p:cNvPicPr>
            <a:picLocks noChangeAspect="1"/>
          </p:cNvPicPr>
          <p:nvPr userDrawn="1"/>
        </p:nvPicPr>
        <p:blipFill>
          <a:blip r:embed="rId6" cstate="print"/>
          <a:srcRect t="5035"/>
          <a:stretch>
            <a:fillRect/>
          </a:stretch>
        </p:blipFill>
        <p:spPr>
          <a:xfrm>
            <a:off x="0" y="0"/>
            <a:ext cx="9906000" cy="6495203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4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882388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t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>
            <a:spLocks/>
          </p:cNvSpPr>
          <p:nvPr userDrawn="1"/>
        </p:nvSpPr>
        <p:spPr bwMode="auto">
          <a:xfrm flipH="1">
            <a:off x="0" y="-10886"/>
            <a:ext cx="3981400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blipFill>
            <a:blip r:embed="rId5" cstate="print"/>
            <a:stretch>
              <a:fillRect/>
            </a:stretch>
          </a:blip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09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14326" y="962025"/>
            <a:ext cx="3124200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4140000" y="1512000"/>
            <a:ext cx="5256213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77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1494765"/>
            <a:ext cx="958260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0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2111956"/>
            <a:ext cx="9582608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323487" y="1495447"/>
            <a:ext cx="9598643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6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1533439"/>
            <a:ext cx="4502138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1533440"/>
            <a:ext cx="4502138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2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2206953"/>
            <a:ext cx="4502138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2208394"/>
            <a:ext cx="4502138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314710" y="1542648"/>
            <a:ext cx="4502138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5023145" y="1533439"/>
            <a:ext cx="4502138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7533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37533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51356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51356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37533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37533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051356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5051356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4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2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Relationship Id="rId22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0.v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tags" Target="../tags/tag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think-cell Slide" r:id="rId20" imgW="360" imgH="360" progId="">
                  <p:embed/>
                </p:oleObj>
              </mc:Choice>
              <mc:Fallback>
                <p:oleObj name="think-cell Slide" r:id="rId20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323392" y="1501977"/>
            <a:ext cx="943812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5"/>
            </p:custDataLst>
          </p:nvPr>
        </p:nvSpPr>
        <p:spPr>
          <a:xfrm>
            <a:off x="9567490" y="6661691"/>
            <a:ext cx="110607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741830" y="6623403"/>
            <a:ext cx="2660644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2016.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18"/>
            </p:custDataLst>
          </p:nvPr>
        </p:nvSpPr>
        <p:spPr>
          <a:xfrm>
            <a:off x="7487920" y="6427223"/>
            <a:ext cx="1914554" cy="195814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algn="r"/>
            <a:r>
              <a:rPr lang="en-US" sz="700" dirty="0" smtClean="0">
                <a:solidFill>
                  <a:schemeClr val="tx2"/>
                </a:solidFill>
                <a:latin typeface="+mj-lt"/>
              </a:rPr>
              <a:t>Presentation Title | Date</a:t>
            </a:r>
            <a:endParaRPr lang="en-US" sz="7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5" name="Straight Connector 5"/>
          <p:cNvCxnSpPr/>
          <p:nvPr>
            <p:custDataLst>
              <p:tags r:id="rId19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8184" y="6419977"/>
            <a:ext cx="1440000" cy="343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89" r:id="rId2"/>
    <p:sldLayoutId id="2147483965" r:id="rId3"/>
    <p:sldLayoutId id="2147483966" r:id="rId4"/>
    <p:sldLayoutId id="2147483962" r:id="rId5"/>
    <p:sldLayoutId id="2147483963" r:id="rId6"/>
    <p:sldLayoutId id="2147483968" r:id="rId7"/>
    <p:sldLayoutId id="2147483964" r:id="rId8"/>
    <p:sldLayoutId id="2147483934" r:id="rId9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1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597159" y="3161808"/>
            <a:ext cx="5952931" cy="1098157"/>
          </a:xfrm>
        </p:spPr>
        <p:txBody>
          <a:bodyPr/>
          <a:lstStyle/>
          <a:p>
            <a:r>
              <a:rPr lang="en-US" dirty="0" smtClean="0"/>
              <a:t>Angular 2.4.0 pt23 </a:t>
            </a:r>
            <a:br>
              <a:rPr lang="en-US" dirty="0" smtClean="0"/>
            </a:br>
            <a:r>
              <a:rPr lang="en-US" dirty="0" smtClean="0"/>
              <a:t>Lot4 Team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Mustaq Hussain</a:t>
            </a:r>
          </a:p>
          <a:p>
            <a:r>
              <a:rPr lang="en-US" dirty="0" smtClean="0"/>
              <a:t>16</a:t>
            </a:r>
            <a:r>
              <a:rPr lang="en-US" baseline="30000" dirty="0" smtClean="0"/>
              <a:t>th</a:t>
            </a:r>
            <a:r>
              <a:rPr lang="en-US" dirty="0" smtClean="0"/>
              <a:t> March 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 - Component (default </a:t>
            </a:r>
            <a:r>
              <a:rPr lang="en-GB" dirty="0" err="1" smtClean="0"/>
              <a:t>AppComponent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4625" lvl="1" indent="0">
              <a:buNone/>
            </a:pPr>
            <a:endParaRPr lang="en-GB" dirty="0" smtClean="0"/>
          </a:p>
          <a:p>
            <a:pPr marL="174625" lvl="1" indent="0">
              <a:buNone/>
            </a:pPr>
            <a:endParaRPr lang="en-GB" dirty="0"/>
          </a:p>
          <a:p>
            <a:pPr marL="174625" lvl="1" indent="0">
              <a:buNone/>
            </a:pPr>
            <a:endParaRPr lang="en-GB" dirty="0" smtClean="0"/>
          </a:p>
          <a:p>
            <a:pPr marL="174625" lvl="1" indent="0">
              <a:buNone/>
            </a:pPr>
            <a:endParaRPr lang="en-GB" dirty="0"/>
          </a:p>
          <a:p>
            <a:pPr marL="174625" lvl="1" indent="0">
              <a:buNone/>
            </a:pPr>
            <a:endParaRPr lang="en-GB" dirty="0" smtClean="0"/>
          </a:p>
          <a:p>
            <a:pPr marL="174625" lvl="1" indent="0">
              <a:buNone/>
            </a:pPr>
            <a:endParaRPr lang="en-GB" dirty="0"/>
          </a:p>
          <a:p>
            <a:pPr marL="174625" lvl="1" indent="0">
              <a:buNone/>
            </a:pPr>
            <a:endParaRPr lang="en-GB" dirty="0" smtClean="0"/>
          </a:p>
          <a:p>
            <a:pPr marL="174625" lvl="1" indent="0">
              <a:buNone/>
            </a:pPr>
            <a:endParaRPr lang="en-GB" dirty="0"/>
          </a:p>
          <a:p>
            <a:pPr marL="174625" lvl="1" indent="0">
              <a:buNone/>
            </a:pPr>
            <a:r>
              <a:rPr lang="en-GB" dirty="0" smtClean="0"/>
              <a:t>A component contains application</a:t>
            </a:r>
          </a:p>
          <a:p>
            <a:pPr marL="174625" lvl="1" indent="0">
              <a:buNone/>
            </a:pPr>
            <a:r>
              <a:rPr lang="en-GB" dirty="0" smtClean="0"/>
              <a:t>Logic that controls a region of the</a:t>
            </a:r>
          </a:p>
          <a:p>
            <a:pPr marL="174625" lvl="1" indent="0">
              <a:buNone/>
            </a:pPr>
            <a:r>
              <a:rPr lang="en-GB" dirty="0" smtClean="0"/>
              <a:t>View (user interface)</a:t>
            </a: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47" y="1344920"/>
            <a:ext cx="4874843" cy="25375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653" y="3674364"/>
            <a:ext cx="5152731" cy="26364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047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 - 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Service is a class that has a focused purpose</a:t>
            </a:r>
          </a:p>
          <a:p>
            <a:r>
              <a:rPr lang="en-GB" dirty="0" smtClean="0"/>
              <a:t>Shares functions or data</a:t>
            </a:r>
          </a:p>
          <a:p>
            <a:pPr marL="0" indent="0">
              <a:buNone/>
            </a:pPr>
            <a:r>
              <a:rPr lang="en-GB" dirty="0" err="1" smtClean="0"/>
              <a:t>Eg</a:t>
            </a:r>
            <a:r>
              <a:rPr lang="en-GB" dirty="0" smtClean="0"/>
              <a:t> Data layer, Logger, Message Service, Library Service</a:t>
            </a:r>
          </a:p>
          <a:p>
            <a:r>
              <a:rPr lang="en-GB" dirty="0" smtClean="0"/>
              <a:t>Angular 2 simplified services </a:t>
            </a:r>
          </a:p>
          <a:p>
            <a:pPr marL="0" indent="0">
              <a:buNone/>
            </a:pPr>
            <a:r>
              <a:rPr lang="en-GB" dirty="0" smtClean="0"/>
              <a:t>compared to Angular 1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Dependency Injection </a:t>
            </a:r>
            <a:endParaRPr lang="en-GB" dirty="0" smtClean="0"/>
          </a:p>
          <a:p>
            <a:pPr lvl="1"/>
            <a:r>
              <a:rPr lang="en-GB" dirty="0"/>
              <a:t>Register with a provider</a:t>
            </a:r>
          </a:p>
          <a:p>
            <a:pPr lvl="1"/>
            <a:r>
              <a:rPr lang="en-GB" dirty="0"/>
              <a:t>Inject into constructor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413358" y="2626117"/>
            <a:ext cx="45720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184223"/>
            <a:ext cx="9582608" cy="495429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Register – </a:t>
            </a:r>
            <a:r>
              <a:rPr lang="en-GB" dirty="0" err="1" smtClean="0"/>
              <a:t>BookService</a:t>
            </a:r>
            <a:r>
              <a:rPr lang="en-GB" dirty="0" smtClean="0"/>
              <a:t>		Inject </a:t>
            </a:r>
            <a:r>
              <a:rPr lang="en-GB" dirty="0" err="1" smtClean="0"/>
              <a:t>BookService</a:t>
            </a:r>
            <a:r>
              <a:rPr lang="en-GB" dirty="0" smtClean="0"/>
              <a:t> into constructor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BookService</a:t>
            </a:r>
            <a:r>
              <a:rPr lang="en-GB" dirty="0" smtClean="0"/>
              <a:t> - Injectable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876" y="4710859"/>
            <a:ext cx="3645124" cy="17897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678" y="1668095"/>
            <a:ext cx="4915090" cy="44086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95" y="1609246"/>
            <a:ext cx="3556989" cy="25336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7226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Retrieving Data with Http – Observable, </a:t>
            </a:r>
            <a:r>
              <a:rPr lang="en-GB" dirty="0" err="1"/>
              <a:t>RxJs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229193"/>
            <a:ext cx="9582608" cy="4909324"/>
          </a:xfrm>
        </p:spPr>
        <p:txBody>
          <a:bodyPr/>
          <a:lstStyle/>
          <a:p>
            <a:r>
              <a:rPr lang="en-GB" dirty="0" err="1" smtClean="0"/>
              <a:t>ServiceLayer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Make Http call </a:t>
            </a:r>
          </a:p>
          <a:p>
            <a:pPr lvl="1"/>
            <a:r>
              <a:rPr lang="en-GB" dirty="0" smtClean="0"/>
              <a:t>Angular 2 returns either a Promise or Observable</a:t>
            </a:r>
          </a:p>
          <a:p>
            <a:pPr lvl="2"/>
            <a:r>
              <a:rPr lang="en-GB" dirty="0" smtClean="0"/>
              <a:t>Promise – gets a single (complex) value</a:t>
            </a:r>
          </a:p>
          <a:p>
            <a:pPr lvl="2"/>
            <a:r>
              <a:rPr lang="en-GB" dirty="0" smtClean="0"/>
              <a:t>Observable – emits multiple values over time – map results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Calling Component </a:t>
            </a:r>
          </a:p>
          <a:p>
            <a:pPr lvl="1"/>
            <a:r>
              <a:rPr lang="en-GB" dirty="0" smtClean="0"/>
              <a:t>Subscribe </a:t>
            </a:r>
            <a:r>
              <a:rPr lang="en-GB" dirty="0"/>
              <a:t>to the </a:t>
            </a:r>
            <a:r>
              <a:rPr lang="en-GB" dirty="0" smtClean="0"/>
              <a:t>Observable, success failures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Reactive </a:t>
            </a:r>
            <a:r>
              <a:rPr lang="en-GB" dirty="0" err="1" smtClean="0"/>
              <a:t>Js</a:t>
            </a:r>
            <a:r>
              <a:rPr lang="en-GB" dirty="0" smtClean="0"/>
              <a:t> (</a:t>
            </a:r>
            <a:r>
              <a:rPr lang="en-GB" dirty="0" err="1" smtClean="0"/>
              <a:t>RxJs</a:t>
            </a:r>
            <a:r>
              <a:rPr lang="en-GB" dirty="0" smtClean="0"/>
              <a:t>)</a:t>
            </a:r>
          </a:p>
          <a:p>
            <a:pPr marL="174625" lvl="1" indent="0">
              <a:buNone/>
            </a:pPr>
            <a:r>
              <a:rPr lang="en-GB" dirty="0" smtClean="0"/>
              <a:t>Implements asynchronous Observable pattern (not part of Angular 2 – yet)</a:t>
            </a:r>
          </a:p>
          <a:p>
            <a:pPr marL="174625" lvl="1" indent="0">
              <a:buNone/>
            </a:pPr>
            <a:endParaRPr lang="en-GB" dirty="0"/>
          </a:p>
          <a:p>
            <a:pPr marL="174625" lvl="1" indent="0">
              <a:buNone/>
            </a:pPr>
            <a:endParaRPr lang="en-GB" dirty="0" smtClean="0"/>
          </a:p>
          <a:p>
            <a:pPr marL="174625" lvl="1" indent="0">
              <a:buNone/>
            </a:pPr>
            <a:endParaRPr lang="en-GB" dirty="0" smtClean="0"/>
          </a:p>
          <a:p>
            <a:pPr marL="174625" lvl="1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86" y="2867735"/>
            <a:ext cx="8865912" cy="11277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03" y="4700585"/>
            <a:ext cx="8562975" cy="9334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9771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/>
              <a:t>BookService</a:t>
            </a:r>
            <a:r>
              <a:rPr lang="en-GB" dirty="0" smtClean="0"/>
              <a:t> – </a:t>
            </a:r>
            <a:r>
              <a:rPr lang="en-GB" dirty="0" err="1" smtClean="0"/>
              <a:t>rxjs</a:t>
            </a:r>
            <a:r>
              <a:rPr lang="en-GB" dirty="0" smtClean="0"/>
              <a:t> imports, returns Observable (map results)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							</a:t>
            </a:r>
            <a:r>
              <a:rPr lang="en-GB" dirty="0" err="1" smtClean="0"/>
              <a:t>BookListComponent</a:t>
            </a:r>
            <a:r>
              <a:rPr lang="en-GB" dirty="0"/>
              <a:t> </a:t>
            </a:r>
            <a:r>
              <a:rPr lang="en-GB" dirty="0" smtClean="0"/>
              <a:t>- 							subscribe to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				Observable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Note Http injected into </a:t>
            </a:r>
            <a:r>
              <a:rPr lang="en-GB" dirty="0" err="1" smtClean="0"/>
              <a:t>BookService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92" y="2097377"/>
            <a:ext cx="6191250" cy="3438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399" y="3709126"/>
            <a:ext cx="5495925" cy="1028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0874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 to DB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8912" y="1955006"/>
            <a:ext cx="47720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700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q26z0rEkWiApiWfpkFX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heme/theme1.xml><?xml version="1.0" encoding="utf-8"?>
<a:theme xmlns:a="http://schemas.openxmlformats.org/drawingml/2006/main" name="ppt_Template_CoverOption1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ection break">
  <a:themeElements>
    <a:clrScheme name="Capgemini Palette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ppt_Template_CoverOption1</Template>
  <TotalTime>2389</TotalTime>
  <Words>163</Words>
  <Application>Microsoft Office PowerPoint</Application>
  <PresentationFormat>A4 Paper (210x297 mm)</PresentationFormat>
  <Paragraphs>76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Helvetica Light</vt:lpstr>
      <vt:lpstr>Wingdings</vt:lpstr>
      <vt:lpstr>ppt_Template_CoverOption1</vt:lpstr>
      <vt:lpstr>Section break</vt:lpstr>
      <vt:lpstr>think-cell Slide</vt:lpstr>
      <vt:lpstr>Angular 2.4.0 pt23  Lot4 Team</vt:lpstr>
      <vt:lpstr>Recap - Component (default AppComponent)</vt:lpstr>
      <vt:lpstr>Recap - Services</vt:lpstr>
      <vt:lpstr>Example</vt:lpstr>
      <vt:lpstr>Retrieving Data with Http – Observable, RxJs</vt:lpstr>
      <vt:lpstr>Example</vt:lpstr>
      <vt:lpstr>Connect to DB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subject>ppt Template</dc:subject>
  <dc:creator>jtucknot</dc:creator>
  <cp:lastModifiedBy>Hussain, Mustaq</cp:lastModifiedBy>
  <cp:revision>186</cp:revision>
  <dcterms:created xsi:type="dcterms:W3CDTF">2016-02-17T09:58:27Z</dcterms:created>
  <dcterms:modified xsi:type="dcterms:W3CDTF">2017-03-16T11:28:42Z</dcterms:modified>
</cp:coreProperties>
</file>