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Signika"/>
      <p:regular r:id="rId25"/>
      <p:bold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Luckiest Guy"/>
      <p:regular r:id="rId31"/>
    </p:embeddedFont>
    <p:embeddedFont>
      <p:font typeface="Alfa Slab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CF33DE-57EB-4FA2-856A-893584E5D7D2}">
  <a:tblStyle styleId="{16CF33DE-57EB-4FA2-856A-893584E5D7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ignika-bold.fntdata"/><Relationship Id="rId25" Type="http://schemas.openxmlformats.org/officeDocument/2006/relationships/font" Target="fonts/Signika-regular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uckiestGuy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0389f5c3a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0389f5c3a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bd67d4217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bd67d4217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0326720e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20326720e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0326720ef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20326720ef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20389f5c3a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20389f5c3a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bd79c75e3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bd79c75e3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20389f5c3a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20389f5c3a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20389f5c3a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20389f5c3a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20389f5c3a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20389f5c3a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389f5c3a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389f5c3a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78119005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78119005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b78119005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b78119005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b78119005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b78119005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02709e62af_2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02709e62af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bd67d4217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bd67d4217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0326720ef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0326720ef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0389f5c3a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0389f5c3a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0389f5c3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20389f5c3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309939">
            <a:off x="-1805760" y="4342106"/>
            <a:ext cx="6400774" cy="1145927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26100" y="2470825"/>
            <a:ext cx="6478194" cy="3671050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02900" y="4241575"/>
            <a:ext cx="1148250" cy="1089950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-10565234">
            <a:off x="-299369" y="-492568"/>
            <a:ext cx="6308006" cy="2144978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81275" y="-1456325"/>
            <a:ext cx="5221213" cy="2387802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8050" y="3348713"/>
            <a:ext cx="2590275" cy="2511375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rgbClr val="FD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 rot="-310453">
            <a:off x="5296480" y="4171704"/>
            <a:ext cx="6390206" cy="1145907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/>
          <p:nvPr/>
        </p:nvSpPr>
        <p:spPr>
          <a:xfrm rot="10566647">
            <a:off x="2191218" y="-588102"/>
            <a:ext cx="7740775" cy="2616772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 rot="-5216854">
            <a:off x="6285888" y="-2228227"/>
            <a:ext cx="1751179" cy="5617441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 flipH="1" rot="230243">
            <a:off x="-5635123" y="3850524"/>
            <a:ext cx="9678350" cy="14342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 rot="-10270324">
            <a:off x="-749907" y="4096142"/>
            <a:ext cx="7616516" cy="2758300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 flipH="1">
            <a:off x="5834571" y="1969875"/>
            <a:ext cx="6467118" cy="3671050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-6299818">
            <a:off x="-314952" y="34843"/>
            <a:ext cx="1506489" cy="137088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 rot="-2430215">
            <a:off x="-3260641" y="-2203524"/>
            <a:ext cx="10722637" cy="3577623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"/>
          <p:cNvSpPr txBox="1"/>
          <p:nvPr>
            <p:ph hasCustomPrompt="1" type="title"/>
          </p:nvPr>
        </p:nvSpPr>
        <p:spPr>
          <a:xfrm>
            <a:off x="1942475" y="1647138"/>
            <a:ext cx="5259000" cy="13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1942475" y="2966538"/>
            <a:ext cx="52590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hasCustomPrompt="1" type="title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2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2" type="subTitle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3" type="title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54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4" type="title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5" type="subTitle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0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6" type="subTitle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7" type="title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8" type="subTitle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0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9" type="subTitle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hasCustomPrompt="1" idx="13" type="title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idx="14" type="subTitle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2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5" type="subTitle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16" type="title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17" type="subTitle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0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8" type="subTitle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19" type="title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20" type="subTitle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0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21" type="subTitle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/>
          <p:nvPr/>
        </p:nvSpPr>
        <p:spPr>
          <a:xfrm rot="344">
            <a:off x="494442" y="4810946"/>
            <a:ext cx="8155095" cy="124166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 flipH="1" rot="10499964">
            <a:off x="-1133341" y="-479783"/>
            <a:ext cx="6400773" cy="1241583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66625" y="-1349400"/>
            <a:ext cx="6584409" cy="2387802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 rot="-5399656">
            <a:off x="4765442" y="2984646"/>
            <a:ext cx="8155095" cy="124166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flipH="1" rot="5972366">
            <a:off x="5172357" y="2312789"/>
            <a:ext cx="7366451" cy="256259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 flipH="1" rot="1255446">
            <a:off x="2195647" y="4140025"/>
            <a:ext cx="7365744" cy="25625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4572000" y="198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subTitle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/>
          <p:nvPr/>
        </p:nvSpPr>
        <p:spPr>
          <a:xfrm rot="10800000">
            <a:off x="-2556898" y="-2235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 rot="3857578">
            <a:off x="7968227" y="-617821"/>
            <a:ext cx="1958091" cy="185867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 flipH="1" rot="-137095">
            <a:off x="2084070" y="4517976"/>
            <a:ext cx="7544799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rot="-286589">
            <a:off x="-1444668" y="-1862776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 rot="-820164">
            <a:off x="-1973662" y="3032776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720000" y="198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" type="subTitle"/>
          </p:nvPr>
        </p:nvSpPr>
        <p:spPr>
          <a:xfrm>
            <a:off x="720000" y="2552700"/>
            <a:ext cx="38520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/>
          <p:nvPr/>
        </p:nvSpPr>
        <p:spPr>
          <a:xfrm rot="7587651">
            <a:off x="7835307" y="-586872"/>
            <a:ext cx="1647000" cy="15633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960034" y="4630597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 flipH="1" rot="10560097">
            <a:off x="-1230641" y="-469819"/>
            <a:ext cx="7544920" cy="124147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rot="10513411">
            <a:off x="-879566" y="3618898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rot="9979836">
            <a:off x="-350606" y="-1276852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2" type="title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16"/>
          <p:cNvSpPr txBox="1"/>
          <p:nvPr>
            <p:ph idx="1" type="subTitle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3" type="title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" name="Google Shape;136;p16"/>
          <p:cNvSpPr txBox="1"/>
          <p:nvPr>
            <p:ph idx="4" type="subTitle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5" type="title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16"/>
          <p:cNvSpPr txBox="1"/>
          <p:nvPr>
            <p:ph idx="6" type="subTitle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/>
          <p:nvPr/>
        </p:nvSpPr>
        <p:spPr>
          <a:xfrm flipH="1" rot="-138344">
            <a:off x="-1025254" y="4566974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 rot="10513411">
            <a:off x="-1316068" y="348804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 flipH="1" rot="10499964">
            <a:off x="-797491" y="-666658"/>
            <a:ext cx="6400773" cy="1241583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-3959475" y="-1536275"/>
            <a:ext cx="6584409" cy="2387802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 rot="1529064">
            <a:off x="7726677" y="4487541"/>
            <a:ext cx="1974038" cy="1796584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 rot="-3724802">
            <a:off x="-1118294" y="-207033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 rot="4809646">
            <a:off x="-1569969" y="-1638747"/>
            <a:ext cx="4490270" cy="2544785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 rot="7863312">
            <a:off x="5748519" y="4184382"/>
            <a:ext cx="4490470" cy="2544774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2" type="title"/>
          </p:nvPr>
        </p:nvSpPr>
        <p:spPr>
          <a:xfrm>
            <a:off x="683200" y="3281100"/>
            <a:ext cx="2146500" cy="476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793500" y="3678000"/>
            <a:ext cx="1926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3" type="title"/>
          </p:nvPr>
        </p:nvSpPr>
        <p:spPr>
          <a:xfrm>
            <a:off x="3041550" y="32811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4" type="subTitle"/>
          </p:nvPr>
        </p:nvSpPr>
        <p:spPr>
          <a:xfrm>
            <a:off x="3151800" y="3678000"/>
            <a:ext cx="1926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5" type="title"/>
          </p:nvPr>
        </p:nvSpPr>
        <p:spPr>
          <a:xfrm>
            <a:off x="5399900" y="32811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6" type="subTitle"/>
          </p:nvPr>
        </p:nvSpPr>
        <p:spPr>
          <a:xfrm>
            <a:off x="5510150" y="3678000"/>
            <a:ext cx="1926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7" type="title"/>
          </p:nvPr>
        </p:nvSpPr>
        <p:spPr>
          <a:xfrm>
            <a:off x="1597600" y="16419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idx="8" type="subTitle"/>
          </p:nvPr>
        </p:nvSpPr>
        <p:spPr>
          <a:xfrm>
            <a:off x="1707900" y="2038850"/>
            <a:ext cx="1926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9" type="title"/>
          </p:nvPr>
        </p:nvSpPr>
        <p:spPr>
          <a:xfrm>
            <a:off x="3955950" y="16419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idx="13" type="subTitle"/>
          </p:nvPr>
        </p:nvSpPr>
        <p:spPr>
          <a:xfrm>
            <a:off x="4066200" y="2038850"/>
            <a:ext cx="1926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4" type="title"/>
          </p:nvPr>
        </p:nvSpPr>
        <p:spPr>
          <a:xfrm>
            <a:off x="6314300" y="16419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15" type="subTitle"/>
          </p:nvPr>
        </p:nvSpPr>
        <p:spPr>
          <a:xfrm>
            <a:off x="6424550" y="2038850"/>
            <a:ext cx="1926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2_1_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720000" y="3454925"/>
            <a:ext cx="2146500" cy="476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1" type="subTitle"/>
          </p:nvPr>
        </p:nvSpPr>
        <p:spPr>
          <a:xfrm>
            <a:off x="720000" y="38518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2" type="title"/>
          </p:nvPr>
        </p:nvSpPr>
        <p:spPr>
          <a:xfrm>
            <a:off x="3498750" y="34549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5" name="Google Shape;165;p18"/>
          <p:cNvSpPr txBox="1"/>
          <p:nvPr>
            <p:ph idx="3" type="subTitle"/>
          </p:nvPr>
        </p:nvSpPr>
        <p:spPr>
          <a:xfrm>
            <a:off x="3498750" y="38518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4" type="title"/>
          </p:nvPr>
        </p:nvSpPr>
        <p:spPr>
          <a:xfrm>
            <a:off x="6277125" y="34549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7" name="Google Shape;167;p18"/>
          <p:cNvSpPr txBox="1"/>
          <p:nvPr>
            <p:ph idx="5" type="subTitle"/>
          </p:nvPr>
        </p:nvSpPr>
        <p:spPr>
          <a:xfrm>
            <a:off x="6277125" y="38518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6" type="title"/>
          </p:nvPr>
        </p:nvSpPr>
        <p:spPr>
          <a:xfrm>
            <a:off x="720000" y="18157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9" name="Google Shape;169;p18"/>
          <p:cNvSpPr txBox="1"/>
          <p:nvPr>
            <p:ph idx="7" type="subTitle"/>
          </p:nvPr>
        </p:nvSpPr>
        <p:spPr>
          <a:xfrm>
            <a:off x="720000" y="22126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8" type="title"/>
          </p:nvPr>
        </p:nvSpPr>
        <p:spPr>
          <a:xfrm>
            <a:off x="6277125" y="18157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9" type="subTitle"/>
          </p:nvPr>
        </p:nvSpPr>
        <p:spPr>
          <a:xfrm>
            <a:off x="6277125" y="22126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8"/>
          <p:cNvSpPr/>
          <p:nvPr/>
        </p:nvSpPr>
        <p:spPr>
          <a:xfrm rot="2214169">
            <a:off x="7577803" y="-782943"/>
            <a:ext cx="1918405" cy="1574389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 flipH="1" rot="-10565174">
            <a:off x="-558844" y="-875387"/>
            <a:ext cx="7278875" cy="2144978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 flipH="1" rot="5218157">
            <a:off x="1130872" y="-2327762"/>
            <a:ext cx="1435466" cy="4875128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 rot="10513411">
            <a:off x="7021182" y="-85223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>
            <p:ph idx="13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bg>
      <p:bgPr>
        <a:solidFill>
          <a:schemeClr val="l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hasCustomPrompt="1" type="title"/>
          </p:nvPr>
        </p:nvSpPr>
        <p:spPr>
          <a:xfrm>
            <a:off x="901650" y="1501050"/>
            <a:ext cx="3488700" cy="9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19"/>
          <p:cNvSpPr txBox="1"/>
          <p:nvPr>
            <p:ph idx="1" type="subTitle"/>
          </p:nvPr>
        </p:nvSpPr>
        <p:spPr>
          <a:xfrm>
            <a:off x="901650" y="2230650"/>
            <a:ext cx="34887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hasCustomPrompt="1" idx="2" type="title"/>
          </p:nvPr>
        </p:nvSpPr>
        <p:spPr>
          <a:xfrm>
            <a:off x="4753650" y="1501050"/>
            <a:ext cx="3488700" cy="9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9"/>
          <p:cNvSpPr txBox="1"/>
          <p:nvPr>
            <p:ph idx="3" type="subTitle"/>
          </p:nvPr>
        </p:nvSpPr>
        <p:spPr>
          <a:xfrm>
            <a:off x="4753650" y="2230650"/>
            <a:ext cx="34887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hasCustomPrompt="1" idx="4" type="title"/>
          </p:nvPr>
        </p:nvSpPr>
        <p:spPr>
          <a:xfrm>
            <a:off x="2827575" y="3246450"/>
            <a:ext cx="3488700" cy="8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9"/>
          <p:cNvSpPr txBox="1"/>
          <p:nvPr>
            <p:ph idx="5" type="subTitle"/>
          </p:nvPr>
        </p:nvSpPr>
        <p:spPr>
          <a:xfrm>
            <a:off x="2827475" y="3920700"/>
            <a:ext cx="34887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/>
          <p:nvPr/>
        </p:nvSpPr>
        <p:spPr>
          <a:xfrm rot="10800000">
            <a:off x="-1811186" y="-711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 flipH="1" rot="-137095">
            <a:off x="-3687930" y="4517976"/>
            <a:ext cx="7544799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 rot="-570820">
            <a:off x="-505882" y="-1768541"/>
            <a:ext cx="11965368" cy="3577529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 rot="-820164">
            <a:off x="-7883937" y="3032776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 rot="-137083">
            <a:off x="6052155" y="4059191"/>
            <a:ext cx="6972127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 flipH="1" rot="9979836">
            <a:off x="3364481" y="2961019"/>
            <a:ext cx="10722477" cy="343783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 flipH="1" rot="-138344">
            <a:off x="-949054" y="4719374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 rot="10513411">
            <a:off x="-1218443" y="367659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 flipH="1" rot="10731167">
            <a:off x="6074382" y="-626759"/>
            <a:ext cx="6400957" cy="124156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 rot="231261">
            <a:off x="2939279" y="-1702030"/>
            <a:ext cx="6584472" cy="2387788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 rot="-3724802">
            <a:off x="-1181994" y="-550645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 rot="-5616881">
            <a:off x="-2192086" y="-1024759"/>
            <a:ext cx="4645754" cy="2544717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20"/>
          <p:cNvSpPr txBox="1"/>
          <p:nvPr>
            <p:ph idx="2" type="title"/>
          </p:nvPr>
        </p:nvSpPr>
        <p:spPr>
          <a:xfrm>
            <a:off x="720000" y="32263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720000" y="36232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0"/>
          <p:cNvSpPr txBox="1"/>
          <p:nvPr>
            <p:ph idx="3" type="title"/>
          </p:nvPr>
        </p:nvSpPr>
        <p:spPr>
          <a:xfrm>
            <a:off x="6277500" y="32263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1" name="Google Shape;201;p20"/>
          <p:cNvSpPr txBox="1"/>
          <p:nvPr>
            <p:ph idx="4" type="subTitle"/>
          </p:nvPr>
        </p:nvSpPr>
        <p:spPr>
          <a:xfrm>
            <a:off x="6277500" y="36232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0"/>
          <p:cNvSpPr txBox="1"/>
          <p:nvPr>
            <p:ph idx="5" type="title"/>
          </p:nvPr>
        </p:nvSpPr>
        <p:spPr>
          <a:xfrm>
            <a:off x="720000" y="15871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3" name="Google Shape;203;p20"/>
          <p:cNvSpPr txBox="1"/>
          <p:nvPr>
            <p:ph idx="6" type="subTitle"/>
          </p:nvPr>
        </p:nvSpPr>
        <p:spPr>
          <a:xfrm>
            <a:off x="720000" y="19840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0"/>
          <p:cNvSpPr txBox="1"/>
          <p:nvPr>
            <p:ph idx="7" type="title"/>
          </p:nvPr>
        </p:nvSpPr>
        <p:spPr>
          <a:xfrm>
            <a:off x="6277500" y="15871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5" name="Google Shape;205;p20"/>
          <p:cNvSpPr txBox="1"/>
          <p:nvPr>
            <p:ph idx="8" type="subTitle"/>
          </p:nvPr>
        </p:nvSpPr>
        <p:spPr>
          <a:xfrm>
            <a:off x="6277500" y="19840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7174800" y="2898086"/>
            <a:ext cx="3916382" cy="2679350"/>
          </a:xfrm>
          <a:custGeom>
            <a:rect b="b" l="l" r="r" t="t"/>
            <a:pathLst>
              <a:path extrusionOk="0" h="97849" w="143025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88674" y="2370325"/>
            <a:ext cx="2837128" cy="2750709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rgbClr val="FD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 rot="-10565234">
            <a:off x="-405294" y="-908568"/>
            <a:ext cx="6308006" cy="2144978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 rot="5218157">
            <a:off x="805968" y="-1892900"/>
            <a:ext cx="1435466" cy="3919220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flipH="1" rot="230585">
            <a:off x="-4817949" y="4310141"/>
            <a:ext cx="8366961" cy="1241582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-10269600">
            <a:off x="-370060" y="4522900"/>
            <a:ext cx="6584290" cy="2387749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 2">
  <p:cSld name="CUSTOM_2_1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21"/>
          <p:cNvSpPr txBox="1"/>
          <p:nvPr>
            <p:ph idx="2" type="title"/>
          </p:nvPr>
        </p:nvSpPr>
        <p:spPr>
          <a:xfrm>
            <a:off x="3875263" y="32263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9" name="Google Shape;209;p21"/>
          <p:cNvSpPr txBox="1"/>
          <p:nvPr>
            <p:ph idx="1" type="subTitle"/>
          </p:nvPr>
        </p:nvSpPr>
        <p:spPr>
          <a:xfrm>
            <a:off x="3875263" y="36232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3" type="title"/>
          </p:nvPr>
        </p:nvSpPr>
        <p:spPr>
          <a:xfrm>
            <a:off x="6277500" y="32263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1" name="Google Shape;211;p21"/>
          <p:cNvSpPr txBox="1"/>
          <p:nvPr>
            <p:ph idx="4" type="subTitle"/>
          </p:nvPr>
        </p:nvSpPr>
        <p:spPr>
          <a:xfrm>
            <a:off x="6277500" y="36232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5" type="title"/>
          </p:nvPr>
        </p:nvSpPr>
        <p:spPr>
          <a:xfrm>
            <a:off x="3875263" y="15871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3" name="Google Shape;213;p21"/>
          <p:cNvSpPr txBox="1"/>
          <p:nvPr>
            <p:ph idx="6" type="subTitle"/>
          </p:nvPr>
        </p:nvSpPr>
        <p:spPr>
          <a:xfrm>
            <a:off x="3875263" y="19840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1"/>
          <p:cNvSpPr txBox="1"/>
          <p:nvPr>
            <p:ph idx="7" type="title"/>
          </p:nvPr>
        </p:nvSpPr>
        <p:spPr>
          <a:xfrm>
            <a:off x="6277500" y="15871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21"/>
          <p:cNvSpPr txBox="1"/>
          <p:nvPr>
            <p:ph idx="8" type="subTitle"/>
          </p:nvPr>
        </p:nvSpPr>
        <p:spPr>
          <a:xfrm>
            <a:off x="6277500" y="19840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1"/>
          <p:cNvSpPr/>
          <p:nvPr/>
        </p:nvSpPr>
        <p:spPr>
          <a:xfrm flipH="1" rot="-138344">
            <a:off x="-5286779" y="4719374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 rot="10513411">
            <a:off x="-5556168" y="367659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 flipH="1" rot="10731167">
            <a:off x="6150582" y="-398159"/>
            <a:ext cx="6400957" cy="124156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 rot="491653">
            <a:off x="3091648" y="-1549690"/>
            <a:ext cx="6584327" cy="2387835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 rot="-3724802">
            <a:off x="-1105794" y="-474445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 rot="-5616881">
            <a:off x="-2115886" y="-948559"/>
            <a:ext cx="4645754" cy="2544717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bg>
      <p:bgPr>
        <a:solidFill>
          <a:schemeClr val="l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 rot="10566647">
            <a:off x="2191218" y="-588102"/>
            <a:ext cx="7740775" cy="2616772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 rot="-5216854">
            <a:off x="6689370" y="-1802916"/>
            <a:ext cx="1751179" cy="4809420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 rot="-229855">
            <a:off x="4538700" y="3850521"/>
            <a:ext cx="9694639" cy="1434213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 flipH="1" rot="10271192">
            <a:off x="1450768" y="4096080"/>
            <a:ext cx="7628916" cy="2758425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 flipH="1" rot="309939">
            <a:off x="-3634560" y="4342106"/>
            <a:ext cx="6400774" cy="1145927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-3840750" y="2031475"/>
            <a:ext cx="6478194" cy="3671050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 rot="-6299818">
            <a:off x="22235" y="558480"/>
            <a:ext cx="1506489" cy="137088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 rot="-2430215">
            <a:off x="-3535453" y="-2409049"/>
            <a:ext cx="10722637" cy="3577623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 txBox="1"/>
          <p:nvPr>
            <p:ph type="title"/>
          </p:nvPr>
        </p:nvSpPr>
        <p:spPr>
          <a:xfrm>
            <a:off x="2347025" y="2800350"/>
            <a:ext cx="444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22"/>
          <p:cNvSpPr txBox="1"/>
          <p:nvPr>
            <p:ph idx="1" type="subTitle"/>
          </p:nvPr>
        </p:nvSpPr>
        <p:spPr>
          <a:xfrm>
            <a:off x="2110325" y="1697550"/>
            <a:ext cx="4923300" cy="11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 rot="7721042">
            <a:off x="-3616905" y="416344"/>
            <a:ext cx="6784035" cy="124164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 rot="-9195049">
            <a:off x="-882651" y="-2283815"/>
            <a:ext cx="1658035" cy="5441740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9pPr>
          </a:lstStyle>
          <a:p/>
        </p:txBody>
      </p:sp>
      <p:sp>
        <p:nvSpPr>
          <p:cNvPr id="237" name="Google Shape;237;p23"/>
          <p:cNvSpPr/>
          <p:nvPr/>
        </p:nvSpPr>
        <p:spPr>
          <a:xfrm rot="-2700500">
            <a:off x="5828109" y="3031428"/>
            <a:ext cx="5797077" cy="2719673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 flipH="1" rot="-10799665">
            <a:off x="5030251" y="-793566"/>
            <a:ext cx="8366921" cy="124154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 flipH="1" rot="6276828">
            <a:off x="7072482" y="-3718147"/>
            <a:ext cx="1676528" cy="6602836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rot="333">
            <a:off x="-1188600" y="4680608"/>
            <a:ext cx="8426102" cy="124166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 flipH="1" rot="487499">
            <a:off x="-404545" y="3676669"/>
            <a:ext cx="9739368" cy="2562754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 flipH="1">
            <a:off x="5678989" y="3268075"/>
            <a:ext cx="5947208" cy="3075500"/>
          </a:xfrm>
          <a:custGeom>
            <a:rect b="b" l="l" r="r" t="t"/>
            <a:pathLst>
              <a:path extrusionOk="0" h="123020" w="147665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" name="Google Shape;245;p24"/>
          <p:cNvSpPr/>
          <p:nvPr/>
        </p:nvSpPr>
        <p:spPr>
          <a:xfrm rot="478634">
            <a:off x="5842085" y="4195981"/>
            <a:ext cx="4160350" cy="2511324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 flipH="1" rot="5400000">
            <a:off x="-2420495" y="3191866"/>
            <a:ext cx="5947208" cy="3075500"/>
          </a:xfrm>
          <a:custGeom>
            <a:rect b="b" l="l" r="r" t="t"/>
            <a:pathLst>
              <a:path extrusionOk="0" h="123020" w="147665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 rot="5400000">
            <a:off x="-2283867" y="2209025"/>
            <a:ext cx="4160241" cy="3254240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bg>
      <p:bgPr>
        <a:solidFill>
          <a:schemeClr val="l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720000" y="796500"/>
            <a:ext cx="38520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0" name="Google Shape;250;p25"/>
          <p:cNvSpPr txBox="1"/>
          <p:nvPr>
            <p:ph idx="1" type="subTitle"/>
          </p:nvPr>
        </p:nvSpPr>
        <p:spPr>
          <a:xfrm>
            <a:off x="720000" y="1595700"/>
            <a:ext cx="3852000" cy="1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5"/>
          <p:cNvSpPr txBox="1"/>
          <p:nvPr/>
        </p:nvSpPr>
        <p:spPr>
          <a:xfrm>
            <a:off x="720000" y="3470275"/>
            <a:ext cx="3407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-GB" sz="11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-GB" sz="11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-GB" sz="11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-GB" sz="11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25"/>
          <p:cNvSpPr/>
          <p:nvPr/>
        </p:nvSpPr>
        <p:spPr>
          <a:xfrm rot="10800000">
            <a:off x="-1811186" y="-2235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 rot="3857578">
            <a:off x="8012102" y="-519121"/>
            <a:ext cx="1958091" cy="185867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 flipH="1" rot="-137095">
            <a:off x="1734870" y="4517976"/>
            <a:ext cx="7544799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 rot="530">
            <a:off x="-1103045" y="-1790039"/>
            <a:ext cx="11965092" cy="357743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 rot="-820164">
            <a:off x="-2461137" y="3032776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flipH="1" rot="-138344">
            <a:off x="-5286779" y="4719374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 flipH="1" rot="10731167">
            <a:off x="6150582" y="-398159"/>
            <a:ext cx="6400957" cy="124156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">
    <p:bg>
      <p:bgPr>
        <a:solidFill>
          <a:schemeClr val="lt2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 flipH="1" rot="-137095">
            <a:off x="-3687930" y="4517976"/>
            <a:ext cx="7544799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 flipH="1" rot="9979836">
            <a:off x="3364481" y="2961019"/>
            <a:ext cx="10722477" cy="343783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4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 flipH="1" rot="-137095">
            <a:off x="2084070" y="4517976"/>
            <a:ext cx="7544799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 flipH="1">
            <a:off x="4929164" y="3066650"/>
            <a:ext cx="5947208" cy="3075500"/>
          </a:xfrm>
          <a:custGeom>
            <a:rect b="b" l="l" r="r" t="t"/>
            <a:pathLst>
              <a:path extrusionOk="0" h="123020" w="147665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rot="478692">
            <a:off x="6068231" y="3662365"/>
            <a:ext cx="3385360" cy="2511324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2005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title"/>
          </p:nvPr>
        </p:nvSpPr>
        <p:spPr>
          <a:xfrm>
            <a:off x="1368988" y="28765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369000" y="3273450"/>
            <a:ext cx="21465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title"/>
          </p:nvPr>
        </p:nvSpPr>
        <p:spPr>
          <a:xfrm>
            <a:off x="5628488" y="28765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5628500" y="3273450"/>
            <a:ext cx="21465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 rot="-3724802">
            <a:off x="8782406" y="3103380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flipH="1" rot="-138344">
            <a:off x="-977104" y="4470649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rot="10513411">
            <a:off x="-1709043" y="343024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flipH="1" rot="10499964">
            <a:off x="-797491" y="-666658"/>
            <a:ext cx="6400773" cy="1241583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-3959475" y="-1536275"/>
            <a:ext cx="6584409" cy="2387802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 rot="-3724802">
            <a:off x="7802856" y="-550645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 rot="-7826694">
            <a:off x="6331761" y="708388"/>
            <a:ext cx="4645922" cy="254466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 rot="8099500">
            <a:off x="-2080355" y="-455822"/>
            <a:ext cx="5797077" cy="2719673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 flipH="1" rot="4732343">
            <a:off x="969117" y="-2948220"/>
            <a:ext cx="1676340" cy="5535472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 flipH="1" rot="-10799665">
            <a:off x="5543501" y="-225004"/>
            <a:ext cx="8366921" cy="124154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 flipH="1" rot="6276828">
            <a:off x="7585732" y="-3149585"/>
            <a:ext cx="1676528" cy="6602836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333">
            <a:off x="968975" y="4680608"/>
            <a:ext cx="8426102" cy="124166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flipH="1" rot="487553">
            <a:off x="1286487" y="3675250"/>
            <a:ext cx="10630722" cy="2562754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0" y="1629725"/>
            <a:ext cx="38439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5318400" y="2687238"/>
            <a:ext cx="31056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/>
          <p:nvPr/>
        </p:nvSpPr>
        <p:spPr>
          <a:xfrm rot="10566647">
            <a:off x="3122533" y="-814416"/>
            <a:ext cx="7740775" cy="2000858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rot="-5216854">
            <a:off x="6727470" y="-2398466"/>
            <a:ext cx="1751179" cy="4809420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 rot="-229855">
            <a:off x="2557500" y="4231521"/>
            <a:ext cx="9694639" cy="1434213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flipH="1" rot="10584958">
            <a:off x="-568500" y="4318605"/>
            <a:ext cx="8832230" cy="2758348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720000" y="1283500"/>
            <a:ext cx="4573500" cy="25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8"/>
          <p:cNvSpPr/>
          <p:nvPr/>
        </p:nvSpPr>
        <p:spPr>
          <a:xfrm rot="10800000">
            <a:off x="-2556898" y="-2235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6108399" y="2377039"/>
            <a:ext cx="4677990" cy="3200396"/>
          </a:xfrm>
          <a:custGeom>
            <a:rect b="b" l="l" r="r" t="t"/>
            <a:pathLst>
              <a:path extrusionOk="0" h="97849" w="143025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961095" y="1746648"/>
            <a:ext cx="3388857" cy="3285632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rgbClr val="FD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3857578">
            <a:off x="7968227" y="-617821"/>
            <a:ext cx="1958091" cy="185867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 rot="5054829">
            <a:off x="-3549307" y="3576446"/>
            <a:ext cx="7544965" cy="124161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rot="-286589">
            <a:off x="-1444668" y="-1862776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rot="4371704">
            <a:off x="-4970498" y="-75044"/>
            <a:ext cx="10722597" cy="3577484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720000" y="1048825"/>
            <a:ext cx="3852000" cy="8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72" name="Google Shape;72;p9"/>
          <p:cNvSpPr/>
          <p:nvPr/>
        </p:nvSpPr>
        <p:spPr>
          <a:xfrm rot="4919583">
            <a:off x="8828896" y="-504104"/>
            <a:ext cx="1148307" cy="1090004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 flipH="1" rot="10661656">
            <a:off x="734117" y="-424144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 rot="-286589">
            <a:off x="-1444668" y="-1862776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6EDBFC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4466700" y="1951488"/>
            <a:ext cx="3957300" cy="12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b="1"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idx="1" type="subTitle"/>
          </p:nvPr>
        </p:nvSpPr>
        <p:spPr>
          <a:xfrm rot="-746">
            <a:off x="768550" y="3421622"/>
            <a:ext cx="4144800" cy="14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Team 14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Yuan Kai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Rebecca 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Tingting Brill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Shandlie Jean-Baptiste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282" name="Google Shape;282;p29"/>
          <p:cNvGrpSpPr/>
          <p:nvPr/>
        </p:nvGrpSpPr>
        <p:grpSpPr>
          <a:xfrm>
            <a:off x="8794300" y="3421175"/>
            <a:ext cx="180859" cy="180123"/>
            <a:chOff x="5944500" y="324350"/>
            <a:chExt cx="180859" cy="180123"/>
          </a:xfrm>
        </p:grpSpPr>
        <p:sp>
          <p:nvSpPr>
            <p:cNvPr id="283" name="Google Shape;283;p29"/>
            <p:cNvSpPr/>
            <p:nvPr/>
          </p:nvSpPr>
          <p:spPr>
            <a:xfrm>
              <a:off x="6029266" y="3243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6029266" y="4460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6066519" y="4094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5944500" y="4094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29"/>
          <p:cNvGrpSpPr/>
          <p:nvPr/>
        </p:nvGrpSpPr>
        <p:grpSpPr>
          <a:xfrm>
            <a:off x="8562175" y="593425"/>
            <a:ext cx="180859" cy="180123"/>
            <a:chOff x="6034925" y="548950"/>
            <a:chExt cx="180859" cy="180123"/>
          </a:xfrm>
        </p:grpSpPr>
        <p:sp>
          <p:nvSpPr>
            <p:cNvPr id="288" name="Google Shape;288;p29"/>
            <p:cNvSpPr/>
            <p:nvPr/>
          </p:nvSpPr>
          <p:spPr>
            <a:xfrm>
              <a:off x="6119691" y="5489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6119691" y="6706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6156944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6034925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29"/>
          <p:cNvSpPr/>
          <p:nvPr/>
        </p:nvSpPr>
        <p:spPr>
          <a:xfrm>
            <a:off x="4473400" y="1701650"/>
            <a:ext cx="166850" cy="101475"/>
          </a:xfrm>
          <a:custGeom>
            <a:rect b="b" l="l" r="r" t="t"/>
            <a:pathLst>
              <a:path extrusionOk="0" h="4059" w="6674">
                <a:moveTo>
                  <a:pt x="1711" y="1"/>
                </a:moveTo>
                <a:lnTo>
                  <a:pt x="1040" y="403"/>
                </a:lnTo>
                <a:lnTo>
                  <a:pt x="303" y="1308"/>
                </a:lnTo>
                <a:lnTo>
                  <a:pt x="34" y="2013"/>
                </a:lnTo>
                <a:lnTo>
                  <a:pt x="1" y="2415"/>
                </a:lnTo>
                <a:lnTo>
                  <a:pt x="34" y="2750"/>
                </a:lnTo>
                <a:lnTo>
                  <a:pt x="269" y="3354"/>
                </a:lnTo>
                <a:lnTo>
                  <a:pt x="739" y="3823"/>
                </a:lnTo>
                <a:lnTo>
                  <a:pt x="1342" y="4058"/>
                </a:lnTo>
                <a:lnTo>
                  <a:pt x="1677" y="4058"/>
                </a:lnTo>
                <a:lnTo>
                  <a:pt x="1946" y="4025"/>
                </a:lnTo>
                <a:lnTo>
                  <a:pt x="2449" y="3857"/>
                </a:lnTo>
                <a:lnTo>
                  <a:pt x="2818" y="3488"/>
                </a:lnTo>
                <a:lnTo>
                  <a:pt x="3052" y="3019"/>
                </a:lnTo>
                <a:lnTo>
                  <a:pt x="3086" y="2750"/>
                </a:lnTo>
                <a:lnTo>
                  <a:pt x="3052" y="2516"/>
                </a:lnTo>
                <a:lnTo>
                  <a:pt x="2918" y="2147"/>
                </a:lnTo>
                <a:lnTo>
                  <a:pt x="2616" y="1845"/>
                </a:lnTo>
                <a:lnTo>
                  <a:pt x="2248" y="1677"/>
                </a:lnTo>
                <a:lnTo>
                  <a:pt x="2013" y="1644"/>
                </a:lnTo>
                <a:lnTo>
                  <a:pt x="1610" y="1677"/>
                </a:lnTo>
                <a:lnTo>
                  <a:pt x="1040" y="2180"/>
                </a:lnTo>
                <a:lnTo>
                  <a:pt x="973" y="2583"/>
                </a:lnTo>
                <a:lnTo>
                  <a:pt x="1007" y="2851"/>
                </a:lnTo>
                <a:lnTo>
                  <a:pt x="1275" y="3220"/>
                </a:lnTo>
                <a:lnTo>
                  <a:pt x="1476" y="3320"/>
                </a:lnTo>
                <a:lnTo>
                  <a:pt x="1644" y="3354"/>
                </a:lnTo>
                <a:lnTo>
                  <a:pt x="1677" y="3488"/>
                </a:lnTo>
                <a:lnTo>
                  <a:pt x="1644" y="3656"/>
                </a:lnTo>
                <a:lnTo>
                  <a:pt x="1476" y="3689"/>
                </a:lnTo>
                <a:lnTo>
                  <a:pt x="1242" y="3656"/>
                </a:lnTo>
                <a:lnTo>
                  <a:pt x="806" y="3455"/>
                </a:lnTo>
                <a:lnTo>
                  <a:pt x="504" y="3119"/>
                </a:lnTo>
                <a:lnTo>
                  <a:pt x="336" y="2650"/>
                </a:lnTo>
                <a:lnTo>
                  <a:pt x="336" y="2415"/>
                </a:lnTo>
                <a:lnTo>
                  <a:pt x="370" y="2080"/>
                </a:lnTo>
                <a:lnTo>
                  <a:pt x="604" y="1443"/>
                </a:lnTo>
                <a:lnTo>
                  <a:pt x="1309" y="671"/>
                </a:lnTo>
                <a:lnTo>
                  <a:pt x="1879" y="269"/>
                </a:lnTo>
                <a:lnTo>
                  <a:pt x="1711" y="1"/>
                </a:lnTo>
                <a:close/>
                <a:moveTo>
                  <a:pt x="5299" y="1"/>
                </a:moveTo>
                <a:lnTo>
                  <a:pt x="4628" y="403"/>
                </a:lnTo>
                <a:lnTo>
                  <a:pt x="3891" y="1308"/>
                </a:lnTo>
                <a:lnTo>
                  <a:pt x="3622" y="2013"/>
                </a:lnTo>
                <a:lnTo>
                  <a:pt x="3622" y="2415"/>
                </a:lnTo>
                <a:lnTo>
                  <a:pt x="3622" y="2750"/>
                </a:lnTo>
                <a:lnTo>
                  <a:pt x="3857" y="3354"/>
                </a:lnTo>
                <a:lnTo>
                  <a:pt x="4327" y="3823"/>
                </a:lnTo>
                <a:lnTo>
                  <a:pt x="4930" y="4058"/>
                </a:lnTo>
                <a:lnTo>
                  <a:pt x="5299" y="4058"/>
                </a:lnTo>
                <a:lnTo>
                  <a:pt x="5567" y="4025"/>
                </a:lnTo>
                <a:lnTo>
                  <a:pt x="6070" y="3857"/>
                </a:lnTo>
                <a:lnTo>
                  <a:pt x="6439" y="3488"/>
                </a:lnTo>
                <a:lnTo>
                  <a:pt x="6640" y="3019"/>
                </a:lnTo>
                <a:lnTo>
                  <a:pt x="6674" y="2750"/>
                </a:lnTo>
                <a:lnTo>
                  <a:pt x="6674" y="2516"/>
                </a:lnTo>
                <a:lnTo>
                  <a:pt x="6506" y="2147"/>
                </a:lnTo>
                <a:lnTo>
                  <a:pt x="6204" y="1845"/>
                </a:lnTo>
                <a:lnTo>
                  <a:pt x="5836" y="1677"/>
                </a:lnTo>
                <a:lnTo>
                  <a:pt x="5634" y="1644"/>
                </a:lnTo>
                <a:lnTo>
                  <a:pt x="5400" y="1644"/>
                </a:lnTo>
                <a:lnTo>
                  <a:pt x="5064" y="1778"/>
                </a:lnTo>
                <a:lnTo>
                  <a:pt x="4763" y="2046"/>
                </a:lnTo>
                <a:lnTo>
                  <a:pt x="4595" y="2381"/>
                </a:lnTo>
                <a:lnTo>
                  <a:pt x="4595" y="2583"/>
                </a:lnTo>
                <a:lnTo>
                  <a:pt x="4595" y="2851"/>
                </a:lnTo>
                <a:lnTo>
                  <a:pt x="4863" y="3220"/>
                </a:lnTo>
                <a:lnTo>
                  <a:pt x="5098" y="3320"/>
                </a:lnTo>
                <a:lnTo>
                  <a:pt x="5232" y="3354"/>
                </a:lnTo>
                <a:lnTo>
                  <a:pt x="5266" y="3488"/>
                </a:lnTo>
                <a:lnTo>
                  <a:pt x="5232" y="3656"/>
                </a:lnTo>
                <a:lnTo>
                  <a:pt x="5064" y="3689"/>
                </a:lnTo>
                <a:lnTo>
                  <a:pt x="4830" y="3656"/>
                </a:lnTo>
                <a:lnTo>
                  <a:pt x="4394" y="3455"/>
                </a:lnTo>
                <a:lnTo>
                  <a:pt x="4092" y="3119"/>
                </a:lnTo>
                <a:lnTo>
                  <a:pt x="3958" y="2650"/>
                </a:lnTo>
                <a:lnTo>
                  <a:pt x="3958" y="2415"/>
                </a:lnTo>
                <a:lnTo>
                  <a:pt x="3958" y="2080"/>
                </a:lnTo>
                <a:lnTo>
                  <a:pt x="4226" y="1443"/>
                </a:lnTo>
                <a:lnTo>
                  <a:pt x="4897" y="671"/>
                </a:lnTo>
                <a:lnTo>
                  <a:pt x="5500" y="269"/>
                </a:lnTo>
                <a:lnTo>
                  <a:pt x="5299" y="1"/>
                </a:lnTo>
                <a:close/>
              </a:path>
            </a:pathLst>
          </a:custGeom>
          <a:solidFill>
            <a:srgbClr val="6ED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29"/>
          <p:cNvGrpSpPr/>
          <p:nvPr/>
        </p:nvGrpSpPr>
        <p:grpSpPr>
          <a:xfrm>
            <a:off x="4441825" y="1597325"/>
            <a:ext cx="270175" cy="269075"/>
            <a:chOff x="6214675" y="650238"/>
            <a:chExt cx="270175" cy="269075"/>
          </a:xfrm>
        </p:grpSpPr>
        <p:sp>
          <p:nvSpPr>
            <p:cNvPr id="294" name="Google Shape;294;p29"/>
            <p:cNvSpPr/>
            <p:nvPr/>
          </p:nvSpPr>
          <p:spPr>
            <a:xfrm>
              <a:off x="6341300" y="650238"/>
              <a:ext cx="15300" cy="87875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6341300" y="831963"/>
              <a:ext cx="15300" cy="87350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6396950" y="777388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14675" y="777388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29"/>
          <p:cNvGrpSpPr/>
          <p:nvPr/>
        </p:nvGrpSpPr>
        <p:grpSpPr>
          <a:xfrm>
            <a:off x="6266838" y="559875"/>
            <a:ext cx="270175" cy="269075"/>
            <a:chOff x="5944500" y="324350"/>
            <a:chExt cx="270175" cy="269075"/>
          </a:xfrm>
        </p:grpSpPr>
        <p:sp>
          <p:nvSpPr>
            <p:cNvPr id="299" name="Google Shape;299;p29"/>
            <p:cNvSpPr/>
            <p:nvPr/>
          </p:nvSpPr>
          <p:spPr>
            <a:xfrm>
              <a:off x="6071125" y="324350"/>
              <a:ext cx="15300" cy="87875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6071125" y="506075"/>
              <a:ext cx="15300" cy="87350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6126775" y="451500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944500" y="451500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9"/>
          <p:cNvGrpSpPr/>
          <p:nvPr/>
        </p:nvGrpSpPr>
        <p:grpSpPr>
          <a:xfrm>
            <a:off x="941188" y="405463"/>
            <a:ext cx="270175" cy="269075"/>
            <a:chOff x="5944500" y="324350"/>
            <a:chExt cx="270175" cy="269075"/>
          </a:xfrm>
        </p:grpSpPr>
        <p:sp>
          <p:nvSpPr>
            <p:cNvPr id="304" name="Google Shape;304;p29"/>
            <p:cNvSpPr/>
            <p:nvPr/>
          </p:nvSpPr>
          <p:spPr>
            <a:xfrm>
              <a:off x="6071125" y="324350"/>
              <a:ext cx="15300" cy="87875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6071125" y="506075"/>
              <a:ext cx="15300" cy="87350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6126775" y="451500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5944500" y="451500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29"/>
          <p:cNvGrpSpPr/>
          <p:nvPr/>
        </p:nvGrpSpPr>
        <p:grpSpPr>
          <a:xfrm>
            <a:off x="1564875" y="4825000"/>
            <a:ext cx="180859" cy="180123"/>
            <a:chOff x="6034925" y="548950"/>
            <a:chExt cx="180859" cy="180123"/>
          </a:xfrm>
        </p:grpSpPr>
        <p:sp>
          <p:nvSpPr>
            <p:cNvPr id="309" name="Google Shape;309;p29"/>
            <p:cNvSpPr/>
            <p:nvPr/>
          </p:nvSpPr>
          <p:spPr>
            <a:xfrm>
              <a:off x="6119691" y="5489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119691" y="6706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6156944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6034925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29"/>
          <p:cNvGrpSpPr/>
          <p:nvPr/>
        </p:nvGrpSpPr>
        <p:grpSpPr>
          <a:xfrm>
            <a:off x="2132000" y="4469875"/>
            <a:ext cx="270175" cy="269075"/>
            <a:chOff x="6214675" y="650238"/>
            <a:chExt cx="270175" cy="269075"/>
          </a:xfrm>
        </p:grpSpPr>
        <p:sp>
          <p:nvSpPr>
            <p:cNvPr id="314" name="Google Shape;314;p29"/>
            <p:cNvSpPr/>
            <p:nvPr/>
          </p:nvSpPr>
          <p:spPr>
            <a:xfrm>
              <a:off x="6341300" y="650238"/>
              <a:ext cx="15300" cy="87875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6341300" y="831963"/>
              <a:ext cx="15300" cy="87350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6396950" y="777388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6214675" y="777388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29"/>
          <p:cNvGrpSpPr/>
          <p:nvPr/>
        </p:nvGrpSpPr>
        <p:grpSpPr>
          <a:xfrm>
            <a:off x="2702000" y="174425"/>
            <a:ext cx="180859" cy="180123"/>
            <a:chOff x="6034925" y="548950"/>
            <a:chExt cx="180859" cy="180123"/>
          </a:xfrm>
        </p:grpSpPr>
        <p:sp>
          <p:nvSpPr>
            <p:cNvPr id="319" name="Google Shape;319;p29"/>
            <p:cNvSpPr/>
            <p:nvPr/>
          </p:nvSpPr>
          <p:spPr>
            <a:xfrm>
              <a:off x="6119691" y="5489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6119691" y="6706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6156944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6034925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29"/>
          <p:cNvGrpSpPr/>
          <p:nvPr/>
        </p:nvGrpSpPr>
        <p:grpSpPr>
          <a:xfrm>
            <a:off x="4788877" y="1095236"/>
            <a:ext cx="3832149" cy="3135526"/>
            <a:chOff x="4864795" y="1394488"/>
            <a:chExt cx="3402423" cy="2783917"/>
          </a:xfrm>
        </p:grpSpPr>
        <p:sp>
          <p:nvSpPr>
            <p:cNvPr id="324" name="Google Shape;324;p29"/>
            <p:cNvSpPr/>
            <p:nvPr/>
          </p:nvSpPr>
          <p:spPr>
            <a:xfrm>
              <a:off x="5269673" y="1394488"/>
              <a:ext cx="2997545" cy="2783917"/>
            </a:xfrm>
            <a:custGeom>
              <a:rect b="b" l="l" r="r" t="t"/>
              <a:pathLst>
                <a:path extrusionOk="0" h="154255" w="166092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5330186" y="1481044"/>
              <a:ext cx="2273137" cy="1746601"/>
            </a:xfrm>
            <a:custGeom>
              <a:rect b="b" l="l" r="r" t="t"/>
              <a:pathLst>
                <a:path extrusionOk="0" h="96778" w="125953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5802236" y="1795738"/>
              <a:ext cx="1332663" cy="1336291"/>
            </a:xfrm>
            <a:custGeom>
              <a:rect b="b" l="l" r="r" t="t"/>
              <a:pathLst>
                <a:path extrusionOk="0" h="74043" w="73842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7214164" y="1954899"/>
              <a:ext cx="298379" cy="303830"/>
            </a:xfrm>
            <a:custGeom>
              <a:rect b="b" l="l" r="r" t="t"/>
              <a:pathLst>
                <a:path extrusionOk="0" h="16835" w="16533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5330186" y="1481044"/>
              <a:ext cx="2273137" cy="88974"/>
            </a:xfrm>
            <a:custGeom>
              <a:rect b="b" l="l" r="r" t="t"/>
              <a:pathLst>
                <a:path extrusionOk="0" h="4930" w="125953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5330186" y="1481044"/>
              <a:ext cx="2273137" cy="1746601"/>
            </a:xfrm>
            <a:custGeom>
              <a:rect b="b" l="l" r="r" t="t"/>
              <a:pathLst>
                <a:path extrusionOk="0" fill="none" h="96778" w="125953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5484510" y="1508277"/>
              <a:ext cx="35120" cy="34507"/>
            </a:xfrm>
            <a:custGeom>
              <a:rect b="b" l="l" r="r" t="t"/>
              <a:pathLst>
                <a:path extrusionOk="0" h="1912" w="1946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5566211" y="1508277"/>
              <a:ext cx="35120" cy="34507"/>
            </a:xfrm>
            <a:custGeom>
              <a:rect b="b" l="l" r="r" t="t"/>
              <a:pathLst>
                <a:path extrusionOk="0" h="1912" w="1946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5647912" y="1508277"/>
              <a:ext cx="34525" cy="34507"/>
            </a:xfrm>
            <a:custGeom>
              <a:rect b="b" l="l" r="r" t="t"/>
              <a:pathLst>
                <a:path extrusionOk="0" h="1912" w="1913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6107257" y="2106805"/>
              <a:ext cx="722026" cy="722622"/>
            </a:xfrm>
            <a:custGeom>
              <a:rect b="b" l="l" r="r" t="t"/>
              <a:pathLst>
                <a:path extrusionOk="0" fill="none" h="40040" w="40007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cap="flat" cmpd="sng" w="4275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799595" y="1654119"/>
              <a:ext cx="1454917" cy="455122"/>
            </a:xfrm>
            <a:custGeom>
              <a:rect b="b" l="l" r="r" t="t"/>
              <a:pathLst>
                <a:path extrusionOk="0" h="25218" w="80616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7054390" y="1879857"/>
              <a:ext cx="991331" cy="18"/>
            </a:xfrm>
            <a:custGeom>
              <a:rect b="b" l="l" r="r" t="t"/>
              <a:pathLst>
                <a:path extrusionOk="0" fill="none" h="1" w="54929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7023529" y="1769118"/>
              <a:ext cx="718381" cy="110758"/>
            </a:xfrm>
            <a:custGeom>
              <a:rect b="b" l="l" r="r" t="t"/>
              <a:pathLst>
                <a:path extrusionOk="0" fill="none" h="6137" w="39805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7710417" y="1848996"/>
              <a:ext cx="62354" cy="61740"/>
            </a:xfrm>
            <a:custGeom>
              <a:rect b="b" l="l" r="r" t="t"/>
              <a:pathLst>
                <a:path extrusionOk="0" h="3421" w="3455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7149410" y="1738239"/>
              <a:ext cx="61740" cy="61759"/>
            </a:xfrm>
            <a:custGeom>
              <a:rect b="b" l="l" r="r" t="t"/>
              <a:pathLst>
                <a:path extrusionOk="0" h="3422" w="3421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7547628" y="1738239"/>
              <a:ext cx="62354" cy="62354"/>
            </a:xfrm>
            <a:custGeom>
              <a:rect b="b" l="l" r="r" t="t"/>
              <a:pathLst>
                <a:path extrusionOk="0" h="3455" w="3455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7023529" y="1879857"/>
              <a:ext cx="1022192" cy="110162"/>
            </a:xfrm>
            <a:custGeom>
              <a:rect b="b" l="l" r="r" t="t"/>
              <a:pathLst>
                <a:path extrusionOk="0" fill="none" h="6104" w="56639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7388449" y="1959140"/>
              <a:ext cx="61759" cy="62354"/>
            </a:xfrm>
            <a:custGeom>
              <a:rect b="b" l="l" r="r" t="t"/>
              <a:pathLst>
                <a:path extrusionOk="0" h="3455" w="3422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7148796" y="1959140"/>
              <a:ext cx="62354" cy="62354"/>
            </a:xfrm>
            <a:custGeom>
              <a:rect b="b" l="l" r="r" t="t"/>
              <a:pathLst>
                <a:path extrusionOk="0" h="3455" w="3455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7884106" y="1959140"/>
              <a:ext cx="61759" cy="62354"/>
            </a:xfrm>
            <a:custGeom>
              <a:rect b="b" l="l" r="r" t="t"/>
              <a:pathLst>
                <a:path extrusionOk="0" h="3455" w="3422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8014824" y="1848382"/>
              <a:ext cx="61759" cy="62354"/>
            </a:xfrm>
            <a:custGeom>
              <a:rect b="b" l="l" r="r" t="t"/>
              <a:pathLst>
                <a:path extrusionOk="0" h="3455" w="3422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6992054" y="1848996"/>
              <a:ext cx="62354" cy="61740"/>
            </a:xfrm>
            <a:custGeom>
              <a:rect b="b" l="l" r="r" t="t"/>
              <a:pathLst>
                <a:path extrusionOk="0" h="3421" w="3455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5296311" y="2612748"/>
              <a:ext cx="910226" cy="910226"/>
            </a:xfrm>
            <a:custGeom>
              <a:rect b="b" l="l" r="r" t="t"/>
              <a:pathLst>
                <a:path extrusionOk="0" h="50435" w="50435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5519613" y="3132011"/>
              <a:ext cx="534405" cy="229384"/>
            </a:xfrm>
            <a:custGeom>
              <a:rect b="b" l="l" r="r" t="t"/>
              <a:pathLst>
                <a:path extrusionOk="0" fill="none" h="12710" w="29611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5804673" y="2785842"/>
              <a:ext cx="249344" cy="240880"/>
            </a:xfrm>
            <a:custGeom>
              <a:rect b="b" l="l" r="r" t="t"/>
              <a:pathLst>
                <a:path extrusionOk="0" fill="none" h="13347" w="13816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5995309" y="2727133"/>
              <a:ext cx="117417" cy="118031"/>
            </a:xfrm>
            <a:custGeom>
              <a:rect b="b" l="l" r="r" t="t"/>
              <a:pathLst>
                <a:path extrusionOk="0" h="6540" w="6506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5995309" y="2967995"/>
              <a:ext cx="117417" cy="118031"/>
            </a:xfrm>
            <a:custGeom>
              <a:rect b="b" l="l" r="r" t="t"/>
              <a:pathLst>
                <a:path extrusionOk="0" h="6540" w="6506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5745964" y="2892954"/>
              <a:ext cx="118031" cy="118031"/>
            </a:xfrm>
            <a:custGeom>
              <a:rect b="b" l="l" r="r" t="t"/>
              <a:pathLst>
                <a:path extrusionOk="0" h="6540" w="654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5578935" y="3073302"/>
              <a:ext cx="118031" cy="118031"/>
            </a:xfrm>
            <a:custGeom>
              <a:rect b="b" l="l" r="r" t="t"/>
              <a:pathLst>
                <a:path extrusionOk="0" h="6540" w="654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5460922" y="3302668"/>
              <a:ext cx="118031" cy="117435"/>
            </a:xfrm>
            <a:custGeom>
              <a:rect b="b" l="l" r="r" t="t"/>
              <a:pathLst>
                <a:path extrusionOk="0" h="6507" w="654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5995309" y="3302668"/>
              <a:ext cx="117417" cy="117435"/>
            </a:xfrm>
            <a:custGeom>
              <a:rect b="b" l="l" r="r" t="t"/>
              <a:pathLst>
                <a:path extrusionOk="0" h="6507" w="6506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4864795" y="2255678"/>
              <a:ext cx="910226" cy="910244"/>
            </a:xfrm>
            <a:custGeom>
              <a:rect b="b" l="l" r="r" t="t"/>
              <a:pathLst>
                <a:path extrusionOk="0" h="50436" w="50435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4961024" y="2344039"/>
              <a:ext cx="605818" cy="46617"/>
            </a:xfrm>
            <a:custGeom>
              <a:rect b="b" l="l" r="r" t="t"/>
              <a:pathLst>
                <a:path extrusionOk="0" h="2583" w="33568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4961024" y="2420903"/>
              <a:ext cx="349815" cy="47230"/>
            </a:xfrm>
            <a:custGeom>
              <a:rect b="b" l="l" r="r" t="t"/>
              <a:pathLst>
                <a:path extrusionOk="0" h="2617" w="19383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4961024" y="2498363"/>
              <a:ext cx="203973" cy="47230"/>
            </a:xfrm>
            <a:custGeom>
              <a:rect b="b" l="l" r="r" t="t"/>
              <a:pathLst>
                <a:path extrusionOk="0" h="2617" w="11302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961024" y="2575841"/>
              <a:ext cx="335305" cy="46617"/>
            </a:xfrm>
            <a:custGeom>
              <a:rect b="b" l="l" r="r" t="t"/>
              <a:pathLst>
                <a:path extrusionOk="0" h="2583" w="18579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4961024" y="2652687"/>
              <a:ext cx="522908" cy="47230"/>
            </a:xfrm>
            <a:custGeom>
              <a:rect b="b" l="l" r="r" t="t"/>
              <a:pathLst>
                <a:path extrusionOk="0" h="2617" w="28974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4961024" y="2730165"/>
              <a:ext cx="349815" cy="46617"/>
            </a:xfrm>
            <a:custGeom>
              <a:rect b="b" l="l" r="r" t="t"/>
              <a:pathLst>
                <a:path extrusionOk="0" h="2583" w="19383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4961024" y="2807012"/>
              <a:ext cx="243912" cy="47230"/>
            </a:xfrm>
            <a:custGeom>
              <a:rect b="b" l="l" r="r" t="t"/>
              <a:pathLst>
                <a:path extrusionOk="0" h="2617" w="13515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4961024" y="2884489"/>
              <a:ext cx="395204" cy="47212"/>
            </a:xfrm>
            <a:custGeom>
              <a:rect b="b" l="l" r="r" t="t"/>
              <a:pathLst>
                <a:path extrusionOk="0" h="2616" w="21898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4961024" y="2961336"/>
              <a:ext cx="479342" cy="47230"/>
            </a:xfrm>
            <a:custGeom>
              <a:rect b="b" l="l" r="r" t="t"/>
              <a:pathLst>
                <a:path extrusionOk="0" h="2617" w="2656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4961024" y="3038814"/>
              <a:ext cx="605818" cy="47212"/>
            </a:xfrm>
            <a:custGeom>
              <a:rect b="b" l="l" r="r" t="t"/>
              <a:pathLst>
                <a:path extrusionOk="0" h="2616" w="33568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4961024" y="2344039"/>
              <a:ext cx="605818" cy="46617"/>
            </a:xfrm>
            <a:custGeom>
              <a:rect b="b" l="l" r="r" t="t"/>
              <a:pathLst>
                <a:path extrusionOk="0" h="2583" w="33568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4961024" y="2420903"/>
              <a:ext cx="349815" cy="47230"/>
            </a:xfrm>
            <a:custGeom>
              <a:rect b="b" l="l" r="r" t="t"/>
              <a:pathLst>
                <a:path extrusionOk="0" h="2617" w="19383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4961024" y="2498363"/>
              <a:ext cx="203973" cy="47230"/>
            </a:xfrm>
            <a:custGeom>
              <a:rect b="b" l="l" r="r" t="t"/>
              <a:pathLst>
                <a:path extrusionOk="0" h="2617" w="11302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4961024" y="2575841"/>
              <a:ext cx="335305" cy="46617"/>
            </a:xfrm>
            <a:custGeom>
              <a:rect b="b" l="l" r="r" t="t"/>
              <a:pathLst>
                <a:path extrusionOk="0" h="2583" w="18579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4961024" y="2652687"/>
              <a:ext cx="522908" cy="47230"/>
            </a:xfrm>
            <a:custGeom>
              <a:rect b="b" l="l" r="r" t="t"/>
              <a:pathLst>
                <a:path extrusionOk="0" h="2617" w="28974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4961024" y="2730165"/>
              <a:ext cx="349815" cy="46617"/>
            </a:xfrm>
            <a:custGeom>
              <a:rect b="b" l="l" r="r" t="t"/>
              <a:pathLst>
                <a:path extrusionOk="0" h="2583" w="19383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4961024" y="2807012"/>
              <a:ext cx="243912" cy="47230"/>
            </a:xfrm>
            <a:custGeom>
              <a:rect b="b" l="l" r="r" t="t"/>
              <a:pathLst>
                <a:path extrusionOk="0" h="2617" w="13515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4961024" y="2884489"/>
              <a:ext cx="395204" cy="47212"/>
            </a:xfrm>
            <a:custGeom>
              <a:rect b="b" l="l" r="r" t="t"/>
              <a:pathLst>
                <a:path extrusionOk="0" h="2616" w="21898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4961024" y="2961336"/>
              <a:ext cx="479342" cy="47230"/>
            </a:xfrm>
            <a:custGeom>
              <a:rect b="b" l="l" r="r" t="t"/>
              <a:pathLst>
                <a:path extrusionOk="0" h="2617" w="2656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4961024" y="3038814"/>
              <a:ext cx="605818" cy="47212"/>
            </a:xfrm>
            <a:custGeom>
              <a:rect b="b" l="l" r="r" t="t"/>
              <a:pathLst>
                <a:path extrusionOk="0" h="2616" w="33568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310821" y="2176414"/>
              <a:ext cx="300798" cy="79896"/>
            </a:xfrm>
            <a:custGeom>
              <a:rect b="b" l="l" r="r" t="t"/>
              <a:pathLst>
                <a:path extrusionOk="0" h="4427" w="16667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5160738" y="2176414"/>
              <a:ext cx="300798" cy="79896"/>
            </a:xfrm>
            <a:custGeom>
              <a:rect b="b" l="l" r="r" t="t"/>
              <a:pathLst>
                <a:path extrusionOk="0" h="4427" w="16667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4996127" y="2176414"/>
              <a:ext cx="300798" cy="79283"/>
            </a:xfrm>
            <a:custGeom>
              <a:rect b="b" l="l" r="r" t="t"/>
              <a:pathLst>
                <a:path extrusionOk="0" h="4393" w="16667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7870191" y="3844310"/>
              <a:ext cx="165243" cy="18"/>
            </a:xfrm>
            <a:custGeom>
              <a:rect b="b" l="l" r="r" t="t"/>
              <a:pathLst>
                <a:path extrusionOk="0" fill="none" h="1" w="9156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5263627" y="3844310"/>
              <a:ext cx="2519431" cy="18"/>
            </a:xfrm>
            <a:custGeom>
              <a:rect b="b" l="l" r="r" t="t"/>
              <a:pathLst>
                <a:path extrusionOk="0" fill="none" h="1" w="13960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7818142" y="3714205"/>
              <a:ext cx="76269" cy="102889"/>
            </a:xfrm>
            <a:custGeom>
              <a:rect b="b" l="l" r="r" t="t"/>
              <a:pathLst>
                <a:path extrusionOk="0" h="5701" w="4226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7660190" y="3666993"/>
              <a:ext cx="183399" cy="177335"/>
            </a:xfrm>
            <a:custGeom>
              <a:rect b="b" l="l" r="r" t="t"/>
              <a:pathLst>
                <a:path extrusionOk="0" h="9826" w="10162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7650499" y="3658529"/>
              <a:ext cx="202168" cy="19979"/>
            </a:xfrm>
            <a:custGeom>
              <a:rect b="b" l="l" r="r" t="t"/>
              <a:pathLst>
                <a:path extrusionOk="0" h="1107" w="11202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7678346" y="3305700"/>
              <a:ext cx="105325" cy="333482"/>
            </a:xfrm>
            <a:custGeom>
              <a:rect b="b" l="l" r="r" t="t"/>
              <a:pathLst>
                <a:path extrusionOk="0" fill="none" h="18478" w="5836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7715253" y="3348058"/>
              <a:ext cx="33911" cy="108357"/>
            </a:xfrm>
            <a:custGeom>
              <a:rect b="b" l="l" r="r" t="t"/>
              <a:pathLst>
                <a:path extrusionOk="0" fill="none" h="6004" w="1879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7784249" y="3524779"/>
              <a:ext cx="13337" cy="81105"/>
            </a:xfrm>
            <a:custGeom>
              <a:rect b="b" l="l" r="r" t="t"/>
              <a:pathLst>
                <a:path extrusionOk="0" fill="none" h="4494" w="739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5635820" y="3751112"/>
              <a:ext cx="409732" cy="78705"/>
            </a:xfrm>
            <a:custGeom>
              <a:rect b="b" l="l" r="r" t="t"/>
              <a:pathLst>
                <a:path extrusionOk="0" h="4361" w="22703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6044326" y="3751112"/>
              <a:ext cx="409732" cy="78705"/>
            </a:xfrm>
            <a:custGeom>
              <a:rect b="b" l="l" r="r" t="t"/>
              <a:pathLst>
                <a:path extrusionOk="0" h="4361" w="22703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5625533" y="3820722"/>
              <a:ext cx="844858" cy="16351"/>
            </a:xfrm>
            <a:custGeom>
              <a:rect b="b" l="l" r="r" t="t"/>
              <a:pathLst>
                <a:path extrusionOk="0" h="906" w="46813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6066109" y="3774718"/>
              <a:ext cx="49649" cy="54485"/>
            </a:xfrm>
            <a:custGeom>
              <a:rect b="b" l="l" r="r" t="t"/>
              <a:pathLst>
                <a:path extrusionOk="0" fill="none" h="3019" w="2751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6091520" y="3783796"/>
              <a:ext cx="239689" cy="41780"/>
            </a:xfrm>
            <a:custGeom>
              <a:rect b="b" l="l" r="r" t="t"/>
              <a:pathLst>
                <a:path extrusionOk="0" fill="none" h="2315" w="13281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5799222" y="3778960"/>
              <a:ext cx="213646" cy="51453"/>
            </a:xfrm>
            <a:custGeom>
              <a:rect b="b" l="l" r="r" t="t"/>
              <a:pathLst>
                <a:path extrusionOk="0" fill="none" h="2851" w="11838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5953547" y="3797711"/>
              <a:ext cx="39957" cy="34525"/>
            </a:xfrm>
            <a:custGeom>
              <a:rect b="b" l="l" r="r" t="t"/>
              <a:pathLst>
                <a:path extrusionOk="0" fill="none" h="1913" w="2214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6428015" y="2935311"/>
              <a:ext cx="1186804" cy="954406"/>
            </a:xfrm>
            <a:custGeom>
              <a:rect b="b" l="l" r="r" t="t"/>
              <a:pathLst>
                <a:path extrusionOk="0" h="52883" w="6576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6426806" y="3056356"/>
              <a:ext cx="263277" cy="788586"/>
            </a:xfrm>
            <a:custGeom>
              <a:rect b="b" l="l" r="r" t="t"/>
              <a:pathLst>
                <a:path extrusionOk="0" h="43695" w="14588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6424388" y="2969818"/>
              <a:ext cx="561638" cy="877542"/>
            </a:xfrm>
            <a:custGeom>
              <a:rect b="b" l="l" r="r" t="t"/>
              <a:pathLst>
                <a:path extrusionOk="0" h="48624" w="3112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7337627" y="3067256"/>
              <a:ext cx="276578" cy="809755"/>
            </a:xfrm>
            <a:custGeom>
              <a:rect b="b" l="l" r="r" t="t"/>
              <a:pathLst>
                <a:path extrusionOk="0" h="44868" w="15325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6623488" y="2925638"/>
              <a:ext cx="771043" cy="951374"/>
            </a:xfrm>
            <a:custGeom>
              <a:rect b="b" l="l" r="r" t="t"/>
              <a:pathLst>
                <a:path extrusionOk="0" fill="none" h="52715" w="42723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cap="rnd" cmpd="sng" w="109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6766316" y="2516519"/>
              <a:ext cx="406105" cy="493852"/>
            </a:xfrm>
            <a:custGeom>
              <a:rect b="b" l="l" r="r" t="t"/>
              <a:pathLst>
                <a:path extrusionOk="0" h="27364" w="22502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6855886" y="2878425"/>
              <a:ext cx="308071" cy="232416"/>
            </a:xfrm>
            <a:custGeom>
              <a:rect b="b" l="l" r="r" t="t"/>
              <a:pathLst>
                <a:path extrusionOk="0" h="12878" w="1707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6636193" y="3470311"/>
              <a:ext cx="15160" cy="211842"/>
            </a:xfrm>
            <a:custGeom>
              <a:rect b="b" l="l" r="r" t="t"/>
              <a:pathLst>
                <a:path extrusionOk="0" fill="none" h="11738" w="84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cap="flat" cmpd="sng" w="10900">
              <a:solidFill>
                <a:srgbClr val="263238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6989022" y="2727133"/>
              <a:ext cx="28461" cy="118031"/>
            </a:xfrm>
            <a:custGeom>
              <a:rect b="b" l="l" r="r" t="t"/>
              <a:pathLst>
                <a:path extrusionOk="0" fill="none" h="6540" w="1577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7040475" y="2686581"/>
              <a:ext cx="65982" cy="19383"/>
            </a:xfrm>
            <a:custGeom>
              <a:rect b="b" l="l" r="r" t="t"/>
              <a:pathLst>
                <a:path extrusionOk="0" fill="none" h="1074" w="3656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cap="rnd" cmpd="sng" w="218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6902484" y="2694449"/>
              <a:ext cx="78092" cy="19997"/>
            </a:xfrm>
            <a:custGeom>
              <a:rect b="b" l="l" r="r" t="t"/>
              <a:pathLst>
                <a:path extrusionOk="0" fill="none" h="1108" w="4327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cap="rnd" cmpd="sng" w="218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6933345" y="2888713"/>
              <a:ext cx="149505" cy="122272"/>
            </a:xfrm>
            <a:custGeom>
              <a:rect b="b" l="l" r="r" t="t"/>
              <a:pathLst>
                <a:path extrusionOk="0" fill="none" h="6775" w="8284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6766316" y="2657542"/>
              <a:ext cx="62968" cy="85347"/>
            </a:xfrm>
            <a:custGeom>
              <a:rect b="b" l="l" r="r" t="t"/>
              <a:pathLst>
                <a:path extrusionOk="0" fill="none" h="4729" w="3489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6946069" y="2845146"/>
              <a:ext cx="55081" cy="33911"/>
            </a:xfrm>
            <a:custGeom>
              <a:rect b="b" l="l" r="r" t="t"/>
              <a:pathLst>
                <a:path extrusionOk="0" fill="none" h="1879" w="3052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6935168" y="2748917"/>
              <a:ext cx="15142" cy="31493"/>
            </a:xfrm>
            <a:custGeom>
              <a:rect b="b" l="l" r="r" t="t"/>
              <a:pathLst>
                <a:path extrusionOk="0" h="1745" w="839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7056213" y="2748917"/>
              <a:ext cx="15142" cy="31493"/>
            </a:xfrm>
            <a:custGeom>
              <a:rect b="b" l="l" r="r" t="t"/>
              <a:pathLst>
                <a:path extrusionOk="0" h="1745" w="839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6857095" y="2885085"/>
              <a:ext cx="153747" cy="225756"/>
            </a:xfrm>
            <a:custGeom>
              <a:rect b="b" l="l" r="r" t="t"/>
              <a:pathLst>
                <a:path extrusionOk="0" fill="none" h="12509" w="8519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7010823" y="2876621"/>
              <a:ext cx="153133" cy="234220"/>
            </a:xfrm>
            <a:custGeom>
              <a:rect b="b" l="l" r="r" t="t"/>
              <a:pathLst>
                <a:path extrusionOk="0" fill="none" h="12978" w="8485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6768139" y="2369468"/>
              <a:ext cx="484774" cy="400041"/>
            </a:xfrm>
            <a:custGeom>
              <a:rect b="b" l="l" r="r" t="t"/>
              <a:pathLst>
                <a:path extrusionOk="0" h="22166" w="26861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7134268" y="2503814"/>
              <a:ext cx="49649" cy="190058"/>
            </a:xfrm>
            <a:custGeom>
              <a:rect b="b" l="l" r="r" t="t"/>
              <a:pathLst>
                <a:path extrusionOk="0" h="10531" w="2751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6756029" y="2353731"/>
              <a:ext cx="173707" cy="110162"/>
            </a:xfrm>
            <a:custGeom>
              <a:rect b="b" l="l" r="r" t="t"/>
              <a:pathLst>
                <a:path extrusionOk="0" fill="none" h="6104" w="9625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6874041" y="2416662"/>
              <a:ext cx="306248" cy="107148"/>
            </a:xfrm>
            <a:custGeom>
              <a:rect b="b" l="l" r="r" t="t"/>
              <a:pathLst>
                <a:path extrusionOk="0" fill="none" h="5937" w="16969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6888570" y="2387010"/>
              <a:ext cx="217274" cy="65386"/>
            </a:xfrm>
            <a:custGeom>
              <a:rect b="b" l="l" r="r" t="t"/>
              <a:pathLst>
                <a:path extrusionOk="0" fill="none" h="3623" w="12039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6933345" y="2888713"/>
              <a:ext cx="142250" cy="75060"/>
            </a:xfrm>
            <a:custGeom>
              <a:rect b="b" l="l" r="r" t="t"/>
              <a:pathLst>
                <a:path extrusionOk="0" h="4159" w="7882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6864963" y="3249410"/>
              <a:ext cx="297766" cy="303830"/>
            </a:xfrm>
            <a:custGeom>
              <a:rect b="b" l="l" r="r" t="t"/>
              <a:pathLst>
                <a:path extrusionOk="0" h="16835" w="16499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6572052" y="3653674"/>
              <a:ext cx="65982" cy="159793"/>
            </a:xfrm>
            <a:custGeom>
              <a:rect b="b" l="l" r="r" t="t"/>
              <a:pathLst>
                <a:path extrusionOk="0" fill="none" h="8854" w="3656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6537564" y="3612526"/>
              <a:ext cx="98648" cy="81124"/>
            </a:xfrm>
            <a:custGeom>
              <a:rect b="b" l="l" r="r" t="t"/>
              <a:pathLst>
                <a:path extrusionOk="0" fill="none" h="4495" w="5466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6424388" y="3052728"/>
              <a:ext cx="210019" cy="791004"/>
            </a:xfrm>
            <a:custGeom>
              <a:rect b="b" l="l" r="r" t="t"/>
              <a:pathLst>
                <a:path extrusionOk="0" fill="none" h="43829" w="11637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7355170" y="3659124"/>
              <a:ext cx="72046" cy="185817"/>
            </a:xfrm>
            <a:custGeom>
              <a:rect b="b" l="l" r="r" t="t"/>
              <a:pathLst>
                <a:path extrusionOk="0" fill="none" h="10296" w="3992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7358797" y="3614944"/>
              <a:ext cx="123481" cy="65982"/>
            </a:xfrm>
            <a:custGeom>
              <a:rect b="b" l="l" r="r" t="t"/>
              <a:pathLst>
                <a:path extrusionOk="0" fill="none" h="3656" w="6842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7363038" y="3067256"/>
              <a:ext cx="251167" cy="812787"/>
            </a:xfrm>
            <a:custGeom>
              <a:rect b="b" l="l" r="r" t="t"/>
              <a:pathLst>
                <a:path extrusionOk="0" fill="none" h="45036" w="13917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cap="rnd" cmpd="sng" w="109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7358797" y="3600434"/>
              <a:ext cx="148296" cy="32684"/>
            </a:xfrm>
            <a:custGeom>
              <a:rect b="b" l="l" r="r" t="t"/>
              <a:pathLst>
                <a:path extrusionOk="0" fill="none" h="1811" w="8217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6638016" y="3475762"/>
              <a:ext cx="717172" cy="412151"/>
            </a:xfrm>
            <a:custGeom>
              <a:rect b="b" l="l" r="r" t="t"/>
              <a:pathLst>
                <a:path extrusionOk="0" h="22837" w="39738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6634389" y="3887894"/>
              <a:ext cx="724427" cy="21801"/>
            </a:xfrm>
            <a:custGeom>
              <a:rect b="b" l="l" r="r" t="t"/>
              <a:pathLst>
                <a:path extrusionOk="0" h="1208" w="40140">
                  <a:moveTo>
                    <a:pt x="0" y="0"/>
                  </a:moveTo>
                  <a:lnTo>
                    <a:pt x="0" y="1208"/>
                  </a:lnTo>
                  <a:lnTo>
                    <a:pt x="40140" y="1208"/>
                  </a:lnTo>
                  <a:lnTo>
                    <a:pt x="4014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6946069" y="3614944"/>
              <a:ext cx="120449" cy="120449"/>
            </a:xfrm>
            <a:custGeom>
              <a:rect b="b" l="l" r="r" t="t"/>
              <a:pathLst>
                <a:path extrusionOk="0" h="6674" w="6674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638016" y="3475762"/>
              <a:ext cx="717172" cy="412151"/>
            </a:xfrm>
            <a:custGeom>
              <a:rect b="b" l="l" r="r" t="t"/>
              <a:pathLst>
                <a:path extrusionOk="0" fill="none" h="22837" w="39738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6817751" y="2638159"/>
              <a:ext cx="341964" cy="288092"/>
            </a:xfrm>
            <a:custGeom>
              <a:rect b="b" l="l" r="r" t="t"/>
              <a:pathLst>
                <a:path extrusionOk="0" fill="none" h="15963" w="18948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7141541" y="2686581"/>
              <a:ext cx="29056" cy="95038"/>
            </a:xfrm>
            <a:custGeom>
              <a:rect b="b" l="l" r="r" t="t"/>
              <a:pathLst>
                <a:path extrusionOk="0" fill="none" h="5266" w="161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29"/>
          <p:cNvGrpSpPr/>
          <p:nvPr/>
        </p:nvGrpSpPr>
        <p:grpSpPr>
          <a:xfrm>
            <a:off x="5893575" y="4693150"/>
            <a:ext cx="180859" cy="180123"/>
            <a:chOff x="6034925" y="548950"/>
            <a:chExt cx="180859" cy="180123"/>
          </a:xfrm>
        </p:grpSpPr>
        <p:sp>
          <p:nvSpPr>
            <p:cNvPr id="433" name="Google Shape;433;p29"/>
            <p:cNvSpPr/>
            <p:nvPr/>
          </p:nvSpPr>
          <p:spPr>
            <a:xfrm>
              <a:off x="6119691" y="5489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6119691" y="6706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6156944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6034925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29"/>
          <p:cNvSpPr txBox="1"/>
          <p:nvPr>
            <p:ph type="ctrTitle"/>
          </p:nvPr>
        </p:nvSpPr>
        <p:spPr>
          <a:xfrm rot="-249">
            <a:off x="720000" y="1205375"/>
            <a:ext cx="4144800" cy="20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Applied Electronics</a:t>
            </a:r>
            <a:r>
              <a:rPr lang="en-GB"/>
              <a:t>: VAM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oogle Shape;996;p38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997" name="Google Shape;997;p38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38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1002" name="Google Shape;1002;p38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38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1007" name="Google Shape;1007;p38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1" name="Google Shape;1011;p3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Declare variables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12" name="Google Shape;1012;p38"/>
          <p:cNvSpPr txBox="1"/>
          <p:nvPr>
            <p:ph idx="4294967295" type="subTitle"/>
          </p:nvPr>
        </p:nvSpPr>
        <p:spPr>
          <a:xfrm>
            <a:off x="736950" y="1525275"/>
            <a:ext cx="81222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Handling </a:t>
            </a:r>
            <a:r>
              <a:rPr lang="en-GB"/>
              <a:t>the </a:t>
            </a:r>
            <a:r>
              <a:rPr lang="en-GB"/>
              <a:t>difference between total supply and total demand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void d seems more reasonable since it will help the algorithm decide how to handle the quantity of extra supplies.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Nevertheless, since VAM is not proper optimization, which data preparation method is better can be obscure.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-GB"/>
              <a:t>We tried both ways of data preparation and found that with different capacity constraints, using a void d in the algorithm can result in either better or worse outcomes than not using a void 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39"/>
          <p:cNvGrpSpPr/>
          <p:nvPr/>
        </p:nvGrpSpPr>
        <p:grpSpPr>
          <a:xfrm>
            <a:off x="1016675" y="101775"/>
            <a:ext cx="183075" cy="183902"/>
            <a:chOff x="7677975" y="147700"/>
            <a:chExt cx="183075" cy="183902"/>
          </a:xfrm>
        </p:grpSpPr>
        <p:sp>
          <p:nvSpPr>
            <p:cNvPr id="1018" name="Google Shape;1018;p39"/>
            <p:cNvSpPr/>
            <p:nvPr/>
          </p:nvSpPr>
          <p:spPr>
            <a:xfrm>
              <a:off x="7764982" y="14770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7764982" y="27163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7801943" y="233879"/>
              <a:ext cx="59107" cy="1071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7677975" y="233879"/>
              <a:ext cx="59145" cy="1071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39"/>
          <p:cNvGrpSpPr/>
          <p:nvPr/>
        </p:nvGrpSpPr>
        <p:grpSpPr>
          <a:xfrm>
            <a:off x="4684725" y="4761750"/>
            <a:ext cx="183075" cy="183902"/>
            <a:chOff x="7677975" y="147700"/>
            <a:chExt cx="183075" cy="183902"/>
          </a:xfrm>
        </p:grpSpPr>
        <p:sp>
          <p:nvSpPr>
            <p:cNvPr id="1023" name="Google Shape;1023;p39"/>
            <p:cNvSpPr/>
            <p:nvPr/>
          </p:nvSpPr>
          <p:spPr>
            <a:xfrm>
              <a:off x="7764982" y="14770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7764982" y="27163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7801943" y="233879"/>
              <a:ext cx="59107" cy="1071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7677975" y="233879"/>
              <a:ext cx="59145" cy="1071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39"/>
          <p:cNvGrpSpPr/>
          <p:nvPr/>
        </p:nvGrpSpPr>
        <p:grpSpPr>
          <a:xfrm>
            <a:off x="3116223" y="135884"/>
            <a:ext cx="149135" cy="149780"/>
            <a:chOff x="2267375" y="95710"/>
            <a:chExt cx="225449" cy="226458"/>
          </a:xfrm>
        </p:grpSpPr>
        <p:sp>
          <p:nvSpPr>
            <p:cNvPr id="1028" name="Google Shape;1028;p39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2" name="Google Shape;1032;p3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Optimization iterations</a:t>
            </a:r>
            <a:endParaRPr/>
          </a:p>
        </p:txBody>
      </p:sp>
      <p:sp>
        <p:nvSpPr>
          <p:cNvPr id="1033" name="Google Shape;1033;p39"/>
          <p:cNvSpPr txBox="1"/>
          <p:nvPr>
            <p:ph idx="4294967295" type="subTitle"/>
          </p:nvPr>
        </p:nvSpPr>
        <p:spPr>
          <a:xfrm>
            <a:off x="736950" y="1296675"/>
            <a:ext cx="7670100" cy="30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Step 1, calculate opportunity costs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Extract</a:t>
            </a:r>
            <a:r>
              <a:rPr lang="en-GB"/>
              <a:t> the </a:t>
            </a:r>
            <a:r>
              <a:rPr lang="en-GB"/>
              <a:t>minimum</a:t>
            </a:r>
            <a:r>
              <a:rPr lang="en-GB"/>
              <a:t> of each columns in matrix </a:t>
            </a:r>
            <a:r>
              <a:rPr b="1" lang="en-GB"/>
              <a:t>c</a:t>
            </a:r>
            <a:r>
              <a:rPr lang="en-GB"/>
              <a:t> to get a vector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Duplicate the vector to create a </a:t>
            </a:r>
            <a:r>
              <a:rPr b="1" lang="en-GB"/>
              <a:t>mincost</a:t>
            </a:r>
            <a:r>
              <a:rPr lang="en-GB"/>
              <a:t> matrix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Calculate </a:t>
            </a:r>
            <a:r>
              <a:rPr b="1" lang="en-GB"/>
              <a:t>c-mincost</a:t>
            </a:r>
            <a:r>
              <a:rPr lang="en-GB"/>
              <a:t>, and sort each column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Extract the second row of </a:t>
            </a:r>
            <a:r>
              <a:rPr b="1" lang="en-GB"/>
              <a:t>c-mincost</a:t>
            </a:r>
            <a:r>
              <a:rPr lang="en-GB"/>
              <a:t>, which should be the opportunity cost vector of </a:t>
            </a:r>
            <a:r>
              <a:rPr b="1" lang="en-GB"/>
              <a:t>d</a:t>
            </a:r>
            <a:endParaRPr b="1"/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-GB"/>
              <a:t>Likewise we can calculate the opportunity cost vector of </a:t>
            </a:r>
            <a:r>
              <a:rPr b="1" lang="en-GB"/>
              <a:t>s</a:t>
            </a:r>
            <a:endParaRPr b="1"/>
          </a:p>
        </p:txBody>
      </p:sp>
      <p:pic>
        <p:nvPicPr>
          <p:cNvPr id="1034" name="Google Shape;1034;p39"/>
          <p:cNvPicPr preferRelativeResize="0"/>
          <p:nvPr/>
        </p:nvPicPr>
        <p:blipFill rotWithShape="1">
          <a:blip r:embed="rId3">
            <a:alphaModFix/>
          </a:blip>
          <a:srcRect b="50223" l="0" r="13748" t="0"/>
          <a:stretch/>
        </p:blipFill>
        <p:spPr>
          <a:xfrm>
            <a:off x="2113450" y="4057125"/>
            <a:ext cx="4917100" cy="10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40"/>
          <p:cNvGrpSpPr/>
          <p:nvPr/>
        </p:nvGrpSpPr>
        <p:grpSpPr>
          <a:xfrm>
            <a:off x="1016675" y="101775"/>
            <a:ext cx="183075" cy="183902"/>
            <a:chOff x="7677975" y="147700"/>
            <a:chExt cx="183075" cy="183902"/>
          </a:xfrm>
        </p:grpSpPr>
        <p:sp>
          <p:nvSpPr>
            <p:cNvPr id="1040" name="Google Shape;1040;p40"/>
            <p:cNvSpPr/>
            <p:nvPr/>
          </p:nvSpPr>
          <p:spPr>
            <a:xfrm>
              <a:off x="7764982" y="14770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7764982" y="27163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7801943" y="233879"/>
              <a:ext cx="59107" cy="1071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7677975" y="233879"/>
              <a:ext cx="59145" cy="1071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40"/>
          <p:cNvGrpSpPr/>
          <p:nvPr/>
        </p:nvGrpSpPr>
        <p:grpSpPr>
          <a:xfrm>
            <a:off x="4684725" y="4761750"/>
            <a:ext cx="183075" cy="183902"/>
            <a:chOff x="7677975" y="147700"/>
            <a:chExt cx="183075" cy="183902"/>
          </a:xfrm>
        </p:grpSpPr>
        <p:sp>
          <p:nvSpPr>
            <p:cNvPr id="1045" name="Google Shape;1045;p40"/>
            <p:cNvSpPr/>
            <p:nvPr/>
          </p:nvSpPr>
          <p:spPr>
            <a:xfrm>
              <a:off x="7764982" y="14770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7764982" y="27163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7801943" y="233879"/>
              <a:ext cx="59107" cy="1071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7677975" y="233879"/>
              <a:ext cx="59145" cy="1071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40"/>
          <p:cNvGrpSpPr/>
          <p:nvPr/>
        </p:nvGrpSpPr>
        <p:grpSpPr>
          <a:xfrm>
            <a:off x="3116223" y="135884"/>
            <a:ext cx="149135" cy="149780"/>
            <a:chOff x="2267375" y="95710"/>
            <a:chExt cx="225449" cy="226458"/>
          </a:xfrm>
        </p:grpSpPr>
        <p:sp>
          <p:nvSpPr>
            <p:cNvPr id="1050" name="Google Shape;1050;p40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4" name="Google Shape;1054;p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Optimization iterations</a:t>
            </a:r>
            <a:endParaRPr/>
          </a:p>
        </p:txBody>
      </p:sp>
      <p:sp>
        <p:nvSpPr>
          <p:cNvPr id="1055" name="Google Shape;1055;p40"/>
          <p:cNvSpPr txBox="1"/>
          <p:nvPr>
            <p:ph idx="4294967295" type="subTitle"/>
          </p:nvPr>
        </p:nvSpPr>
        <p:spPr>
          <a:xfrm>
            <a:off x="736950" y="1525275"/>
            <a:ext cx="7670100" cy="30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Step 2, find the index of </a:t>
            </a:r>
            <a:r>
              <a:rPr b="1" lang="en-GB"/>
              <a:t>x</a:t>
            </a:r>
            <a:r>
              <a:rPr lang="en-GB"/>
              <a:t> to be optimized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Find the maximum in two opportunity cost vectors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the index of </a:t>
            </a:r>
            <a:r>
              <a:rPr lang="en-GB"/>
              <a:t>maximum</a:t>
            </a:r>
            <a:r>
              <a:rPr lang="en-GB"/>
              <a:t> in the oc vectors to locate rows and columns should be considered in one iteration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Find the minimum element of </a:t>
            </a:r>
            <a:r>
              <a:rPr b="1" lang="en-GB"/>
              <a:t>c</a:t>
            </a:r>
            <a:r>
              <a:rPr lang="en-GB"/>
              <a:t> matrix in the rows and columns of </a:t>
            </a:r>
            <a:r>
              <a:rPr lang="en-GB"/>
              <a:t>interest</a:t>
            </a:r>
            <a:r>
              <a:rPr lang="en-GB"/>
              <a:t>, and extract the location of such element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-GB"/>
              <a:t>Step 3, update the iterables (</a:t>
            </a:r>
            <a:r>
              <a:rPr b="1" lang="en-GB"/>
              <a:t>x</a:t>
            </a:r>
            <a:r>
              <a:rPr lang="en-GB"/>
              <a:t>,</a:t>
            </a:r>
            <a:r>
              <a:rPr b="1" lang="en-GB"/>
              <a:t>s</a:t>
            </a:r>
            <a:r>
              <a:rPr lang="en-GB"/>
              <a:t>,</a:t>
            </a:r>
            <a:r>
              <a:rPr b="1" lang="en-GB"/>
              <a:t>d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Google Shape;1060;p41"/>
          <p:cNvGrpSpPr/>
          <p:nvPr/>
        </p:nvGrpSpPr>
        <p:grpSpPr>
          <a:xfrm>
            <a:off x="1016675" y="101775"/>
            <a:ext cx="183075" cy="183902"/>
            <a:chOff x="7677975" y="147700"/>
            <a:chExt cx="183075" cy="183902"/>
          </a:xfrm>
        </p:grpSpPr>
        <p:sp>
          <p:nvSpPr>
            <p:cNvPr id="1061" name="Google Shape;1061;p41"/>
            <p:cNvSpPr/>
            <p:nvPr/>
          </p:nvSpPr>
          <p:spPr>
            <a:xfrm>
              <a:off x="7764982" y="14770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7764982" y="27163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7801943" y="233879"/>
              <a:ext cx="59107" cy="1071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7677975" y="233879"/>
              <a:ext cx="59145" cy="1071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41"/>
          <p:cNvGrpSpPr/>
          <p:nvPr/>
        </p:nvGrpSpPr>
        <p:grpSpPr>
          <a:xfrm>
            <a:off x="4684725" y="4761750"/>
            <a:ext cx="183075" cy="183902"/>
            <a:chOff x="7677975" y="147700"/>
            <a:chExt cx="183075" cy="183902"/>
          </a:xfrm>
        </p:grpSpPr>
        <p:sp>
          <p:nvSpPr>
            <p:cNvPr id="1066" name="Google Shape;1066;p41"/>
            <p:cNvSpPr/>
            <p:nvPr/>
          </p:nvSpPr>
          <p:spPr>
            <a:xfrm>
              <a:off x="7764982" y="14770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7764982" y="27163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7801943" y="233879"/>
              <a:ext cx="59107" cy="1071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7677975" y="233879"/>
              <a:ext cx="59145" cy="1071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41"/>
          <p:cNvGrpSpPr/>
          <p:nvPr/>
        </p:nvGrpSpPr>
        <p:grpSpPr>
          <a:xfrm>
            <a:off x="3116223" y="135884"/>
            <a:ext cx="149135" cy="149780"/>
            <a:chOff x="2267375" y="95710"/>
            <a:chExt cx="225449" cy="226458"/>
          </a:xfrm>
        </p:grpSpPr>
        <p:sp>
          <p:nvSpPr>
            <p:cNvPr id="1071" name="Google Shape;1071;p41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5" name="Google Shape;1075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Optimization iterations</a:t>
            </a:r>
            <a:endParaRPr/>
          </a:p>
        </p:txBody>
      </p:sp>
      <p:sp>
        <p:nvSpPr>
          <p:cNvPr id="1076" name="Google Shape;1076;p41"/>
          <p:cNvSpPr txBox="1"/>
          <p:nvPr>
            <p:ph idx="4294967295" type="subTitle"/>
          </p:nvPr>
        </p:nvSpPr>
        <p:spPr>
          <a:xfrm>
            <a:off x="736950" y="1525275"/>
            <a:ext cx="76701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Step 4, exclude the optimized rows/columns in later iterations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Define </a:t>
            </a:r>
            <a:r>
              <a:rPr b="1" lang="en-GB"/>
              <a:t>M</a:t>
            </a:r>
            <a:r>
              <a:rPr lang="en-GB"/>
              <a:t> which is an infinite large </a:t>
            </a:r>
            <a:r>
              <a:rPr lang="en-GB"/>
              <a:t>compared</a:t>
            </a:r>
            <a:r>
              <a:rPr lang="en-GB"/>
              <a:t> to any element in the original </a:t>
            </a:r>
            <a:r>
              <a:rPr b="1" lang="en-GB"/>
              <a:t>c</a:t>
            </a:r>
            <a:r>
              <a:rPr lang="en-GB"/>
              <a:t> matrix.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</a:t>
            </a:r>
            <a:r>
              <a:rPr b="1" lang="en-GB"/>
              <a:t>M</a:t>
            </a:r>
            <a:r>
              <a:rPr lang="en-GB"/>
              <a:t> to replace rows and </a:t>
            </a:r>
            <a:r>
              <a:rPr lang="en-GB"/>
              <a:t>columns</a:t>
            </a:r>
            <a:r>
              <a:rPr lang="en-GB"/>
              <a:t> where </a:t>
            </a:r>
            <a:r>
              <a:rPr b="1" lang="en-GB"/>
              <a:t>s</a:t>
            </a:r>
            <a:r>
              <a:rPr lang="en-GB"/>
              <a:t> and </a:t>
            </a:r>
            <a:r>
              <a:rPr b="1" lang="en-GB"/>
              <a:t>d</a:t>
            </a:r>
            <a:r>
              <a:rPr lang="en-GB"/>
              <a:t> has been optimized to 0 in previous iterations.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Since </a:t>
            </a:r>
            <a:r>
              <a:rPr b="1" lang="en-GB"/>
              <a:t>M</a:t>
            </a:r>
            <a:r>
              <a:rPr lang="en-GB"/>
              <a:t> is very large, it should not mess up the opportunity cost calculations unless there is only one row/column left to be optimized.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-GB"/>
              <a:t>When there is only one row/column left to be optimized, introducing </a:t>
            </a:r>
            <a:r>
              <a:rPr b="1" lang="en-GB"/>
              <a:t>M</a:t>
            </a:r>
            <a:r>
              <a:rPr lang="en-GB"/>
              <a:t> will result in strange opportunity cost vectors, but should find the </a:t>
            </a:r>
            <a:r>
              <a:rPr lang="en-GB"/>
              <a:t>correct</a:t>
            </a:r>
            <a:r>
              <a:rPr lang="en-GB"/>
              <a:t> indexes of the element to be optimized.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1" name="Google Shape;1081;p42"/>
          <p:cNvGrpSpPr/>
          <p:nvPr/>
        </p:nvGrpSpPr>
        <p:grpSpPr>
          <a:xfrm>
            <a:off x="1016675" y="101775"/>
            <a:ext cx="183075" cy="183902"/>
            <a:chOff x="7677975" y="147700"/>
            <a:chExt cx="183075" cy="183902"/>
          </a:xfrm>
        </p:grpSpPr>
        <p:sp>
          <p:nvSpPr>
            <p:cNvPr id="1082" name="Google Shape;1082;p42"/>
            <p:cNvSpPr/>
            <p:nvPr/>
          </p:nvSpPr>
          <p:spPr>
            <a:xfrm>
              <a:off x="7764982" y="14770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7764982" y="27163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7801943" y="233879"/>
              <a:ext cx="59107" cy="1071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7677975" y="233879"/>
              <a:ext cx="59145" cy="1071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6" name="Google Shape;1086;p42"/>
          <p:cNvGrpSpPr/>
          <p:nvPr/>
        </p:nvGrpSpPr>
        <p:grpSpPr>
          <a:xfrm>
            <a:off x="4456125" y="4761750"/>
            <a:ext cx="183075" cy="183902"/>
            <a:chOff x="7677975" y="147700"/>
            <a:chExt cx="183075" cy="183902"/>
          </a:xfrm>
        </p:grpSpPr>
        <p:sp>
          <p:nvSpPr>
            <p:cNvPr id="1087" name="Google Shape;1087;p42"/>
            <p:cNvSpPr/>
            <p:nvPr/>
          </p:nvSpPr>
          <p:spPr>
            <a:xfrm>
              <a:off x="7764982" y="14770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7764982" y="27163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7801943" y="233879"/>
              <a:ext cx="59107" cy="1071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7677975" y="233879"/>
              <a:ext cx="59145" cy="1071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42"/>
          <p:cNvGrpSpPr/>
          <p:nvPr/>
        </p:nvGrpSpPr>
        <p:grpSpPr>
          <a:xfrm>
            <a:off x="3116223" y="135884"/>
            <a:ext cx="149135" cy="149780"/>
            <a:chOff x="2267375" y="95710"/>
            <a:chExt cx="225449" cy="226458"/>
          </a:xfrm>
        </p:grpSpPr>
        <p:sp>
          <p:nvSpPr>
            <p:cNvPr id="1092" name="Google Shape;1092;p42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6" name="Google Shape;1096;p4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Optimization iterations</a:t>
            </a:r>
            <a:endParaRPr/>
          </a:p>
        </p:txBody>
      </p:sp>
      <p:graphicFrame>
        <p:nvGraphicFramePr>
          <p:cNvPr id="1097" name="Google Shape;1097;p42"/>
          <p:cNvGraphicFramePr/>
          <p:nvPr/>
        </p:nvGraphicFramePr>
        <p:xfrm>
          <a:off x="339000" y="143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{16CF33DE-57EB-4FA2-856A-893584E5D7D2}</a:tableStyleId>
              </a:tblPr>
              <a:tblGrid>
                <a:gridCol w="1030625"/>
                <a:gridCol w="1030625"/>
                <a:gridCol w="1030625"/>
                <a:gridCol w="1030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8" name="Google Shape;1098;p42"/>
          <p:cNvSpPr txBox="1"/>
          <p:nvPr>
            <p:ph idx="4294967295" type="subTitle"/>
          </p:nvPr>
        </p:nvSpPr>
        <p:spPr>
          <a:xfrm>
            <a:off x="-27550" y="3049250"/>
            <a:ext cx="4489200" cy="1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The opportunity cost of each row remains </a:t>
            </a:r>
            <a:r>
              <a:rPr lang="en-GB" sz="1300"/>
              <a:t>unchanged</a:t>
            </a:r>
            <a:r>
              <a:rPr lang="en-GB" sz="1300"/>
              <a:t> since M is very large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1200"/>
              </a:spcAft>
              <a:buSzPts val="1300"/>
              <a:buChar char="●"/>
            </a:pPr>
            <a:r>
              <a:rPr lang="en-GB" sz="1300"/>
              <a:t>Opportunity cost of the optimized column will be 0, and will not change the max cost and the indexes to be optimized</a:t>
            </a:r>
            <a:endParaRPr sz="1300"/>
          </a:p>
        </p:txBody>
      </p:sp>
      <p:graphicFrame>
        <p:nvGraphicFramePr>
          <p:cNvPr id="1099" name="Google Shape;1099;p42"/>
          <p:cNvGraphicFramePr/>
          <p:nvPr/>
        </p:nvGraphicFramePr>
        <p:xfrm>
          <a:off x="4777150" y="143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{16CF33DE-57EB-4FA2-856A-893584E5D7D2}</a:tableStyleId>
              </a:tblPr>
              <a:tblGrid>
                <a:gridCol w="1030625"/>
                <a:gridCol w="1030625"/>
                <a:gridCol w="1030625"/>
                <a:gridCol w="1030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0" name="Google Shape;1100;p42"/>
          <p:cNvSpPr txBox="1"/>
          <p:nvPr>
            <p:ph idx="4294967295" type="subTitle"/>
          </p:nvPr>
        </p:nvSpPr>
        <p:spPr>
          <a:xfrm>
            <a:off x="4410600" y="3049250"/>
            <a:ext cx="4489200" cy="21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The largest opportunity cost will be M-min(ci4)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Locating the max opportunity cost is the same as locating the </a:t>
            </a:r>
            <a:r>
              <a:rPr lang="en-GB" sz="1300"/>
              <a:t>min(ci4)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1200"/>
              </a:spcAft>
              <a:buSzPts val="1300"/>
              <a:buChar char="●"/>
            </a:pPr>
            <a:r>
              <a:rPr lang="en-GB" sz="1300"/>
              <a:t>The indexes to be optimized found by the algorithm should be identical to ones found by regular VAM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3"/>
          <p:cNvSpPr/>
          <p:nvPr/>
        </p:nvSpPr>
        <p:spPr>
          <a:xfrm>
            <a:off x="6660425" y="463075"/>
            <a:ext cx="1148250" cy="1089950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43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107" name="Google Shape;1107;p43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1" name="Google Shape;1111;p43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112" name="Google Shape;1112;p43"/>
            <p:cNvSpPr/>
            <p:nvPr/>
          </p:nvSpPr>
          <p:spPr>
            <a:xfrm>
              <a:off x="6651382" y="3230725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6651382" y="3377971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6695298" y="3333118"/>
              <a:ext cx="70229" cy="1273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6548002" y="3333118"/>
              <a:ext cx="70274" cy="1273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43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117" name="Google Shape;1117;p43"/>
            <p:cNvSpPr/>
            <p:nvPr/>
          </p:nvSpPr>
          <p:spPr>
            <a:xfrm>
              <a:off x="5686234" y="939246"/>
              <a:ext cx="9215" cy="52927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5686234" y="1048699"/>
              <a:ext cx="9215" cy="52611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5719752" y="1015828"/>
              <a:ext cx="52942" cy="9230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5609968" y="1015828"/>
              <a:ext cx="52942" cy="9230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1" name="Google Shape;1121;p43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122" name="Google Shape;1122;p43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43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127" name="Google Shape;1127;p43"/>
            <p:cNvSpPr/>
            <p:nvPr/>
          </p:nvSpPr>
          <p:spPr>
            <a:xfrm>
              <a:off x="6651382" y="3230725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6651382" y="3377971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6695298" y="3333118"/>
              <a:ext cx="70229" cy="1273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6548002" y="3333118"/>
              <a:ext cx="70274" cy="1273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43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132" name="Google Shape;1132;p43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6" name="Google Shape;1136;p43"/>
          <p:cNvSpPr txBox="1"/>
          <p:nvPr>
            <p:ph type="title"/>
          </p:nvPr>
        </p:nvSpPr>
        <p:spPr>
          <a:xfrm>
            <a:off x="854475" y="1295925"/>
            <a:ext cx="32769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3 Production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Three Difference Production Scenarios</a:t>
            </a:r>
            <a:endParaRPr sz="3600"/>
          </a:p>
        </p:txBody>
      </p:sp>
      <p:grpSp>
        <p:nvGrpSpPr>
          <p:cNvPr id="1137" name="Google Shape;1137;p43"/>
          <p:cNvGrpSpPr/>
          <p:nvPr/>
        </p:nvGrpSpPr>
        <p:grpSpPr>
          <a:xfrm>
            <a:off x="4131500" y="875250"/>
            <a:ext cx="4670375" cy="3775875"/>
            <a:chOff x="3217100" y="875250"/>
            <a:chExt cx="4670375" cy="3775875"/>
          </a:xfrm>
        </p:grpSpPr>
        <p:sp>
          <p:nvSpPr>
            <p:cNvPr id="1138" name="Google Shape;1138;p43"/>
            <p:cNvSpPr/>
            <p:nvPr/>
          </p:nvSpPr>
          <p:spPr>
            <a:xfrm>
              <a:off x="3412425" y="875250"/>
              <a:ext cx="4300675" cy="3775875"/>
            </a:xfrm>
            <a:custGeom>
              <a:rect b="b" l="l" r="r" t="t"/>
              <a:pathLst>
                <a:path extrusionOk="0" h="151035" w="172027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3468600" y="1560175"/>
              <a:ext cx="724350" cy="724325"/>
            </a:xfrm>
            <a:custGeom>
              <a:rect b="b" l="l" r="r" t="t"/>
              <a:pathLst>
                <a:path extrusionOk="0" h="28973" w="28974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3441775" y="1524950"/>
              <a:ext cx="724350" cy="723525"/>
            </a:xfrm>
            <a:custGeom>
              <a:rect b="b" l="l" r="r" t="t"/>
              <a:pathLst>
                <a:path extrusionOk="0" h="28941" w="28974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3477825" y="1561000"/>
              <a:ext cx="652250" cy="651425"/>
            </a:xfrm>
            <a:custGeom>
              <a:rect b="b" l="l" r="r" t="t"/>
              <a:pathLst>
                <a:path extrusionOk="0" h="26057" w="2609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3217100" y="1358125"/>
              <a:ext cx="1052125" cy="944825"/>
            </a:xfrm>
            <a:custGeom>
              <a:rect b="b" l="l" r="r" t="t"/>
              <a:pathLst>
                <a:path extrusionOk="0" h="37793" w="42085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3217100" y="1358125"/>
              <a:ext cx="1052125" cy="944825"/>
            </a:xfrm>
            <a:custGeom>
              <a:rect b="b" l="l" r="r" t="t"/>
              <a:pathLst>
                <a:path extrusionOk="0" h="37793" w="42085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3854225" y="1466275"/>
              <a:ext cx="10925" cy="38575"/>
            </a:xfrm>
            <a:custGeom>
              <a:rect b="b" l="l" r="r" t="t"/>
              <a:pathLst>
                <a:path extrusionOk="0" fill="none" h="1543" w="437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3554100" y="1504825"/>
              <a:ext cx="292600" cy="321125"/>
            </a:xfrm>
            <a:custGeom>
              <a:rect b="b" l="l" r="r" t="t"/>
              <a:pathLst>
                <a:path extrusionOk="0" fill="none" h="12845" w="11704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3491225" y="1462075"/>
              <a:ext cx="32725" cy="21825"/>
            </a:xfrm>
            <a:custGeom>
              <a:rect b="b" l="l" r="r" t="t"/>
              <a:pathLst>
                <a:path extrusionOk="0" fill="none" h="873" w="1309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3824050" y="1639800"/>
              <a:ext cx="378125" cy="186150"/>
            </a:xfrm>
            <a:custGeom>
              <a:rect b="b" l="l" r="r" t="t"/>
              <a:pathLst>
                <a:path extrusionOk="0" fill="none" h="7446" w="15125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3473625" y="1968425"/>
              <a:ext cx="45300" cy="41950"/>
            </a:xfrm>
            <a:custGeom>
              <a:rect b="b" l="l" r="r" t="t"/>
              <a:pathLst>
                <a:path extrusionOk="0" fill="none" h="1678" w="1812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3549075" y="1848550"/>
              <a:ext cx="648050" cy="135000"/>
            </a:xfrm>
            <a:custGeom>
              <a:rect b="b" l="l" r="r" t="t"/>
              <a:pathLst>
                <a:path extrusionOk="0" fill="none" h="5400" w="25922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3741900" y="1822575"/>
              <a:ext cx="91400" cy="26000"/>
            </a:xfrm>
            <a:custGeom>
              <a:rect b="b" l="l" r="r" t="t"/>
              <a:pathLst>
                <a:path extrusionOk="0" fill="none" h="1040" w="3656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3425850" y="1742925"/>
              <a:ext cx="284200" cy="70450"/>
            </a:xfrm>
            <a:custGeom>
              <a:rect b="b" l="l" r="r" t="t"/>
              <a:pathLst>
                <a:path extrusionOk="0" fill="none" h="2818" w="11368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3357100" y="1740400"/>
              <a:ext cx="40275" cy="875"/>
            </a:xfrm>
            <a:custGeom>
              <a:rect b="b" l="l" r="r" t="t"/>
              <a:pathLst>
                <a:path extrusionOk="0" fill="none" h="35" w="1611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3679850" y="1875375"/>
              <a:ext cx="144225" cy="314400"/>
            </a:xfrm>
            <a:custGeom>
              <a:rect b="b" l="l" r="r" t="t"/>
              <a:pathLst>
                <a:path extrusionOk="0" fill="none" h="12576" w="5769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3880225" y="1934900"/>
              <a:ext cx="96425" cy="232250"/>
            </a:xfrm>
            <a:custGeom>
              <a:rect b="b" l="l" r="r" t="t"/>
              <a:pathLst>
                <a:path extrusionOk="0" fill="none" h="9290" w="3857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3842500" y="1888800"/>
              <a:ext cx="23500" cy="27675"/>
            </a:xfrm>
            <a:custGeom>
              <a:rect b="b" l="l" r="r" t="t"/>
              <a:pathLst>
                <a:path extrusionOk="0" fill="none" h="1107" w="94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3352075" y="1228175"/>
              <a:ext cx="977525" cy="1106625"/>
            </a:xfrm>
            <a:custGeom>
              <a:rect b="b" l="l" r="r" t="t"/>
              <a:pathLst>
                <a:path extrusionOk="0" h="44265" w="39101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3526450" y="1595375"/>
              <a:ext cx="30200" cy="25175"/>
            </a:xfrm>
            <a:custGeom>
              <a:rect b="b" l="l" r="r" t="t"/>
              <a:pathLst>
                <a:path extrusionOk="0" fill="none" h="1007" w="1208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3581775" y="1445325"/>
              <a:ext cx="218825" cy="418350"/>
            </a:xfrm>
            <a:custGeom>
              <a:rect b="b" l="l" r="r" t="t"/>
              <a:pathLst>
                <a:path extrusionOk="0" fill="none" h="16734" w="8753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3812325" y="1374050"/>
              <a:ext cx="14275" cy="36925"/>
            </a:xfrm>
            <a:custGeom>
              <a:rect b="b" l="l" r="r" t="t"/>
              <a:pathLst>
                <a:path extrusionOk="0" fill="none" h="1477" w="571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3378050" y="1844350"/>
              <a:ext cx="390700" cy="123275"/>
            </a:xfrm>
            <a:custGeom>
              <a:rect b="b" l="l" r="r" t="t"/>
              <a:pathLst>
                <a:path extrusionOk="0" fill="none" h="4931" w="15628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4099850" y="1801600"/>
              <a:ext cx="61225" cy="7575"/>
            </a:xfrm>
            <a:custGeom>
              <a:rect b="b" l="l" r="r" t="t"/>
              <a:pathLst>
                <a:path extrusionOk="0" fill="none" h="303" w="2449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3554950" y="1805800"/>
              <a:ext cx="510575" cy="403250"/>
            </a:xfrm>
            <a:custGeom>
              <a:rect b="b" l="l" r="r" t="t"/>
              <a:pathLst>
                <a:path extrusionOk="0" fill="none" h="16130" w="20423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3774600" y="1813350"/>
              <a:ext cx="58700" cy="74625"/>
            </a:xfrm>
            <a:custGeom>
              <a:rect b="b" l="l" r="r" t="t"/>
              <a:pathLst>
                <a:path extrusionOk="0" fill="none" h="2985" w="2348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3854225" y="1564350"/>
              <a:ext cx="189500" cy="223025"/>
            </a:xfrm>
            <a:custGeom>
              <a:rect b="b" l="l" r="r" t="t"/>
              <a:pathLst>
                <a:path extrusionOk="0" fill="none" h="8921" w="758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4066325" y="1521600"/>
              <a:ext cx="31875" cy="25175"/>
            </a:xfrm>
            <a:custGeom>
              <a:rect b="b" l="l" r="r" t="t"/>
              <a:pathLst>
                <a:path extrusionOk="0" fill="none" h="1007" w="1275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3797225" y="1904725"/>
              <a:ext cx="300975" cy="171050"/>
            </a:xfrm>
            <a:custGeom>
              <a:rect b="b" l="l" r="r" t="t"/>
              <a:pathLst>
                <a:path extrusionOk="0" fill="none" h="6842" w="12039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3785475" y="1985200"/>
              <a:ext cx="58725" cy="245650"/>
            </a:xfrm>
            <a:custGeom>
              <a:rect b="b" l="l" r="r" t="t"/>
              <a:pathLst>
                <a:path extrusionOk="0" fill="none" h="9826" w="2349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3788000" y="1925675"/>
              <a:ext cx="2550" cy="36925"/>
            </a:xfrm>
            <a:custGeom>
              <a:rect b="b" l="l" r="r" t="t"/>
              <a:pathLst>
                <a:path extrusionOk="0" fill="none" h="1477" w="102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4296025" y="2160425"/>
              <a:ext cx="2598875" cy="1774775"/>
            </a:xfrm>
            <a:custGeom>
              <a:rect b="b" l="l" r="r" t="t"/>
              <a:pathLst>
                <a:path extrusionOk="0" h="70991" w="103955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5131025" y="2334775"/>
              <a:ext cx="145875" cy="96450"/>
            </a:xfrm>
            <a:custGeom>
              <a:rect b="b" l="l" r="r" t="t"/>
              <a:pathLst>
                <a:path extrusionOk="0" h="3858" w="5835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4667425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5265975" y="2453825"/>
              <a:ext cx="137525" cy="135000"/>
            </a:xfrm>
            <a:custGeom>
              <a:rect b="b" l="l" r="r" t="t"/>
              <a:pathLst>
                <a:path extrusionOk="0" h="5400" w="5501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4961675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5426100" y="2453825"/>
              <a:ext cx="137525" cy="135000"/>
            </a:xfrm>
            <a:custGeom>
              <a:rect b="b" l="l" r="r" t="t"/>
              <a:pathLst>
                <a:path extrusionOk="0" h="5400" w="5501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5300350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4463700" y="2769875"/>
              <a:ext cx="257400" cy="135000"/>
            </a:xfrm>
            <a:custGeom>
              <a:rect b="b" l="l" r="r" t="t"/>
              <a:pathLst>
                <a:path extrusionOk="0" h="5400" w="10296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4946575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4463700" y="2927500"/>
              <a:ext cx="180275" cy="134975"/>
            </a:xfrm>
            <a:custGeom>
              <a:rect b="b" l="l" r="r" t="t"/>
              <a:pathLst>
                <a:path extrusionOk="0" h="5399" w="7211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5469700" y="2334775"/>
              <a:ext cx="146725" cy="96450"/>
            </a:xfrm>
            <a:custGeom>
              <a:rect b="b" l="l" r="r" t="t"/>
              <a:pathLst>
                <a:path extrusionOk="0" h="3858" w="5869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4626325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4622975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>
              <a:off x="4792325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478645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510670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6147075" y="2334775"/>
              <a:ext cx="146725" cy="96450"/>
            </a:xfrm>
            <a:custGeom>
              <a:rect b="b" l="l" r="r" t="t"/>
              <a:pathLst>
                <a:path extrusionOk="0" h="3858" w="5869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6316425" y="2334775"/>
              <a:ext cx="146725" cy="96450"/>
            </a:xfrm>
            <a:custGeom>
              <a:rect b="b" l="l" r="r" t="t"/>
              <a:pathLst>
                <a:path extrusionOk="0" h="3858" w="5869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6225875" y="2453825"/>
              <a:ext cx="137525" cy="135000"/>
            </a:xfrm>
            <a:custGeom>
              <a:rect b="b" l="l" r="r" t="t"/>
              <a:pathLst>
                <a:path extrusionOk="0" h="5400" w="5501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638600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3"/>
            <p:cNvSpPr/>
            <p:nvPr/>
          </p:nvSpPr>
          <p:spPr>
            <a:xfrm>
              <a:off x="6574625" y="2927500"/>
              <a:ext cx="201225" cy="134975"/>
            </a:xfrm>
            <a:custGeom>
              <a:rect b="b" l="l" r="r" t="t"/>
              <a:pathLst>
                <a:path extrusionOk="0" h="5399" w="8049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3"/>
            <p:cNvSpPr/>
            <p:nvPr/>
          </p:nvSpPr>
          <p:spPr>
            <a:xfrm>
              <a:off x="6486600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3"/>
            <p:cNvSpPr/>
            <p:nvPr/>
          </p:nvSpPr>
          <p:spPr>
            <a:xfrm>
              <a:off x="4463700" y="2453825"/>
              <a:ext cx="140025" cy="135000"/>
            </a:xfrm>
            <a:custGeom>
              <a:rect b="b" l="l" r="r" t="t"/>
              <a:pathLst>
                <a:path extrusionOk="0" h="5400" w="5601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3"/>
            <p:cNvSpPr/>
            <p:nvPr/>
          </p:nvSpPr>
          <p:spPr>
            <a:xfrm>
              <a:off x="5639050" y="2334775"/>
              <a:ext cx="146725" cy="96450"/>
            </a:xfrm>
            <a:custGeom>
              <a:rect b="b" l="l" r="r" t="t"/>
              <a:pathLst>
                <a:path extrusionOk="0" h="3858" w="5869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5808375" y="2334775"/>
              <a:ext cx="146750" cy="96450"/>
            </a:xfrm>
            <a:custGeom>
              <a:rect b="b" l="l" r="r" t="t"/>
              <a:pathLst>
                <a:path extrusionOk="0" h="3858" w="587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3"/>
            <p:cNvSpPr/>
            <p:nvPr/>
          </p:nvSpPr>
          <p:spPr>
            <a:xfrm>
              <a:off x="574635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3"/>
            <p:cNvSpPr/>
            <p:nvPr/>
          </p:nvSpPr>
          <p:spPr>
            <a:xfrm>
              <a:off x="606660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5586225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5906475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3"/>
            <p:cNvSpPr/>
            <p:nvPr/>
          </p:nvSpPr>
          <p:spPr>
            <a:xfrm>
              <a:off x="5977725" y="2334775"/>
              <a:ext cx="146750" cy="96450"/>
            </a:xfrm>
            <a:custGeom>
              <a:rect b="b" l="l" r="r" t="t"/>
              <a:pathLst>
                <a:path extrusionOk="0" h="3858" w="587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3"/>
            <p:cNvSpPr/>
            <p:nvPr/>
          </p:nvSpPr>
          <p:spPr>
            <a:xfrm>
              <a:off x="5779875" y="2927500"/>
              <a:ext cx="135850" cy="134975"/>
            </a:xfrm>
            <a:custGeom>
              <a:rect b="b" l="l" r="r" t="t"/>
              <a:pathLst>
                <a:path extrusionOk="0" h="5399" w="5434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649247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633402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3"/>
            <p:cNvSpPr/>
            <p:nvPr/>
          </p:nvSpPr>
          <p:spPr>
            <a:xfrm>
              <a:off x="641535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3"/>
            <p:cNvSpPr/>
            <p:nvPr/>
          </p:nvSpPr>
          <p:spPr>
            <a:xfrm>
              <a:off x="625690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5939175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6097600" y="2927500"/>
              <a:ext cx="135850" cy="134975"/>
            </a:xfrm>
            <a:custGeom>
              <a:rect b="b" l="l" r="r" t="t"/>
              <a:pathLst>
                <a:path extrusionOk="0" h="5399" w="5434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3"/>
            <p:cNvSpPr/>
            <p:nvPr/>
          </p:nvSpPr>
          <p:spPr>
            <a:xfrm>
              <a:off x="6174750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6015450" y="2769875"/>
              <a:ext cx="135850" cy="135000"/>
            </a:xfrm>
            <a:custGeom>
              <a:rect b="b" l="l" r="r" t="t"/>
              <a:pathLst>
                <a:path extrusionOk="0" h="5400" w="5434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6655950" y="2334775"/>
              <a:ext cx="119900" cy="96450"/>
            </a:xfrm>
            <a:custGeom>
              <a:rect b="b" l="l" r="r" t="t"/>
              <a:pathLst>
                <a:path extrusionOk="0" h="3858" w="4796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4463700" y="2334775"/>
              <a:ext cx="135825" cy="96450"/>
            </a:xfrm>
            <a:custGeom>
              <a:rect b="b" l="l" r="r" t="t"/>
              <a:pathLst>
                <a:path extrusionOk="0" h="3858" w="5433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3"/>
            <p:cNvSpPr/>
            <p:nvPr/>
          </p:nvSpPr>
          <p:spPr>
            <a:xfrm>
              <a:off x="4463700" y="3085925"/>
              <a:ext cx="2312150" cy="140025"/>
            </a:xfrm>
            <a:custGeom>
              <a:rect b="b" l="l" r="r" t="t"/>
              <a:pathLst>
                <a:path extrusionOk="0" h="5601" w="92486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3"/>
            <p:cNvSpPr/>
            <p:nvPr/>
          </p:nvSpPr>
          <p:spPr>
            <a:xfrm>
              <a:off x="6546125" y="2453825"/>
              <a:ext cx="229725" cy="135000"/>
            </a:xfrm>
            <a:custGeom>
              <a:rect b="b" l="l" r="r" t="t"/>
              <a:pathLst>
                <a:path extrusionOk="0" h="5400" w="9189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6651750" y="2769875"/>
              <a:ext cx="124100" cy="135000"/>
            </a:xfrm>
            <a:custGeom>
              <a:rect b="b" l="l" r="r" t="t"/>
              <a:pathLst>
                <a:path extrusionOk="0" h="5400" w="4964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4463700" y="2612275"/>
              <a:ext cx="2312150" cy="135000"/>
            </a:xfrm>
            <a:custGeom>
              <a:rect b="b" l="l" r="r" t="t"/>
              <a:pathLst>
                <a:path extrusionOk="0" h="5400" w="92486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5380000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5857000" y="2769875"/>
              <a:ext cx="135850" cy="135000"/>
            </a:xfrm>
            <a:custGeom>
              <a:rect b="b" l="l" r="r" t="t"/>
              <a:pathLst>
                <a:path extrusionOk="0" h="5400" w="5434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506227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5144425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522072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4902975" y="2769875"/>
              <a:ext cx="135850" cy="135000"/>
            </a:xfrm>
            <a:custGeom>
              <a:rect b="b" l="l" r="r" t="t"/>
              <a:pathLst>
                <a:path extrusionOk="0" h="5400" w="5434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482670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498515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5539275" y="2769875"/>
              <a:ext cx="135850" cy="135000"/>
            </a:xfrm>
            <a:custGeom>
              <a:rect b="b" l="l" r="r" t="t"/>
              <a:pathLst>
                <a:path extrusionOk="0" h="5400" w="5434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562145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569772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5302875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5462150" y="2927500"/>
              <a:ext cx="135850" cy="134975"/>
            </a:xfrm>
            <a:custGeom>
              <a:rect b="b" l="l" r="r" t="t"/>
              <a:pathLst>
                <a:path extrusionOk="0" h="5399" w="5434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4744550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3"/>
            <p:cNvSpPr/>
            <p:nvPr/>
          </p:nvSpPr>
          <p:spPr>
            <a:xfrm>
              <a:off x="4041175" y="1196325"/>
              <a:ext cx="3095150" cy="1032850"/>
            </a:xfrm>
            <a:custGeom>
              <a:rect b="b" l="l" r="r" t="t"/>
              <a:pathLst>
                <a:path extrusionOk="0" h="41314" w="123806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4237350" y="1294425"/>
              <a:ext cx="2701975" cy="809850"/>
            </a:xfrm>
            <a:custGeom>
              <a:rect b="b" l="l" r="r" t="t"/>
              <a:pathLst>
                <a:path extrusionOk="0" h="32394" w="108079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4572675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4622150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4671600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3"/>
            <p:cNvSpPr/>
            <p:nvPr/>
          </p:nvSpPr>
          <p:spPr>
            <a:xfrm>
              <a:off x="4721075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3"/>
            <p:cNvSpPr/>
            <p:nvPr/>
          </p:nvSpPr>
          <p:spPr>
            <a:xfrm>
              <a:off x="4769700" y="17488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3"/>
            <p:cNvSpPr/>
            <p:nvPr/>
          </p:nvSpPr>
          <p:spPr>
            <a:xfrm>
              <a:off x="4819150" y="17488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4869450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3"/>
            <p:cNvSpPr/>
            <p:nvPr/>
          </p:nvSpPr>
          <p:spPr>
            <a:xfrm>
              <a:off x="4913875" y="1687600"/>
              <a:ext cx="54525" cy="116550"/>
            </a:xfrm>
            <a:custGeom>
              <a:rect b="b" l="l" r="r" t="t"/>
              <a:pathLst>
                <a:path extrusionOk="0" h="4662" w="2181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3"/>
            <p:cNvSpPr/>
            <p:nvPr/>
          </p:nvSpPr>
          <p:spPr>
            <a:xfrm>
              <a:off x="453245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3"/>
            <p:cNvSpPr/>
            <p:nvPr/>
          </p:nvSpPr>
          <p:spPr>
            <a:xfrm>
              <a:off x="458190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3"/>
            <p:cNvSpPr/>
            <p:nvPr/>
          </p:nvSpPr>
          <p:spPr>
            <a:xfrm>
              <a:off x="4631375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3"/>
            <p:cNvSpPr/>
            <p:nvPr/>
          </p:nvSpPr>
          <p:spPr>
            <a:xfrm>
              <a:off x="468082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3"/>
            <p:cNvSpPr/>
            <p:nvPr/>
          </p:nvSpPr>
          <p:spPr>
            <a:xfrm>
              <a:off x="473030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3"/>
            <p:cNvSpPr/>
            <p:nvPr/>
          </p:nvSpPr>
          <p:spPr>
            <a:xfrm>
              <a:off x="481412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486357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491305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3"/>
            <p:cNvSpPr/>
            <p:nvPr/>
          </p:nvSpPr>
          <p:spPr>
            <a:xfrm>
              <a:off x="4961675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3"/>
            <p:cNvSpPr/>
            <p:nvPr/>
          </p:nvSpPr>
          <p:spPr>
            <a:xfrm>
              <a:off x="5011125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5060600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5110050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519390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3"/>
            <p:cNvSpPr/>
            <p:nvPr/>
          </p:nvSpPr>
          <p:spPr>
            <a:xfrm>
              <a:off x="524335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5292800" y="1578600"/>
              <a:ext cx="39450" cy="10925"/>
            </a:xfrm>
            <a:custGeom>
              <a:rect b="b" l="l" r="r" t="t"/>
              <a:pathLst>
                <a:path extrusionOk="0" h="437" w="1578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5375800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542610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5474725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5660850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5710300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5759775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3"/>
            <p:cNvSpPr/>
            <p:nvPr/>
          </p:nvSpPr>
          <p:spPr>
            <a:xfrm>
              <a:off x="5809225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3"/>
            <p:cNvSpPr/>
            <p:nvPr/>
          </p:nvSpPr>
          <p:spPr>
            <a:xfrm>
              <a:off x="5858675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594252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599197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604145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612527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6208275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6798450" y="3301375"/>
              <a:ext cx="112375" cy="463625"/>
            </a:xfrm>
            <a:custGeom>
              <a:rect b="b" l="l" r="r" t="t"/>
              <a:pathLst>
                <a:path extrusionOk="0" h="18545" w="4495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6946000" y="2723775"/>
              <a:ext cx="941475" cy="892000"/>
            </a:xfrm>
            <a:custGeom>
              <a:rect b="b" l="l" r="r" t="t"/>
              <a:pathLst>
                <a:path extrusionOk="0" h="35680" w="37659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rgbClr val="2E353A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3"/>
            <p:cNvSpPr/>
            <p:nvPr/>
          </p:nvSpPr>
          <p:spPr>
            <a:xfrm>
              <a:off x="6822775" y="2843650"/>
              <a:ext cx="994275" cy="1136800"/>
            </a:xfrm>
            <a:custGeom>
              <a:rect b="b" l="l" r="r" t="t"/>
              <a:pathLst>
                <a:path extrusionOk="0" h="45472" w="39771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3"/>
            <p:cNvSpPr/>
            <p:nvPr/>
          </p:nvSpPr>
          <p:spPr>
            <a:xfrm>
              <a:off x="7657750" y="3163900"/>
              <a:ext cx="50325" cy="6725"/>
            </a:xfrm>
            <a:custGeom>
              <a:rect b="b" l="l" r="r" t="t"/>
              <a:pathLst>
                <a:path extrusionOk="0" fill="none" h="269" w="2013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7345900" y="3121150"/>
              <a:ext cx="272475" cy="36900"/>
            </a:xfrm>
            <a:custGeom>
              <a:rect b="b" l="l" r="r" t="t"/>
              <a:pathLst>
                <a:path extrusionOk="0" fill="none" h="1476" w="10899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7016425" y="3076700"/>
              <a:ext cx="290925" cy="39450"/>
            </a:xfrm>
            <a:custGeom>
              <a:rect b="b" l="l" r="r" t="t"/>
              <a:pathLst>
                <a:path extrusionOk="0" fill="none" h="1578" w="11637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7579775" y="3245225"/>
              <a:ext cx="115725" cy="15950"/>
            </a:xfrm>
            <a:custGeom>
              <a:rect b="b" l="l" r="r" t="t"/>
              <a:pathLst>
                <a:path extrusionOk="0" fill="none" h="638" w="4629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7003850" y="3167250"/>
              <a:ext cx="457750" cy="62075"/>
            </a:xfrm>
            <a:custGeom>
              <a:rect b="b" l="l" r="r" t="t"/>
              <a:pathLst>
                <a:path extrusionOk="0" fill="none" h="2483" w="1831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7236075" y="3291325"/>
              <a:ext cx="446850" cy="60375"/>
            </a:xfrm>
            <a:custGeom>
              <a:rect b="b" l="l" r="r" t="t"/>
              <a:pathLst>
                <a:path extrusionOk="0" fill="none" h="2415" w="17874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6991275" y="3257800"/>
              <a:ext cx="198700" cy="26850"/>
            </a:xfrm>
            <a:custGeom>
              <a:rect b="b" l="l" r="r" t="t"/>
              <a:pathLst>
                <a:path extrusionOk="0" fill="none" h="1074" w="7948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7385300" y="3403650"/>
              <a:ext cx="285900" cy="38600"/>
            </a:xfrm>
            <a:custGeom>
              <a:rect b="b" l="l" r="r" t="t"/>
              <a:pathLst>
                <a:path extrusionOk="0" fill="none" h="1544" w="11436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7142175" y="3370975"/>
              <a:ext cx="209600" cy="28525"/>
            </a:xfrm>
            <a:custGeom>
              <a:rect b="b" l="l" r="r" t="t"/>
              <a:pathLst>
                <a:path extrusionOk="0" fill="none" h="1141" w="8384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6979550" y="3348325"/>
              <a:ext cx="126600" cy="17625"/>
            </a:xfrm>
            <a:custGeom>
              <a:rect b="b" l="l" r="r" t="t"/>
              <a:pathLst>
                <a:path extrusionOk="0" fill="none" h="705" w="5064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7556325" y="3519350"/>
              <a:ext cx="102300" cy="13450"/>
            </a:xfrm>
            <a:custGeom>
              <a:rect b="b" l="l" r="r" t="t"/>
              <a:pathLst>
                <a:path extrusionOk="0" fill="none" h="538" w="4092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6966975" y="3439700"/>
              <a:ext cx="520625" cy="70450"/>
            </a:xfrm>
            <a:custGeom>
              <a:rect b="b" l="l" r="r" t="t"/>
              <a:pathLst>
                <a:path extrusionOk="0" fill="none" h="2818" w="20825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7356800" y="3584750"/>
              <a:ext cx="290075" cy="39425"/>
            </a:xfrm>
            <a:custGeom>
              <a:rect b="b" l="l" r="r" t="t"/>
              <a:pathLst>
                <a:path extrusionOk="0" fill="none" h="1577" w="11603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6954400" y="3530250"/>
              <a:ext cx="352950" cy="47800"/>
            </a:xfrm>
            <a:custGeom>
              <a:rect b="b" l="l" r="r" t="t"/>
              <a:pathLst>
                <a:path extrusionOk="0" fill="none" h="1912" w="14118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7446500" y="3689525"/>
              <a:ext cx="187800" cy="25175"/>
            </a:xfrm>
            <a:custGeom>
              <a:rect b="b" l="l" r="r" t="t"/>
              <a:pathLst>
                <a:path extrusionOk="0" fill="none" h="1007" w="7512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7065900" y="3637550"/>
              <a:ext cx="334500" cy="45300"/>
            </a:xfrm>
            <a:custGeom>
              <a:rect b="b" l="l" r="r" t="t"/>
              <a:pathLst>
                <a:path extrusionOk="0" fill="none" h="1812" w="1338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6942650" y="3620800"/>
              <a:ext cx="83850" cy="11750"/>
            </a:xfrm>
            <a:custGeom>
              <a:rect b="b" l="l" r="r" t="t"/>
              <a:pathLst>
                <a:path extrusionOk="0" fill="none" h="470" w="3354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7817025" y="2861250"/>
              <a:ext cx="67100" cy="98950"/>
            </a:xfrm>
            <a:custGeom>
              <a:rect b="b" l="l" r="r" t="t"/>
              <a:pathLst>
                <a:path extrusionOk="0" fill="none" h="3958" w="2684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7262050" y="3344975"/>
              <a:ext cx="264950" cy="801475"/>
            </a:xfrm>
            <a:custGeom>
              <a:rect b="b" l="l" r="r" t="t"/>
              <a:pathLst>
                <a:path extrusionOk="0" h="32059" w="10598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7262050" y="3341613"/>
              <a:ext cx="237275" cy="721000"/>
            </a:xfrm>
            <a:custGeom>
              <a:rect b="b" l="l" r="r" t="t"/>
              <a:pathLst>
                <a:path extrusionOk="0" h="28840" w="9491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7473325" y="4056725"/>
              <a:ext cx="53675" cy="89725"/>
            </a:xfrm>
            <a:custGeom>
              <a:rect b="b" l="l" r="r" t="t"/>
              <a:pathLst>
                <a:path extrusionOk="0" fill="none" h="3589" w="2147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7500150" y="4101150"/>
              <a:ext cx="26850" cy="45300"/>
            </a:xfrm>
            <a:custGeom>
              <a:rect b="b" l="l" r="r" t="t"/>
              <a:pathLst>
                <a:path extrusionOk="0" h="1812" w="1074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7244450" y="3272050"/>
              <a:ext cx="71275" cy="88875"/>
            </a:xfrm>
            <a:custGeom>
              <a:rect b="b" l="l" r="r" t="t"/>
              <a:pathLst>
                <a:path extrusionOk="0" h="3555" w="2851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7244450" y="3272050"/>
              <a:ext cx="62900" cy="61225"/>
            </a:xfrm>
            <a:custGeom>
              <a:rect b="b" l="l" r="r" t="t"/>
              <a:pathLst>
                <a:path extrusionOk="0" h="2449" w="2516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44"/>
          <p:cNvGrpSpPr/>
          <p:nvPr/>
        </p:nvGrpSpPr>
        <p:grpSpPr>
          <a:xfrm>
            <a:off x="1016675" y="101775"/>
            <a:ext cx="183075" cy="183902"/>
            <a:chOff x="7677975" y="147700"/>
            <a:chExt cx="183075" cy="183902"/>
          </a:xfrm>
        </p:grpSpPr>
        <p:sp>
          <p:nvSpPr>
            <p:cNvPr id="1298" name="Google Shape;1298;p44"/>
            <p:cNvSpPr/>
            <p:nvPr/>
          </p:nvSpPr>
          <p:spPr>
            <a:xfrm>
              <a:off x="7764982" y="14770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4"/>
            <p:cNvSpPr/>
            <p:nvPr/>
          </p:nvSpPr>
          <p:spPr>
            <a:xfrm>
              <a:off x="7764982" y="27163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4"/>
            <p:cNvSpPr/>
            <p:nvPr/>
          </p:nvSpPr>
          <p:spPr>
            <a:xfrm>
              <a:off x="7801943" y="233879"/>
              <a:ext cx="59107" cy="1071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4"/>
            <p:cNvSpPr/>
            <p:nvPr/>
          </p:nvSpPr>
          <p:spPr>
            <a:xfrm>
              <a:off x="7677975" y="233879"/>
              <a:ext cx="59145" cy="1071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44"/>
          <p:cNvGrpSpPr/>
          <p:nvPr/>
        </p:nvGrpSpPr>
        <p:grpSpPr>
          <a:xfrm>
            <a:off x="3116223" y="135884"/>
            <a:ext cx="149135" cy="149780"/>
            <a:chOff x="2267375" y="95710"/>
            <a:chExt cx="225449" cy="226458"/>
          </a:xfrm>
        </p:grpSpPr>
        <p:sp>
          <p:nvSpPr>
            <p:cNvPr id="1303" name="Google Shape;1303;p44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4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4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4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7" name="Google Shape;1307;p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Optimization iterations</a:t>
            </a:r>
            <a:endParaRPr/>
          </a:p>
        </p:txBody>
      </p:sp>
      <p:sp>
        <p:nvSpPr>
          <p:cNvPr id="1308" name="Google Shape;1308;p44"/>
          <p:cNvSpPr txBox="1"/>
          <p:nvPr>
            <p:ph idx="4294967295" type="subTitle"/>
          </p:nvPr>
        </p:nvSpPr>
        <p:spPr>
          <a:xfrm>
            <a:off x="736950" y="1525275"/>
            <a:ext cx="76701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200"/>
              </a:spcAft>
              <a:buSzPts val="1800"/>
              <a:buChar char="●"/>
            </a:pPr>
            <a:r>
              <a:rPr lang="en-GB"/>
              <a:t>Optimized results-Q2</a:t>
            </a:r>
            <a:endParaRPr/>
          </a:p>
        </p:txBody>
      </p:sp>
      <p:pic>
        <p:nvPicPr>
          <p:cNvPr id="1309" name="Google Shape;13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0" y="2516649"/>
            <a:ext cx="4489200" cy="2142712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44"/>
          <p:cNvSpPr txBox="1"/>
          <p:nvPr>
            <p:ph idx="4294967295" type="subTitle"/>
          </p:nvPr>
        </p:nvSpPr>
        <p:spPr>
          <a:xfrm>
            <a:off x="-27550" y="2058650"/>
            <a:ext cx="4489200" cy="1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GB" sz="1300"/>
              <a:t>No void demand</a:t>
            </a:r>
            <a:endParaRPr sz="1300"/>
          </a:p>
        </p:txBody>
      </p:sp>
      <p:sp>
        <p:nvSpPr>
          <p:cNvPr id="1311" name="Google Shape;1311;p44"/>
          <p:cNvSpPr txBox="1"/>
          <p:nvPr>
            <p:ph idx="4294967295" type="subTitle"/>
          </p:nvPr>
        </p:nvSpPr>
        <p:spPr>
          <a:xfrm>
            <a:off x="4410600" y="2058650"/>
            <a:ext cx="4489200" cy="21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GB" sz="1300"/>
              <a:t>With a void demand</a:t>
            </a:r>
            <a:endParaRPr sz="1300"/>
          </a:p>
        </p:txBody>
      </p:sp>
      <p:pic>
        <p:nvPicPr>
          <p:cNvPr id="1312" name="Google Shape;131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100" y="2533350"/>
            <a:ext cx="4519904" cy="21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7" name="Google Shape;1317;p45"/>
          <p:cNvGrpSpPr/>
          <p:nvPr/>
        </p:nvGrpSpPr>
        <p:grpSpPr>
          <a:xfrm>
            <a:off x="1016675" y="101775"/>
            <a:ext cx="183075" cy="183902"/>
            <a:chOff x="7677975" y="147700"/>
            <a:chExt cx="183075" cy="183902"/>
          </a:xfrm>
        </p:grpSpPr>
        <p:sp>
          <p:nvSpPr>
            <p:cNvPr id="1318" name="Google Shape;1318;p45"/>
            <p:cNvSpPr/>
            <p:nvPr/>
          </p:nvSpPr>
          <p:spPr>
            <a:xfrm>
              <a:off x="7764982" y="14770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7764982" y="27163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7801943" y="233879"/>
              <a:ext cx="59107" cy="1071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5"/>
            <p:cNvSpPr/>
            <p:nvPr/>
          </p:nvSpPr>
          <p:spPr>
            <a:xfrm>
              <a:off x="7677975" y="233879"/>
              <a:ext cx="59145" cy="1071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45"/>
          <p:cNvGrpSpPr/>
          <p:nvPr/>
        </p:nvGrpSpPr>
        <p:grpSpPr>
          <a:xfrm>
            <a:off x="3116223" y="135884"/>
            <a:ext cx="149135" cy="149780"/>
            <a:chOff x="2267375" y="95710"/>
            <a:chExt cx="225449" cy="226458"/>
          </a:xfrm>
        </p:grpSpPr>
        <p:sp>
          <p:nvSpPr>
            <p:cNvPr id="1323" name="Google Shape;1323;p45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5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5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5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7" name="Google Shape;1327;p4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Optimization iterations</a:t>
            </a:r>
            <a:endParaRPr/>
          </a:p>
        </p:txBody>
      </p:sp>
      <p:sp>
        <p:nvSpPr>
          <p:cNvPr id="1328" name="Google Shape;1328;p45"/>
          <p:cNvSpPr txBox="1"/>
          <p:nvPr>
            <p:ph idx="4294967295" type="subTitle"/>
          </p:nvPr>
        </p:nvSpPr>
        <p:spPr>
          <a:xfrm>
            <a:off x="736950" y="1525275"/>
            <a:ext cx="76701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200"/>
              </a:spcAft>
              <a:buSzPts val="1800"/>
              <a:buChar char="●"/>
            </a:pPr>
            <a:r>
              <a:rPr lang="en-GB"/>
              <a:t>Optimized results-Q3 (85% capacity)</a:t>
            </a:r>
            <a:endParaRPr/>
          </a:p>
        </p:txBody>
      </p:sp>
      <p:sp>
        <p:nvSpPr>
          <p:cNvPr id="1329" name="Google Shape;1329;p45"/>
          <p:cNvSpPr txBox="1"/>
          <p:nvPr>
            <p:ph idx="4294967295" type="subTitle"/>
          </p:nvPr>
        </p:nvSpPr>
        <p:spPr>
          <a:xfrm>
            <a:off x="-27550" y="2058650"/>
            <a:ext cx="4489200" cy="1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GB" sz="1300"/>
              <a:t>No void demand</a:t>
            </a:r>
            <a:endParaRPr sz="1300"/>
          </a:p>
        </p:txBody>
      </p:sp>
      <p:sp>
        <p:nvSpPr>
          <p:cNvPr id="1330" name="Google Shape;1330;p45"/>
          <p:cNvSpPr txBox="1"/>
          <p:nvPr>
            <p:ph idx="4294967295" type="subTitle"/>
          </p:nvPr>
        </p:nvSpPr>
        <p:spPr>
          <a:xfrm>
            <a:off x="4410600" y="2058650"/>
            <a:ext cx="4489200" cy="21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GB" sz="1300"/>
              <a:t>With a void demand</a:t>
            </a:r>
            <a:endParaRPr sz="1300"/>
          </a:p>
        </p:txBody>
      </p:sp>
      <p:pic>
        <p:nvPicPr>
          <p:cNvPr id="1331" name="Google Shape;13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16650"/>
            <a:ext cx="4539715" cy="21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Google Shape;133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275" y="2521725"/>
            <a:ext cx="4539726" cy="2099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46"/>
          <p:cNvGrpSpPr/>
          <p:nvPr/>
        </p:nvGrpSpPr>
        <p:grpSpPr>
          <a:xfrm>
            <a:off x="1016675" y="101775"/>
            <a:ext cx="183075" cy="183902"/>
            <a:chOff x="7677975" y="147700"/>
            <a:chExt cx="183075" cy="183902"/>
          </a:xfrm>
        </p:grpSpPr>
        <p:sp>
          <p:nvSpPr>
            <p:cNvPr id="1338" name="Google Shape;1338;p46"/>
            <p:cNvSpPr/>
            <p:nvPr/>
          </p:nvSpPr>
          <p:spPr>
            <a:xfrm>
              <a:off x="7764982" y="14770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7764982" y="271630"/>
              <a:ext cx="9889" cy="59972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6"/>
            <p:cNvSpPr/>
            <p:nvPr/>
          </p:nvSpPr>
          <p:spPr>
            <a:xfrm>
              <a:off x="7801943" y="233879"/>
              <a:ext cx="59107" cy="1071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7677975" y="233879"/>
              <a:ext cx="59145" cy="1071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46"/>
          <p:cNvGrpSpPr/>
          <p:nvPr/>
        </p:nvGrpSpPr>
        <p:grpSpPr>
          <a:xfrm>
            <a:off x="3116223" y="135884"/>
            <a:ext cx="149135" cy="149780"/>
            <a:chOff x="2267375" y="95710"/>
            <a:chExt cx="225449" cy="226458"/>
          </a:xfrm>
        </p:grpSpPr>
        <p:sp>
          <p:nvSpPr>
            <p:cNvPr id="1343" name="Google Shape;1343;p46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7" name="Google Shape;1347;p4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Optimization iterations</a:t>
            </a:r>
            <a:endParaRPr/>
          </a:p>
        </p:txBody>
      </p:sp>
      <p:sp>
        <p:nvSpPr>
          <p:cNvPr id="1348" name="Google Shape;1348;p46"/>
          <p:cNvSpPr txBox="1"/>
          <p:nvPr>
            <p:ph idx="4294967295" type="subTitle"/>
          </p:nvPr>
        </p:nvSpPr>
        <p:spPr>
          <a:xfrm>
            <a:off x="736950" y="1525275"/>
            <a:ext cx="76701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200"/>
              </a:spcAft>
              <a:buSzPts val="1800"/>
              <a:buChar char="●"/>
            </a:pPr>
            <a:r>
              <a:rPr lang="en-GB"/>
              <a:t>Optimized results-Q4 (90% capacity and exclude Chile)</a:t>
            </a:r>
            <a:endParaRPr/>
          </a:p>
        </p:txBody>
      </p:sp>
      <p:sp>
        <p:nvSpPr>
          <p:cNvPr id="1349" name="Google Shape;1349;p46"/>
          <p:cNvSpPr txBox="1"/>
          <p:nvPr>
            <p:ph idx="4294967295" type="subTitle"/>
          </p:nvPr>
        </p:nvSpPr>
        <p:spPr>
          <a:xfrm>
            <a:off x="-27550" y="2058650"/>
            <a:ext cx="4489200" cy="1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GB" sz="1300"/>
              <a:t>No void demand</a:t>
            </a:r>
            <a:endParaRPr sz="1300"/>
          </a:p>
        </p:txBody>
      </p:sp>
      <p:sp>
        <p:nvSpPr>
          <p:cNvPr id="1350" name="Google Shape;1350;p46"/>
          <p:cNvSpPr txBox="1"/>
          <p:nvPr>
            <p:ph idx="4294967295" type="subTitle"/>
          </p:nvPr>
        </p:nvSpPr>
        <p:spPr>
          <a:xfrm>
            <a:off x="4410600" y="2058650"/>
            <a:ext cx="4489200" cy="21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GB" sz="1300"/>
              <a:t>With a void demand</a:t>
            </a:r>
            <a:endParaRPr sz="1300"/>
          </a:p>
        </p:txBody>
      </p:sp>
      <p:pic>
        <p:nvPicPr>
          <p:cNvPr id="1351" name="Google Shape;13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15621"/>
            <a:ext cx="4539725" cy="2111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2" name="Google Shape;135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800" y="2529060"/>
            <a:ext cx="4489201" cy="2084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7"/>
          <p:cNvSpPr/>
          <p:nvPr/>
        </p:nvSpPr>
        <p:spPr>
          <a:xfrm>
            <a:off x="6660425" y="463075"/>
            <a:ext cx="1148250" cy="1089950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8" name="Google Shape;1358;p47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359" name="Google Shape;1359;p47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3" name="Google Shape;1363;p47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364" name="Google Shape;1364;p47"/>
            <p:cNvSpPr/>
            <p:nvPr/>
          </p:nvSpPr>
          <p:spPr>
            <a:xfrm>
              <a:off x="6651382" y="3230725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6651382" y="3377971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7"/>
            <p:cNvSpPr/>
            <p:nvPr/>
          </p:nvSpPr>
          <p:spPr>
            <a:xfrm>
              <a:off x="6695298" y="3333118"/>
              <a:ext cx="70229" cy="1273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6548002" y="3333118"/>
              <a:ext cx="70274" cy="1273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8" name="Google Shape;1368;p47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369" name="Google Shape;1369;p47"/>
            <p:cNvSpPr/>
            <p:nvPr/>
          </p:nvSpPr>
          <p:spPr>
            <a:xfrm>
              <a:off x="5686234" y="939246"/>
              <a:ext cx="9215" cy="52927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5686234" y="1048699"/>
              <a:ext cx="9215" cy="52611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5719752" y="1015828"/>
              <a:ext cx="52942" cy="9230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5609968" y="1015828"/>
              <a:ext cx="52942" cy="9230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3" name="Google Shape;1373;p47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374" name="Google Shape;1374;p47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47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379" name="Google Shape;1379;p47"/>
            <p:cNvSpPr/>
            <p:nvPr/>
          </p:nvSpPr>
          <p:spPr>
            <a:xfrm>
              <a:off x="6651382" y="3230725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6651382" y="3377971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6695298" y="3333118"/>
              <a:ext cx="70229" cy="1273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6548002" y="3333118"/>
              <a:ext cx="70274" cy="1273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3" name="Google Shape;1383;p47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384" name="Google Shape;1384;p47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7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7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8" name="Google Shape;1388;p47"/>
          <p:cNvSpPr txBox="1"/>
          <p:nvPr>
            <p:ph type="title"/>
          </p:nvPr>
        </p:nvSpPr>
        <p:spPr>
          <a:xfrm>
            <a:off x="3387000" y="1079350"/>
            <a:ext cx="29145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Thank You!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"/>
          <p:cNvSpPr txBox="1"/>
          <p:nvPr>
            <p:ph type="title"/>
          </p:nvPr>
        </p:nvSpPr>
        <p:spPr>
          <a:xfrm>
            <a:off x="3177600" y="1661050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43" name="Google Shape;443;p30"/>
          <p:cNvSpPr txBox="1"/>
          <p:nvPr>
            <p:ph idx="1" type="subTitle"/>
          </p:nvPr>
        </p:nvSpPr>
        <p:spPr>
          <a:xfrm>
            <a:off x="3586800" y="1661050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/>
              <a:t>Problem Summary</a:t>
            </a:r>
            <a:endParaRPr/>
          </a:p>
        </p:txBody>
      </p:sp>
      <p:sp>
        <p:nvSpPr>
          <p:cNvPr id="444" name="Google Shape;444;p30"/>
          <p:cNvSpPr txBox="1"/>
          <p:nvPr>
            <p:ph idx="4" type="title"/>
          </p:nvPr>
        </p:nvSpPr>
        <p:spPr>
          <a:xfrm>
            <a:off x="3177600" y="2496900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45" name="Google Shape;445;p30"/>
          <p:cNvSpPr txBox="1"/>
          <p:nvPr>
            <p:ph idx="5" type="subTitle"/>
          </p:nvPr>
        </p:nvSpPr>
        <p:spPr>
          <a:xfrm>
            <a:off x="3586800" y="2496900"/>
            <a:ext cx="39219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lgorithm Implementation </a:t>
            </a:r>
            <a:endParaRPr/>
          </a:p>
        </p:txBody>
      </p:sp>
      <p:sp>
        <p:nvSpPr>
          <p:cNvPr id="446" name="Google Shape;446;p30"/>
          <p:cNvSpPr txBox="1"/>
          <p:nvPr>
            <p:ph idx="6" type="subTitle"/>
          </p:nvPr>
        </p:nvSpPr>
        <p:spPr>
          <a:xfrm>
            <a:off x="3177600" y="2844300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0"/>
          <p:cNvSpPr txBox="1"/>
          <p:nvPr>
            <p:ph idx="7" type="title"/>
          </p:nvPr>
        </p:nvSpPr>
        <p:spPr>
          <a:xfrm>
            <a:off x="3177600" y="3332750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48" name="Google Shape;448;p30"/>
          <p:cNvSpPr txBox="1"/>
          <p:nvPr>
            <p:ph idx="8" type="subTitle"/>
          </p:nvPr>
        </p:nvSpPr>
        <p:spPr>
          <a:xfrm>
            <a:off x="3586800" y="3332750"/>
            <a:ext cx="32829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</a:t>
            </a:r>
            <a:r>
              <a:rPr lang="en-GB"/>
              <a:t>roduction Scenarios</a:t>
            </a:r>
            <a:endParaRPr/>
          </a:p>
        </p:txBody>
      </p:sp>
      <p:sp>
        <p:nvSpPr>
          <p:cNvPr id="449" name="Google Shape;449;p30"/>
          <p:cNvSpPr txBox="1"/>
          <p:nvPr>
            <p:ph idx="9" type="subTitle"/>
          </p:nvPr>
        </p:nvSpPr>
        <p:spPr>
          <a:xfrm>
            <a:off x="3177600" y="3680150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30"/>
          <p:cNvGrpSpPr/>
          <p:nvPr/>
        </p:nvGrpSpPr>
        <p:grpSpPr>
          <a:xfrm>
            <a:off x="271587" y="1264171"/>
            <a:ext cx="219461" cy="220453"/>
            <a:chOff x="772462" y="98696"/>
            <a:chExt cx="219461" cy="220453"/>
          </a:xfrm>
        </p:grpSpPr>
        <p:sp>
          <p:nvSpPr>
            <p:cNvPr id="451" name="Google Shape;451;p30"/>
            <p:cNvSpPr/>
            <p:nvPr/>
          </p:nvSpPr>
          <p:spPr>
            <a:xfrm>
              <a:off x="876762" y="98696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876762" y="247258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921070" y="202004"/>
              <a:ext cx="70854" cy="1284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772462" y="202004"/>
              <a:ext cx="70899" cy="1284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0"/>
          <p:cNvGrpSpPr/>
          <p:nvPr/>
        </p:nvGrpSpPr>
        <p:grpSpPr>
          <a:xfrm>
            <a:off x="1359168" y="539998"/>
            <a:ext cx="164369" cy="165099"/>
            <a:chOff x="280393" y="263798"/>
            <a:chExt cx="164369" cy="165099"/>
          </a:xfrm>
        </p:grpSpPr>
        <p:sp>
          <p:nvSpPr>
            <p:cNvPr id="456" name="Google Shape;456;p30"/>
            <p:cNvSpPr/>
            <p:nvPr/>
          </p:nvSpPr>
          <p:spPr>
            <a:xfrm>
              <a:off x="358510" y="263798"/>
              <a:ext cx="8878" cy="5383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358510" y="375058"/>
              <a:ext cx="8878" cy="5383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391695" y="341167"/>
              <a:ext cx="53067" cy="9620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280393" y="341167"/>
              <a:ext cx="53101" cy="9620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30"/>
          <p:cNvGrpSpPr/>
          <p:nvPr/>
        </p:nvGrpSpPr>
        <p:grpSpPr>
          <a:xfrm>
            <a:off x="8092812" y="216771"/>
            <a:ext cx="219461" cy="220453"/>
            <a:chOff x="8092812" y="216771"/>
            <a:chExt cx="219461" cy="220453"/>
          </a:xfrm>
        </p:grpSpPr>
        <p:sp>
          <p:nvSpPr>
            <p:cNvPr id="461" name="Google Shape;461;p30"/>
            <p:cNvSpPr/>
            <p:nvPr/>
          </p:nvSpPr>
          <p:spPr>
            <a:xfrm>
              <a:off x="8197112" y="216771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8197112" y="365333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8241420" y="320079"/>
              <a:ext cx="70854" cy="1284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8092812" y="320079"/>
              <a:ext cx="70899" cy="1284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0"/>
          <p:cNvGrpSpPr/>
          <p:nvPr/>
        </p:nvGrpSpPr>
        <p:grpSpPr>
          <a:xfrm>
            <a:off x="8503624" y="4528200"/>
            <a:ext cx="283987" cy="285252"/>
            <a:chOff x="8483799" y="954725"/>
            <a:chExt cx="283987" cy="285252"/>
          </a:xfrm>
        </p:grpSpPr>
        <p:sp>
          <p:nvSpPr>
            <p:cNvPr id="466" name="Google Shape;466;p30"/>
            <p:cNvSpPr/>
            <p:nvPr/>
          </p:nvSpPr>
          <p:spPr>
            <a:xfrm>
              <a:off x="8618764" y="954725"/>
              <a:ext cx="15339" cy="93024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8618764" y="1146953"/>
              <a:ext cx="15339" cy="93024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8676098" y="1088398"/>
              <a:ext cx="91687" cy="1662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8483799" y="1088398"/>
              <a:ext cx="91745" cy="1662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30"/>
          <p:cNvSpPr txBox="1"/>
          <p:nvPr>
            <p:ph idx="3" type="title"/>
          </p:nvPr>
        </p:nvSpPr>
        <p:spPr>
          <a:xfrm>
            <a:off x="720000" y="692400"/>
            <a:ext cx="77040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solidFill>
                  <a:schemeClr val="dk2"/>
                </a:solidFill>
              </a:rPr>
              <a:t>Table of </a:t>
            </a:r>
            <a:r>
              <a:rPr lang="en-GB">
                <a:solidFill>
                  <a:schemeClr val="lt2"/>
                </a:solidFill>
              </a:rPr>
              <a:t>contents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1"/>
          <p:cNvSpPr/>
          <p:nvPr/>
        </p:nvSpPr>
        <p:spPr>
          <a:xfrm>
            <a:off x="7697475" y="205925"/>
            <a:ext cx="1148250" cy="1089950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1"/>
          <p:cNvSpPr txBox="1"/>
          <p:nvPr>
            <p:ph type="title"/>
          </p:nvPr>
        </p:nvSpPr>
        <p:spPr>
          <a:xfrm>
            <a:off x="1197150" y="1737025"/>
            <a:ext cx="2709000" cy="11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Summary</a:t>
            </a:r>
            <a:endParaRPr/>
          </a:p>
        </p:txBody>
      </p:sp>
      <p:sp>
        <p:nvSpPr>
          <p:cNvPr id="477" name="Google Shape;477;p31"/>
          <p:cNvSpPr txBox="1"/>
          <p:nvPr>
            <p:ph idx="1" type="subTitle"/>
          </p:nvPr>
        </p:nvSpPr>
        <p:spPr>
          <a:xfrm>
            <a:off x="1197150" y="3077500"/>
            <a:ext cx="23973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Production planning in different countries for semiconductor chips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31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479" name="Google Shape;479;p31"/>
            <p:cNvSpPr/>
            <p:nvPr/>
          </p:nvSpPr>
          <p:spPr>
            <a:xfrm>
              <a:off x="3378651" y="3278875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3378651" y="3467903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3435029" y="3410323"/>
              <a:ext cx="90158" cy="1634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3245936" y="3410323"/>
              <a:ext cx="90215" cy="1634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31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484" name="Google Shape;484;p31"/>
            <p:cNvSpPr/>
            <p:nvPr/>
          </p:nvSpPr>
          <p:spPr>
            <a:xfrm>
              <a:off x="6651382" y="3230725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651382" y="3377971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695298" y="3333118"/>
              <a:ext cx="70229" cy="1273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548002" y="3333118"/>
              <a:ext cx="70274" cy="1273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31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489" name="Google Shape;489;p31"/>
            <p:cNvSpPr/>
            <p:nvPr/>
          </p:nvSpPr>
          <p:spPr>
            <a:xfrm>
              <a:off x="6694407" y="3544075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694407" y="3691321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738323" y="3646468"/>
              <a:ext cx="70229" cy="1273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591027" y="3646468"/>
              <a:ext cx="70274" cy="1273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1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494" name="Google Shape;494;p31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1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499" name="Google Shape;499;p31"/>
            <p:cNvSpPr/>
            <p:nvPr/>
          </p:nvSpPr>
          <p:spPr>
            <a:xfrm>
              <a:off x="3378651" y="3278875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3378651" y="3467903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3435029" y="3410323"/>
              <a:ext cx="90158" cy="1634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3245936" y="3410323"/>
              <a:ext cx="90215" cy="1634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1"/>
          <p:cNvGrpSpPr/>
          <p:nvPr/>
        </p:nvGrpSpPr>
        <p:grpSpPr>
          <a:xfrm>
            <a:off x="3217100" y="875250"/>
            <a:ext cx="4670375" cy="3775875"/>
            <a:chOff x="3217100" y="875250"/>
            <a:chExt cx="4670375" cy="3775875"/>
          </a:xfrm>
        </p:grpSpPr>
        <p:sp>
          <p:nvSpPr>
            <p:cNvPr id="504" name="Google Shape;504;p31"/>
            <p:cNvSpPr/>
            <p:nvPr/>
          </p:nvSpPr>
          <p:spPr>
            <a:xfrm>
              <a:off x="3412425" y="875250"/>
              <a:ext cx="4300675" cy="3775875"/>
            </a:xfrm>
            <a:custGeom>
              <a:rect b="b" l="l" r="r" t="t"/>
              <a:pathLst>
                <a:path extrusionOk="0" h="151035" w="172027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3468600" y="1560175"/>
              <a:ext cx="724350" cy="724325"/>
            </a:xfrm>
            <a:custGeom>
              <a:rect b="b" l="l" r="r" t="t"/>
              <a:pathLst>
                <a:path extrusionOk="0" h="28973" w="28974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3441775" y="1524950"/>
              <a:ext cx="724350" cy="723525"/>
            </a:xfrm>
            <a:custGeom>
              <a:rect b="b" l="l" r="r" t="t"/>
              <a:pathLst>
                <a:path extrusionOk="0" h="28941" w="28974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3477825" y="1561000"/>
              <a:ext cx="652250" cy="651425"/>
            </a:xfrm>
            <a:custGeom>
              <a:rect b="b" l="l" r="r" t="t"/>
              <a:pathLst>
                <a:path extrusionOk="0" h="26057" w="2609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3217100" y="1358125"/>
              <a:ext cx="1052125" cy="944825"/>
            </a:xfrm>
            <a:custGeom>
              <a:rect b="b" l="l" r="r" t="t"/>
              <a:pathLst>
                <a:path extrusionOk="0" h="37793" w="42085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3217100" y="1358125"/>
              <a:ext cx="1052125" cy="944825"/>
            </a:xfrm>
            <a:custGeom>
              <a:rect b="b" l="l" r="r" t="t"/>
              <a:pathLst>
                <a:path extrusionOk="0" h="37793" w="42085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3854225" y="1466275"/>
              <a:ext cx="10925" cy="38575"/>
            </a:xfrm>
            <a:custGeom>
              <a:rect b="b" l="l" r="r" t="t"/>
              <a:pathLst>
                <a:path extrusionOk="0" fill="none" h="1543" w="437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3554100" y="1504825"/>
              <a:ext cx="292600" cy="321125"/>
            </a:xfrm>
            <a:custGeom>
              <a:rect b="b" l="l" r="r" t="t"/>
              <a:pathLst>
                <a:path extrusionOk="0" fill="none" h="12845" w="11704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3491225" y="1462075"/>
              <a:ext cx="32725" cy="21825"/>
            </a:xfrm>
            <a:custGeom>
              <a:rect b="b" l="l" r="r" t="t"/>
              <a:pathLst>
                <a:path extrusionOk="0" fill="none" h="873" w="1309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3824050" y="1639800"/>
              <a:ext cx="378125" cy="186150"/>
            </a:xfrm>
            <a:custGeom>
              <a:rect b="b" l="l" r="r" t="t"/>
              <a:pathLst>
                <a:path extrusionOk="0" fill="none" h="7446" w="15125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3473625" y="1968425"/>
              <a:ext cx="45300" cy="41950"/>
            </a:xfrm>
            <a:custGeom>
              <a:rect b="b" l="l" r="r" t="t"/>
              <a:pathLst>
                <a:path extrusionOk="0" fill="none" h="1678" w="1812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3549075" y="1848550"/>
              <a:ext cx="648050" cy="135000"/>
            </a:xfrm>
            <a:custGeom>
              <a:rect b="b" l="l" r="r" t="t"/>
              <a:pathLst>
                <a:path extrusionOk="0" fill="none" h="5400" w="25922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3741900" y="1822575"/>
              <a:ext cx="91400" cy="26000"/>
            </a:xfrm>
            <a:custGeom>
              <a:rect b="b" l="l" r="r" t="t"/>
              <a:pathLst>
                <a:path extrusionOk="0" fill="none" h="1040" w="3656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3425850" y="1742925"/>
              <a:ext cx="284200" cy="70450"/>
            </a:xfrm>
            <a:custGeom>
              <a:rect b="b" l="l" r="r" t="t"/>
              <a:pathLst>
                <a:path extrusionOk="0" fill="none" h="2818" w="11368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3357100" y="1740400"/>
              <a:ext cx="40275" cy="875"/>
            </a:xfrm>
            <a:custGeom>
              <a:rect b="b" l="l" r="r" t="t"/>
              <a:pathLst>
                <a:path extrusionOk="0" fill="none" h="35" w="1611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3679850" y="1875375"/>
              <a:ext cx="144225" cy="314400"/>
            </a:xfrm>
            <a:custGeom>
              <a:rect b="b" l="l" r="r" t="t"/>
              <a:pathLst>
                <a:path extrusionOk="0" fill="none" h="12576" w="5769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3880225" y="1934900"/>
              <a:ext cx="96425" cy="232250"/>
            </a:xfrm>
            <a:custGeom>
              <a:rect b="b" l="l" r="r" t="t"/>
              <a:pathLst>
                <a:path extrusionOk="0" fill="none" h="9290" w="3857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3842500" y="1888800"/>
              <a:ext cx="23500" cy="27675"/>
            </a:xfrm>
            <a:custGeom>
              <a:rect b="b" l="l" r="r" t="t"/>
              <a:pathLst>
                <a:path extrusionOk="0" fill="none" h="1107" w="94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3352075" y="1228175"/>
              <a:ext cx="977525" cy="1106625"/>
            </a:xfrm>
            <a:custGeom>
              <a:rect b="b" l="l" r="r" t="t"/>
              <a:pathLst>
                <a:path extrusionOk="0" h="44265" w="39101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3526450" y="1595375"/>
              <a:ext cx="30200" cy="25175"/>
            </a:xfrm>
            <a:custGeom>
              <a:rect b="b" l="l" r="r" t="t"/>
              <a:pathLst>
                <a:path extrusionOk="0" fill="none" h="1007" w="1208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3581775" y="1445325"/>
              <a:ext cx="218825" cy="418350"/>
            </a:xfrm>
            <a:custGeom>
              <a:rect b="b" l="l" r="r" t="t"/>
              <a:pathLst>
                <a:path extrusionOk="0" fill="none" h="16734" w="8753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3812325" y="1374050"/>
              <a:ext cx="14275" cy="36925"/>
            </a:xfrm>
            <a:custGeom>
              <a:rect b="b" l="l" r="r" t="t"/>
              <a:pathLst>
                <a:path extrusionOk="0" fill="none" h="1477" w="571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3378050" y="1844350"/>
              <a:ext cx="390700" cy="123275"/>
            </a:xfrm>
            <a:custGeom>
              <a:rect b="b" l="l" r="r" t="t"/>
              <a:pathLst>
                <a:path extrusionOk="0" fill="none" h="4931" w="15628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4099850" y="1801600"/>
              <a:ext cx="61225" cy="7575"/>
            </a:xfrm>
            <a:custGeom>
              <a:rect b="b" l="l" r="r" t="t"/>
              <a:pathLst>
                <a:path extrusionOk="0" fill="none" h="303" w="2449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3554950" y="1805800"/>
              <a:ext cx="510575" cy="403250"/>
            </a:xfrm>
            <a:custGeom>
              <a:rect b="b" l="l" r="r" t="t"/>
              <a:pathLst>
                <a:path extrusionOk="0" fill="none" h="16130" w="20423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3774600" y="1813350"/>
              <a:ext cx="58700" cy="74625"/>
            </a:xfrm>
            <a:custGeom>
              <a:rect b="b" l="l" r="r" t="t"/>
              <a:pathLst>
                <a:path extrusionOk="0" fill="none" h="2985" w="2348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3854225" y="1564350"/>
              <a:ext cx="189500" cy="223025"/>
            </a:xfrm>
            <a:custGeom>
              <a:rect b="b" l="l" r="r" t="t"/>
              <a:pathLst>
                <a:path extrusionOk="0" fill="none" h="8921" w="758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4066325" y="1521600"/>
              <a:ext cx="31875" cy="25175"/>
            </a:xfrm>
            <a:custGeom>
              <a:rect b="b" l="l" r="r" t="t"/>
              <a:pathLst>
                <a:path extrusionOk="0" fill="none" h="1007" w="1275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3797225" y="1904725"/>
              <a:ext cx="300975" cy="171050"/>
            </a:xfrm>
            <a:custGeom>
              <a:rect b="b" l="l" r="r" t="t"/>
              <a:pathLst>
                <a:path extrusionOk="0" fill="none" h="6842" w="12039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3785475" y="1985200"/>
              <a:ext cx="58725" cy="245650"/>
            </a:xfrm>
            <a:custGeom>
              <a:rect b="b" l="l" r="r" t="t"/>
              <a:pathLst>
                <a:path extrusionOk="0" fill="none" h="9826" w="2349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788000" y="1925675"/>
              <a:ext cx="2550" cy="36925"/>
            </a:xfrm>
            <a:custGeom>
              <a:rect b="b" l="l" r="r" t="t"/>
              <a:pathLst>
                <a:path extrusionOk="0" fill="none" h="1477" w="102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4296025" y="2160425"/>
              <a:ext cx="2598875" cy="1774775"/>
            </a:xfrm>
            <a:custGeom>
              <a:rect b="b" l="l" r="r" t="t"/>
              <a:pathLst>
                <a:path extrusionOk="0" h="70991" w="103955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5131025" y="2334775"/>
              <a:ext cx="145875" cy="96450"/>
            </a:xfrm>
            <a:custGeom>
              <a:rect b="b" l="l" r="r" t="t"/>
              <a:pathLst>
                <a:path extrusionOk="0" h="3858" w="5835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4667425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5265975" y="2453825"/>
              <a:ext cx="137525" cy="135000"/>
            </a:xfrm>
            <a:custGeom>
              <a:rect b="b" l="l" r="r" t="t"/>
              <a:pathLst>
                <a:path extrusionOk="0" h="5400" w="5501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4961675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5426100" y="2453825"/>
              <a:ext cx="137525" cy="135000"/>
            </a:xfrm>
            <a:custGeom>
              <a:rect b="b" l="l" r="r" t="t"/>
              <a:pathLst>
                <a:path extrusionOk="0" h="5400" w="5501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5300350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4463700" y="2769875"/>
              <a:ext cx="257400" cy="135000"/>
            </a:xfrm>
            <a:custGeom>
              <a:rect b="b" l="l" r="r" t="t"/>
              <a:pathLst>
                <a:path extrusionOk="0" h="5400" w="10296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4946575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4463700" y="2927500"/>
              <a:ext cx="180275" cy="134975"/>
            </a:xfrm>
            <a:custGeom>
              <a:rect b="b" l="l" r="r" t="t"/>
              <a:pathLst>
                <a:path extrusionOk="0" h="5399" w="7211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5469700" y="2334775"/>
              <a:ext cx="146725" cy="96450"/>
            </a:xfrm>
            <a:custGeom>
              <a:rect b="b" l="l" r="r" t="t"/>
              <a:pathLst>
                <a:path extrusionOk="0" h="3858" w="5869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4626325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4622975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4792325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478645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510670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6147075" y="2334775"/>
              <a:ext cx="146725" cy="96450"/>
            </a:xfrm>
            <a:custGeom>
              <a:rect b="b" l="l" r="r" t="t"/>
              <a:pathLst>
                <a:path extrusionOk="0" h="3858" w="5869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6316425" y="2334775"/>
              <a:ext cx="146725" cy="96450"/>
            </a:xfrm>
            <a:custGeom>
              <a:rect b="b" l="l" r="r" t="t"/>
              <a:pathLst>
                <a:path extrusionOk="0" h="3858" w="5869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6225875" y="2453825"/>
              <a:ext cx="137525" cy="135000"/>
            </a:xfrm>
            <a:custGeom>
              <a:rect b="b" l="l" r="r" t="t"/>
              <a:pathLst>
                <a:path extrusionOk="0" h="5400" w="5501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638600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6574625" y="2927500"/>
              <a:ext cx="201225" cy="134975"/>
            </a:xfrm>
            <a:custGeom>
              <a:rect b="b" l="l" r="r" t="t"/>
              <a:pathLst>
                <a:path extrusionOk="0" h="5399" w="8049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6486600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4463700" y="2453825"/>
              <a:ext cx="140025" cy="135000"/>
            </a:xfrm>
            <a:custGeom>
              <a:rect b="b" l="l" r="r" t="t"/>
              <a:pathLst>
                <a:path extrusionOk="0" h="5400" w="5601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5639050" y="2334775"/>
              <a:ext cx="146725" cy="96450"/>
            </a:xfrm>
            <a:custGeom>
              <a:rect b="b" l="l" r="r" t="t"/>
              <a:pathLst>
                <a:path extrusionOk="0" h="3858" w="5869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5808375" y="2334775"/>
              <a:ext cx="146750" cy="96450"/>
            </a:xfrm>
            <a:custGeom>
              <a:rect b="b" l="l" r="r" t="t"/>
              <a:pathLst>
                <a:path extrusionOk="0" h="3858" w="587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574635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606660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5586225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5906475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5977725" y="2334775"/>
              <a:ext cx="146750" cy="96450"/>
            </a:xfrm>
            <a:custGeom>
              <a:rect b="b" l="l" r="r" t="t"/>
              <a:pathLst>
                <a:path extrusionOk="0" h="3858" w="587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5779875" y="2927500"/>
              <a:ext cx="135850" cy="134975"/>
            </a:xfrm>
            <a:custGeom>
              <a:rect b="b" l="l" r="r" t="t"/>
              <a:pathLst>
                <a:path extrusionOk="0" h="5399" w="5434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649247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633402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641535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625690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5939175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6097600" y="2927500"/>
              <a:ext cx="135850" cy="134975"/>
            </a:xfrm>
            <a:custGeom>
              <a:rect b="b" l="l" r="r" t="t"/>
              <a:pathLst>
                <a:path extrusionOk="0" h="5399" w="5434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6174750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6015450" y="2769875"/>
              <a:ext cx="135850" cy="135000"/>
            </a:xfrm>
            <a:custGeom>
              <a:rect b="b" l="l" r="r" t="t"/>
              <a:pathLst>
                <a:path extrusionOk="0" h="5400" w="5434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6655950" y="2334775"/>
              <a:ext cx="119900" cy="96450"/>
            </a:xfrm>
            <a:custGeom>
              <a:rect b="b" l="l" r="r" t="t"/>
              <a:pathLst>
                <a:path extrusionOk="0" h="3858" w="4796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4463700" y="2334775"/>
              <a:ext cx="135825" cy="96450"/>
            </a:xfrm>
            <a:custGeom>
              <a:rect b="b" l="l" r="r" t="t"/>
              <a:pathLst>
                <a:path extrusionOk="0" h="3858" w="5433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4463700" y="3085925"/>
              <a:ext cx="2312150" cy="140025"/>
            </a:xfrm>
            <a:custGeom>
              <a:rect b="b" l="l" r="r" t="t"/>
              <a:pathLst>
                <a:path extrusionOk="0" h="5601" w="92486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6546125" y="2453825"/>
              <a:ext cx="229725" cy="135000"/>
            </a:xfrm>
            <a:custGeom>
              <a:rect b="b" l="l" r="r" t="t"/>
              <a:pathLst>
                <a:path extrusionOk="0" h="5400" w="9189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6651750" y="2769875"/>
              <a:ext cx="124100" cy="135000"/>
            </a:xfrm>
            <a:custGeom>
              <a:rect b="b" l="l" r="r" t="t"/>
              <a:pathLst>
                <a:path extrusionOk="0" h="5400" w="4964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4463700" y="2612275"/>
              <a:ext cx="2312150" cy="135000"/>
            </a:xfrm>
            <a:custGeom>
              <a:rect b="b" l="l" r="r" t="t"/>
              <a:pathLst>
                <a:path extrusionOk="0" h="5400" w="92486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5380000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5857000" y="2769875"/>
              <a:ext cx="135850" cy="135000"/>
            </a:xfrm>
            <a:custGeom>
              <a:rect b="b" l="l" r="r" t="t"/>
              <a:pathLst>
                <a:path extrusionOk="0" h="5400" w="5434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506227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5144425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22072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4902975" y="2769875"/>
              <a:ext cx="135850" cy="135000"/>
            </a:xfrm>
            <a:custGeom>
              <a:rect b="b" l="l" r="r" t="t"/>
              <a:pathLst>
                <a:path extrusionOk="0" h="5400" w="5434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482670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498515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5539275" y="2769875"/>
              <a:ext cx="135850" cy="135000"/>
            </a:xfrm>
            <a:custGeom>
              <a:rect b="b" l="l" r="r" t="t"/>
              <a:pathLst>
                <a:path extrusionOk="0" h="5400" w="5434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562145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569772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5302875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5462150" y="2927500"/>
              <a:ext cx="135850" cy="134975"/>
            </a:xfrm>
            <a:custGeom>
              <a:rect b="b" l="l" r="r" t="t"/>
              <a:pathLst>
                <a:path extrusionOk="0" h="5399" w="5434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4744550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4041175" y="1196325"/>
              <a:ext cx="3095150" cy="1032850"/>
            </a:xfrm>
            <a:custGeom>
              <a:rect b="b" l="l" r="r" t="t"/>
              <a:pathLst>
                <a:path extrusionOk="0" h="41314" w="123806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4237350" y="1294425"/>
              <a:ext cx="2701975" cy="809850"/>
            </a:xfrm>
            <a:custGeom>
              <a:rect b="b" l="l" r="r" t="t"/>
              <a:pathLst>
                <a:path extrusionOk="0" h="32394" w="108079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4572675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4622150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4671600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4721075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4769700" y="17488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4819150" y="17488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4869450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4913875" y="1687600"/>
              <a:ext cx="54525" cy="116550"/>
            </a:xfrm>
            <a:custGeom>
              <a:rect b="b" l="l" r="r" t="t"/>
              <a:pathLst>
                <a:path extrusionOk="0" h="4662" w="2181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453245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458190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631375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68082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73030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481412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486357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491305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4961675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5011125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5060600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5110050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519390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524335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5292800" y="1578600"/>
              <a:ext cx="39450" cy="10925"/>
            </a:xfrm>
            <a:custGeom>
              <a:rect b="b" l="l" r="r" t="t"/>
              <a:pathLst>
                <a:path extrusionOk="0" h="437" w="1578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5375800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542610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5474725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5660850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5710300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5759775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5809225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5858675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94252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99197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604145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612527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6208275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6798450" y="3301375"/>
              <a:ext cx="112375" cy="463625"/>
            </a:xfrm>
            <a:custGeom>
              <a:rect b="b" l="l" r="r" t="t"/>
              <a:pathLst>
                <a:path extrusionOk="0" h="18545" w="4495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6946000" y="2723775"/>
              <a:ext cx="941475" cy="892000"/>
            </a:xfrm>
            <a:custGeom>
              <a:rect b="b" l="l" r="r" t="t"/>
              <a:pathLst>
                <a:path extrusionOk="0" h="35680" w="37659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rgbClr val="2E353A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6822775" y="2843650"/>
              <a:ext cx="994275" cy="1136800"/>
            </a:xfrm>
            <a:custGeom>
              <a:rect b="b" l="l" r="r" t="t"/>
              <a:pathLst>
                <a:path extrusionOk="0" h="45472" w="39771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657750" y="3163900"/>
              <a:ext cx="50325" cy="6725"/>
            </a:xfrm>
            <a:custGeom>
              <a:rect b="b" l="l" r="r" t="t"/>
              <a:pathLst>
                <a:path extrusionOk="0" fill="none" h="269" w="2013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7345900" y="3121150"/>
              <a:ext cx="272475" cy="36900"/>
            </a:xfrm>
            <a:custGeom>
              <a:rect b="b" l="l" r="r" t="t"/>
              <a:pathLst>
                <a:path extrusionOk="0" fill="none" h="1476" w="10899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7016425" y="3076700"/>
              <a:ext cx="290925" cy="39450"/>
            </a:xfrm>
            <a:custGeom>
              <a:rect b="b" l="l" r="r" t="t"/>
              <a:pathLst>
                <a:path extrusionOk="0" fill="none" h="1578" w="11637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7579775" y="3245225"/>
              <a:ext cx="115725" cy="15950"/>
            </a:xfrm>
            <a:custGeom>
              <a:rect b="b" l="l" r="r" t="t"/>
              <a:pathLst>
                <a:path extrusionOk="0" fill="none" h="638" w="4629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7003850" y="3167250"/>
              <a:ext cx="457750" cy="62075"/>
            </a:xfrm>
            <a:custGeom>
              <a:rect b="b" l="l" r="r" t="t"/>
              <a:pathLst>
                <a:path extrusionOk="0" fill="none" h="2483" w="1831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7236075" y="3291325"/>
              <a:ext cx="446850" cy="60375"/>
            </a:xfrm>
            <a:custGeom>
              <a:rect b="b" l="l" r="r" t="t"/>
              <a:pathLst>
                <a:path extrusionOk="0" fill="none" h="2415" w="17874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991275" y="3257800"/>
              <a:ext cx="198700" cy="26850"/>
            </a:xfrm>
            <a:custGeom>
              <a:rect b="b" l="l" r="r" t="t"/>
              <a:pathLst>
                <a:path extrusionOk="0" fill="none" h="1074" w="7948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7385300" y="3403650"/>
              <a:ext cx="285900" cy="38600"/>
            </a:xfrm>
            <a:custGeom>
              <a:rect b="b" l="l" r="r" t="t"/>
              <a:pathLst>
                <a:path extrusionOk="0" fill="none" h="1544" w="11436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7142175" y="3370975"/>
              <a:ext cx="209600" cy="28525"/>
            </a:xfrm>
            <a:custGeom>
              <a:rect b="b" l="l" r="r" t="t"/>
              <a:pathLst>
                <a:path extrusionOk="0" fill="none" h="1141" w="8384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6979550" y="3348325"/>
              <a:ext cx="126600" cy="17625"/>
            </a:xfrm>
            <a:custGeom>
              <a:rect b="b" l="l" r="r" t="t"/>
              <a:pathLst>
                <a:path extrusionOk="0" fill="none" h="705" w="5064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556325" y="3519350"/>
              <a:ext cx="102300" cy="13450"/>
            </a:xfrm>
            <a:custGeom>
              <a:rect b="b" l="l" r="r" t="t"/>
              <a:pathLst>
                <a:path extrusionOk="0" fill="none" h="538" w="4092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966975" y="3439700"/>
              <a:ext cx="520625" cy="70450"/>
            </a:xfrm>
            <a:custGeom>
              <a:rect b="b" l="l" r="r" t="t"/>
              <a:pathLst>
                <a:path extrusionOk="0" fill="none" h="2818" w="20825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7356800" y="3584750"/>
              <a:ext cx="290075" cy="39425"/>
            </a:xfrm>
            <a:custGeom>
              <a:rect b="b" l="l" r="r" t="t"/>
              <a:pathLst>
                <a:path extrusionOk="0" fill="none" h="1577" w="11603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954400" y="3530250"/>
              <a:ext cx="352950" cy="47800"/>
            </a:xfrm>
            <a:custGeom>
              <a:rect b="b" l="l" r="r" t="t"/>
              <a:pathLst>
                <a:path extrusionOk="0" fill="none" h="1912" w="14118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7446500" y="3689525"/>
              <a:ext cx="187800" cy="25175"/>
            </a:xfrm>
            <a:custGeom>
              <a:rect b="b" l="l" r="r" t="t"/>
              <a:pathLst>
                <a:path extrusionOk="0" fill="none" h="1007" w="7512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7065900" y="3637550"/>
              <a:ext cx="334500" cy="45300"/>
            </a:xfrm>
            <a:custGeom>
              <a:rect b="b" l="l" r="r" t="t"/>
              <a:pathLst>
                <a:path extrusionOk="0" fill="none" h="1812" w="1338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6942650" y="3620800"/>
              <a:ext cx="83850" cy="11750"/>
            </a:xfrm>
            <a:custGeom>
              <a:rect b="b" l="l" r="r" t="t"/>
              <a:pathLst>
                <a:path extrusionOk="0" fill="none" h="470" w="3354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817025" y="2861250"/>
              <a:ext cx="67100" cy="98950"/>
            </a:xfrm>
            <a:custGeom>
              <a:rect b="b" l="l" r="r" t="t"/>
              <a:pathLst>
                <a:path extrusionOk="0" fill="none" h="3958" w="2684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262050" y="3344975"/>
              <a:ext cx="264950" cy="801475"/>
            </a:xfrm>
            <a:custGeom>
              <a:rect b="b" l="l" r="r" t="t"/>
              <a:pathLst>
                <a:path extrusionOk="0" h="32059" w="10598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262050" y="3341613"/>
              <a:ext cx="237275" cy="721000"/>
            </a:xfrm>
            <a:custGeom>
              <a:rect b="b" l="l" r="r" t="t"/>
              <a:pathLst>
                <a:path extrusionOk="0" h="28840" w="9491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473325" y="4056725"/>
              <a:ext cx="53675" cy="89725"/>
            </a:xfrm>
            <a:custGeom>
              <a:rect b="b" l="l" r="r" t="t"/>
              <a:pathLst>
                <a:path extrusionOk="0" fill="none" h="3589" w="2147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500150" y="4101150"/>
              <a:ext cx="26850" cy="45300"/>
            </a:xfrm>
            <a:custGeom>
              <a:rect b="b" l="l" r="r" t="t"/>
              <a:pathLst>
                <a:path extrusionOk="0" h="1812" w="1074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7244450" y="3272050"/>
              <a:ext cx="71275" cy="88875"/>
            </a:xfrm>
            <a:custGeom>
              <a:rect b="b" l="l" r="r" t="t"/>
              <a:pathLst>
                <a:path extrusionOk="0" h="3555" w="2851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7244450" y="3272050"/>
              <a:ext cx="62900" cy="61225"/>
            </a:xfrm>
            <a:custGeom>
              <a:rect b="b" l="l" r="r" t="t"/>
              <a:pathLst>
                <a:path extrusionOk="0" h="2449" w="2516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31"/>
          <p:cNvSpPr txBox="1"/>
          <p:nvPr>
            <p:ph idx="2" type="title"/>
          </p:nvPr>
        </p:nvSpPr>
        <p:spPr>
          <a:xfrm>
            <a:off x="643800" y="1622338"/>
            <a:ext cx="8790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2"/>
          <p:cNvSpPr txBox="1"/>
          <p:nvPr>
            <p:ph idx="1" type="subTitle"/>
          </p:nvPr>
        </p:nvSpPr>
        <p:spPr>
          <a:xfrm>
            <a:off x="736950" y="1525275"/>
            <a:ext cx="7670100" cy="28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Applied Electronics provides semiconductor chips from </a:t>
            </a:r>
            <a:r>
              <a:rPr b="1" lang="en-GB"/>
              <a:t>6</a:t>
            </a:r>
            <a:r>
              <a:rPr lang="en-GB"/>
              <a:t> plants around the world and each plant has a different </a:t>
            </a:r>
            <a:r>
              <a:rPr b="1" lang="en-GB"/>
              <a:t>production capacity</a:t>
            </a:r>
            <a:r>
              <a:rPr lang="en-GB"/>
              <a:t> and </a:t>
            </a:r>
            <a:r>
              <a:rPr b="1" lang="en-GB"/>
              <a:t>cost of production</a:t>
            </a:r>
            <a:r>
              <a:rPr lang="en-GB"/>
              <a:t>. The demand for chips can change globally. The company ships the chips to meet the demand in different regions and incurs </a:t>
            </a:r>
            <a:r>
              <a:rPr b="1" lang="en-GB"/>
              <a:t>import duties</a:t>
            </a:r>
            <a:r>
              <a:rPr lang="en-GB"/>
              <a:t> and </a:t>
            </a:r>
            <a:r>
              <a:rPr b="1" lang="en-GB"/>
              <a:t>shipping costs </a:t>
            </a:r>
            <a:r>
              <a:rPr lang="en-GB"/>
              <a:t>based on the origin and destination of the shipment.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The objective is to create a production schedule with the lowest total cost (production cost + duties + shipping costs).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80-90% of the plant capacity will be utilized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A team has created a plan, but the cost ($78.445 million) could be lower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Suggested approach: Utilize Vogel's approximation method.</a:t>
            </a:r>
            <a:endParaRPr/>
          </a:p>
        </p:txBody>
      </p:sp>
      <p:grpSp>
        <p:nvGrpSpPr>
          <p:cNvPr id="665" name="Google Shape;665;p32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666" name="Google Shape;666;p32"/>
            <p:cNvSpPr/>
            <p:nvPr/>
          </p:nvSpPr>
          <p:spPr>
            <a:xfrm>
              <a:off x="2733301" y="-942975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2733301" y="-753947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2789679" y="-811527"/>
              <a:ext cx="90158" cy="1634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2600586" y="-811527"/>
              <a:ext cx="90215" cy="1634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32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671" name="Google Shape;671;p32"/>
            <p:cNvSpPr/>
            <p:nvPr/>
          </p:nvSpPr>
          <p:spPr>
            <a:xfrm>
              <a:off x="2707723" y="-942975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2707723" y="-790372"/>
              <a:ext cx="12178" cy="73848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2753239" y="-836856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2600577" y="-836856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32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676" name="Google Shape;676;p32"/>
            <p:cNvSpPr/>
            <p:nvPr/>
          </p:nvSpPr>
          <p:spPr>
            <a:xfrm>
              <a:off x="2707723" y="-942975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2707723" y="-790372"/>
              <a:ext cx="12178" cy="73848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2753239" y="-836856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2600577" y="-836856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32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681" name="Google Shape;681;p32"/>
            <p:cNvSpPr/>
            <p:nvPr/>
          </p:nvSpPr>
          <p:spPr>
            <a:xfrm>
              <a:off x="2707723" y="-942975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2707723" y="-790372"/>
              <a:ext cx="12178" cy="73848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2753239" y="-836856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2600577" y="-836856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5" name="Google Shape;685;p32"/>
          <p:cNvSpPr/>
          <p:nvPr/>
        </p:nvSpPr>
        <p:spPr>
          <a:xfrm rot="928390">
            <a:off x="7915912" y="4122109"/>
            <a:ext cx="1016173" cy="964579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2"/>
          <p:cNvSpPr txBox="1"/>
          <p:nvPr>
            <p:ph type="title"/>
          </p:nvPr>
        </p:nvSpPr>
        <p:spPr>
          <a:xfrm>
            <a:off x="720000" y="652575"/>
            <a:ext cx="4370700" cy="8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Optimizing Chip Production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3"/>
          <p:cNvSpPr/>
          <p:nvPr/>
        </p:nvSpPr>
        <p:spPr>
          <a:xfrm>
            <a:off x="7697475" y="205925"/>
            <a:ext cx="1148250" cy="1089950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3"/>
          <p:cNvSpPr txBox="1"/>
          <p:nvPr>
            <p:ph type="title"/>
          </p:nvPr>
        </p:nvSpPr>
        <p:spPr>
          <a:xfrm>
            <a:off x="1197150" y="1782200"/>
            <a:ext cx="3545700" cy="12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Implementation </a:t>
            </a:r>
            <a:endParaRPr/>
          </a:p>
        </p:txBody>
      </p:sp>
      <p:sp>
        <p:nvSpPr>
          <p:cNvPr id="693" name="Google Shape;693;p33"/>
          <p:cNvSpPr txBox="1"/>
          <p:nvPr>
            <p:ph idx="1" type="subTitle"/>
          </p:nvPr>
        </p:nvSpPr>
        <p:spPr>
          <a:xfrm>
            <a:off x="1197150" y="3332950"/>
            <a:ext cx="23973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Expl</a:t>
            </a:r>
            <a:r>
              <a:rPr lang="en-GB"/>
              <a:t>anatory Description for Algorithm VAM</a:t>
            </a:r>
            <a:endParaRPr/>
          </a:p>
        </p:txBody>
      </p:sp>
      <p:grpSp>
        <p:nvGrpSpPr>
          <p:cNvPr id="694" name="Google Shape;694;p33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695" name="Google Shape;695;p33"/>
            <p:cNvSpPr/>
            <p:nvPr/>
          </p:nvSpPr>
          <p:spPr>
            <a:xfrm>
              <a:off x="3378651" y="3278875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378651" y="3467903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435029" y="3410323"/>
              <a:ext cx="90158" cy="1634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245936" y="3410323"/>
              <a:ext cx="90215" cy="1634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3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700" name="Google Shape;700;p33"/>
            <p:cNvSpPr/>
            <p:nvPr/>
          </p:nvSpPr>
          <p:spPr>
            <a:xfrm>
              <a:off x="6651382" y="3230725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6651382" y="3377971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6695298" y="3333118"/>
              <a:ext cx="70229" cy="1273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6548002" y="3333118"/>
              <a:ext cx="70274" cy="1273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33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705" name="Google Shape;705;p33"/>
            <p:cNvSpPr/>
            <p:nvPr/>
          </p:nvSpPr>
          <p:spPr>
            <a:xfrm>
              <a:off x="6694407" y="3544075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6694407" y="3691321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6738323" y="3646468"/>
              <a:ext cx="70229" cy="1273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6591027" y="3646468"/>
              <a:ext cx="70274" cy="1273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33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710" name="Google Shape;710;p33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33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715" name="Google Shape;715;p33"/>
            <p:cNvSpPr/>
            <p:nvPr/>
          </p:nvSpPr>
          <p:spPr>
            <a:xfrm>
              <a:off x="3378651" y="3278875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378651" y="3467903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35029" y="3410323"/>
              <a:ext cx="90158" cy="1634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245936" y="3410323"/>
              <a:ext cx="90215" cy="1634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9" name="Google Shape;719;p33"/>
          <p:cNvSpPr txBox="1"/>
          <p:nvPr>
            <p:ph idx="2" type="title"/>
          </p:nvPr>
        </p:nvSpPr>
        <p:spPr>
          <a:xfrm>
            <a:off x="619525" y="1741138"/>
            <a:ext cx="8790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grpSp>
        <p:nvGrpSpPr>
          <p:cNvPr id="720" name="Google Shape;720;p33"/>
          <p:cNvGrpSpPr/>
          <p:nvPr/>
        </p:nvGrpSpPr>
        <p:grpSpPr>
          <a:xfrm>
            <a:off x="4131500" y="875250"/>
            <a:ext cx="4670375" cy="3775875"/>
            <a:chOff x="3217100" y="875250"/>
            <a:chExt cx="4670375" cy="3775875"/>
          </a:xfrm>
        </p:grpSpPr>
        <p:sp>
          <p:nvSpPr>
            <p:cNvPr id="721" name="Google Shape;721;p33"/>
            <p:cNvSpPr/>
            <p:nvPr/>
          </p:nvSpPr>
          <p:spPr>
            <a:xfrm>
              <a:off x="3412425" y="875250"/>
              <a:ext cx="4300675" cy="3775875"/>
            </a:xfrm>
            <a:custGeom>
              <a:rect b="b" l="l" r="r" t="t"/>
              <a:pathLst>
                <a:path extrusionOk="0" h="151035" w="172027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468600" y="1560175"/>
              <a:ext cx="724350" cy="724325"/>
            </a:xfrm>
            <a:custGeom>
              <a:rect b="b" l="l" r="r" t="t"/>
              <a:pathLst>
                <a:path extrusionOk="0" h="28973" w="28974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441775" y="1524950"/>
              <a:ext cx="724350" cy="723525"/>
            </a:xfrm>
            <a:custGeom>
              <a:rect b="b" l="l" r="r" t="t"/>
              <a:pathLst>
                <a:path extrusionOk="0" h="28941" w="28974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3477825" y="1561000"/>
              <a:ext cx="652250" cy="651425"/>
            </a:xfrm>
            <a:custGeom>
              <a:rect b="b" l="l" r="r" t="t"/>
              <a:pathLst>
                <a:path extrusionOk="0" h="26057" w="2609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3217100" y="1358125"/>
              <a:ext cx="1052125" cy="944825"/>
            </a:xfrm>
            <a:custGeom>
              <a:rect b="b" l="l" r="r" t="t"/>
              <a:pathLst>
                <a:path extrusionOk="0" h="37793" w="42085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3217100" y="1358125"/>
              <a:ext cx="1052125" cy="944825"/>
            </a:xfrm>
            <a:custGeom>
              <a:rect b="b" l="l" r="r" t="t"/>
              <a:pathLst>
                <a:path extrusionOk="0" h="37793" w="42085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854225" y="1466275"/>
              <a:ext cx="10925" cy="38575"/>
            </a:xfrm>
            <a:custGeom>
              <a:rect b="b" l="l" r="r" t="t"/>
              <a:pathLst>
                <a:path extrusionOk="0" fill="none" h="1543" w="437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554100" y="1504825"/>
              <a:ext cx="292600" cy="321125"/>
            </a:xfrm>
            <a:custGeom>
              <a:rect b="b" l="l" r="r" t="t"/>
              <a:pathLst>
                <a:path extrusionOk="0" fill="none" h="12845" w="11704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491225" y="1462075"/>
              <a:ext cx="32725" cy="21825"/>
            </a:xfrm>
            <a:custGeom>
              <a:rect b="b" l="l" r="r" t="t"/>
              <a:pathLst>
                <a:path extrusionOk="0" fill="none" h="873" w="1309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824050" y="1639800"/>
              <a:ext cx="378125" cy="186150"/>
            </a:xfrm>
            <a:custGeom>
              <a:rect b="b" l="l" r="r" t="t"/>
              <a:pathLst>
                <a:path extrusionOk="0" fill="none" h="7446" w="15125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473625" y="1968425"/>
              <a:ext cx="45300" cy="41950"/>
            </a:xfrm>
            <a:custGeom>
              <a:rect b="b" l="l" r="r" t="t"/>
              <a:pathLst>
                <a:path extrusionOk="0" fill="none" h="1678" w="1812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549075" y="1848550"/>
              <a:ext cx="648050" cy="135000"/>
            </a:xfrm>
            <a:custGeom>
              <a:rect b="b" l="l" r="r" t="t"/>
              <a:pathLst>
                <a:path extrusionOk="0" fill="none" h="5400" w="25922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741900" y="1822575"/>
              <a:ext cx="91400" cy="26000"/>
            </a:xfrm>
            <a:custGeom>
              <a:rect b="b" l="l" r="r" t="t"/>
              <a:pathLst>
                <a:path extrusionOk="0" fill="none" h="1040" w="3656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425850" y="1742925"/>
              <a:ext cx="284200" cy="70450"/>
            </a:xfrm>
            <a:custGeom>
              <a:rect b="b" l="l" r="r" t="t"/>
              <a:pathLst>
                <a:path extrusionOk="0" fill="none" h="2818" w="11368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3357100" y="1740400"/>
              <a:ext cx="40275" cy="875"/>
            </a:xfrm>
            <a:custGeom>
              <a:rect b="b" l="l" r="r" t="t"/>
              <a:pathLst>
                <a:path extrusionOk="0" fill="none" h="35" w="1611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679850" y="1875375"/>
              <a:ext cx="144225" cy="314400"/>
            </a:xfrm>
            <a:custGeom>
              <a:rect b="b" l="l" r="r" t="t"/>
              <a:pathLst>
                <a:path extrusionOk="0" fill="none" h="12576" w="5769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880225" y="1934900"/>
              <a:ext cx="96425" cy="232250"/>
            </a:xfrm>
            <a:custGeom>
              <a:rect b="b" l="l" r="r" t="t"/>
              <a:pathLst>
                <a:path extrusionOk="0" fill="none" h="9290" w="3857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842500" y="1888800"/>
              <a:ext cx="23500" cy="27675"/>
            </a:xfrm>
            <a:custGeom>
              <a:rect b="b" l="l" r="r" t="t"/>
              <a:pathLst>
                <a:path extrusionOk="0" fill="none" h="1107" w="94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3352075" y="1228175"/>
              <a:ext cx="977525" cy="1106625"/>
            </a:xfrm>
            <a:custGeom>
              <a:rect b="b" l="l" r="r" t="t"/>
              <a:pathLst>
                <a:path extrusionOk="0" h="44265" w="39101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3526450" y="1595375"/>
              <a:ext cx="30200" cy="25175"/>
            </a:xfrm>
            <a:custGeom>
              <a:rect b="b" l="l" r="r" t="t"/>
              <a:pathLst>
                <a:path extrusionOk="0" fill="none" h="1007" w="1208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3581775" y="1445325"/>
              <a:ext cx="218825" cy="418350"/>
            </a:xfrm>
            <a:custGeom>
              <a:rect b="b" l="l" r="r" t="t"/>
              <a:pathLst>
                <a:path extrusionOk="0" fill="none" h="16734" w="8753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3812325" y="1374050"/>
              <a:ext cx="14275" cy="36925"/>
            </a:xfrm>
            <a:custGeom>
              <a:rect b="b" l="l" r="r" t="t"/>
              <a:pathLst>
                <a:path extrusionOk="0" fill="none" h="1477" w="571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3378050" y="1844350"/>
              <a:ext cx="390700" cy="123275"/>
            </a:xfrm>
            <a:custGeom>
              <a:rect b="b" l="l" r="r" t="t"/>
              <a:pathLst>
                <a:path extrusionOk="0" fill="none" h="4931" w="15628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4099850" y="1801600"/>
              <a:ext cx="61225" cy="7575"/>
            </a:xfrm>
            <a:custGeom>
              <a:rect b="b" l="l" r="r" t="t"/>
              <a:pathLst>
                <a:path extrusionOk="0" fill="none" h="303" w="2449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3554950" y="1805800"/>
              <a:ext cx="510575" cy="403250"/>
            </a:xfrm>
            <a:custGeom>
              <a:rect b="b" l="l" r="r" t="t"/>
              <a:pathLst>
                <a:path extrusionOk="0" fill="none" h="16130" w="20423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774600" y="1813350"/>
              <a:ext cx="58700" cy="74625"/>
            </a:xfrm>
            <a:custGeom>
              <a:rect b="b" l="l" r="r" t="t"/>
              <a:pathLst>
                <a:path extrusionOk="0" fill="none" h="2985" w="2348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3854225" y="1564350"/>
              <a:ext cx="189500" cy="223025"/>
            </a:xfrm>
            <a:custGeom>
              <a:rect b="b" l="l" r="r" t="t"/>
              <a:pathLst>
                <a:path extrusionOk="0" fill="none" h="8921" w="758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4066325" y="1521600"/>
              <a:ext cx="31875" cy="25175"/>
            </a:xfrm>
            <a:custGeom>
              <a:rect b="b" l="l" r="r" t="t"/>
              <a:pathLst>
                <a:path extrusionOk="0" fill="none" h="1007" w="1275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3797225" y="1904725"/>
              <a:ext cx="300975" cy="171050"/>
            </a:xfrm>
            <a:custGeom>
              <a:rect b="b" l="l" r="r" t="t"/>
              <a:pathLst>
                <a:path extrusionOk="0" fill="none" h="6842" w="12039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3785475" y="1985200"/>
              <a:ext cx="58725" cy="245650"/>
            </a:xfrm>
            <a:custGeom>
              <a:rect b="b" l="l" r="r" t="t"/>
              <a:pathLst>
                <a:path extrusionOk="0" fill="none" h="9826" w="2349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3788000" y="1925675"/>
              <a:ext cx="2550" cy="36925"/>
            </a:xfrm>
            <a:custGeom>
              <a:rect b="b" l="l" r="r" t="t"/>
              <a:pathLst>
                <a:path extrusionOk="0" fill="none" h="1477" w="102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4296025" y="2160425"/>
              <a:ext cx="2598875" cy="1774775"/>
            </a:xfrm>
            <a:custGeom>
              <a:rect b="b" l="l" r="r" t="t"/>
              <a:pathLst>
                <a:path extrusionOk="0" h="70991" w="103955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5131025" y="2334775"/>
              <a:ext cx="145875" cy="96450"/>
            </a:xfrm>
            <a:custGeom>
              <a:rect b="b" l="l" r="r" t="t"/>
              <a:pathLst>
                <a:path extrusionOk="0" h="3858" w="5835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4667425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5265975" y="2453825"/>
              <a:ext cx="137525" cy="135000"/>
            </a:xfrm>
            <a:custGeom>
              <a:rect b="b" l="l" r="r" t="t"/>
              <a:pathLst>
                <a:path extrusionOk="0" h="5400" w="5501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4961675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5426100" y="2453825"/>
              <a:ext cx="137525" cy="135000"/>
            </a:xfrm>
            <a:custGeom>
              <a:rect b="b" l="l" r="r" t="t"/>
              <a:pathLst>
                <a:path extrusionOk="0" h="5400" w="5501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5300350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4463700" y="2769875"/>
              <a:ext cx="257400" cy="135000"/>
            </a:xfrm>
            <a:custGeom>
              <a:rect b="b" l="l" r="r" t="t"/>
              <a:pathLst>
                <a:path extrusionOk="0" h="5400" w="10296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4946575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4463700" y="2927500"/>
              <a:ext cx="180275" cy="134975"/>
            </a:xfrm>
            <a:custGeom>
              <a:rect b="b" l="l" r="r" t="t"/>
              <a:pathLst>
                <a:path extrusionOk="0" h="5399" w="7211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5469700" y="2334775"/>
              <a:ext cx="146725" cy="96450"/>
            </a:xfrm>
            <a:custGeom>
              <a:rect b="b" l="l" r="r" t="t"/>
              <a:pathLst>
                <a:path extrusionOk="0" h="3858" w="5869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4626325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4622975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792325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78645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510670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6147075" y="2334775"/>
              <a:ext cx="146725" cy="96450"/>
            </a:xfrm>
            <a:custGeom>
              <a:rect b="b" l="l" r="r" t="t"/>
              <a:pathLst>
                <a:path extrusionOk="0" h="3858" w="5869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6316425" y="2334775"/>
              <a:ext cx="146725" cy="96450"/>
            </a:xfrm>
            <a:custGeom>
              <a:rect b="b" l="l" r="r" t="t"/>
              <a:pathLst>
                <a:path extrusionOk="0" h="3858" w="5869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6225875" y="2453825"/>
              <a:ext cx="137525" cy="135000"/>
            </a:xfrm>
            <a:custGeom>
              <a:rect b="b" l="l" r="r" t="t"/>
              <a:pathLst>
                <a:path extrusionOk="0" h="5400" w="5501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638600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6574625" y="2927500"/>
              <a:ext cx="201225" cy="134975"/>
            </a:xfrm>
            <a:custGeom>
              <a:rect b="b" l="l" r="r" t="t"/>
              <a:pathLst>
                <a:path extrusionOk="0" h="5399" w="8049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6486600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4463700" y="2453825"/>
              <a:ext cx="140025" cy="135000"/>
            </a:xfrm>
            <a:custGeom>
              <a:rect b="b" l="l" r="r" t="t"/>
              <a:pathLst>
                <a:path extrusionOk="0" h="5400" w="5601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5639050" y="2334775"/>
              <a:ext cx="146725" cy="96450"/>
            </a:xfrm>
            <a:custGeom>
              <a:rect b="b" l="l" r="r" t="t"/>
              <a:pathLst>
                <a:path extrusionOk="0" h="3858" w="5869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5808375" y="2334775"/>
              <a:ext cx="146750" cy="96450"/>
            </a:xfrm>
            <a:custGeom>
              <a:rect b="b" l="l" r="r" t="t"/>
              <a:pathLst>
                <a:path extrusionOk="0" h="3858" w="587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574635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606660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5586225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5906475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5977725" y="2334775"/>
              <a:ext cx="146750" cy="96450"/>
            </a:xfrm>
            <a:custGeom>
              <a:rect b="b" l="l" r="r" t="t"/>
              <a:pathLst>
                <a:path extrusionOk="0" h="3858" w="587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5779875" y="2927500"/>
              <a:ext cx="135850" cy="134975"/>
            </a:xfrm>
            <a:custGeom>
              <a:rect b="b" l="l" r="r" t="t"/>
              <a:pathLst>
                <a:path extrusionOk="0" h="5399" w="5434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649247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633402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641535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625690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5939175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6097600" y="2927500"/>
              <a:ext cx="135850" cy="134975"/>
            </a:xfrm>
            <a:custGeom>
              <a:rect b="b" l="l" r="r" t="t"/>
              <a:pathLst>
                <a:path extrusionOk="0" h="5399" w="5434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6174750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6015450" y="2769875"/>
              <a:ext cx="135850" cy="135000"/>
            </a:xfrm>
            <a:custGeom>
              <a:rect b="b" l="l" r="r" t="t"/>
              <a:pathLst>
                <a:path extrusionOk="0" h="5400" w="5434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6655950" y="2334775"/>
              <a:ext cx="119900" cy="96450"/>
            </a:xfrm>
            <a:custGeom>
              <a:rect b="b" l="l" r="r" t="t"/>
              <a:pathLst>
                <a:path extrusionOk="0" h="3858" w="4796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4463700" y="2334775"/>
              <a:ext cx="135825" cy="96450"/>
            </a:xfrm>
            <a:custGeom>
              <a:rect b="b" l="l" r="r" t="t"/>
              <a:pathLst>
                <a:path extrusionOk="0" h="3858" w="5433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4463700" y="3085925"/>
              <a:ext cx="2312150" cy="140025"/>
            </a:xfrm>
            <a:custGeom>
              <a:rect b="b" l="l" r="r" t="t"/>
              <a:pathLst>
                <a:path extrusionOk="0" h="5601" w="92486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6546125" y="2453825"/>
              <a:ext cx="229725" cy="135000"/>
            </a:xfrm>
            <a:custGeom>
              <a:rect b="b" l="l" r="r" t="t"/>
              <a:pathLst>
                <a:path extrusionOk="0" h="5400" w="9189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6651750" y="2769875"/>
              <a:ext cx="124100" cy="135000"/>
            </a:xfrm>
            <a:custGeom>
              <a:rect b="b" l="l" r="r" t="t"/>
              <a:pathLst>
                <a:path extrusionOk="0" h="5400" w="4964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4463700" y="2612275"/>
              <a:ext cx="2312150" cy="135000"/>
            </a:xfrm>
            <a:custGeom>
              <a:rect b="b" l="l" r="r" t="t"/>
              <a:pathLst>
                <a:path extrusionOk="0" h="5400" w="92486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5380000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5857000" y="2769875"/>
              <a:ext cx="135850" cy="135000"/>
            </a:xfrm>
            <a:custGeom>
              <a:rect b="b" l="l" r="r" t="t"/>
              <a:pathLst>
                <a:path extrusionOk="0" h="5400" w="5434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506227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5144425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522072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4902975" y="2769875"/>
              <a:ext cx="135850" cy="135000"/>
            </a:xfrm>
            <a:custGeom>
              <a:rect b="b" l="l" r="r" t="t"/>
              <a:pathLst>
                <a:path extrusionOk="0" h="5400" w="5434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482670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498515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5539275" y="2769875"/>
              <a:ext cx="135850" cy="135000"/>
            </a:xfrm>
            <a:custGeom>
              <a:rect b="b" l="l" r="r" t="t"/>
              <a:pathLst>
                <a:path extrusionOk="0" h="5400" w="5434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562145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569772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5302875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5462150" y="2927500"/>
              <a:ext cx="135850" cy="134975"/>
            </a:xfrm>
            <a:custGeom>
              <a:rect b="b" l="l" r="r" t="t"/>
              <a:pathLst>
                <a:path extrusionOk="0" h="5399" w="5434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4744550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4041175" y="1196325"/>
              <a:ext cx="3095150" cy="1032850"/>
            </a:xfrm>
            <a:custGeom>
              <a:rect b="b" l="l" r="r" t="t"/>
              <a:pathLst>
                <a:path extrusionOk="0" h="41314" w="123806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4237350" y="1294425"/>
              <a:ext cx="2701975" cy="809850"/>
            </a:xfrm>
            <a:custGeom>
              <a:rect b="b" l="l" r="r" t="t"/>
              <a:pathLst>
                <a:path extrusionOk="0" h="32394" w="108079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4572675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4622150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4671600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4721075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4769700" y="17488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4819150" y="17488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4869450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4913875" y="1687600"/>
              <a:ext cx="54525" cy="116550"/>
            </a:xfrm>
            <a:custGeom>
              <a:rect b="b" l="l" r="r" t="t"/>
              <a:pathLst>
                <a:path extrusionOk="0" h="4662" w="2181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453245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458190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4631375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468082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473030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481412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486357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491305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4961675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5011125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5060600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5110050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519390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524335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5292800" y="1578600"/>
              <a:ext cx="39450" cy="10925"/>
            </a:xfrm>
            <a:custGeom>
              <a:rect b="b" l="l" r="r" t="t"/>
              <a:pathLst>
                <a:path extrusionOk="0" h="437" w="1578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5375800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542610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5474725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5660850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5710300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5759775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5809225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5858675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594252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599197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604145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612527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6208275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6798450" y="3301375"/>
              <a:ext cx="112375" cy="463625"/>
            </a:xfrm>
            <a:custGeom>
              <a:rect b="b" l="l" r="r" t="t"/>
              <a:pathLst>
                <a:path extrusionOk="0" h="18545" w="4495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6946000" y="2723775"/>
              <a:ext cx="941475" cy="892000"/>
            </a:xfrm>
            <a:custGeom>
              <a:rect b="b" l="l" r="r" t="t"/>
              <a:pathLst>
                <a:path extrusionOk="0" h="35680" w="37659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rgbClr val="2E353A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6822775" y="2843650"/>
              <a:ext cx="994275" cy="1136800"/>
            </a:xfrm>
            <a:custGeom>
              <a:rect b="b" l="l" r="r" t="t"/>
              <a:pathLst>
                <a:path extrusionOk="0" h="45472" w="39771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7657750" y="3163900"/>
              <a:ext cx="50325" cy="6725"/>
            </a:xfrm>
            <a:custGeom>
              <a:rect b="b" l="l" r="r" t="t"/>
              <a:pathLst>
                <a:path extrusionOk="0" fill="none" h="269" w="2013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7345900" y="3121150"/>
              <a:ext cx="272475" cy="36900"/>
            </a:xfrm>
            <a:custGeom>
              <a:rect b="b" l="l" r="r" t="t"/>
              <a:pathLst>
                <a:path extrusionOk="0" fill="none" h="1476" w="10899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7016425" y="3076700"/>
              <a:ext cx="290925" cy="39450"/>
            </a:xfrm>
            <a:custGeom>
              <a:rect b="b" l="l" r="r" t="t"/>
              <a:pathLst>
                <a:path extrusionOk="0" fill="none" h="1578" w="11637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7579775" y="3245225"/>
              <a:ext cx="115725" cy="15950"/>
            </a:xfrm>
            <a:custGeom>
              <a:rect b="b" l="l" r="r" t="t"/>
              <a:pathLst>
                <a:path extrusionOk="0" fill="none" h="638" w="4629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7003850" y="3167250"/>
              <a:ext cx="457750" cy="62075"/>
            </a:xfrm>
            <a:custGeom>
              <a:rect b="b" l="l" r="r" t="t"/>
              <a:pathLst>
                <a:path extrusionOk="0" fill="none" h="2483" w="1831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7236075" y="3291325"/>
              <a:ext cx="446850" cy="60375"/>
            </a:xfrm>
            <a:custGeom>
              <a:rect b="b" l="l" r="r" t="t"/>
              <a:pathLst>
                <a:path extrusionOk="0" fill="none" h="2415" w="17874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6991275" y="3257800"/>
              <a:ext cx="198700" cy="26850"/>
            </a:xfrm>
            <a:custGeom>
              <a:rect b="b" l="l" r="r" t="t"/>
              <a:pathLst>
                <a:path extrusionOk="0" fill="none" h="1074" w="7948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7385300" y="3403650"/>
              <a:ext cx="285900" cy="38600"/>
            </a:xfrm>
            <a:custGeom>
              <a:rect b="b" l="l" r="r" t="t"/>
              <a:pathLst>
                <a:path extrusionOk="0" fill="none" h="1544" w="11436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7142175" y="3370975"/>
              <a:ext cx="209600" cy="28525"/>
            </a:xfrm>
            <a:custGeom>
              <a:rect b="b" l="l" r="r" t="t"/>
              <a:pathLst>
                <a:path extrusionOk="0" fill="none" h="1141" w="8384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6979550" y="3348325"/>
              <a:ext cx="126600" cy="17625"/>
            </a:xfrm>
            <a:custGeom>
              <a:rect b="b" l="l" r="r" t="t"/>
              <a:pathLst>
                <a:path extrusionOk="0" fill="none" h="705" w="5064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7556325" y="3519350"/>
              <a:ext cx="102300" cy="13450"/>
            </a:xfrm>
            <a:custGeom>
              <a:rect b="b" l="l" r="r" t="t"/>
              <a:pathLst>
                <a:path extrusionOk="0" fill="none" h="538" w="4092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6966975" y="3439700"/>
              <a:ext cx="520625" cy="70450"/>
            </a:xfrm>
            <a:custGeom>
              <a:rect b="b" l="l" r="r" t="t"/>
              <a:pathLst>
                <a:path extrusionOk="0" fill="none" h="2818" w="20825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7356800" y="3584750"/>
              <a:ext cx="290075" cy="39425"/>
            </a:xfrm>
            <a:custGeom>
              <a:rect b="b" l="l" r="r" t="t"/>
              <a:pathLst>
                <a:path extrusionOk="0" fill="none" h="1577" w="11603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6954400" y="3530250"/>
              <a:ext cx="352950" cy="47800"/>
            </a:xfrm>
            <a:custGeom>
              <a:rect b="b" l="l" r="r" t="t"/>
              <a:pathLst>
                <a:path extrusionOk="0" fill="none" h="1912" w="14118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7446500" y="3689525"/>
              <a:ext cx="187800" cy="25175"/>
            </a:xfrm>
            <a:custGeom>
              <a:rect b="b" l="l" r="r" t="t"/>
              <a:pathLst>
                <a:path extrusionOk="0" fill="none" h="1007" w="7512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7065900" y="3637550"/>
              <a:ext cx="334500" cy="45300"/>
            </a:xfrm>
            <a:custGeom>
              <a:rect b="b" l="l" r="r" t="t"/>
              <a:pathLst>
                <a:path extrusionOk="0" fill="none" h="1812" w="1338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6942650" y="3620800"/>
              <a:ext cx="83850" cy="11750"/>
            </a:xfrm>
            <a:custGeom>
              <a:rect b="b" l="l" r="r" t="t"/>
              <a:pathLst>
                <a:path extrusionOk="0" fill="none" h="470" w="3354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7817025" y="2861250"/>
              <a:ext cx="67100" cy="98950"/>
            </a:xfrm>
            <a:custGeom>
              <a:rect b="b" l="l" r="r" t="t"/>
              <a:pathLst>
                <a:path extrusionOk="0" fill="none" h="3958" w="2684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7262050" y="3344975"/>
              <a:ext cx="264950" cy="801475"/>
            </a:xfrm>
            <a:custGeom>
              <a:rect b="b" l="l" r="r" t="t"/>
              <a:pathLst>
                <a:path extrusionOk="0" h="32059" w="10598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7262050" y="3341613"/>
              <a:ext cx="237275" cy="721000"/>
            </a:xfrm>
            <a:custGeom>
              <a:rect b="b" l="l" r="r" t="t"/>
              <a:pathLst>
                <a:path extrusionOk="0" h="28840" w="9491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7473325" y="4056725"/>
              <a:ext cx="53675" cy="89725"/>
            </a:xfrm>
            <a:custGeom>
              <a:rect b="b" l="l" r="r" t="t"/>
              <a:pathLst>
                <a:path extrusionOk="0" fill="none" h="3589" w="2147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7500150" y="4101150"/>
              <a:ext cx="26850" cy="45300"/>
            </a:xfrm>
            <a:custGeom>
              <a:rect b="b" l="l" r="r" t="t"/>
              <a:pathLst>
                <a:path extrusionOk="0" h="1812" w="1074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7244450" y="3272050"/>
              <a:ext cx="71275" cy="88875"/>
            </a:xfrm>
            <a:custGeom>
              <a:rect b="b" l="l" r="r" t="t"/>
              <a:pathLst>
                <a:path extrusionOk="0" h="3555" w="2851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7244450" y="3272050"/>
              <a:ext cx="62900" cy="61225"/>
            </a:xfrm>
            <a:custGeom>
              <a:rect b="b" l="l" r="r" t="t"/>
              <a:pathLst>
                <a:path extrusionOk="0" h="2449" w="2516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4"/>
          <p:cNvSpPr/>
          <p:nvPr/>
        </p:nvSpPr>
        <p:spPr>
          <a:xfrm rot="593">
            <a:off x="-6268924" y="-96659"/>
            <a:ext cx="24958401" cy="357743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1" name="Google Shape;881;p34"/>
          <p:cNvGrpSpPr/>
          <p:nvPr/>
        </p:nvGrpSpPr>
        <p:grpSpPr>
          <a:xfrm>
            <a:off x="1466023" y="1936927"/>
            <a:ext cx="885663" cy="879605"/>
            <a:chOff x="1466023" y="1936927"/>
            <a:chExt cx="885663" cy="879605"/>
          </a:xfrm>
        </p:grpSpPr>
        <p:sp>
          <p:nvSpPr>
            <p:cNvPr id="882" name="Google Shape;882;p34"/>
            <p:cNvSpPr/>
            <p:nvPr/>
          </p:nvSpPr>
          <p:spPr>
            <a:xfrm rot="2249719">
              <a:off x="1585901" y="2070174"/>
              <a:ext cx="645906" cy="613112"/>
            </a:xfrm>
            <a:custGeom>
              <a:rect b="b" l="l" r="r" t="t"/>
              <a:pathLst>
                <a:path extrusionOk="0" h="43598" w="4593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3" name="Google Shape;883;p34"/>
            <p:cNvGrpSpPr/>
            <p:nvPr/>
          </p:nvGrpSpPr>
          <p:grpSpPr>
            <a:xfrm>
              <a:off x="1796115" y="2265412"/>
              <a:ext cx="225449" cy="226452"/>
              <a:chOff x="1796115" y="2304375"/>
              <a:chExt cx="225449" cy="226452"/>
            </a:xfrm>
          </p:grpSpPr>
          <p:sp>
            <p:nvSpPr>
              <p:cNvPr id="884" name="Google Shape;884;p34"/>
              <p:cNvSpPr/>
              <p:nvPr/>
            </p:nvSpPr>
            <p:spPr>
              <a:xfrm>
                <a:off x="1903260" y="2304375"/>
                <a:ext cx="12178" cy="73849"/>
              </a:xfrm>
              <a:custGeom>
                <a:rect b="b" l="l" r="r" t="t"/>
                <a:pathLst>
                  <a:path extrusionOk="0" h="1595" w="263">
                    <a:moveTo>
                      <a:pt x="1" y="0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4"/>
              <p:cNvSpPr/>
              <p:nvPr/>
            </p:nvSpPr>
            <p:spPr>
              <a:xfrm>
                <a:off x="1903260" y="2456978"/>
                <a:ext cx="12178" cy="73849"/>
              </a:xfrm>
              <a:custGeom>
                <a:rect b="b" l="l" r="r" t="t"/>
                <a:pathLst>
                  <a:path extrusionOk="0" h="1595" w="263">
                    <a:moveTo>
                      <a:pt x="1" y="1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4"/>
              <p:cNvSpPr/>
              <p:nvPr/>
            </p:nvSpPr>
            <p:spPr>
              <a:xfrm>
                <a:off x="1948776" y="2410494"/>
                <a:ext cx="72788" cy="13196"/>
              </a:xfrm>
              <a:custGeom>
                <a:rect b="b" l="l" r="r" t="t"/>
                <a:pathLst>
                  <a:path extrusionOk="0" h="285" w="1572">
                    <a:moveTo>
                      <a:pt x="0" y="1"/>
                    </a:moveTo>
                    <a:lnTo>
                      <a:pt x="0" y="284"/>
                    </a:lnTo>
                    <a:lnTo>
                      <a:pt x="1572" y="284"/>
                    </a:lnTo>
                    <a:lnTo>
                      <a:pt x="15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4"/>
              <p:cNvSpPr/>
              <p:nvPr/>
            </p:nvSpPr>
            <p:spPr>
              <a:xfrm>
                <a:off x="1796115" y="2410494"/>
                <a:ext cx="72834" cy="13196"/>
              </a:xfrm>
              <a:custGeom>
                <a:rect b="b" l="l" r="r" t="t"/>
                <a:pathLst>
                  <a:path extrusionOk="0" h="285" w="1573">
                    <a:moveTo>
                      <a:pt x="1" y="1"/>
                    </a:moveTo>
                    <a:lnTo>
                      <a:pt x="1" y="284"/>
                    </a:lnTo>
                    <a:lnTo>
                      <a:pt x="1573" y="284"/>
                    </a:lnTo>
                    <a:lnTo>
                      <a:pt x="157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8" name="Google Shape;888;p34"/>
          <p:cNvGrpSpPr/>
          <p:nvPr/>
        </p:nvGrpSpPr>
        <p:grpSpPr>
          <a:xfrm>
            <a:off x="4129173" y="2073077"/>
            <a:ext cx="885663" cy="879605"/>
            <a:chOff x="4129173" y="2073077"/>
            <a:chExt cx="885663" cy="879605"/>
          </a:xfrm>
        </p:grpSpPr>
        <p:sp>
          <p:nvSpPr>
            <p:cNvPr id="889" name="Google Shape;889;p34"/>
            <p:cNvSpPr/>
            <p:nvPr/>
          </p:nvSpPr>
          <p:spPr>
            <a:xfrm rot="2249719">
              <a:off x="4249051" y="2206324"/>
              <a:ext cx="645906" cy="613112"/>
            </a:xfrm>
            <a:custGeom>
              <a:rect b="b" l="l" r="r" t="t"/>
              <a:pathLst>
                <a:path extrusionOk="0" h="43598" w="4593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566410" y="239965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4566410" y="2552253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611926" y="2505769"/>
              <a:ext cx="72788" cy="1319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4459265" y="2505769"/>
              <a:ext cx="72834" cy="1319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34"/>
          <p:cNvGrpSpPr/>
          <p:nvPr/>
        </p:nvGrpSpPr>
        <p:grpSpPr>
          <a:xfrm>
            <a:off x="6792323" y="1866327"/>
            <a:ext cx="885663" cy="879605"/>
            <a:chOff x="6792323" y="1866327"/>
            <a:chExt cx="885663" cy="879605"/>
          </a:xfrm>
        </p:grpSpPr>
        <p:sp>
          <p:nvSpPr>
            <p:cNvPr id="895" name="Google Shape;895;p34"/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rect b="b" l="l" r="r" t="t"/>
              <a:pathLst>
                <a:path extrusionOk="0" h="43598" w="4593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7229560" y="219290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7229560" y="2345503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7275076" y="2299019"/>
              <a:ext cx="72788" cy="1319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7122415" y="2299019"/>
              <a:ext cx="72834" cy="1319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34"/>
          <p:cNvGrpSpPr/>
          <p:nvPr/>
        </p:nvGrpSpPr>
        <p:grpSpPr>
          <a:xfrm>
            <a:off x="7271200" y="4740448"/>
            <a:ext cx="225449" cy="226458"/>
            <a:chOff x="2267375" y="95710"/>
            <a:chExt cx="225449" cy="226458"/>
          </a:xfrm>
        </p:grpSpPr>
        <p:sp>
          <p:nvSpPr>
            <p:cNvPr id="901" name="Google Shape;901;p34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34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906" name="Google Shape;906;p34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34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911" name="Google Shape;911;p34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34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916" name="Google Shape;916;p34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0" name="Google Shape;920;p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Declare variables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21" name="Google Shape;921;p34"/>
          <p:cNvSpPr txBox="1"/>
          <p:nvPr>
            <p:ph idx="2" type="title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Matrix </a:t>
            </a:r>
            <a:r>
              <a:rPr lang="en-GB" sz="2000">
                <a:solidFill>
                  <a:schemeClr val="dk1"/>
                </a:solidFill>
              </a:rPr>
              <a:t>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2" name="Google Shape;922;p34"/>
          <p:cNvSpPr txBox="1"/>
          <p:nvPr>
            <p:ph idx="1" type="subTitle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cost matrix, </a:t>
            </a:r>
            <a:r>
              <a:rPr b="1" lang="en-GB"/>
              <a:t>c</a:t>
            </a:r>
            <a:r>
              <a:rPr lang="en-GB"/>
              <a:t>ij is the unit cost of supplier i producing products then distributing to demander j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4"/>
          <p:cNvSpPr txBox="1"/>
          <p:nvPr>
            <p:ph idx="3" type="title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Vector </a:t>
            </a:r>
            <a:r>
              <a:rPr lang="en-GB" sz="2000">
                <a:solidFill>
                  <a:schemeClr val="dk1"/>
                </a:solidFill>
              </a:rPr>
              <a:t>s</a:t>
            </a:r>
            <a:r>
              <a:rPr lang="en-GB" sz="2000"/>
              <a:t> &amp; </a:t>
            </a:r>
            <a:r>
              <a:rPr lang="en-GB" sz="2000">
                <a:solidFill>
                  <a:schemeClr val="dk1"/>
                </a:solidFill>
              </a:rPr>
              <a:t>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4" name="Google Shape;924;p34"/>
          <p:cNvSpPr txBox="1"/>
          <p:nvPr>
            <p:ph idx="4" type="subTitle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s</a:t>
            </a:r>
            <a:r>
              <a:rPr lang="en-GB"/>
              <a:t>, the vector of supplier capacities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d</a:t>
            </a:r>
            <a:r>
              <a:rPr lang="en-GB"/>
              <a:t>, the vector of distributor demands</a:t>
            </a:r>
            <a:endParaRPr/>
          </a:p>
        </p:txBody>
      </p:sp>
      <p:sp>
        <p:nvSpPr>
          <p:cNvPr id="925" name="Google Shape;925;p34"/>
          <p:cNvSpPr txBox="1"/>
          <p:nvPr>
            <p:ph idx="5" type="title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Matrix </a:t>
            </a:r>
            <a:r>
              <a:rPr lang="en-GB" sz="2000">
                <a:solidFill>
                  <a:schemeClr val="dk1"/>
                </a:solidFill>
              </a:rPr>
              <a:t>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6" name="Google Shape;926;p34"/>
          <p:cNvSpPr txBox="1"/>
          <p:nvPr>
            <p:ph idx="6" type="subTitle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quantity matrix to be optimized, an original zeros matrix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35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932" name="Google Shape;932;p35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35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937" name="Google Shape;937;p35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35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942" name="Google Shape;942;p35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6" name="Google Shape;946;p3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Declare variables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47" name="Google Shape;947;p35"/>
          <p:cNvSpPr txBox="1"/>
          <p:nvPr>
            <p:ph idx="4294967295" type="subTitle"/>
          </p:nvPr>
        </p:nvSpPr>
        <p:spPr>
          <a:xfrm>
            <a:off x="736950" y="1525275"/>
            <a:ext cx="8170800" cy="27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Handling the difference between total supply and total demand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Our team understand that VAM is not a ‘real’ optimization algorithm but an efficient method to find an acceptable, feasible solution to a transportation optimization problem.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" name="Google Shape;952;p36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953" name="Google Shape;953;p36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36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958" name="Google Shape;958;p36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36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963" name="Google Shape;963;p36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Declare variables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68" name="Google Shape;968;p36"/>
          <p:cNvSpPr txBox="1"/>
          <p:nvPr>
            <p:ph idx="4294967295" type="subTitle"/>
          </p:nvPr>
        </p:nvSpPr>
        <p:spPr>
          <a:xfrm>
            <a:off x="736950" y="1525275"/>
            <a:ext cx="7976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Handling the difference between total supply and total demand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-GB"/>
              <a:t>One solution is to add a void s/d to the vectors of actual supplies and demands and assign 0s to the void elements in the c matrix. By doing this, we will not change the total cost function to be optimized but will change the opportunity cost vectors in iterations.</a:t>
            </a:r>
            <a:endParaRPr/>
          </a:p>
        </p:txBody>
      </p:sp>
      <p:pic>
        <p:nvPicPr>
          <p:cNvPr id="969" name="Google Shape;9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3057513"/>
            <a:ext cx="78676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oogle Shape;974;p37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975" name="Google Shape;975;p37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37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980" name="Google Shape;980;p37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37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985" name="Google Shape;985;p37"/>
            <p:cNvSpPr/>
            <p:nvPr/>
          </p:nvSpPr>
          <p:spPr>
            <a:xfrm>
              <a:off x="2374521" y="9571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2374521" y="248320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2420037" y="201833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2267375" y="201833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9" name="Google Shape;989;p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Declare variables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90" name="Google Shape;990;p37"/>
          <p:cNvSpPr txBox="1"/>
          <p:nvPr>
            <p:ph idx="4294967295" type="subTitle"/>
          </p:nvPr>
        </p:nvSpPr>
        <p:spPr>
          <a:xfrm>
            <a:off x="736950" y="1525275"/>
            <a:ext cx="85023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Handling the difference between total supply and total demand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-GB"/>
              <a:t>Alternatively, we can use the original declared variables since VAM is not real optimization and therefore does not require a standard form of linear optimization problems to function.</a:t>
            </a:r>
            <a:endParaRPr/>
          </a:p>
        </p:txBody>
      </p:sp>
      <p:pic>
        <p:nvPicPr>
          <p:cNvPr id="991" name="Google Shape;9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75" y="2865975"/>
            <a:ext cx="72104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