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omfortaa SemiBold"/>
      <p:regular r:id="rId22"/>
      <p:bold r:id="rId23"/>
    </p:embeddedFont>
    <p:embeddedFont>
      <p:font typeface="Merriweather Light"/>
      <p:regular r:id="rId24"/>
      <p:bold r:id="rId25"/>
      <p:italic r:id="rId26"/>
      <p:boldItalic r:id="rId27"/>
    </p:embeddedFont>
    <p:embeddedFont>
      <p:font typeface="Vidaloka"/>
      <p:regular r:id="rId28"/>
    </p:embeddedFon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  <p:embeddedFont>
      <p:font typeface="Open Sans SemiBold"/>
      <p:regular r:id="rId45"/>
      <p:bold r:id="rId46"/>
      <p:italic r:id="rId47"/>
      <p:boldItalic r:id="rId48"/>
    </p:embeddedFont>
    <p:embeddedFont>
      <p:font typeface="Russo One"/>
      <p:regular r:id="rId49"/>
    </p:embeddedFont>
    <p:embeddedFont>
      <p:font typeface="Crimson Text"/>
      <p:regular r:id="rId50"/>
      <p:bold r:id="rId51"/>
      <p:italic r:id="rId52"/>
      <p:boldItalic r:id="rId53"/>
    </p:embeddedFont>
    <p:embeddedFont>
      <p:font typeface="Comfortaa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44" Type="http://schemas.openxmlformats.org/officeDocument/2006/relationships/font" Target="fonts/MontserratMedium-boldItalic.fntdata"/><Relationship Id="rId43" Type="http://schemas.openxmlformats.org/officeDocument/2006/relationships/font" Target="fonts/MontserratMedium-italic.fntdata"/><Relationship Id="rId46" Type="http://schemas.openxmlformats.org/officeDocument/2006/relationships/font" Target="fonts/OpenSansSemiBold-bold.fntdata"/><Relationship Id="rId45" Type="http://schemas.openxmlformats.org/officeDocument/2006/relationships/font" Target="fonts/OpenSans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SemiBold-boldItalic.fntdata"/><Relationship Id="rId47" Type="http://schemas.openxmlformats.org/officeDocument/2006/relationships/font" Target="fonts/OpenSansSemiBold-italic.fntdata"/><Relationship Id="rId49" Type="http://schemas.openxmlformats.org/officeDocument/2006/relationships/font" Target="fonts/Russo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33" Type="http://schemas.openxmlformats.org/officeDocument/2006/relationships/font" Target="fonts/Montserrat-regular.fntdata"/><Relationship Id="rId32" Type="http://schemas.openxmlformats.org/officeDocument/2006/relationships/font" Target="fonts/PlayfairDisplay-boldItalic.fntdata"/><Relationship Id="rId35" Type="http://schemas.openxmlformats.org/officeDocument/2006/relationships/font" Target="fonts/Montserrat-italic.fntdata"/><Relationship Id="rId34" Type="http://schemas.openxmlformats.org/officeDocument/2006/relationships/font" Target="fonts/Montserrat-bold.fntdata"/><Relationship Id="rId37" Type="http://schemas.openxmlformats.org/officeDocument/2006/relationships/font" Target="fonts/Lato-regular.fntdata"/><Relationship Id="rId36" Type="http://schemas.openxmlformats.org/officeDocument/2006/relationships/font" Target="fonts/Montserrat-boldItalic.fntdata"/><Relationship Id="rId39" Type="http://schemas.openxmlformats.org/officeDocument/2006/relationships/font" Target="fonts/Lato-italic.fntdata"/><Relationship Id="rId38" Type="http://schemas.openxmlformats.org/officeDocument/2006/relationships/font" Target="fonts/Lato-bold.fntdata"/><Relationship Id="rId20" Type="http://schemas.openxmlformats.org/officeDocument/2006/relationships/slide" Target="slides/slide16.xml"/><Relationship Id="rId22" Type="http://schemas.openxmlformats.org/officeDocument/2006/relationships/font" Target="fonts/Comfortaa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MerriweatherLight-regular.fntdata"/><Relationship Id="rId23" Type="http://schemas.openxmlformats.org/officeDocument/2006/relationships/font" Target="fonts/ComfortaaSemiBold-bold.fntdata"/><Relationship Id="rId26" Type="http://schemas.openxmlformats.org/officeDocument/2006/relationships/font" Target="fonts/MerriweatherLight-italic.fntdata"/><Relationship Id="rId25" Type="http://schemas.openxmlformats.org/officeDocument/2006/relationships/font" Target="fonts/MerriweatherLight-bold.fntdata"/><Relationship Id="rId28" Type="http://schemas.openxmlformats.org/officeDocument/2006/relationships/font" Target="fonts/Vidaloka-regular.fntdata"/><Relationship Id="rId27" Type="http://schemas.openxmlformats.org/officeDocument/2006/relationships/font" Target="fonts/MerriweatherLight-boldItalic.fntdata"/><Relationship Id="rId29" Type="http://schemas.openxmlformats.org/officeDocument/2006/relationships/font" Target="fonts/PlayfairDisplay-regular.fntdata"/><Relationship Id="rId51" Type="http://schemas.openxmlformats.org/officeDocument/2006/relationships/font" Target="fonts/CrimsonText-bold.fntdata"/><Relationship Id="rId50" Type="http://schemas.openxmlformats.org/officeDocument/2006/relationships/font" Target="fonts/CrimsonText-regular.fntdata"/><Relationship Id="rId53" Type="http://schemas.openxmlformats.org/officeDocument/2006/relationships/font" Target="fonts/CrimsonText-boldItalic.fntdata"/><Relationship Id="rId52" Type="http://schemas.openxmlformats.org/officeDocument/2006/relationships/font" Target="fonts/CrimsonText-italic.fntdata"/><Relationship Id="rId11" Type="http://schemas.openxmlformats.org/officeDocument/2006/relationships/slide" Target="slides/slide7.xml"/><Relationship Id="rId55" Type="http://schemas.openxmlformats.org/officeDocument/2006/relationships/font" Target="fonts/Comfortaa-bold.fntdata"/><Relationship Id="rId10" Type="http://schemas.openxmlformats.org/officeDocument/2006/relationships/slide" Target="slides/slide6.xml"/><Relationship Id="rId54" Type="http://schemas.openxmlformats.org/officeDocument/2006/relationships/font" Target="fonts/Comfortaa-regular.fntdata"/><Relationship Id="rId13" Type="http://schemas.openxmlformats.org/officeDocument/2006/relationships/slide" Target="slides/slide9.xml"/><Relationship Id="rId57" Type="http://schemas.openxmlformats.org/officeDocument/2006/relationships/font" Target="fonts/OpenSans-bold.fntdata"/><Relationship Id="rId12" Type="http://schemas.openxmlformats.org/officeDocument/2006/relationships/slide" Target="slides/slide8.xml"/><Relationship Id="rId56" Type="http://schemas.openxmlformats.org/officeDocument/2006/relationships/font" Target="fonts/OpenSans-regular.fntdata"/><Relationship Id="rId15" Type="http://schemas.openxmlformats.org/officeDocument/2006/relationships/slide" Target="slides/slide11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58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1154f1c7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1154f1c7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1154f1c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1154f1c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1154f1c7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1154f1c7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1154f1c7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b1154f1c7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b1154f1c7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b1154f1c7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b1154f1c7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b1154f1c7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1154f1c7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b1154f1c7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1154f1c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1154f1c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1154f1c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1154f1c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1154f1c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1154f1c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1154f1c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1154f1c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1154f1c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1154f1c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1154f1c7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b1154f1c7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1154f1c7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b1154f1c7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1154f1c7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1154f1c7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1154f1c7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1154f1c7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Lato"/>
                <a:ea typeface="Lato"/>
                <a:cs typeface="Lato"/>
                <a:sym typeface="Lato"/>
              </a:rPr>
              <a:t>LearnFill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layfair Display"/>
                <a:ea typeface="Playfair Display"/>
                <a:cs typeface="Playfair Display"/>
                <a:sym typeface="Playfair Display"/>
              </a:rPr>
              <a:t>BugSquashers</a:t>
            </a:r>
            <a:br>
              <a:rPr b="1" lang="en" sz="1800"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1" lang="en" sz="1800">
                <a:latin typeface="Playfair Display"/>
                <a:ea typeface="Playfair Display"/>
                <a:cs typeface="Playfair Display"/>
                <a:sym typeface="Playfair Display"/>
              </a:rPr>
              <a:t>(Junior)</a:t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Soluția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Pentru cine rezolvăm aceste probleme?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Toți cei care doresc să învețe lucruri noi pot folosi produsul nostru</a:t>
            </a:r>
            <a:endParaRPr sz="16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Soluția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Pentru cine rezolvăm aceste probleme?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Toți cei care doresc să învețe lucruri noi pot folosi produsul nostru</a:t>
            </a:r>
            <a:endParaRPr sz="16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UVP - unique value proposition 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55E6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De ce este soluția propusă este mai bună decât cele deja existente pe piață și care este valoarea pe care o aduce în plus și o face unică?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Suntem mai accesibil ca preț, iar concurența nu are sistem free to use, deoarece majoritatea cursurilor trebuie plătite</a:t>
            </a:r>
            <a:endParaRPr sz="16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6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Plan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Cum și ce ne propunem să vindem? 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Token-uri și Abonamente ce permit vizionarea de tutoriale</a:t>
            </a:r>
            <a:endParaRPr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Marimea pietei 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6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Cât de mare este piața pentru produsul/serviciul meu?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Nu este asa de mare, deoarece există relativ puține servicii de acest gen</a:t>
            </a:r>
            <a:br>
              <a:rPr lang="en" sz="1600">
                <a:solidFill>
                  <a:srgbClr val="5E696C"/>
                </a:solidFill>
              </a:rPr>
            </a:br>
            <a:r>
              <a:rPr lang="en" sz="1600">
                <a:solidFill>
                  <a:srgbClr val="5E696C"/>
                </a:solidFill>
              </a:rPr>
              <a:t>( Udemy, Skillshare, YouTube, etc)</a:t>
            </a:r>
            <a:endParaRPr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Marimea pietei </a:t>
            </a:r>
            <a:endParaRPr b="1" sz="285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6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8" name="Google Shape;328;p48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ct val="77777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Cine sunt potențialii mei cumpărători/consumatori?Vor cumpăra o singură dată? </a:t>
            </a:r>
            <a:endParaRPr b="1" sz="1800">
              <a:solidFill>
                <a:srgbClr val="5E696C"/>
              </a:solidFill>
            </a:endParaRPr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ct val="100000"/>
              <a:buFont typeface="Arial"/>
              <a:buChar char="○"/>
            </a:pPr>
            <a:r>
              <a:rPr lang="en" sz="1700">
                <a:solidFill>
                  <a:srgbClr val="5E696C"/>
                </a:solidFill>
              </a:rPr>
              <a:t>Oamenii care au acces la internet(≈65% din oameni) reprezintă potențiali </a:t>
            </a:r>
            <a:endParaRPr sz="17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E696C"/>
                </a:solidFill>
              </a:rPr>
              <a:t>cumpăratori /consumatori</a:t>
            </a:r>
            <a:endParaRPr sz="1700">
              <a:solidFill>
                <a:srgbClr val="5E696C"/>
              </a:solidFill>
            </a:endParaRPr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ct val="100000"/>
              <a:buFont typeface="Arial"/>
              <a:buChar char="○"/>
            </a:pPr>
            <a:r>
              <a:rPr lang="en" sz="1700">
                <a:solidFill>
                  <a:srgbClr val="5E696C"/>
                </a:solidFill>
              </a:rPr>
              <a:t>Utilizatorii pot deveni consumatori recurenți, dacă își doresc sa învețe mai mult </a:t>
            </a:r>
            <a:endParaRPr sz="17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 Plan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4" name="Google Shape;334;p49"/>
          <p:cNvSpPr/>
          <p:nvPr/>
        </p:nvSpPr>
        <p:spPr>
          <a:xfrm>
            <a:off x="525650" y="1633650"/>
            <a:ext cx="2462400" cy="295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9"/>
          <p:cNvSpPr txBox="1"/>
          <p:nvPr/>
        </p:nvSpPr>
        <p:spPr>
          <a:xfrm>
            <a:off x="525525" y="1633650"/>
            <a:ext cx="2462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 SemiBold"/>
                <a:ea typeface="Comfortaa SemiBold"/>
                <a:cs typeface="Comfortaa SemiBold"/>
                <a:sym typeface="Comfortaa SemiBold"/>
              </a:rPr>
              <a:t>   Basic</a:t>
            </a:r>
            <a:endParaRPr sz="1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 SemiBold"/>
                <a:ea typeface="Comfortaa SemiBold"/>
                <a:cs typeface="Comfortaa SemiBold"/>
                <a:sym typeface="Comfortaa SemiBold"/>
              </a:rPr>
              <a:t>Free</a:t>
            </a:r>
            <a:endParaRPr sz="1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1 tutorial gratuit săptămânal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calitate video 1080p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336" name="Google Shape;336;p49"/>
          <p:cNvSpPr/>
          <p:nvPr/>
        </p:nvSpPr>
        <p:spPr>
          <a:xfrm>
            <a:off x="3447713" y="1633650"/>
            <a:ext cx="2462400" cy="2955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/>
          <p:nvPr/>
        </p:nvSpPr>
        <p:spPr>
          <a:xfrm>
            <a:off x="6369900" y="1633650"/>
            <a:ext cx="2462400" cy="2955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9"/>
          <p:cNvSpPr txBox="1"/>
          <p:nvPr/>
        </p:nvSpPr>
        <p:spPr>
          <a:xfrm>
            <a:off x="3447750" y="1696675"/>
            <a:ext cx="24624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  Smart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5$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1 videoclip gratuit zilnic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calitate 1440p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comunicarea cu autorul tutorialulu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6369800" y="1727025"/>
            <a:ext cx="2462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   Genius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 SemiBold"/>
                <a:ea typeface="Comfortaa SemiBold"/>
                <a:cs typeface="Comfortaa SemiBold"/>
                <a:sym typeface="Comfortaa SemiBold"/>
              </a:rPr>
              <a:t>10$</a:t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Smart +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videoclipuri nelimitate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calitate 4K</a:t>
            </a:r>
            <a:b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	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/>
        </p:nvSpPr>
        <p:spPr>
          <a:xfrm>
            <a:off x="311700" y="14801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Muțumim pentru atenția acordată !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433725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Problema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433725" y="2120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Care este problema?</a:t>
            </a:r>
            <a:endParaRPr b="1"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Accesul greu la anumite informații într-un format ușor de vizualizat</a:t>
            </a:r>
            <a:endParaRPr sz="1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Problema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Ce </a:t>
            </a:r>
            <a:r>
              <a:rPr b="1" lang="en" sz="1800">
                <a:solidFill>
                  <a:srgbClr val="5E696C"/>
                </a:solidFill>
              </a:rPr>
              <a:t>statistici care susțin problema identificată de către mine sunt?</a:t>
            </a:r>
            <a:endParaRPr b="1"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Problema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5E696C"/>
                </a:solidFill>
              </a:rPr>
              <a:t>Ce îl costă pe clientul meu momentan nerezolvarea problemei?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Timpul și banii deoarece este greu să găsești informații gratuite și ușor de accesat</a:t>
            </a:r>
            <a:endParaRPr sz="16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Problema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Ce face clientul acum pentru a rezolva problema?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Caută răspunsuri pe internet la prieteni, sau în cărți</a:t>
            </a:r>
            <a:endParaRPr sz="16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Soluția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Cum rezolv problema identificată?	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Dăm posibilitatea oamenilor să posteze tutoriale referitoare la cercetările lor</a:t>
            </a:r>
            <a:endParaRPr sz="16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/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7495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Soluția</a:t>
            </a:r>
            <a:endParaRPr b="1" sz="3200">
              <a:solidFill>
                <a:srgbClr val="37495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233450" y="2335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E696C"/>
                </a:solidFill>
              </a:rPr>
              <a:t>Care sunt avantajele pe care produsul sau serviciul meu le oferă?</a:t>
            </a:r>
            <a:endParaRPr b="1" sz="1800">
              <a:solidFill>
                <a:srgbClr val="5E696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5E696C"/>
                </a:solidFill>
              </a:rPr>
              <a:t>Este accesibil și este simplu de folosit</a:t>
            </a:r>
            <a:endParaRPr sz="1600">
              <a:solidFill>
                <a:srgbClr val="5E696C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00" y="272200"/>
            <a:ext cx="2474125" cy="46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025" y="272200"/>
            <a:ext cx="2497400" cy="4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75" y="751700"/>
            <a:ext cx="7311650" cy="3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