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3"/>
  </p:notesMasterIdLst>
  <p:sldIdLst>
    <p:sldId id="256" r:id="rId2"/>
    <p:sldId id="257" r:id="rId3"/>
    <p:sldId id="258" r:id="rId4"/>
    <p:sldId id="259" r:id="rId5"/>
    <p:sldId id="263" r:id="rId6"/>
    <p:sldId id="260" r:id="rId7"/>
    <p:sldId id="264" r:id="rId8"/>
    <p:sldId id="261" r:id="rId9"/>
    <p:sldId id="278" r:id="rId10"/>
    <p:sldId id="266" r:id="rId11"/>
    <p:sldId id="267" r:id="rId12"/>
    <p:sldId id="268" r:id="rId13"/>
    <p:sldId id="269" r:id="rId14"/>
    <p:sldId id="270" r:id="rId15"/>
    <p:sldId id="271" r:id="rId16"/>
    <p:sldId id="272" r:id="rId17"/>
    <p:sldId id="273" r:id="rId18"/>
    <p:sldId id="274" r:id="rId19"/>
    <p:sldId id="279" r:id="rId20"/>
    <p:sldId id="280"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580" autoAdjust="0"/>
  </p:normalViewPr>
  <p:slideViewPr>
    <p:cSldViewPr>
      <p:cViewPr>
        <p:scale>
          <a:sx n="69" d="100"/>
          <a:sy n="69" d="100"/>
        </p:scale>
        <p:origin x="-1182"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C613BD-0CE1-48CF-8C57-83E1E1368783}" type="datetimeFigureOut">
              <a:rPr lang="en-US" smtClean="0"/>
              <a:pPr/>
              <a:t>6/13/2022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BD687-6AE4-45EB-A100-2EC5C396ADA3}" type="slidenum">
              <a:rPr lang="en-US" smtClean="0"/>
              <a:pPr/>
              <a:t>‹#›</a:t>
            </a:fld>
            <a:endParaRPr lang="en-US"/>
          </a:p>
        </p:txBody>
      </p:sp>
    </p:spTree>
    <p:extLst>
      <p:ext uri="{BB962C8B-B14F-4D97-AF65-F5344CB8AC3E}">
        <p14:creationId xmlns:p14="http://schemas.microsoft.com/office/powerpoint/2010/main" val="88288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BD687-6AE4-45EB-A100-2EC5C396ADA3}"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6B5A5E-6C17-40CE-8F28-8B57EED25B4E}"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6B5A5E-6C17-40CE-8F28-8B57EED25B4E}"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6B5A5E-6C17-40CE-8F28-8B57EED25B4E}"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6B5A5E-6C17-40CE-8F28-8B57EED25B4E}"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6B5A5E-6C17-40CE-8F28-8B57EED25B4E}"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6B5A5E-6C17-40CE-8F28-8B57EED25B4E}" type="datetimeFigureOut">
              <a:rPr lang="en-US" smtClean="0"/>
              <a:pPr/>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6B5A5E-6C17-40CE-8F28-8B57EED25B4E}" type="datetimeFigureOut">
              <a:rPr lang="en-US" smtClean="0"/>
              <a:pPr/>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6B5A5E-6C17-40CE-8F28-8B57EED25B4E}" type="datetimeFigureOut">
              <a:rPr lang="en-US" smtClean="0"/>
              <a:pPr/>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B5A5E-6C17-40CE-8F28-8B57EED25B4E}" type="datetimeFigureOut">
              <a:rPr lang="en-US" smtClean="0"/>
              <a:pPr/>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6B5A5E-6C17-40CE-8F28-8B57EED25B4E}" type="datetimeFigureOut">
              <a:rPr lang="en-US" smtClean="0"/>
              <a:pPr/>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6B5A5E-6C17-40CE-8F28-8B57EED25B4E}" type="datetimeFigureOut">
              <a:rPr lang="en-US" smtClean="0"/>
              <a:pPr/>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6CC1B-356A-4B24-BC8A-477A807F01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B5A5E-6C17-40CE-8F28-8B57EED25B4E}" type="datetimeFigureOut">
              <a:rPr lang="en-US" smtClean="0"/>
              <a:pPr/>
              <a:t>6/13/2022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6CC1B-356A-4B24-BC8A-477A807F01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533400"/>
            <a:ext cx="7391400" cy="1143000"/>
          </a:xfrm>
        </p:spPr>
        <p:txBody>
          <a:bodyPr>
            <a:normAutofit/>
          </a:bodyPr>
          <a:lstStyle/>
          <a:p>
            <a:r>
              <a:rPr lang="en-US" sz="3200" dirty="0" smtClean="0">
                <a:solidFill>
                  <a:schemeClr val="bg2">
                    <a:lumMod val="10000"/>
                  </a:schemeClr>
                </a:solidFill>
                <a:effectLst>
                  <a:outerShdw blurRad="38100" dist="38100" dir="2700000" algn="tl">
                    <a:srgbClr val="000000">
                      <a:alpha val="43137"/>
                    </a:srgbClr>
                  </a:outerShdw>
                </a:effectLst>
              </a:rPr>
              <a:t>To Prevent and Detect Address Resolution Protocol Poisoning in Open </a:t>
            </a:r>
            <a:r>
              <a:rPr lang="en-US" sz="3200" dirty="0" err="1" smtClean="0">
                <a:solidFill>
                  <a:schemeClr val="bg2">
                    <a:lumMod val="10000"/>
                  </a:schemeClr>
                </a:solidFill>
                <a:effectLst>
                  <a:outerShdw blurRad="38100" dist="38100" dir="2700000" algn="tl">
                    <a:srgbClr val="000000">
                      <a:alpha val="43137"/>
                    </a:srgbClr>
                  </a:outerShdw>
                </a:effectLst>
              </a:rPr>
              <a:t>WiFi</a:t>
            </a:r>
            <a:r>
              <a:rPr lang="en-US" sz="3200" dirty="0" smtClean="0">
                <a:solidFill>
                  <a:schemeClr val="bg2">
                    <a:lumMod val="10000"/>
                  </a:schemeClr>
                </a:solidFill>
                <a:effectLst>
                  <a:outerShdw blurRad="38100" dist="38100" dir="2700000" algn="tl">
                    <a:srgbClr val="000000">
                      <a:alpha val="43137"/>
                    </a:srgbClr>
                  </a:outerShdw>
                </a:effectLst>
              </a:rPr>
              <a:t> </a:t>
            </a:r>
            <a:endParaRPr lang="en-US" sz="3200" dirty="0">
              <a:solidFill>
                <a:schemeClr val="bg2">
                  <a:lumMod val="10000"/>
                </a:schemeClr>
              </a:solidFill>
              <a:effectLst>
                <a:outerShdw blurRad="38100" dist="38100" dir="2700000" algn="tl">
                  <a:srgbClr val="000000">
                    <a:alpha val="43137"/>
                  </a:srgbClr>
                </a:outerShdw>
              </a:effectLst>
            </a:endParaRPr>
          </a:p>
        </p:txBody>
      </p:sp>
      <p:sp>
        <p:nvSpPr>
          <p:cNvPr id="10" name="TextBox 9"/>
          <p:cNvSpPr txBox="1"/>
          <p:nvPr/>
        </p:nvSpPr>
        <p:spPr>
          <a:xfrm>
            <a:off x="3124200" y="1905000"/>
            <a:ext cx="2895600" cy="461665"/>
          </a:xfrm>
          <a:prstGeom prst="rect">
            <a:avLst/>
          </a:prstGeom>
          <a:noFill/>
        </p:spPr>
        <p:txBody>
          <a:bodyPr wrap="square" rtlCol="0">
            <a:spAutoFit/>
          </a:bodyPr>
          <a:lstStyle/>
          <a:p>
            <a:pPr algn="ctr"/>
            <a:r>
              <a:rPr lang="en-US" sz="2400" dirty="0" smtClean="0">
                <a:solidFill>
                  <a:schemeClr val="tx1">
                    <a:lumMod val="65000"/>
                    <a:lumOff val="35000"/>
                  </a:schemeClr>
                </a:solidFill>
                <a:effectLst>
                  <a:outerShdw blurRad="38100" dist="38100" dir="2700000" algn="tl">
                    <a:srgbClr val="000000">
                      <a:alpha val="43137"/>
                    </a:srgbClr>
                  </a:outerShdw>
                </a:effectLst>
              </a:rPr>
              <a:t>Submitted by</a:t>
            </a:r>
            <a:endParaRPr lang="en-US" sz="2400" dirty="0">
              <a:solidFill>
                <a:schemeClr val="tx1">
                  <a:lumMod val="65000"/>
                  <a:lumOff val="35000"/>
                </a:schemeClr>
              </a:solidFill>
              <a:effectLst>
                <a:outerShdw blurRad="38100" dist="38100" dir="2700000" algn="tl">
                  <a:srgbClr val="000000">
                    <a:alpha val="43137"/>
                  </a:srgbClr>
                </a:outerShdw>
              </a:effectLst>
            </a:endParaRPr>
          </a:p>
        </p:txBody>
      </p:sp>
      <p:sp>
        <p:nvSpPr>
          <p:cNvPr id="12" name="TextBox 11"/>
          <p:cNvSpPr txBox="1"/>
          <p:nvPr/>
        </p:nvSpPr>
        <p:spPr>
          <a:xfrm>
            <a:off x="1447800" y="2438400"/>
            <a:ext cx="6248400" cy="1754326"/>
          </a:xfrm>
          <a:prstGeom prst="rect">
            <a:avLst/>
          </a:prstGeom>
          <a:noFill/>
        </p:spPr>
        <p:txBody>
          <a:bodyPr wrap="square" rtlCol="0">
            <a:spAutoFit/>
          </a:bodyPr>
          <a:lstStyle/>
          <a:p>
            <a:pPr algn="ctr">
              <a:lnSpc>
                <a:spcPct val="150000"/>
              </a:lnSpc>
            </a:pPr>
            <a:r>
              <a:rPr lang="en-US" sz="2400" b="1" dirty="0" err="1" smtClean="0"/>
              <a:t>MohamedMusthafa</a:t>
            </a:r>
            <a:r>
              <a:rPr lang="en-US" sz="2400" b="1" dirty="0" smtClean="0"/>
              <a:t> M </a:t>
            </a:r>
            <a:r>
              <a:rPr lang="en-US" sz="2400" b="1" dirty="0" smtClean="0"/>
              <a:t>     </a:t>
            </a:r>
            <a:r>
              <a:rPr lang="en-US" sz="2400" b="1" dirty="0" smtClean="0">
                <a:solidFill>
                  <a:schemeClr val="tx1">
                    <a:lumMod val="50000"/>
                    <a:lumOff val="50000"/>
                  </a:schemeClr>
                </a:solidFill>
              </a:rPr>
              <a:t>812418104026</a:t>
            </a:r>
          </a:p>
          <a:p>
            <a:pPr algn="ctr">
              <a:lnSpc>
                <a:spcPct val="150000"/>
              </a:lnSpc>
            </a:pPr>
            <a:r>
              <a:rPr lang="en-US" sz="2400" b="1" dirty="0" err="1" smtClean="0"/>
              <a:t>DhatshanaMoorthy</a:t>
            </a:r>
            <a:r>
              <a:rPr lang="en-US" sz="2400" b="1" dirty="0" smtClean="0"/>
              <a:t> </a:t>
            </a:r>
            <a:r>
              <a:rPr lang="en-US" sz="2400" b="1" dirty="0" smtClean="0"/>
              <a:t>V </a:t>
            </a:r>
            <a:r>
              <a:rPr lang="en-US" sz="2400" b="1" dirty="0" smtClean="0"/>
              <a:t>       </a:t>
            </a:r>
            <a:r>
              <a:rPr lang="en-US" sz="2400" b="1" dirty="0" smtClean="0">
                <a:solidFill>
                  <a:schemeClr val="tx1">
                    <a:lumMod val="50000"/>
                    <a:lumOff val="50000"/>
                  </a:schemeClr>
                </a:solidFill>
              </a:rPr>
              <a:t>812418104010</a:t>
            </a:r>
            <a:endParaRPr lang="en-US" sz="2400" b="1" dirty="0" smtClean="0">
              <a:solidFill>
                <a:schemeClr val="tx1">
                  <a:lumMod val="50000"/>
                  <a:lumOff val="50000"/>
                </a:schemeClr>
              </a:solidFill>
            </a:endParaRPr>
          </a:p>
          <a:p>
            <a:pPr algn="ctr">
              <a:lnSpc>
                <a:spcPct val="150000"/>
              </a:lnSpc>
            </a:pPr>
            <a:r>
              <a:rPr lang="en-US" sz="2400" b="1" dirty="0" err="1" smtClean="0"/>
              <a:t>Manikandan</a:t>
            </a:r>
            <a:r>
              <a:rPr lang="en-US" sz="2400" b="1" dirty="0" smtClean="0"/>
              <a:t> K  </a:t>
            </a:r>
            <a:r>
              <a:rPr lang="en-US" sz="2400" b="1" dirty="0" smtClean="0"/>
              <a:t>                   </a:t>
            </a:r>
            <a:r>
              <a:rPr lang="en-US" sz="2400" b="1" dirty="0" smtClean="0">
                <a:solidFill>
                  <a:schemeClr val="tx1">
                    <a:lumMod val="50000"/>
                    <a:lumOff val="50000"/>
                  </a:schemeClr>
                </a:solidFill>
              </a:rPr>
              <a:t>812418104021</a:t>
            </a:r>
            <a:endParaRPr lang="en-US" sz="2400" dirty="0">
              <a:solidFill>
                <a:schemeClr val="tx1">
                  <a:lumMod val="50000"/>
                  <a:lumOff val="50000"/>
                </a:schemeClr>
              </a:solidFill>
            </a:endParaRPr>
          </a:p>
        </p:txBody>
      </p:sp>
      <p:sp>
        <p:nvSpPr>
          <p:cNvPr id="13" name="TextBox 12"/>
          <p:cNvSpPr txBox="1"/>
          <p:nvPr/>
        </p:nvSpPr>
        <p:spPr>
          <a:xfrm>
            <a:off x="2819400" y="4724400"/>
            <a:ext cx="2971800" cy="461665"/>
          </a:xfrm>
          <a:prstGeom prst="rect">
            <a:avLst/>
          </a:prstGeom>
          <a:noFill/>
        </p:spPr>
        <p:txBody>
          <a:bodyPr wrap="square" rtlCol="0">
            <a:spAutoFit/>
          </a:bodyPr>
          <a:lstStyle/>
          <a:p>
            <a:pPr algn="ctr"/>
            <a:r>
              <a:rPr lang="en-US" sz="2400" dirty="0" smtClean="0">
                <a:solidFill>
                  <a:schemeClr val="tx1">
                    <a:lumMod val="50000"/>
                    <a:lumOff val="50000"/>
                  </a:schemeClr>
                </a:solidFill>
                <a:effectLst>
                  <a:outerShdw blurRad="38100" dist="38100" dir="2700000" algn="tl">
                    <a:srgbClr val="000000">
                      <a:alpha val="43137"/>
                    </a:srgbClr>
                  </a:outerShdw>
                </a:effectLst>
              </a:rPr>
              <a:t>          Project </a:t>
            </a:r>
            <a:r>
              <a:rPr lang="en-US" sz="2400" dirty="0" smtClean="0">
                <a:solidFill>
                  <a:schemeClr val="tx1">
                    <a:lumMod val="50000"/>
                    <a:lumOff val="50000"/>
                  </a:schemeClr>
                </a:solidFill>
                <a:effectLst>
                  <a:outerShdw blurRad="38100" dist="38100" dir="2700000" algn="tl">
                    <a:srgbClr val="000000">
                      <a:alpha val="43137"/>
                    </a:srgbClr>
                  </a:outerShdw>
                </a:effectLst>
              </a:rPr>
              <a:t>Guide</a:t>
            </a:r>
            <a:endParaRPr lang="en-US" sz="2400" dirty="0">
              <a:solidFill>
                <a:schemeClr val="tx1">
                  <a:lumMod val="50000"/>
                  <a:lumOff val="50000"/>
                </a:schemeClr>
              </a:solidFill>
              <a:effectLst>
                <a:outerShdw blurRad="38100" dist="38100" dir="2700000" algn="tl">
                  <a:srgbClr val="000000">
                    <a:alpha val="43137"/>
                  </a:srgbClr>
                </a:outerShdw>
              </a:effectLst>
            </a:endParaRPr>
          </a:p>
        </p:txBody>
      </p:sp>
      <p:sp>
        <p:nvSpPr>
          <p:cNvPr id="14" name="TextBox 13"/>
          <p:cNvSpPr txBox="1"/>
          <p:nvPr/>
        </p:nvSpPr>
        <p:spPr>
          <a:xfrm>
            <a:off x="3352800" y="5410200"/>
            <a:ext cx="4495800" cy="1231106"/>
          </a:xfrm>
          <a:prstGeom prst="rect">
            <a:avLst/>
          </a:prstGeom>
          <a:noFill/>
        </p:spPr>
        <p:txBody>
          <a:bodyPr wrap="square" rtlCol="0">
            <a:spAutoFit/>
          </a:bodyPr>
          <a:lstStyle/>
          <a:p>
            <a:r>
              <a:rPr lang="en-US" sz="2400" b="1" dirty="0" smtClean="0"/>
              <a:t>     </a:t>
            </a:r>
            <a:r>
              <a:rPr lang="en-US" sz="2400" b="1" dirty="0" err="1" smtClean="0"/>
              <a:t>Mrs.A.GETSYAL.</a:t>
            </a:r>
            <a:r>
              <a:rPr lang="en-US" sz="1600" b="1" dirty="0" err="1" smtClean="0"/>
              <a:t>M.E</a:t>
            </a:r>
            <a:endParaRPr lang="en-US" sz="1600" b="1" dirty="0" smtClean="0"/>
          </a:p>
          <a:p>
            <a:r>
              <a:rPr lang="en-US" sz="1600" dirty="0" smtClean="0"/>
              <a:t>        Assistant Professor</a:t>
            </a:r>
            <a:br>
              <a:rPr lang="en-US" sz="1600" dirty="0" smtClean="0"/>
            </a:br>
            <a:endParaRPr lang="en-US" sz="1600" b="1" dirty="0" smtClean="0"/>
          </a:p>
          <a:p>
            <a:r>
              <a:rPr lang="en-US" b="1" dirty="0" smtClean="0"/>
              <a:t>  </a:t>
            </a:r>
            <a:endParaRPr lang="en-US"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pPr marL="0" indent="0">
              <a:buNone/>
            </a:pPr>
            <a:r>
              <a:rPr lang="en-US" dirty="0"/>
              <a:t/>
            </a:r>
            <a:br>
              <a:rPr lang="en-US" dirty="0"/>
            </a:br>
            <a:r>
              <a:rPr lang="en-US" dirty="0"/>
              <a:t>● ARP (Address Resolution Protocol) .</a:t>
            </a:r>
            <a:r>
              <a:rPr lang="en-US" dirty="0"/>
              <a:t/>
            </a:r>
            <a:br>
              <a:rPr lang="en-US" dirty="0"/>
            </a:br>
            <a:r>
              <a:rPr lang="en-US" dirty="0"/>
              <a:t>● Working Of ARP.</a:t>
            </a:r>
            <a:r>
              <a:rPr lang="en-US" dirty="0"/>
              <a:t/>
            </a:r>
            <a:br>
              <a:rPr lang="en-US" dirty="0"/>
            </a:br>
            <a:r>
              <a:rPr lang="en-US" dirty="0"/>
              <a:t>● ARP Spoofing.</a:t>
            </a:r>
            <a:r>
              <a:rPr lang="en-US" dirty="0"/>
              <a:t/>
            </a:r>
            <a:br>
              <a:rPr lang="en-US" dirty="0"/>
            </a:br>
            <a:r>
              <a:rPr lang="en-US" dirty="0"/>
              <a:t>● Man in the middle attack (MITM)</a:t>
            </a:r>
            <a:r>
              <a:rPr lang="en-US" dirty="0"/>
              <a:t/>
            </a:r>
            <a:br>
              <a:rPr lang="en-US" dirty="0"/>
            </a:br>
            <a:r>
              <a:rPr lang="en-US" dirty="0"/>
              <a:t>● MAC flooding</a:t>
            </a:r>
            <a:endParaRPr lang="en-US" dirty="0"/>
          </a:p>
        </p:txBody>
      </p:sp>
    </p:spTree>
    <p:extLst>
      <p:ext uri="{BB962C8B-B14F-4D97-AF65-F5344CB8AC3E}">
        <p14:creationId xmlns:p14="http://schemas.microsoft.com/office/powerpoint/2010/main" val="55878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(Address Resolution Protocol)</a:t>
            </a:r>
          </a:p>
        </p:txBody>
      </p:sp>
      <p:sp>
        <p:nvSpPr>
          <p:cNvPr id="3" name="Content Placeholder 2"/>
          <p:cNvSpPr>
            <a:spLocks noGrp="1"/>
          </p:cNvSpPr>
          <p:nvPr>
            <p:ph idx="1"/>
          </p:nvPr>
        </p:nvSpPr>
        <p:spPr/>
        <p:txBody>
          <a:bodyPr>
            <a:normAutofit fontScale="85000" lnSpcReduction="20000"/>
          </a:bodyPr>
          <a:lstStyle/>
          <a:p>
            <a:r>
              <a:rPr lang="en-US" sz="3100" dirty="0" smtClean="0"/>
              <a:t>Address </a:t>
            </a:r>
            <a:r>
              <a:rPr lang="en-US" sz="3100" dirty="0"/>
              <a:t>Resolution Protocol (ARP) is a protocol or procedure that connects an ever-changing Internet Protocol (IP) address to a fixed physical machine address, also known as a media access control (MAC) address, in a local-area network (LAN). </a:t>
            </a:r>
            <a:endParaRPr lang="en-US" sz="3100" dirty="0" smtClean="0"/>
          </a:p>
          <a:p>
            <a:r>
              <a:rPr lang="en-US" dirty="0" smtClean="0"/>
              <a:t> </a:t>
            </a:r>
            <a:r>
              <a:rPr lang="en-US" sz="3100" dirty="0"/>
              <a:t>This mapping procedure is important because the lengths of the IP and MAC addresses differ, and a translation is needed so that the systems can recognize one another</a:t>
            </a:r>
            <a:r>
              <a:rPr lang="en-US" dirty="0"/>
              <a:t>. </a:t>
            </a:r>
            <a:endParaRPr lang="en-US" dirty="0" smtClean="0"/>
          </a:p>
          <a:p>
            <a:r>
              <a:rPr lang="en-US" dirty="0"/>
              <a:t>The most used IP today is IP version 4 (IPv4). An IP address is 32 bits long. However, MAC addresses are 48 bits long. ARP translates the 32-bit address to 48 and vice versa.</a:t>
            </a:r>
            <a:endParaRPr lang="en-US" dirty="0" smtClean="0"/>
          </a:p>
          <a:p>
            <a:pPr marL="0" indent="0">
              <a:buNone/>
            </a:pPr>
            <a:endParaRPr lang="en-US" dirty="0"/>
          </a:p>
        </p:txBody>
      </p:sp>
    </p:spTree>
    <p:extLst>
      <p:ext uri="{BB962C8B-B14F-4D97-AF65-F5344CB8AC3E}">
        <p14:creationId xmlns:p14="http://schemas.microsoft.com/office/powerpoint/2010/main" val="425410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Spoofing</a:t>
            </a:r>
          </a:p>
        </p:txBody>
      </p:sp>
      <p:sp>
        <p:nvSpPr>
          <p:cNvPr id="3" name="Content Placeholder 2"/>
          <p:cNvSpPr>
            <a:spLocks noGrp="1"/>
          </p:cNvSpPr>
          <p:nvPr>
            <p:ph idx="1"/>
          </p:nvPr>
        </p:nvSpPr>
        <p:spPr/>
        <p:txBody>
          <a:bodyPr>
            <a:normAutofit fontScale="85000" lnSpcReduction="10000"/>
          </a:bodyPr>
          <a:lstStyle/>
          <a:p>
            <a:r>
              <a:rPr lang="en-US" dirty="0" smtClean="0"/>
              <a:t> </a:t>
            </a:r>
            <a:r>
              <a:rPr lang="en-US" dirty="0"/>
              <a:t>ARP does not authenticate whether the reply is from</a:t>
            </a:r>
            <a:r>
              <a:rPr lang="en-US" dirty="0"/>
              <a:t/>
            </a:r>
            <a:br>
              <a:rPr lang="en-US" dirty="0"/>
            </a:br>
            <a:r>
              <a:rPr lang="en-US" dirty="0"/>
              <a:t>the desired device or not</a:t>
            </a:r>
            <a:r>
              <a:rPr lang="en-US" dirty="0" smtClean="0"/>
              <a:t>.</a:t>
            </a:r>
          </a:p>
          <a:p>
            <a:r>
              <a:rPr lang="en-US" dirty="0" smtClean="0"/>
              <a:t> </a:t>
            </a:r>
            <a:r>
              <a:rPr lang="en-US" dirty="0"/>
              <a:t>if the reply is not sent by the desired user, but instead</a:t>
            </a:r>
            <a:r>
              <a:rPr lang="en-US" dirty="0"/>
              <a:t/>
            </a:r>
            <a:br>
              <a:rPr lang="en-US" dirty="0"/>
            </a:br>
            <a:r>
              <a:rPr lang="en-US" dirty="0"/>
              <a:t>by a malicious user then the network becomes prone</a:t>
            </a:r>
            <a:r>
              <a:rPr lang="en-US" dirty="0"/>
              <a:t/>
            </a:r>
            <a:br>
              <a:rPr lang="en-US" dirty="0"/>
            </a:br>
            <a:r>
              <a:rPr lang="en-US" dirty="0"/>
              <a:t>to ARP spoofing</a:t>
            </a:r>
            <a:r>
              <a:rPr lang="en-US" dirty="0" smtClean="0"/>
              <a:t>.</a:t>
            </a:r>
          </a:p>
          <a:p>
            <a:r>
              <a:rPr lang="en-US" dirty="0" smtClean="0"/>
              <a:t> </a:t>
            </a:r>
            <a:r>
              <a:rPr lang="en-US" dirty="0"/>
              <a:t>Many detection and prevention techniques exist to</a:t>
            </a:r>
            <a:r>
              <a:rPr lang="en-US" dirty="0"/>
              <a:t/>
            </a:r>
            <a:br>
              <a:rPr lang="en-US" dirty="0"/>
            </a:br>
            <a:r>
              <a:rPr lang="en-US" dirty="0"/>
              <a:t>detect and prevent such false </a:t>
            </a:r>
            <a:r>
              <a:rPr lang="en-US" dirty="0" smtClean="0"/>
              <a:t>mappings.</a:t>
            </a:r>
          </a:p>
          <a:p>
            <a:r>
              <a:rPr lang="en-US" dirty="0" smtClean="0"/>
              <a:t>This </a:t>
            </a:r>
            <a:r>
              <a:rPr lang="en-US" dirty="0"/>
              <a:t>survey conducts a deep comparative analysis of</a:t>
            </a:r>
            <a:r>
              <a:rPr lang="en-US" dirty="0"/>
              <a:t/>
            </a:r>
            <a:br>
              <a:rPr lang="en-US" dirty="0"/>
            </a:br>
            <a:r>
              <a:rPr lang="en-US" dirty="0"/>
              <a:t>those strategies bringing out their advantages and</a:t>
            </a:r>
            <a:r>
              <a:rPr lang="en-US" dirty="0"/>
              <a:t/>
            </a:r>
            <a:br>
              <a:rPr lang="en-US" dirty="0"/>
            </a:br>
            <a:r>
              <a:rPr lang="en-US" dirty="0"/>
              <a:t>disadvantages.</a:t>
            </a:r>
            <a:endParaRPr lang="en-US" dirty="0"/>
          </a:p>
        </p:txBody>
      </p:sp>
    </p:spTree>
    <p:extLst>
      <p:ext uri="{BB962C8B-B14F-4D97-AF65-F5344CB8AC3E}">
        <p14:creationId xmlns:p14="http://schemas.microsoft.com/office/powerpoint/2010/main" val="133322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 in the middle attack (MITM)</a:t>
            </a:r>
          </a:p>
        </p:txBody>
      </p:sp>
      <p:sp>
        <p:nvSpPr>
          <p:cNvPr id="3" name="Content Placeholder 2"/>
          <p:cNvSpPr>
            <a:spLocks noGrp="1"/>
          </p:cNvSpPr>
          <p:nvPr>
            <p:ph idx="1"/>
          </p:nvPr>
        </p:nvSpPr>
        <p:spPr/>
        <p:txBody>
          <a:bodyPr>
            <a:normAutofit fontScale="85000" lnSpcReduction="10000"/>
          </a:bodyPr>
          <a:lstStyle/>
          <a:p>
            <a:r>
              <a:rPr lang="en-US" dirty="0" smtClean="0"/>
              <a:t>In </a:t>
            </a:r>
            <a:r>
              <a:rPr lang="en-US" dirty="0"/>
              <a:t>this attack, the hacker intercepts the</a:t>
            </a:r>
            <a:r>
              <a:rPr lang="en-US" dirty="0"/>
              <a:t/>
            </a:r>
            <a:br>
              <a:rPr lang="en-US" dirty="0"/>
            </a:br>
            <a:r>
              <a:rPr lang="en-US" dirty="0"/>
              <a:t>communication of two genuine devices</a:t>
            </a:r>
            <a:r>
              <a:rPr lang="en-US" dirty="0" smtClean="0"/>
              <a:t>.</a:t>
            </a:r>
          </a:p>
          <a:p>
            <a:r>
              <a:rPr lang="en-US" dirty="0" smtClean="0"/>
              <a:t> </a:t>
            </a:r>
            <a:r>
              <a:rPr lang="en-US" dirty="0"/>
              <a:t>It receives the data from the transmitter and then</a:t>
            </a:r>
            <a:r>
              <a:rPr lang="en-US" dirty="0"/>
              <a:t/>
            </a:r>
            <a:br>
              <a:rPr lang="en-US" dirty="0"/>
            </a:br>
            <a:r>
              <a:rPr lang="en-US" dirty="0"/>
              <a:t>forwards it to the target device to remain</a:t>
            </a:r>
            <a:r>
              <a:rPr lang="en-US" dirty="0"/>
              <a:t/>
            </a:r>
            <a:br>
              <a:rPr lang="en-US" dirty="0"/>
            </a:br>
            <a:r>
              <a:rPr lang="en-US" dirty="0" smtClean="0"/>
              <a:t>undetected.</a:t>
            </a:r>
          </a:p>
          <a:p>
            <a:r>
              <a:rPr lang="en-US" dirty="0" smtClean="0"/>
              <a:t>With </a:t>
            </a:r>
            <a:r>
              <a:rPr lang="en-US" dirty="0"/>
              <a:t>this, they can steal the crucial data and can</a:t>
            </a:r>
            <a:r>
              <a:rPr lang="en-US" dirty="0"/>
              <a:t/>
            </a:r>
            <a:br>
              <a:rPr lang="en-US" dirty="0"/>
            </a:br>
            <a:r>
              <a:rPr lang="en-US" dirty="0"/>
              <a:t>then use it for various purposes without distorting</a:t>
            </a:r>
            <a:r>
              <a:rPr lang="en-US" dirty="0"/>
              <a:t/>
            </a:r>
            <a:br>
              <a:rPr lang="en-US" dirty="0"/>
            </a:br>
            <a:r>
              <a:rPr lang="en-US" dirty="0"/>
              <a:t>the communication. Keeping the hosts unaware,</a:t>
            </a:r>
            <a:r>
              <a:rPr lang="en-US" dirty="0"/>
              <a:t/>
            </a:r>
            <a:br>
              <a:rPr lang="en-US" dirty="0"/>
            </a:br>
            <a:r>
              <a:rPr lang="en-US" dirty="0"/>
              <a:t>the hacker becomes a part of their communication</a:t>
            </a:r>
            <a:r>
              <a:rPr lang="en-US" dirty="0"/>
              <a:t/>
            </a:r>
            <a:br>
              <a:rPr lang="en-US" dirty="0"/>
            </a:br>
            <a:r>
              <a:rPr lang="en-US" dirty="0"/>
              <a:t>and sniffs passwords or hijacks the secured</a:t>
            </a:r>
            <a:r>
              <a:rPr lang="en-US" dirty="0"/>
              <a:t/>
            </a:r>
            <a:br>
              <a:rPr lang="en-US" dirty="0"/>
            </a:br>
            <a:r>
              <a:rPr lang="en-US" dirty="0"/>
              <a:t>internet sessions.</a:t>
            </a:r>
            <a:endParaRPr lang="en-US" dirty="0"/>
          </a:p>
        </p:txBody>
      </p:sp>
    </p:spTree>
    <p:extLst>
      <p:ext uri="{BB962C8B-B14F-4D97-AF65-F5344CB8AC3E}">
        <p14:creationId xmlns:p14="http://schemas.microsoft.com/office/powerpoint/2010/main" val="394449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flooding</a:t>
            </a:r>
          </a:p>
        </p:txBody>
      </p:sp>
      <p:sp>
        <p:nvSpPr>
          <p:cNvPr id="3" name="Content Placeholder 2"/>
          <p:cNvSpPr>
            <a:spLocks noGrp="1"/>
          </p:cNvSpPr>
          <p:nvPr>
            <p:ph idx="1"/>
          </p:nvPr>
        </p:nvSpPr>
        <p:spPr/>
        <p:txBody>
          <a:bodyPr>
            <a:normAutofit/>
          </a:bodyPr>
          <a:lstStyle/>
          <a:p>
            <a:r>
              <a:rPr lang="en-US" dirty="0"/>
              <a:t>MAC Flooding is one of the most common network </a:t>
            </a:r>
            <a:r>
              <a:rPr lang="en-US" dirty="0" smtClean="0"/>
              <a:t>attacks.</a:t>
            </a:r>
          </a:p>
          <a:p>
            <a:r>
              <a:rPr lang="en-US" dirty="0" smtClean="0"/>
              <a:t>MAC </a:t>
            </a:r>
            <a:r>
              <a:rPr lang="en-US" dirty="0"/>
              <a:t>Flooding is not a method of attacking any host machine in the network, but it is the method of attacking the network </a:t>
            </a:r>
            <a:r>
              <a:rPr lang="en-US" dirty="0" smtClean="0"/>
              <a:t>switches.</a:t>
            </a:r>
            <a:endParaRPr lang="en-US" dirty="0"/>
          </a:p>
          <a:p>
            <a:r>
              <a:rPr lang="en-US" dirty="0"/>
              <a:t> The intention of the attacker is consuming the memory of the switch that is used to store the MAC address table</a:t>
            </a:r>
          </a:p>
        </p:txBody>
      </p:sp>
    </p:spTree>
    <p:extLst>
      <p:ext uri="{BB962C8B-B14F-4D97-AF65-F5344CB8AC3E}">
        <p14:creationId xmlns:p14="http://schemas.microsoft.com/office/powerpoint/2010/main" val="13569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Content Placeholder 3" descr="C:\Users\GEETHA\Pictures\Screenshot 2021-03-28 112001.png"/>
          <p:cNvPicPr>
            <a:picLocks noGrp="1"/>
          </p:cNvPicPr>
          <p:nvPr>
            <p:ph idx="1"/>
          </p:nvPr>
        </p:nvPicPr>
        <p:blipFill>
          <a:blip r:embed="rId2"/>
          <a:srcRect/>
          <a:stretch>
            <a:fillRect/>
          </a:stretch>
        </p:blipFill>
        <p:spPr bwMode="auto">
          <a:xfrm>
            <a:off x="457200" y="1897491"/>
            <a:ext cx="8229600" cy="3931381"/>
          </a:xfrm>
          <a:prstGeom prst="rect">
            <a:avLst/>
          </a:prstGeom>
          <a:noFill/>
          <a:ln w="9525">
            <a:noFill/>
            <a:miter lim="800000"/>
            <a:headEnd/>
            <a:tailEnd/>
          </a:ln>
        </p:spPr>
      </p:pic>
      <p:sp>
        <p:nvSpPr>
          <p:cNvPr id="5" name="Rectangle 4"/>
          <p:cNvSpPr/>
          <p:nvPr/>
        </p:nvSpPr>
        <p:spPr>
          <a:xfrm>
            <a:off x="3352800" y="6248400"/>
            <a:ext cx="2362200" cy="369332"/>
          </a:xfrm>
          <a:prstGeom prst="rect">
            <a:avLst/>
          </a:prstGeom>
        </p:spPr>
        <p:txBody>
          <a:bodyPr wrap="square">
            <a:spAutoFit/>
          </a:bodyPr>
          <a:lstStyle/>
          <a:p>
            <a:r>
              <a:rPr lang="en-IN" b="1" dirty="0"/>
              <a:t>ARP Sniffer</a:t>
            </a:r>
            <a:endParaRPr lang="en-US" b="1" dirty="0"/>
          </a:p>
        </p:txBody>
      </p:sp>
    </p:spTree>
    <p:extLst>
      <p:ext uri="{BB962C8B-B14F-4D97-AF65-F5344CB8AC3E}">
        <p14:creationId xmlns:p14="http://schemas.microsoft.com/office/powerpoint/2010/main" val="235784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GEETHA\AppData\Local\Packages\Microsoft.MicrosoftEdge_8wekyb3d8bbwe\TempState\Downloads\Screenshot 2021-03-28 111751.png"/>
          <p:cNvPicPr>
            <a:picLocks noGrp="1"/>
          </p:cNvPicPr>
          <p:nvPr>
            <p:ph idx="1"/>
          </p:nvPr>
        </p:nvPicPr>
        <p:blipFill>
          <a:blip r:embed="rId2"/>
          <a:srcRect/>
          <a:stretch>
            <a:fillRect/>
          </a:stretch>
        </p:blipFill>
        <p:spPr bwMode="auto">
          <a:xfrm>
            <a:off x="512617" y="152400"/>
            <a:ext cx="8077200" cy="3962400"/>
          </a:xfrm>
          <a:prstGeom prst="rect">
            <a:avLst/>
          </a:prstGeom>
          <a:noFill/>
          <a:ln w="9525">
            <a:noFill/>
            <a:miter lim="800000"/>
            <a:headEnd/>
            <a:tailEnd/>
          </a:ln>
        </p:spPr>
      </p:pic>
      <p:sp>
        <p:nvSpPr>
          <p:cNvPr id="5" name="Rectangle 4"/>
          <p:cNvSpPr/>
          <p:nvPr/>
        </p:nvSpPr>
        <p:spPr>
          <a:xfrm>
            <a:off x="3919474" y="4572000"/>
            <a:ext cx="1263487" cy="369332"/>
          </a:xfrm>
          <a:prstGeom prst="rect">
            <a:avLst/>
          </a:prstGeom>
        </p:spPr>
        <p:txBody>
          <a:bodyPr wrap="none">
            <a:spAutoFit/>
          </a:bodyPr>
          <a:lstStyle/>
          <a:p>
            <a:r>
              <a:rPr lang="en-IN" b="1" dirty="0"/>
              <a:t>IP Spoofing</a:t>
            </a:r>
            <a:endParaRPr lang="en-US" dirty="0"/>
          </a:p>
        </p:txBody>
      </p:sp>
    </p:spTree>
    <p:extLst>
      <p:ext uri="{BB962C8B-B14F-4D97-AF65-F5344CB8AC3E}">
        <p14:creationId xmlns:p14="http://schemas.microsoft.com/office/powerpoint/2010/main" val="200008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GEETHA\AppData\Local\Packages\Microsoft.MicrosoftEdge_8wekyb3d8bbwe\TempState\Downloads\Screenshot 2021-03-28 112151( spooing).png"/>
          <p:cNvPicPr>
            <a:picLocks noGrp="1"/>
          </p:cNvPicPr>
          <p:nvPr>
            <p:ph idx="1"/>
          </p:nvPr>
        </p:nvPicPr>
        <p:blipFill>
          <a:blip r:embed="rId2"/>
          <a:srcRect/>
          <a:stretch>
            <a:fillRect/>
          </a:stretch>
        </p:blipFill>
        <p:spPr bwMode="auto">
          <a:xfrm>
            <a:off x="457200" y="457200"/>
            <a:ext cx="8229600" cy="4033048"/>
          </a:xfrm>
          <a:prstGeom prst="rect">
            <a:avLst/>
          </a:prstGeom>
          <a:noFill/>
          <a:ln w="9525">
            <a:noFill/>
            <a:miter lim="800000"/>
            <a:headEnd/>
            <a:tailEnd/>
          </a:ln>
        </p:spPr>
      </p:pic>
      <p:sp>
        <p:nvSpPr>
          <p:cNvPr id="5" name="Rectangle 4"/>
          <p:cNvSpPr/>
          <p:nvPr/>
        </p:nvSpPr>
        <p:spPr>
          <a:xfrm>
            <a:off x="2743200" y="4876800"/>
            <a:ext cx="3034420" cy="369332"/>
          </a:xfrm>
          <a:prstGeom prst="rect">
            <a:avLst/>
          </a:prstGeom>
        </p:spPr>
        <p:txBody>
          <a:bodyPr wrap="none">
            <a:spAutoFit/>
          </a:bodyPr>
          <a:lstStyle/>
          <a:p>
            <a:r>
              <a:rPr lang="en-IN" b="1" dirty="0"/>
              <a:t>Analysis the packet to sniffing</a:t>
            </a:r>
            <a:endParaRPr lang="en-US" dirty="0"/>
          </a:p>
        </p:txBody>
      </p:sp>
    </p:spTree>
    <p:extLst>
      <p:ext uri="{BB962C8B-B14F-4D97-AF65-F5344CB8AC3E}">
        <p14:creationId xmlns:p14="http://schemas.microsoft.com/office/powerpoint/2010/main" val="1264333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GEETHA\AppData\Local\Packages\Microsoft.MicrosoftEdge_8wekyb3d8bbwe\TempState\Downloads\Screenshot 2021-03-28 114705.png"/>
          <p:cNvPicPr>
            <a:picLocks noGrp="1"/>
          </p:cNvPicPr>
          <p:nvPr>
            <p:ph idx="4294967295"/>
          </p:nvPr>
        </p:nvPicPr>
        <p:blipFill>
          <a:blip r:embed="rId2"/>
          <a:srcRect/>
          <a:stretch>
            <a:fillRect/>
          </a:stretch>
        </p:blipFill>
        <p:spPr bwMode="auto">
          <a:xfrm>
            <a:off x="304800" y="228600"/>
            <a:ext cx="8229600" cy="4114800"/>
          </a:xfrm>
          <a:prstGeom prst="rect">
            <a:avLst/>
          </a:prstGeom>
          <a:noFill/>
          <a:ln w="9525">
            <a:noFill/>
            <a:miter lim="800000"/>
            <a:headEnd/>
            <a:tailEnd/>
          </a:ln>
        </p:spPr>
      </p:pic>
      <p:sp>
        <p:nvSpPr>
          <p:cNvPr id="6" name="Rectangle 5"/>
          <p:cNvSpPr/>
          <p:nvPr/>
        </p:nvSpPr>
        <p:spPr>
          <a:xfrm>
            <a:off x="3054790" y="4800600"/>
            <a:ext cx="3034420" cy="369332"/>
          </a:xfrm>
          <a:prstGeom prst="rect">
            <a:avLst/>
          </a:prstGeom>
        </p:spPr>
        <p:txBody>
          <a:bodyPr wrap="none">
            <a:spAutoFit/>
          </a:bodyPr>
          <a:lstStyle/>
          <a:p>
            <a:r>
              <a:rPr lang="en-IN" b="1" dirty="0"/>
              <a:t>Analysis the packet to sniffing</a:t>
            </a:r>
            <a:endParaRPr lang="en-US" dirty="0"/>
          </a:p>
        </p:txBody>
      </p:sp>
    </p:spTree>
    <p:extLst>
      <p:ext uri="{BB962C8B-B14F-4D97-AF65-F5344CB8AC3E}">
        <p14:creationId xmlns:p14="http://schemas.microsoft.com/office/powerpoint/2010/main" val="3625544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lstStyle/>
          <a:p>
            <a:r>
              <a:rPr lang="en-US" dirty="0" smtClean="0"/>
              <a:t>Conclusion</a:t>
            </a:r>
            <a:endParaRPr lang="en-US" dirty="0"/>
          </a:p>
        </p:txBody>
      </p:sp>
      <p:sp>
        <p:nvSpPr>
          <p:cNvPr id="5" name="Content Placeholder 4"/>
          <p:cNvSpPr>
            <a:spLocks noGrp="1"/>
          </p:cNvSpPr>
          <p:nvPr>
            <p:ph idx="1"/>
          </p:nvPr>
        </p:nvSpPr>
        <p:spPr/>
        <p:txBody>
          <a:bodyPr>
            <a:normAutofit fontScale="70000" lnSpcReduction="20000"/>
          </a:bodyPr>
          <a:lstStyle/>
          <a:p>
            <a:r>
              <a:rPr lang="en-IN" dirty="0"/>
              <a:t>Cyber security is growing in its importance. </a:t>
            </a:r>
            <a:endParaRPr lang="en-IN" dirty="0" smtClean="0"/>
          </a:p>
          <a:p>
            <a:r>
              <a:rPr lang="en-IN" dirty="0" smtClean="0"/>
              <a:t>It </a:t>
            </a:r>
            <a:r>
              <a:rPr lang="en-IN" dirty="0"/>
              <a:t>is a requirement for every individual to be knowledgeable of attacks and follow certain safety measures when on the internet. Privacy and data protection have become the needs of the hour</a:t>
            </a:r>
            <a:r>
              <a:rPr lang="en-IN" dirty="0" smtClean="0"/>
              <a:t>.</a:t>
            </a:r>
          </a:p>
          <a:p>
            <a:r>
              <a:rPr lang="en-IN" dirty="0" smtClean="0"/>
              <a:t> </a:t>
            </a:r>
            <a:r>
              <a:rPr lang="en-IN" dirty="0"/>
              <a:t>The sensitive data like the username and password can easily be sniffed if the user does not follow the security principle when on the internet</a:t>
            </a:r>
            <a:r>
              <a:rPr lang="en-IN" dirty="0" smtClean="0"/>
              <a:t>.</a:t>
            </a:r>
          </a:p>
          <a:p>
            <a:r>
              <a:rPr lang="en-IN" dirty="0" smtClean="0"/>
              <a:t> </a:t>
            </a:r>
            <a:r>
              <a:rPr lang="en-IN" dirty="0"/>
              <a:t>We have seen that the user credentials are easily sniffed using the </a:t>
            </a:r>
            <a:r>
              <a:rPr lang="en-IN" dirty="0" smtClean="0"/>
              <a:t>ARP </a:t>
            </a:r>
            <a:r>
              <a:rPr lang="en-IN" dirty="0"/>
              <a:t>tool. The user can observe some safety precautions which might prevent his data from getting stolen. To train the next generation of workers in this area, it is necessary for students to learn cyber security and related attacks/concepts using actual real world attack and protection implementation. </a:t>
            </a:r>
            <a:endParaRPr lang="en-IN" dirty="0" smtClean="0"/>
          </a:p>
          <a:p>
            <a:r>
              <a:rPr lang="en-IN" dirty="0" smtClean="0"/>
              <a:t>Additionally</a:t>
            </a:r>
            <a:r>
              <a:rPr lang="en-IN" dirty="0"/>
              <a:t>, the user needs to be aware of best practices in safeguarding them self against popular cyber-attacks. </a:t>
            </a:r>
            <a:endParaRPr lang="en-US" dirty="0"/>
          </a:p>
          <a:p>
            <a:pPr marL="0" indent="0">
              <a:buNone/>
            </a:pPr>
            <a:endParaRPr lang="en-US" dirty="0"/>
          </a:p>
        </p:txBody>
      </p:sp>
    </p:spTree>
    <p:extLst>
      <p:ext uri="{BB962C8B-B14F-4D97-AF65-F5344CB8AC3E}">
        <p14:creationId xmlns:p14="http://schemas.microsoft.com/office/powerpoint/2010/main" val="422340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057400"/>
            <a:ext cx="8001000" cy="584775"/>
          </a:xfrm>
          <a:prstGeom prst="rect">
            <a:avLst/>
          </a:prstGeom>
          <a:noFill/>
        </p:spPr>
        <p:txBody>
          <a:bodyPr wrap="square" rtlCol="0">
            <a:spAutoFit/>
          </a:bodyPr>
          <a:lstStyle/>
          <a:p>
            <a:pPr algn="ctr"/>
            <a:r>
              <a:rPr lang="en-US" sz="3200" b="1" i="1" dirty="0" smtClean="0">
                <a:solidFill>
                  <a:schemeClr val="tx1">
                    <a:lumMod val="65000"/>
                    <a:lumOff val="35000"/>
                  </a:schemeClr>
                </a:solidFill>
                <a:effectLst>
                  <a:outerShdw blurRad="38100" dist="38100" dir="2700000" algn="tl">
                    <a:srgbClr val="000000">
                      <a:alpha val="43137"/>
                    </a:srgbClr>
                  </a:outerShdw>
                </a:effectLst>
              </a:rPr>
              <a:t>OBJECTIVE</a:t>
            </a:r>
            <a:endParaRPr lang="en-US" sz="3200" b="1" i="1" dirty="0">
              <a:solidFill>
                <a:schemeClr val="tx1">
                  <a:lumMod val="65000"/>
                  <a:lumOff val="35000"/>
                </a:schemeClr>
              </a:solidFill>
              <a:effectLst>
                <a:outerShdw blurRad="38100" dist="38100" dir="2700000" algn="tl">
                  <a:srgbClr val="000000">
                    <a:alpha val="43137"/>
                  </a:srgbClr>
                </a:outerShdw>
              </a:effectLst>
            </a:endParaRPr>
          </a:p>
        </p:txBody>
      </p:sp>
      <p:sp>
        <p:nvSpPr>
          <p:cNvPr id="3" name="TextBox 2"/>
          <p:cNvSpPr txBox="1"/>
          <p:nvPr/>
        </p:nvSpPr>
        <p:spPr>
          <a:xfrm>
            <a:off x="152400" y="2895600"/>
            <a:ext cx="8763000" cy="1815882"/>
          </a:xfrm>
          <a:prstGeom prst="rect">
            <a:avLst/>
          </a:prstGeom>
          <a:noFill/>
        </p:spPr>
        <p:txBody>
          <a:bodyPr wrap="square" rtlCol="0">
            <a:spAutoFit/>
          </a:bodyPr>
          <a:lstStyle/>
          <a:p>
            <a:pPr algn="ctr"/>
            <a:r>
              <a:rPr lang="en-US" sz="2800" b="1" dirty="0" smtClean="0"/>
              <a:t>To stop the MITM of </a:t>
            </a:r>
            <a:r>
              <a:rPr lang="en-US" sz="2800" b="1" dirty="0" smtClean="0"/>
              <a:t>ARP(Address Resolution Protocol) </a:t>
            </a:r>
            <a:r>
              <a:rPr lang="en-US" sz="2800" b="1" dirty="0" smtClean="0"/>
              <a:t>poisoning in open </a:t>
            </a:r>
            <a:r>
              <a:rPr lang="en-US" sz="2800" b="1" dirty="0" err="1" smtClean="0"/>
              <a:t>WiFi</a:t>
            </a:r>
            <a:r>
              <a:rPr lang="en-US" sz="2800" b="1" dirty="0" smtClean="0"/>
              <a:t> </a:t>
            </a:r>
            <a:r>
              <a:rPr lang="en-US" sz="2800" b="1" dirty="0" smtClean="0"/>
              <a:t>and </a:t>
            </a:r>
            <a:r>
              <a:rPr lang="en-US" sz="2800" b="1" dirty="0" smtClean="0"/>
              <a:t>to establishing secure local infra structure</a:t>
            </a:r>
            <a:r>
              <a:rPr lang="en-US" sz="2800" dirty="0" smtClean="0"/>
              <a:t>.</a:t>
            </a:r>
          </a:p>
          <a:p>
            <a:pPr algn="ctr"/>
            <a:endParaRPr lang="en-US" sz="2800" dirty="0"/>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FUTURE ENHANCEMENT</a:t>
            </a:r>
            <a:endParaRPr lang="en-US" dirty="0"/>
          </a:p>
        </p:txBody>
      </p:sp>
      <p:sp>
        <p:nvSpPr>
          <p:cNvPr id="3" name="Content Placeholder 2"/>
          <p:cNvSpPr>
            <a:spLocks noGrp="1"/>
          </p:cNvSpPr>
          <p:nvPr>
            <p:ph idx="1"/>
          </p:nvPr>
        </p:nvSpPr>
        <p:spPr/>
        <p:txBody>
          <a:bodyPr>
            <a:normAutofit fontScale="92500" lnSpcReduction="10000"/>
          </a:bodyPr>
          <a:lstStyle/>
          <a:p>
            <a:r>
              <a:rPr lang="en-IN" dirty="0"/>
              <a:t>This study is carried out to check the economic impact that the system will have </a:t>
            </a:r>
            <a:r>
              <a:rPr lang="en-IN" dirty="0" smtClean="0"/>
              <a:t>on </a:t>
            </a:r>
            <a:r>
              <a:rPr lang="en-IN" dirty="0"/>
              <a:t>the organization. </a:t>
            </a:r>
            <a:endParaRPr lang="en-IN" dirty="0" smtClean="0"/>
          </a:p>
          <a:p>
            <a:r>
              <a:rPr lang="en-IN" dirty="0" smtClean="0"/>
              <a:t>The </a:t>
            </a:r>
            <a:r>
              <a:rPr lang="en-IN" dirty="0"/>
              <a:t>amount of fund that the company can pour into the research </a:t>
            </a:r>
            <a:r>
              <a:rPr lang="en-IN" dirty="0" err="1" smtClean="0"/>
              <a:t>anddevelopment</a:t>
            </a:r>
            <a:r>
              <a:rPr lang="en-IN" dirty="0" smtClean="0"/>
              <a:t> </a:t>
            </a:r>
            <a:r>
              <a:rPr lang="en-IN" dirty="0"/>
              <a:t>of the system is limited. The expenditures must be justified</a:t>
            </a:r>
            <a:r>
              <a:rPr lang="en-IN" dirty="0" smtClean="0"/>
              <a:t>.</a:t>
            </a:r>
          </a:p>
          <a:p>
            <a:r>
              <a:rPr lang="en-IN" dirty="0" smtClean="0"/>
              <a:t> </a:t>
            </a:r>
            <a:r>
              <a:rPr lang="en-IN" dirty="0"/>
              <a:t>Thus </a:t>
            </a:r>
            <a:r>
              <a:rPr lang="en-IN" dirty="0" smtClean="0"/>
              <a:t>the </a:t>
            </a:r>
            <a:r>
              <a:rPr lang="en-IN" dirty="0"/>
              <a:t>developed system as well within the budget and this was achieved because most of </a:t>
            </a:r>
            <a:r>
              <a:rPr lang="en-IN" dirty="0" smtClean="0"/>
              <a:t>the </a:t>
            </a:r>
            <a:r>
              <a:rPr lang="en-IN" dirty="0"/>
              <a:t>technologies used are freely available. Only the customized  products had to </a:t>
            </a:r>
            <a:r>
              <a:rPr lang="en-IN" dirty="0" smtClean="0"/>
              <a:t>be </a:t>
            </a:r>
            <a:r>
              <a:rPr lang="en-IN" dirty="0"/>
              <a:t>purchased.</a:t>
            </a:r>
            <a:endParaRPr lang="en-US" dirty="0"/>
          </a:p>
          <a:p>
            <a:pPr marL="0" indent="0">
              <a:buNone/>
            </a:pPr>
            <a:endParaRPr lang="en-US" dirty="0"/>
          </a:p>
        </p:txBody>
      </p:sp>
    </p:spTree>
    <p:extLst>
      <p:ext uri="{BB962C8B-B14F-4D97-AF65-F5344CB8AC3E}">
        <p14:creationId xmlns:p14="http://schemas.microsoft.com/office/powerpoint/2010/main" val="1875485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a:bodyPr>
          <a:lstStyle/>
          <a:p>
            <a:pPr marL="0" indent="0" algn="ctr">
              <a:buNone/>
            </a:pPr>
            <a:r>
              <a:rPr lang="en-US" sz="4800" dirty="0" smtClean="0"/>
              <a:t>Thank You</a:t>
            </a:r>
            <a:endParaRPr lang="en-US" sz="4800" dirty="0"/>
          </a:p>
        </p:txBody>
      </p:sp>
    </p:spTree>
    <p:extLst>
      <p:ext uri="{BB962C8B-B14F-4D97-AF65-F5344CB8AC3E}">
        <p14:creationId xmlns:p14="http://schemas.microsoft.com/office/powerpoint/2010/main" val="36507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57200"/>
            <a:ext cx="8915400" cy="584775"/>
          </a:xfrm>
          <a:prstGeom prst="rect">
            <a:avLst/>
          </a:prstGeom>
          <a:noFill/>
        </p:spPr>
        <p:txBody>
          <a:bodyPr wrap="square" rtlCol="0">
            <a:spAutoFit/>
          </a:bodyPr>
          <a:lstStyle/>
          <a:p>
            <a:pPr algn="ctr"/>
            <a:r>
              <a:rPr lang="en-US" sz="3200" b="1" i="1" u="sng" dirty="0" smtClean="0">
                <a:solidFill>
                  <a:schemeClr val="tx1">
                    <a:lumMod val="50000"/>
                    <a:lumOff val="50000"/>
                  </a:schemeClr>
                </a:solidFill>
                <a:effectLst>
                  <a:outerShdw blurRad="38100" dist="38100" dir="2700000" algn="tl">
                    <a:srgbClr val="000000">
                      <a:alpha val="43137"/>
                    </a:srgbClr>
                  </a:outerShdw>
                </a:effectLst>
              </a:rPr>
              <a:t>INTRODUCTION</a:t>
            </a:r>
            <a:endParaRPr lang="en-US" sz="3200" b="1" i="1" u="sng" dirty="0">
              <a:solidFill>
                <a:schemeClr val="tx1">
                  <a:lumMod val="50000"/>
                  <a:lumOff val="50000"/>
                </a:schemeClr>
              </a:solidFill>
              <a:effectLst>
                <a:outerShdw blurRad="38100" dist="38100" dir="2700000" algn="tl">
                  <a:srgbClr val="000000">
                    <a:alpha val="43137"/>
                  </a:srgbClr>
                </a:outerShdw>
              </a:effectLst>
            </a:endParaRPr>
          </a:p>
        </p:txBody>
      </p:sp>
      <p:sp>
        <p:nvSpPr>
          <p:cNvPr id="6" name="TextBox 5"/>
          <p:cNvSpPr txBox="1"/>
          <p:nvPr/>
        </p:nvSpPr>
        <p:spPr>
          <a:xfrm>
            <a:off x="609600" y="1143000"/>
            <a:ext cx="8229600" cy="6647974"/>
          </a:xfrm>
          <a:prstGeom prst="rect">
            <a:avLst/>
          </a:prstGeom>
          <a:noFill/>
        </p:spPr>
        <p:txBody>
          <a:bodyPr wrap="square" rtlCol="0">
            <a:spAutoFit/>
          </a:bodyPr>
          <a:lstStyle/>
          <a:p>
            <a:pPr>
              <a:lnSpc>
                <a:spcPct val="150000"/>
              </a:lnSpc>
              <a:buFont typeface="Arial" pitchFamily="34" charset="0"/>
              <a:buChar char="•"/>
            </a:pPr>
            <a:r>
              <a:rPr lang="en-IN" sz="2800" dirty="0" smtClean="0"/>
              <a:t> Vulnerabilities eavesdrop on communications LAN           </a:t>
            </a:r>
          </a:p>
          <a:p>
            <a:pPr>
              <a:lnSpc>
                <a:spcPct val="150000"/>
              </a:lnSpc>
            </a:pPr>
            <a:r>
              <a:rPr lang="en-IN" sz="2800" dirty="0" smtClean="0"/>
              <a:t>   network.</a:t>
            </a:r>
          </a:p>
          <a:p>
            <a:pPr>
              <a:lnSpc>
                <a:spcPct val="150000"/>
              </a:lnSpc>
              <a:buFont typeface="Arial" pitchFamily="34" charset="0"/>
              <a:buChar char="•"/>
            </a:pPr>
            <a:r>
              <a:rPr lang="en-IN" sz="2800" dirty="0" smtClean="0"/>
              <a:t> link layer address.</a:t>
            </a:r>
          </a:p>
          <a:p>
            <a:pPr>
              <a:lnSpc>
                <a:spcPct val="150000"/>
              </a:lnSpc>
              <a:buFont typeface="Arial" pitchFamily="34" charset="0"/>
              <a:buChar char="•"/>
            </a:pPr>
            <a:r>
              <a:rPr lang="en-IN" sz="2800" dirty="0" smtClean="0"/>
              <a:t> Internet plays a vital role in our daily life.</a:t>
            </a:r>
          </a:p>
          <a:p>
            <a:pPr>
              <a:lnSpc>
                <a:spcPct val="150000"/>
              </a:lnSpc>
              <a:buFont typeface="Arial" pitchFamily="34" charset="0"/>
              <a:buChar char="•"/>
            </a:pPr>
            <a:r>
              <a:rPr lang="en-IN" sz="2800" dirty="0" smtClean="0"/>
              <a:t> Using </a:t>
            </a:r>
            <a:r>
              <a:rPr lang="en-IN" sz="2800" dirty="0" err="1" smtClean="0"/>
              <a:t>Debian</a:t>
            </a:r>
            <a:r>
              <a:rPr lang="en-IN" sz="2800" dirty="0" smtClean="0"/>
              <a:t> based system.</a:t>
            </a:r>
          </a:p>
          <a:p>
            <a:pPr>
              <a:lnSpc>
                <a:spcPct val="150000"/>
              </a:lnSpc>
              <a:buFont typeface="Arial" pitchFamily="34" charset="0"/>
              <a:buChar char="•"/>
            </a:pPr>
            <a:r>
              <a:rPr lang="en-IN" sz="2800" dirty="0" smtClean="0"/>
              <a:t> </a:t>
            </a:r>
            <a:r>
              <a:rPr lang="en-IN" sz="2800" dirty="0" err="1" smtClean="0"/>
              <a:t>Ettercap</a:t>
            </a:r>
            <a:r>
              <a:rPr lang="en-IN" sz="2800" dirty="0" smtClean="0"/>
              <a:t> and </a:t>
            </a:r>
            <a:r>
              <a:rPr lang="en-IN" sz="2800" dirty="0" err="1" smtClean="0"/>
              <a:t>wireshark</a:t>
            </a:r>
            <a:r>
              <a:rPr lang="en-IN" sz="2800" dirty="0" smtClean="0"/>
              <a:t> tool.</a:t>
            </a:r>
          </a:p>
          <a:p>
            <a:pPr>
              <a:lnSpc>
                <a:spcPct val="150000"/>
              </a:lnSpc>
            </a:pPr>
            <a:endParaRPr lang="en-IN" sz="2800" dirty="0" smtClean="0"/>
          </a:p>
          <a:p>
            <a:pPr>
              <a:lnSpc>
                <a:spcPct val="150000"/>
              </a:lnSpc>
              <a:buFont typeface="Arial" pitchFamily="34" charset="0"/>
              <a:buChar char="•"/>
            </a:pPr>
            <a:endParaRPr lang="en-US" sz="2800" b="1" dirty="0" smtClean="0"/>
          </a:p>
          <a:p>
            <a:pPr lvl="1">
              <a:lnSpc>
                <a:spcPct val="150000"/>
              </a:lnSpc>
            </a:pPr>
            <a:r>
              <a:rPr lang="en-US" b="1" dirty="0" smtClean="0"/>
              <a:t>			</a:t>
            </a:r>
          </a:p>
          <a:p>
            <a:pPr>
              <a:lnSpc>
                <a:spcPct val="150000"/>
              </a:lnSpc>
            </a:pPr>
            <a:endParaRPr lang="en-US" b="1" dirty="0" smtClean="0"/>
          </a:p>
          <a:p>
            <a:endParaRPr lang="en-US" dirty="0" smtClean="0"/>
          </a:p>
          <a:p>
            <a:endParaRPr lang="en-US"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chemeClr val="tx1">
                    <a:lumMod val="50000"/>
                    <a:lumOff val="50000"/>
                  </a:schemeClr>
                </a:solidFill>
                <a:effectLst>
                  <a:outerShdw blurRad="38100" dist="38100" dir="2700000" algn="tl">
                    <a:srgbClr val="000000">
                      <a:alpha val="43137"/>
                    </a:srgbClr>
                  </a:outerShdw>
                </a:effectLst>
              </a:rPr>
              <a:t>EXISTING SYSTEM</a:t>
            </a:r>
            <a:endParaRPr lang="en-US" b="1" i="1" u="sng" dirty="0">
              <a:solidFill>
                <a:schemeClr val="tx1">
                  <a:lumMod val="50000"/>
                  <a:lumOff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800" dirty="0" smtClean="0"/>
              <a:t>Firewall IDS(Intrusion Detection System) and IPS(Intrusion Prevention System).</a:t>
            </a:r>
          </a:p>
          <a:p>
            <a:r>
              <a:rPr lang="en-US" sz="2800" dirty="0" smtClean="0"/>
              <a:t>Threats </a:t>
            </a:r>
            <a:r>
              <a:rPr lang="en-US" sz="2800" dirty="0" smtClean="0"/>
              <a:t>act could use </a:t>
            </a:r>
            <a:r>
              <a:rPr lang="en-US" sz="2800" dirty="0" smtClean="0"/>
              <a:t>MITM(Man-in-the-Middle) </a:t>
            </a:r>
            <a:r>
              <a:rPr lang="en-US" sz="2800" dirty="0" smtClean="0"/>
              <a:t>attack to harvest personal information or login credentials</a:t>
            </a:r>
            <a:endParaRPr lang="en-US" dirty="0" smtClean="0"/>
          </a:p>
          <a:p>
            <a:r>
              <a:rPr lang="en-US" sz="2800" dirty="0" smtClean="0"/>
              <a:t>Telnet, Session Hijacking, </a:t>
            </a:r>
            <a:r>
              <a:rPr lang="en-IN" sz="2800" dirty="0" smtClean="0"/>
              <a:t>packet filtering, DNS spoofing, port stealing.</a:t>
            </a: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chemeClr val="tx1">
                    <a:lumMod val="50000"/>
                    <a:lumOff val="50000"/>
                  </a:schemeClr>
                </a:solidFill>
                <a:effectLst>
                  <a:outerShdw blurRad="38100" dist="38100" dir="2700000" algn="tl">
                    <a:srgbClr val="000000">
                      <a:alpha val="43137"/>
                    </a:srgbClr>
                  </a:outerShdw>
                </a:effectLst>
              </a:rPr>
              <a:t>DEMERITS</a:t>
            </a:r>
            <a:endParaRPr lang="en-US" b="1" i="1" u="sng" dirty="0">
              <a:solidFill>
                <a:schemeClr val="tx1">
                  <a:lumMod val="50000"/>
                  <a:lumOff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If attacker </a:t>
            </a:r>
            <a:r>
              <a:rPr lang="en-US" dirty="0" smtClean="0"/>
              <a:t>do it </a:t>
            </a:r>
            <a:r>
              <a:rPr lang="en-US" dirty="0" smtClean="0"/>
              <a:t>again, it can’t able to detect or prevent ARP poisoning attack.</a:t>
            </a:r>
          </a:p>
          <a:p>
            <a:r>
              <a:rPr lang="en-US" dirty="0" smtClean="0"/>
              <a:t>Cant able to update the tool.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chemeClr val="tx1">
                    <a:lumMod val="50000"/>
                    <a:lumOff val="50000"/>
                  </a:schemeClr>
                </a:solidFill>
                <a:effectLst>
                  <a:outerShdw blurRad="38100" dist="38100" dir="2700000" algn="tl">
                    <a:srgbClr val="000000">
                      <a:alpha val="43137"/>
                    </a:srgbClr>
                  </a:outerShdw>
                </a:effectLst>
              </a:rPr>
              <a:t>PROPOSED SYSTEM</a:t>
            </a:r>
            <a:endParaRPr lang="en-US" b="1" i="1" u="sng" dirty="0">
              <a:solidFill>
                <a:schemeClr val="tx1">
                  <a:lumMod val="50000"/>
                  <a:lumOff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To implement the </a:t>
            </a:r>
            <a:r>
              <a:rPr lang="en-US" b="1" dirty="0" smtClean="0"/>
              <a:t>bash(shell)</a:t>
            </a:r>
            <a:r>
              <a:rPr lang="en-US" dirty="0" smtClean="0"/>
              <a:t> </a:t>
            </a:r>
            <a:r>
              <a:rPr lang="en-US" dirty="0" smtClean="0"/>
              <a:t>scripting algorithm to stop ARP poisoning.</a:t>
            </a:r>
          </a:p>
          <a:p>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u="sng" dirty="0" smtClean="0">
                <a:solidFill>
                  <a:schemeClr val="tx1">
                    <a:lumMod val="50000"/>
                    <a:lumOff val="50000"/>
                  </a:schemeClr>
                </a:solidFill>
                <a:effectLst>
                  <a:outerShdw blurRad="38100" dist="38100" dir="2700000" algn="tl">
                    <a:srgbClr val="000000">
                      <a:alpha val="43137"/>
                    </a:srgbClr>
                  </a:outerShdw>
                </a:effectLst>
              </a:rPr>
              <a:t>MERITS</a:t>
            </a:r>
            <a:endParaRPr lang="en-US" sz="4000" b="1" i="1" u="sng" dirty="0">
              <a:solidFill>
                <a:schemeClr val="tx1">
                  <a:lumMod val="50000"/>
                  <a:lumOff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To prevent the ARP Request from the router in </a:t>
            </a:r>
            <a:r>
              <a:rPr lang="en-US" b="1" dirty="0" smtClean="0"/>
              <a:t>very less </a:t>
            </a:r>
            <a:r>
              <a:rPr lang="en-US" dirty="0" smtClean="0"/>
              <a:t>interval.</a:t>
            </a:r>
          </a:p>
          <a:p>
            <a:r>
              <a:rPr lang="en-US" dirty="0" smtClean="0"/>
              <a:t>If it is sent continuously it has conclude that our network has been affected by ARP poisoning.</a:t>
            </a:r>
          </a:p>
          <a:p>
            <a:pPr>
              <a:buNone/>
            </a:pP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442"/>
            <a:ext cx="8229600" cy="1143000"/>
          </a:xfrm>
        </p:spPr>
        <p:txBody>
          <a:bodyPr/>
          <a:lstStyle/>
          <a:p>
            <a:r>
              <a:rPr lang="en-US" b="1" i="1" u="sng" dirty="0" smtClean="0">
                <a:solidFill>
                  <a:schemeClr val="tx1">
                    <a:lumMod val="50000"/>
                    <a:lumOff val="50000"/>
                  </a:schemeClr>
                </a:solidFill>
                <a:effectLst>
                  <a:outerShdw blurRad="38100" dist="38100" dir="2700000" algn="tl">
                    <a:srgbClr val="000000">
                      <a:alpha val="43137"/>
                    </a:srgbClr>
                  </a:outerShdw>
                </a:effectLst>
              </a:rPr>
              <a:t>LITERATURE</a:t>
            </a:r>
            <a:r>
              <a:rPr lang="en-US" b="1" i="1" dirty="0" smtClean="0">
                <a:solidFill>
                  <a:schemeClr val="tx1">
                    <a:lumMod val="50000"/>
                    <a:lumOff val="50000"/>
                  </a:schemeClr>
                </a:solidFill>
                <a:effectLst>
                  <a:outerShdw blurRad="38100" dist="38100" dir="2700000" algn="tl">
                    <a:srgbClr val="000000">
                      <a:alpha val="43137"/>
                    </a:srgbClr>
                  </a:outerShdw>
                </a:effectLst>
              </a:rPr>
              <a:t> </a:t>
            </a:r>
            <a:r>
              <a:rPr lang="en-US" b="1" i="1" u="sng" dirty="0" smtClean="0">
                <a:solidFill>
                  <a:schemeClr val="tx1">
                    <a:lumMod val="50000"/>
                    <a:lumOff val="50000"/>
                  </a:schemeClr>
                </a:solidFill>
                <a:effectLst>
                  <a:outerShdw blurRad="38100" dist="38100" dir="2700000" algn="tl">
                    <a:srgbClr val="000000">
                      <a:alpha val="43137"/>
                    </a:srgbClr>
                  </a:outerShdw>
                </a:effectLst>
              </a:rPr>
              <a:t>SURVEY</a:t>
            </a:r>
            <a:endParaRPr lang="en-US" b="1" i="1" u="sng" dirty="0">
              <a:solidFill>
                <a:schemeClr val="tx1">
                  <a:lumMod val="50000"/>
                  <a:lumOff val="5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6907122"/>
              </p:ext>
            </p:extLst>
          </p:nvPr>
        </p:nvGraphicFramePr>
        <p:xfrm>
          <a:off x="304800" y="1219200"/>
          <a:ext cx="8229599" cy="4511040"/>
        </p:xfrm>
        <a:graphic>
          <a:graphicData uri="http://schemas.openxmlformats.org/drawingml/2006/table">
            <a:tbl>
              <a:tblPr firstRow="1" bandRow="1">
                <a:tableStyleId>{5940675A-B579-460E-94D1-54222C63F5DA}</a:tableStyleId>
              </a:tblPr>
              <a:tblGrid>
                <a:gridCol w="762000"/>
                <a:gridCol w="1371600"/>
                <a:gridCol w="1143000"/>
                <a:gridCol w="1371600"/>
                <a:gridCol w="1230085"/>
                <a:gridCol w="1175657"/>
                <a:gridCol w="1175657"/>
              </a:tblGrid>
              <a:tr h="533400">
                <a:tc>
                  <a:txBody>
                    <a:bodyPr/>
                    <a:lstStyle/>
                    <a:p>
                      <a:r>
                        <a:rPr lang="en-US" sz="1200" b="1" dirty="0" smtClean="0"/>
                        <a:t>S.NO</a:t>
                      </a:r>
                      <a:endParaRPr lang="en-US" sz="1200" b="1" dirty="0"/>
                    </a:p>
                  </a:txBody>
                  <a:tcPr/>
                </a:tc>
                <a:tc>
                  <a:txBody>
                    <a:bodyPr/>
                    <a:lstStyle/>
                    <a:p>
                      <a:r>
                        <a:rPr lang="en-US" sz="1200" b="1" dirty="0" smtClean="0"/>
                        <a:t>Title</a:t>
                      </a:r>
                      <a:endParaRPr lang="en-US" sz="1200" b="1" dirty="0"/>
                    </a:p>
                  </a:txBody>
                  <a:tcPr/>
                </a:tc>
                <a:tc>
                  <a:txBody>
                    <a:bodyPr/>
                    <a:lstStyle/>
                    <a:p>
                      <a:r>
                        <a:rPr lang="en-US" sz="1200" b="1" dirty="0" smtClean="0"/>
                        <a:t>Author</a:t>
                      </a:r>
                      <a:endParaRPr lang="en-US" sz="1200" b="1" dirty="0"/>
                    </a:p>
                  </a:txBody>
                  <a:tcPr/>
                </a:tc>
                <a:tc>
                  <a:txBody>
                    <a:bodyPr/>
                    <a:lstStyle/>
                    <a:p>
                      <a:r>
                        <a:rPr lang="en-US" sz="1200" b="1" dirty="0" smtClean="0"/>
                        <a:t>Journals</a:t>
                      </a:r>
                      <a:r>
                        <a:rPr lang="en-US" sz="1200" b="1" baseline="0" dirty="0" smtClean="0"/>
                        <a:t> name and year</a:t>
                      </a:r>
                      <a:endParaRPr lang="en-US" sz="1200" b="1" dirty="0"/>
                    </a:p>
                  </a:txBody>
                  <a:tcPr/>
                </a:tc>
                <a:tc>
                  <a:txBody>
                    <a:bodyPr/>
                    <a:lstStyle/>
                    <a:p>
                      <a:r>
                        <a:rPr lang="en-US" sz="1200" b="1" dirty="0" smtClean="0"/>
                        <a:t>Technology used</a:t>
                      </a:r>
                      <a:endParaRPr lang="en-US" sz="1200" b="1" dirty="0"/>
                    </a:p>
                  </a:txBody>
                  <a:tcPr/>
                </a:tc>
                <a:tc>
                  <a:txBody>
                    <a:bodyPr/>
                    <a:lstStyle/>
                    <a:p>
                      <a:r>
                        <a:rPr lang="en-US" sz="1200" b="1" dirty="0" smtClean="0"/>
                        <a:t>Merits</a:t>
                      </a:r>
                      <a:endParaRPr lang="en-US" sz="1200" b="1" dirty="0"/>
                    </a:p>
                  </a:txBody>
                  <a:tcPr/>
                </a:tc>
                <a:tc>
                  <a:txBody>
                    <a:bodyPr/>
                    <a:lstStyle/>
                    <a:p>
                      <a:r>
                        <a:rPr lang="en-US" sz="1200" b="1" dirty="0" smtClean="0"/>
                        <a:t>Demerits</a:t>
                      </a:r>
                      <a:endParaRPr lang="en-US" sz="1200" b="1" dirty="0"/>
                    </a:p>
                  </a:txBody>
                  <a:tcPr/>
                </a:tc>
              </a:tr>
              <a:tr h="816929">
                <a:tc>
                  <a:txBody>
                    <a:bodyPr/>
                    <a:lstStyle/>
                    <a:p>
                      <a:r>
                        <a:rPr lang="en-US" sz="1200" dirty="0" smtClean="0"/>
                        <a:t>1</a:t>
                      </a:r>
                      <a:endParaRPr lang="en-US" sz="1200" dirty="0"/>
                    </a:p>
                  </a:txBody>
                  <a:tcPr/>
                </a:tc>
                <a:tc>
                  <a:txBody>
                    <a:bodyPr/>
                    <a:lstStyle/>
                    <a:p>
                      <a:r>
                        <a:rPr lang="en-US" sz="1200" dirty="0" smtClean="0"/>
                        <a:t>Comparative Study on Network Monitoring Tools</a:t>
                      </a:r>
                      <a:endParaRPr lang="en-US" sz="1200" dirty="0"/>
                    </a:p>
                  </a:txBody>
                  <a:tcPr/>
                </a:tc>
                <a:tc>
                  <a:txBody>
                    <a:bodyPr/>
                    <a:lstStyle/>
                    <a:p>
                      <a:r>
                        <a:rPr lang="en-US" sz="1200" dirty="0" err="1" smtClean="0"/>
                        <a:t>Vudipi</a:t>
                      </a:r>
                      <a:r>
                        <a:rPr lang="en-US" sz="1200" dirty="0" smtClean="0"/>
                        <a:t> </a:t>
                      </a:r>
                      <a:r>
                        <a:rPr lang="en-US" sz="1200" dirty="0" err="1" smtClean="0"/>
                        <a:t>Manohar</a:t>
                      </a:r>
                      <a:endParaRPr lang="en-US" sz="1200" dirty="0"/>
                    </a:p>
                  </a:txBody>
                  <a:tcPr/>
                </a:tc>
                <a:tc>
                  <a:txBody>
                    <a:bodyPr/>
                    <a:lstStyle/>
                    <a:p>
                      <a:r>
                        <a:rPr lang="en-US" sz="1200" dirty="0" smtClean="0"/>
                        <a:t>International Research Journal of Engineering and Technology, 2020</a:t>
                      </a:r>
                      <a:endParaRPr lang="en-US" sz="1200" dirty="0"/>
                    </a:p>
                  </a:txBody>
                  <a:tcPr/>
                </a:tc>
                <a:tc>
                  <a:txBody>
                    <a:bodyPr/>
                    <a:lstStyle/>
                    <a:p>
                      <a:r>
                        <a:rPr lang="en-US" sz="1200" dirty="0" smtClean="0"/>
                        <a:t>Using</a:t>
                      </a:r>
                      <a:r>
                        <a:rPr lang="en-US" sz="1200" baseline="0" dirty="0" smtClean="0"/>
                        <a:t> </a:t>
                      </a:r>
                      <a:r>
                        <a:rPr lang="en-US" sz="1200" baseline="0" dirty="0" err="1" smtClean="0"/>
                        <a:t>Zenmap</a:t>
                      </a:r>
                      <a:r>
                        <a:rPr lang="en-US" sz="1200" baseline="0" dirty="0" smtClean="0"/>
                        <a:t> to </a:t>
                      </a:r>
                      <a:r>
                        <a:rPr lang="en-US" sz="1200" baseline="0" dirty="0" err="1" smtClean="0"/>
                        <a:t>scannning</a:t>
                      </a:r>
                      <a:r>
                        <a:rPr lang="en-US" sz="1200" baseline="0" dirty="0" smtClean="0"/>
                        <a:t> network.</a:t>
                      </a:r>
                      <a:endParaRPr lang="en-US" sz="1200" dirty="0"/>
                    </a:p>
                  </a:txBody>
                  <a:tcPr/>
                </a:tc>
                <a:tc>
                  <a:txBody>
                    <a:bodyPr/>
                    <a:lstStyle/>
                    <a:p>
                      <a:r>
                        <a:rPr lang="en-US" sz="1200" dirty="0" smtClean="0"/>
                        <a:t>Show all the Local</a:t>
                      </a:r>
                      <a:r>
                        <a:rPr lang="en-US" sz="1200" baseline="0" dirty="0" smtClean="0"/>
                        <a:t> area network </a:t>
                      </a:r>
                      <a:r>
                        <a:rPr lang="en-US" sz="1200" baseline="0" dirty="0" err="1" smtClean="0"/>
                        <a:t>ip</a:t>
                      </a:r>
                      <a:r>
                        <a:rPr lang="en-US" sz="1200" baseline="0" dirty="0" smtClean="0"/>
                        <a:t>.</a:t>
                      </a:r>
                      <a:endParaRPr lang="en-US" sz="1200" dirty="0"/>
                    </a:p>
                  </a:txBody>
                  <a:tcPr/>
                </a:tc>
                <a:tc>
                  <a:txBody>
                    <a:bodyPr/>
                    <a:lstStyle/>
                    <a:p>
                      <a:r>
                        <a:rPr lang="en-US" sz="1200" dirty="0" smtClean="0"/>
                        <a:t>It</a:t>
                      </a:r>
                      <a:r>
                        <a:rPr lang="en-US" sz="1200" baseline="0" dirty="0" smtClean="0"/>
                        <a:t> doesn’t do anything in network.</a:t>
                      </a:r>
                      <a:endParaRPr lang="en-US" sz="1200" dirty="0"/>
                    </a:p>
                  </a:txBody>
                  <a:tcPr/>
                </a:tc>
              </a:tr>
              <a:tr h="1386840">
                <a:tc>
                  <a:txBody>
                    <a:bodyPr/>
                    <a:lstStyle/>
                    <a:p>
                      <a:r>
                        <a:rPr lang="en-US" sz="1200" dirty="0" smtClean="0"/>
                        <a:t>2</a:t>
                      </a:r>
                      <a:endParaRPr lang="en-US" sz="1200" dirty="0"/>
                    </a:p>
                  </a:txBody>
                  <a:tcPr/>
                </a:tc>
                <a:tc>
                  <a:txBody>
                    <a:bodyPr/>
                    <a:lstStyle/>
                    <a:p>
                      <a:r>
                        <a:rPr lang="en-US" sz="1200" kern="1200" baseline="0" dirty="0" smtClean="0">
                          <a:solidFill>
                            <a:schemeClr val="tx1"/>
                          </a:solidFill>
                          <a:latin typeface="+mn-lt"/>
                          <a:ea typeface="+mn-ea"/>
                          <a:cs typeface="+mn-cs"/>
                        </a:rPr>
                        <a:t>Performance</a:t>
                      </a:r>
                    </a:p>
                    <a:p>
                      <a:r>
                        <a:rPr lang="en-US" sz="1200" kern="1200" baseline="0" dirty="0" smtClean="0">
                          <a:solidFill>
                            <a:schemeClr val="tx1"/>
                          </a:solidFill>
                          <a:latin typeface="+mn-lt"/>
                          <a:ea typeface="+mn-ea"/>
                          <a:cs typeface="+mn-cs"/>
                        </a:rPr>
                        <a:t>Analytics of Network Monitoring Tools</a:t>
                      </a:r>
                      <a:endParaRPr lang="en-US" sz="1200" dirty="0"/>
                    </a:p>
                  </a:txBody>
                  <a:tcPr/>
                </a:tc>
                <a:tc>
                  <a:txBody>
                    <a:bodyPr/>
                    <a:lstStyle/>
                    <a:p>
                      <a:r>
                        <a:rPr lang="en-US" sz="1200" kern="1200" baseline="0" dirty="0" smtClean="0">
                          <a:solidFill>
                            <a:schemeClr val="tx1"/>
                          </a:solidFill>
                          <a:latin typeface="+mn-lt"/>
                          <a:ea typeface="+mn-ea"/>
                          <a:cs typeface="+mn-cs"/>
                        </a:rPr>
                        <a:t>Deepak </a:t>
                      </a:r>
                      <a:r>
                        <a:rPr lang="en-US" sz="1200" kern="1200" baseline="0" dirty="0" err="1" smtClean="0">
                          <a:solidFill>
                            <a:schemeClr val="tx1"/>
                          </a:solidFill>
                          <a:latin typeface="+mn-lt"/>
                          <a:ea typeface="+mn-ea"/>
                          <a:cs typeface="+mn-cs"/>
                        </a:rPr>
                        <a:t>Chahal</a:t>
                      </a:r>
                      <a:r>
                        <a:rPr lang="en-US" sz="1200" kern="1200" baseline="0" dirty="0" smtClean="0">
                          <a:solidFill>
                            <a:schemeClr val="tx1"/>
                          </a:solidFill>
                          <a:latin typeface="+mn-lt"/>
                          <a:ea typeface="+mn-ea"/>
                          <a:cs typeface="+mn-cs"/>
                        </a:rPr>
                        <a:t>, Lat </a:t>
                      </a:r>
                      <a:r>
                        <a:rPr lang="en-US" sz="1200" kern="1200" baseline="0" dirty="0" err="1" smtClean="0">
                          <a:solidFill>
                            <a:schemeClr val="tx1"/>
                          </a:solidFill>
                          <a:latin typeface="+mn-lt"/>
                          <a:ea typeface="+mn-ea"/>
                          <a:cs typeface="+mn-cs"/>
                        </a:rPr>
                        <a:t>ika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Kharb</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Deepanshu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Choudhary</a:t>
                      </a:r>
                      <a:endParaRPr lang="en-US" sz="1200" dirty="0"/>
                    </a:p>
                  </a:txBody>
                  <a:tcPr/>
                </a:tc>
                <a:tc>
                  <a:txBody>
                    <a:bodyPr/>
                    <a:lstStyle/>
                    <a:p>
                      <a:r>
                        <a:rPr lang="en-US" sz="1200" dirty="0" smtClean="0"/>
                        <a:t>International Journal of Innovative Technology and Exploring Engineering (IJITEE) , 2019</a:t>
                      </a:r>
                      <a:endParaRPr lang="en-US" sz="1200" dirty="0"/>
                    </a:p>
                  </a:txBody>
                  <a:tcPr/>
                </a:tc>
                <a:tc>
                  <a:txBody>
                    <a:bodyPr/>
                    <a:lstStyle/>
                    <a:p>
                      <a:r>
                        <a:rPr lang="en-US" sz="1200" dirty="0" err="1" smtClean="0"/>
                        <a:t>Wireshark</a:t>
                      </a:r>
                      <a:r>
                        <a:rPr lang="en-US" sz="1200" dirty="0" smtClean="0"/>
                        <a:t> to sniff</a:t>
                      </a:r>
                      <a:r>
                        <a:rPr lang="en-US" sz="1200" baseline="0" dirty="0" smtClean="0"/>
                        <a:t> network packets</a:t>
                      </a:r>
                      <a:endParaRPr lang="en-US" sz="1200" dirty="0"/>
                    </a:p>
                  </a:txBody>
                  <a:tcPr/>
                </a:tc>
                <a:tc>
                  <a:txBody>
                    <a:bodyPr/>
                    <a:lstStyle/>
                    <a:p>
                      <a:r>
                        <a:rPr lang="en-US" sz="1200" dirty="0" smtClean="0"/>
                        <a:t>smart network monitoring system.</a:t>
                      </a:r>
                    </a:p>
                  </a:txBody>
                  <a:tcPr/>
                </a:tc>
                <a:tc>
                  <a:txBody>
                    <a:bodyPr/>
                    <a:lstStyle/>
                    <a:p>
                      <a:r>
                        <a:rPr lang="en-US" sz="1200" dirty="0" smtClean="0"/>
                        <a:t>Cant</a:t>
                      </a:r>
                      <a:r>
                        <a:rPr lang="en-US" sz="1200" baseline="0" dirty="0" smtClean="0"/>
                        <a:t> able to sniff https packet</a:t>
                      </a:r>
                      <a:endParaRPr lang="en-US" sz="1200" dirty="0" smtClean="0"/>
                    </a:p>
                  </a:txBody>
                  <a:tcPr/>
                </a:tc>
              </a:tr>
              <a:tr h="374033">
                <a:tc>
                  <a:txBody>
                    <a:bodyPr/>
                    <a:lstStyle/>
                    <a:p>
                      <a:r>
                        <a:rPr lang="en-US" sz="1200" dirty="0" smtClean="0"/>
                        <a:t>3</a:t>
                      </a:r>
                      <a:endParaRPr lang="en-US" sz="1200" dirty="0"/>
                    </a:p>
                  </a:txBody>
                  <a:tcPr/>
                </a:tc>
                <a:tc>
                  <a:txBody>
                    <a:bodyPr/>
                    <a:lstStyle/>
                    <a:p>
                      <a:r>
                        <a:rPr lang="en-US" sz="1200" kern="1200" baseline="0" dirty="0" smtClean="0">
                          <a:solidFill>
                            <a:schemeClr val="tx1"/>
                          </a:solidFill>
                          <a:latin typeface="+mn-lt"/>
                          <a:ea typeface="+mn-ea"/>
                          <a:cs typeface="+mn-cs"/>
                        </a:rPr>
                        <a:t>Network Monitoring</a:t>
                      </a:r>
                    </a:p>
                    <a:p>
                      <a:r>
                        <a:rPr lang="en-US" sz="1200" kern="1200" baseline="0" dirty="0" smtClean="0">
                          <a:solidFill>
                            <a:schemeClr val="tx1"/>
                          </a:solidFill>
                          <a:latin typeface="+mn-lt"/>
                          <a:ea typeface="+mn-ea"/>
                          <a:cs typeface="+mn-cs"/>
                        </a:rPr>
                        <a:t>Tools and Technologies</a:t>
                      </a:r>
                      <a:endParaRPr lang="en-US" sz="1200" dirty="0"/>
                    </a:p>
                  </a:txBody>
                  <a:tcPr/>
                </a:tc>
                <a:tc>
                  <a:txBody>
                    <a:bodyPr/>
                    <a:lstStyle/>
                    <a:p>
                      <a:r>
                        <a:rPr lang="en-US" sz="1200" kern="1200" baseline="0" dirty="0" err="1" smtClean="0">
                          <a:solidFill>
                            <a:schemeClr val="tx1"/>
                          </a:solidFill>
                          <a:latin typeface="+mn-lt"/>
                          <a:ea typeface="+mn-ea"/>
                          <a:cs typeface="+mn-cs"/>
                        </a:rPr>
                        <a:t>Bhavya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Jani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Kajal</a:t>
                      </a:r>
                      <a:r>
                        <a:rPr lang="en-US" sz="1200" kern="1200" baseline="0" dirty="0" smtClean="0">
                          <a:solidFill>
                            <a:schemeClr val="tx1"/>
                          </a:solidFill>
                          <a:latin typeface="+mn-lt"/>
                          <a:ea typeface="+mn-ea"/>
                          <a:cs typeface="+mn-cs"/>
                        </a:rPr>
                        <a:t> Jain, </a:t>
                      </a:r>
                      <a:r>
                        <a:rPr lang="en-US" sz="1200" kern="1200" baseline="0" dirty="0" err="1" smtClean="0">
                          <a:solidFill>
                            <a:schemeClr val="tx1"/>
                          </a:solidFill>
                          <a:latin typeface="+mn-lt"/>
                          <a:ea typeface="+mn-ea"/>
                          <a:cs typeface="+mn-cs"/>
                        </a:rPr>
                        <a:t>Narendra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Vishwakarma</a:t>
                      </a:r>
                      <a:endParaRPr lang="en-US" sz="1200" dirty="0"/>
                    </a:p>
                  </a:txBody>
                  <a:tcPr/>
                </a:tc>
                <a:tc>
                  <a:txBody>
                    <a:bodyPr/>
                    <a:lstStyle/>
                    <a:p>
                      <a:r>
                        <a:rPr lang="en-US" sz="1200" dirty="0" smtClean="0"/>
                        <a:t>International Journal of Creative Research Thoughts, 2018</a:t>
                      </a:r>
                      <a:endParaRPr lang="en-US" sz="1200" dirty="0"/>
                    </a:p>
                  </a:txBody>
                  <a:tcPr/>
                </a:tc>
                <a:tc>
                  <a:txBody>
                    <a:bodyPr/>
                    <a:lstStyle/>
                    <a:p>
                      <a:r>
                        <a:rPr lang="en-US" sz="1200" dirty="0" err="1" smtClean="0"/>
                        <a:t>Nmap</a:t>
                      </a:r>
                      <a:r>
                        <a:rPr lang="en-US" sz="1200" baseline="0" dirty="0" smtClean="0"/>
                        <a:t> used to sniff total LAN with MAC address.</a:t>
                      </a:r>
                      <a:endParaRPr lang="en-US" sz="1200" dirty="0"/>
                    </a:p>
                  </a:txBody>
                  <a:tcPr/>
                </a:tc>
                <a:tc>
                  <a:txBody>
                    <a:bodyPr/>
                    <a:lstStyle/>
                    <a:p>
                      <a:r>
                        <a:rPr lang="en-US" sz="1200" dirty="0" smtClean="0"/>
                        <a:t>It can able to sniff</a:t>
                      </a:r>
                      <a:r>
                        <a:rPr lang="en-US" sz="1200" baseline="0" dirty="0" smtClean="0"/>
                        <a:t> to MAC address of user</a:t>
                      </a:r>
                      <a:endParaRPr lang="en-US" sz="1200" dirty="0"/>
                    </a:p>
                  </a:txBody>
                  <a:tcPr/>
                </a:tc>
                <a:tc>
                  <a:txBody>
                    <a:bodyPr/>
                    <a:lstStyle/>
                    <a:p>
                      <a:r>
                        <a:rPr lang="en-US" sz="1200" dirty="0" smtClean="0"/>
                        <a:t>Not</a:t>
                      </a:r>
                      <a:r>
                        <a:rPr lang="en-US" sz="1200" baseline="0" dirty="0" smtClean="0"/>
                        <a:t> able to retrieve packets</a:t>
                      </a:r>
                      <a:endParaRPr lang="en-US" sz="1200" dirty="0"/>
                    </a:p>
                  </a:txBody>
                  <a:tcPr/>
                </a:tc>
              </a:tr>
              <a:tr h="944880">
                <a:tc>
                  <a:txBody>
                    <a:bodyPr/>
                    <a:lstStyle/>
                    <a:p>
                      <a:r>
                        <a:rPr lang="en-US" sz="1200" dirty="0" smtClean="0"/>
                        <a:t>4</a:t>
                      </a:r>
                      <a:endParaRPr lang="en-US" sz="1200" dirty="0"/>
                    </a:p>
                  </a:txBody>
                  <a:tcPr/>
                </a:tc>
                <a:tc>
                  <a:txBody>
                    <a:bodyPr/>
                    <a:lstStyle/>
                    <a:p>
                      <a:r>
                        <a:rPr lang="en-US" sz="1200" dirty="0" smtClean="0"/>
                        <a:t>Capability of </a:t>
                      </a:r>
                      <a:r>
                        <a:rPr lang="en-US" sz="1200" dirty="0" err="1" smtClean="0"/>
                        <a:t>Wireshark</a:t>
                      </a:r>
                      <a:r>
                        <a:rPr lang="en-US" sz="1200" dirty="0" smtClean="0"/>
                        <a:t> as Intrusion Detection System</a:t>
                      </a:r>
                      <a:endParaRPr lang="en-US" sz="1200" dirty="0"/>
                    </a:p>
                  </a:txBody>
                  <a:tcPr/>
                </a:tc>
                <a:tc>
                  <a:txBody>
                    <a:bodyPr/>
                    <a:lstStyle/>
                    <a:p>
                      <a:r>
                        <a:rPr lang="en-US" sz="1200" dirty="0" err="1" smtClean="0"/>
                        <a:t>Sakshi</a:t>
                      </a:r>
                      <a:r>
                        <a:rPr lang="en-US" sz="1200" dirty="0" smtClean="0"/>
                        <a:t> Singh</a:t>
                      </a:r>
                      <a:endParaRPr lang="en-US" sz="1200" dirty="0"/>
                    </a:p>
                  </a:txBody>
                  <a:tcPr/>
                </a:tc>
                <a:tc>
                  <a:txBody>
                    <a:bodyPr/>
                    <a:lstStyle/>
                    <a:p>
                      <a:r>
                        <a:rPr lang="en-US" sz="1200" dirty="0" smtClean="0"/>
                        <a:t>International Journal of Recent Technology and Engineering, 2020</a:t>
                      </a:r>
                      <a:endParaRPr lang="en-US" sz="1200" dirty="0"/>
                    </a:p>
                  </a:txBody>
                  <a:tcPr/>
                </a:tc>
                <a:tc>
                  <a:txBody>
                    <a:bodyPr/>
                    <a:lstStyle/>
                    <a:p>
                      <a:r>
                        <a:rPr lang="en-US" sz="1200" dirty="0" smtClean="0"/>
                        <a:t>Kiwi</a:t>
                      </a:r>
                      <a:r>
                        <a:rPr lang="en-US" sz="1200" baseline="0" dirty="0" smtClean="0"/>
                        <a:t> Monitor network </a:t>
                      </a:r>
                      <a:r>
                        <a:rPr lang="en-US" sz="1200" baseline="0" dirty="0" err="1" smtClean="0"/>
                        <a:t>traficc</a:t>
                      </a:r>
                      <a:r>
                        <a:rPr lang="en-US" sz="1200" baseline="0" dirty="0" smtClean="0"/>
                        <a:t> analysis</a:t>
                      </a:r>
                      <a:endParaRPr lang="en-US" sz="1200" dirty="0"/>
                    </a:p>
                  </a:txBody>
                  <a:tcPr/>
                </a:tc>
                <a:tc>
                  <a:txBody>
                    <a:bodyPr/>
                    <a:lstStyle/>
                    <a:p>
                      <a:r>
                        <a:rPr lang="en-US" sz="1200" dirty="0" smtClean="0"/>
                        <a:t>Easy to sniff the</a:t>
                      </a:r>
                      <a:r>
                        <a:rPr lang="en-US" sz="1200" baseline="0" dirty="0" smtClean="0"/>
                        <a:t> packet of FTP SMTP </a:t>
                      </a:r>
                      <a:endParaRPr lang="en-US" sz="1200" dirty="0"/>
                    </a:p>
                  </a:txBody>
                  <a:tcPr/>
                </a:tc>
                <a:tc>
                  <a:txBody>
                    <a:bodyPr/>
                    <a:lstStyle/>
                    <a:p>
                      <a:r>
                        <a:rPr lang="en-US" sz="1200" dirty="0" smtClean="0"/>
                        <a:t>Not</a:t>
                      </a:r>
                      <a:r>
                        <a:rPr lang="en-US" sz="1200" baseline="0" dirty="0" smtClean="0"/>
                        <a:t> updated tools</a:t>
                      </a:r>
                      <a:endParaRPr lang="en-US" sz="12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4" name="Content Placeholder 3" descr="C:\Users\VEERASELVAN\Pictures\3-Figure2-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1" y="1681652"/>
            <a:ext cx="7162800" cy="4363059"/>
          </a:xfrm>
          <a:prstGeom prst="rect">
            <a:avLst/>
          </a:prstGeom>
          <a:noFill/>
          <a:ln>
            <a:noFill/>
          </a:ln>
        </p:spPr>
      </p:pic>
    </p:spTree>
    <p:extLst>
      <p:ext uri="{BB962C8B-B14F-4D97-AF65-F5344CB8AC3E}">
        <p14:creationId xmlns:p14="http://schemas.microsoft.com/office/powerpoint/2010/main" val="2767466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TotalTime>
  <Words>776</Words>
  <Application>Microsoft Office PowerPoint</Application>
  <PresentationFormat>On-screen Show (4:3)</PresentationFormat>
  <Paragraphs>109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To Prevent and Detect Address Resolution Protocol Poisoning in Open WiFi </vt:lpstr>
      <vt:lpstr>PowerPoint Presentation</vt:lpstr>
      <vt:lpstr>PowerPoint Presentation</vt:lpstr>
      <vt:lpstr>EXISTING SYSTEM</vt:lpstr>
      <vt:lpstr>DEMERITS</vt:lpstr>
      <vt:lpstr>PROPOSED SYSTEM</vt:lpstr>
      <vt:lpstr>MERITS</vt:lpstr>
      <vt:lpstr>LITERATURE SURVEY</vt:lpstr>
      <vt:lpstr>Flow Chart</vt:lpstr>
      <vt:lpstr>Modules</vt:lpstr>
      <vt:lpstr>ARP (Address Resolution Protocol)</vt:lpstr>
      <vt:lpstr>ARP Spoofing</vt:lpstr>
      <vt:lpstr>Man in the middle attack (MITM)</vt:lpstr>
      <vt:lpstr>MAC flooding</vt:lpstr>
      <vt:lpstr>Screenshots</vt:lpstr>
      <vt:lpstr>PowerPoint Presentation</vt:lpstr>
      <vt:lpstr>PowerPoint Presentation</vt:lpstr>
      <vt:lpstr>PowerPoint Presentation</vt:lpstr>
      <vt:lpstr>Conclusion</vt:lpstr>
      <vt:lpstr> FUTURE ENHANCEMENT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ARP SNIFFER IN OPEN WIFI</dc:title>
  <dc:creator>LAB5</dc:creator>
  <cp:lastModifiedBy>cTc</cp:lastModifiedBy>
  <cp:revision>98</cp:revision>
  <dcterms:created xsi:type="dcterms:W3CDTF">2008-12-31T18:36:49Z</dcterms:created>
  <dcterms:modified xsi:type="dcterms:W3CDTF">2022-06-13T16:47:36Z</dcterms:modified>
</cp:coreProperties>
</file>