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[Turnover Analysis.xlsx]Sheet1!PivotTable1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Turnover</a:t>
            </a:r>
            <a:r>
              <a:rPr lang="en-IN" baseline="0"/>
              <a:t>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</c:pivotFmt>
      <c:pivotFmt>
        <c:idx val="20"/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3913648293963254"/>
          <c:y val="0.19226851851851851"/>
          <c:w val="0.55703893263342086"/>
          <c:h val="0.58444006999125109"/>
        </c:manualLayout>
      </c:layout>
      <c:areaChart>
        <c:grouping val="stacked"/>
        <c:varyColors val="0"/>
        <c:ser>
          <c:idx val="0"/>
          <c:order val="0"/>
          <c:tx>
            <c:strRef>
              <c:f>Sheet1!$B$3:$B$7</c:f>
              <c:strCache>
                <c:ptCount val="1"/>
                <c:pt idx="0">
                  <c:v>Full-Time - &lt;19-11-2018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Sheet1!$B$8:$B$13</c:f>
              <c:numCache>
                <c:formatCode>General</c:formatCode>
                <c:ptCount val="5"/>
                <c:pt idx="3">
                  <c:v>509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5F-4F49-ABB3-8691E2FAF2F8}"/>
            </c:ext>
          </c:extLst>
        </c:ser>
        <c:ser>
          <c:idx val="1"/>
          <c:order val="1"/>
          <c:tx>
            <c:strRef>
              <c:f>Sheet1!$C$3:$C$7</c:f>
              <c:strCache>
                <c:ptCount val="1"/>
                <c:pt idx="0">
                  <c:v>Full-Time - 2018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Sheet1!$C$8:$C$13</c:f>
              <c:numCache>
                <c:formatCode>General</c:formatCode>
                <c:ptCount val="5"/>
                <c:pt idx="1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5F-4F49-ABB3-8691E2FAF2F8}"/>
            </c:ext>
          </c:extLst>
        </c:ser>
        <c:ser>
          <c:idx val="2"/>
          <c:order val="2"/>
          <c:tx>
            <c:strRef>
              <c:f>Sheet1!$D$3:$D$7</c:f>
              <c:strCache>
                <c:ptCount val="1"/>
                <c:pt idx="0">
                  <c:v>Full-Time - 2019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Sheet1!$D$8:$D$13</c:f>
              <c:numCache>
                <c:formatCode>General</c:formatCode>
                <c:ptCount val="5"/>
                <c:pt idx="0">
                  <c:v>5</c:v>
                </c:pt>
                <c:pt idx="1">
                  <c:v>8</c:v>
                </c:pt>
                <c:pt idx="2">
                  <c:v>7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5F-4F49-ABB3-8691E2FAF2F8}"/>
            </c:ext>
          </c:extLst>
        </c:ser>
        <c:ser>
          <c:idx val="3"/>
          <c:order val="3"/>
          <c:tx>
            <c:strRef>
              <c:f>Sheet1!$E$3:$E$7</c:f>
              <c:strCache>
                <c:ptCount val="1"/>
                <c:pt idx="0">
                  <c:v>Full-Time - 2020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Sheet1!$E$8:$E$13</c:f>
              <c:numCache>
                <c:formatCode>General</c:formatCode>
                <c:ptCount val="5"/>
                <c:pt idx="0">
                  <c:v>10</c:v>
                </c:pt>
                <c:pt idx="1">
                  <c:v>12</c:v>
                </c:pt>
                <c:pt idx="2">
                  <c:v>12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A5F-4F49-ABB3-8691E2FAF2F8}"/>
            </c:ext>
          </c:extLst>
        </c:ser>
        <c:ser>
          <c:idx val="4"/>
          <c:order val="4"/>
          <c:tx>
            <c:strRef>
              <c:f>Sheet1!$F$3:$F$7</c:f>
              <c:strCache>
                <c:ptCount val="1"/>
                <c:pt idx="0">
                  <c:v>Full-Time - 2021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Sheet1!$F$8:$F$13</c:f>
              <c:numCache>
                <c:formatCode>General</c:formatCode>
                <c:ptCount val="5"/>
                <c:pt idx="0">
                  <c:v>22</c:v>
                </c:pt>
                <c:pt idx="1">
                  <c:v>25</c:v>
                </c:pt>
                <c:pt idx="2">
                  <c:v>13</c:v>
                </c:pt>
                <c:pt idx="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A5F-4F49-ABB3-8691E2FAF2F8}"/>
            </c:ext>
          </c:extLst>
        </c:ser>
        <c:ser>
          <c:idx val="5"/>
          <c:order val="5"/>
          <c:tx>
            <c:strRef>
              <c:f>Sheet1!$G$3:$G$7</c:f>
              <c:strCache>
                <c:ptCount val="1"/>
                <c:pt idx="0">
                  <c:v>Full-Time - 2022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Sheet1!$G$8:$G$13</c:f>
              <c:numCache>
                <c:formatCode>General</c:formatCode>
                <c:ptCount val="5"/>
                <c:pt idx="0">
                  <c:v>35</c:v>
                </c:pt>
                <c:pt idx="1">
                  <c:v>30</c:v>
                </c:pt>
                <c:pt idx="2">
                  <c:v>44</c:v>
                </c:pt>
                <c:pt idx="4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A5F-4F49-ABB3-8691E2FAF2F8}"/>
            </c:ext>
          </c:extLst>
        </c:ser>
        <c:ser>
          <c:idx val="6"/>
          <c:order val="6"/>
          <c:tx>
            <c:strRef>
              <c:f>Sheet1!$H$3:$H$7</c:f>
              <c:strCache>
                <c:ptCount val="1"/>
                <c:pt idx="0">
                  <c:v>Full-Time - 2023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Sheet1!$H$8:$H$13</c:f>
              <c:numCache>
                <c:formatCode>General</c:formatCode>
                <c:ptCount val="5"/>
                <c:pt idx="0">
                  <c:v>58</c:v>
                </c:pt>
                <c:pt idx="1">
                  <c:v>47</c:v>
                </c:pt>
                <c:pt idx="2">
                  <c:v>43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A5F-4F49-ABB3-8691E2FAF2F8}"/>
            </c:ext>
          </c:extLst>
        </c:ser>
        <c:ser>
          <c:idx val="7"/>
          <c:order val="7"/>
          <c:tx>
            <c:strRef>
              <c:f>Sheet1!$J$3:$J$7</c:f>
              <c:strCache>
                <c:ptCount val="1"/>
                <c:pt idx="0">
                  <c:v>Part-Time - &lt;19-11-2018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Sheet1!$J$8:$J$13</c:f>
              <c:numCache>
                <c:formatCode>General</c:formatCode>
                <c:ptCount val="5"/>
                <c:pt idx="3">
                  <c:v>477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A5F-4F49-ABB3-8691E2FAF2F8}"/>
            </c:ext>
          </c:extLst>
        </c:ser>
        <c:ser>
          <c:idx val="8"/>
          <c:order val="8"/>
          <c:tx>
            <c:strRef>
              <c:f>Sheet1!$K$3:$K$7</c:f>
              <c:strCache>
                <c:ptCount val="1"/>
                <c:pt idx="0">
                  <c:v>Part-Time - 2018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Sheet1!$K$8:$K$13</c:f>
              <c:numCache>
                <c:formatCode>General</c:formatCode>
                <c:ptCount val="5"/>
                <c:pt idx="0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A5F-4F49-ABB3-8691E2FAF2F8}"/>
            </c:ext>
          </c:extLst>
        </c:ser>
        <c:ser>
          <c:idx val="9"/>
          <c:order val="9"/>
          <c:tx>
            <c:strRef>
              <c:f>Sheet1!$L$3:$L$7</c:f>
              <c:strCache>
                <c:ptCount val="1"/>
                <c:pt idx="0">
                  <c:v>Part-Time - 2019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Sheet1!$L$8:$L$13</c:f>
              <c:numCache>
                <c:formatCode>General</c:formatCode>
                <c:ptCount val="5"/>
                <c:pt idx="0">
                  <c:v>5</c:v>
                </c:pt>
                <c:pt idx="1">
                  <c:v>3</c:v>
                </c:pt>
                <c:pt idx="2">
                  <c:v>7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A5F-4F49-ABB3-8691E2FAF2F8}"/>
            </c:ext>
          </c:extLst>
        </c:ser>
        <c:ser>
          <c:idx val="10"/>
          <c:order val="10"/>
          <c:tx>
            <c:strRef>
              <c:f>Sheet1!$M$3:$M$7</c:f>
              <c:strCache>
                <c:ptCount val="1"/>
                <c:pt idx="0">
                  <c:v>Part-Time - 2020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Sheet1!$M$8:$M$13</c:f>
              <c:numCache>
                <c:formatCode>General</c:formatCode>
                <c:ptCount val="5"/>
                <c:pt idx="0">
                  <c:v>12</c:v>
                </c:pt>
                <c:pt idx="1">
                  <c:v>6</c:v>
                </c:pt>
                <c:pt idx="2">
                  <c:v>12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A5F-4F49-ABB3-8691E2FAF2F8}"/>
            </c:ext>
          </c:extLst>
        </c:ser>
        <c:ser>
          <c:idx val="11"/>
          <c:order val="11"/>
          <c:tx>
            <c:strRef>
              <c:f>Sheet1!$N$3:$N$7</c:f>
              <c:strCache>
                <c:ptCount val="1"/>
                <c:pt idx="0">
                  <c:v>Part-Time - 2021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Sheet1!$N$8:$N$13</c:f>
              <c:numCache>
                <c:formatCode>General</c:formatCode>
                <c:ptCount val="5"/>
                <c:pt idx="0">
                  <c:v>27</c:v>
                </c:pt>
                <c:pt idx="1">
                  <c:v>24</c:v>
                </c:pt>
                <c:pt idx="2">
                  <c:v>22</c:v>
                </c:pt>
                <c:pt idx="4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A5F-4F49-ABB3-8691E2FAF2F8}"/>
            </c:ext>
          </c:extLst>
        </c:ser>
        <c:ser>
          <c:idx val="12"/>
          <c:order val="12"/>
          <c:tx>
            <c:strRef>
              <c:f>Sheet1!$O$3:$O$7</c:f>
              <c:strCache>
                <c:ptCount val="1"/>
                <c:pt idx="0">
                  <c:v>Part-Time - 2022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Sheet1!$O$8:$O$13</c:f>
              <c:numCache>
                <c:formatCode>General</c:formatCode>
                <c:ptCount val="5"/>
                <c:pt idx="0">
                  <c:v>29</c:v>
                </c:pt>
                <c:pt idx="1">
                  <c:v>42</c:v>
                </c:pt>
                <c:pt idx="2">
                  <c:v>42</c:v>
                </c:pt>
                <c:pt idx="4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A5F-4F49-ABB3-8691E2FAF2F8}"/>
            </c:ext>
          </c:extLst>
        </c:ser>
        <c:ser>
          <c:idx val="13"/>
          <c:order val="13"/>
          <c:tx>
            <c:strRef>
              <c:f>Sheet1!$P$3:$P$7</c:f>
              <c:strCache>
                <c:ptCount val="1"/>
                <c:pt idx="0">
                  <c:v>Part-Time - 2023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Sheet1!$P$8:$P$13</c:f>
              <c:numCache>
                <c:formatCode>General</c:formatCode>
                <c:ptCount val="5"/>
                <c:pt idx="0">
                  <c:v>43</c:v>
                </c:pt>
                <c:pt idx="1">
                  <c:v>38</c:v>
                </c:pt>
                <c:pt idx="2">
                  <c:v>42</c:v>
                </c:pt>
                <c:pt idx="4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6A5F-4F49-ABB3-8691E2FAF2F8}"/>
            </c:ext>
          </c:extLst>
        </c:ser>
        <c:ser>
          <c:idx val="14"/>
          <c:order val="14"/>
          <c:tx>
            <c:strRef>
              <c:f>Sheet1!$R$3:$R$7</c:f>
              <c:strCache>
                <c:ptCount val="1"/>
                <c:pt idx="0">
                  <c:v>Temporary - &lt;19-11-2018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Sheet1!$R$8:$R$13</c:f>
              <c:numCache>
                <c:formatCode>General</c:formatCode>
                <c:ptCount val="5"/>
                <c:pt idx="3">
                  <c:v>481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6A5F-4F49-ABB3-8691E2FAF2F8}"/>
            </c:ext>
          </c:extLst>
        </c:ser>
        <c:ser>
          <c:idx val="15"/>
          <c:order val="15"/>
          <c:tx>
            <c:strRef>
              <c:f>Sheet1!$S$3:$S$7</c:f>
              <c:strCache>
                <c:ptCount val="1"/>
                <c:pt idx="0">
                  <c:v>Temporary - 2019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Sheet1!$S$8:$S$13</c:f>
              <c:numCache>
                <c:formatCode>General</c:formatCode>
                <c:ptCount val="5"/>
                <c:pt idx="0">
                  <c:v>5</c:v>
                </c:pt>
                <c:pt idx="1">
                  <c:v>2</c:v>
                </c:pt>
                <c:pt idx="2">
                  <c:v>6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6A5F-4F49-ABB3-8691E2FAF2F8}"/>
            </c:ext>
          </c:extLst>
        </c:ser>
        <c:ser>
          <c:idx val="16"/>
          <c:order val="16"/>
          <c:tx>
            <c:strRef>
              <c:f>Sheet1!$T$3:$T$7</c:f>
              <c:strCache>
                <c:ptCount val="1"/>
                <c:pt idx="0">
                  <c:v>Temporary - 2020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Sheet1!$T$8:$T$13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11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6A5F-4F49-ABB3-8691E2FAF2F8}"/>
            </c:ext>
          </c:extLst>
        </c:ser>
        <c:ser>
          <c:idx val="17"/>
          <c:order val="17"/>
          <c:tx>
            <c:strRef>
              <c:f>Sheet1!$U$3:$U$7</c:f>
              <c:strCache>
                <c:ptCount val="1"/>
                <c:pt idx="0">
                  <c:v>Temporary - 2021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Sheet1!$U$8:$U$13</c:f>
              <c:numCache>
                <c:formatCode>General</c:formatCode>
                <c:ptCount val="5"/>
                <c:pt idx="0">
                  <c:v>22</c:v>
                </c:pt>
                <c:pt idx="1">
                  <c:v>33</c:v>
                </c:pt>
                <c:pt idx="2">
                  <c:v>25</c:v>
                </c:pt>
                <c:pt idx="4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6A5F-4F49-ABB3-8691E2FAF2F8}"/>
            </c:ext>
          </c:extLst>
        </c:ser>
        <c:ser>
          <c:idx val="18"/>
          <c:order val="18"/>
          <c:tx>
            <c:strRef>
              <c:f>Sheet1!$V$3:$V$7</c:f>
              <c:strCache>
                <c:ptCount val="1"/>
                <c:pt idx="0">
                  <c:v>Temporary - 2022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Sheet1!$V$8:$V$13</c:f>
              <c:numCache>
                <c:formatCode>General</c:formatCode>
                <c:ptCount val="5"/>
                <c:pt idx="0">
                  <c:v>35</c:v>
                </c:pt>
                <c:pt idx="1">
                  <c:v>46</c:v>
                </c:pt>
                <c:pt idx="2">
                  <c:v>41</c:v>
                </c:pt>
                <c:pt idx="4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6A5F-4F49-ABB3-8691E2FAF2F8}"/>
            </c:ext>
          </c:extLst>
        </c:ser>
        <c:ser>
          <c:idx val="19"/>
          <c:order val="19"/>
          <c:tx>
            <c:strRef>
              <c:f>Sheet1!$W$3:$W$7</c:f>
              <c:strCache>
                <c:ptCount val="1"/>
                <c:pt idx="0">
                  <c:v>Temporary - 2023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cat>
            <c:strRef>
              <c:f>Sheet1!$A$8:$A$13</c:f>
              <c:strCache>
                <c:ptCount val="5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Unk</c:v>
                </c:pt>
                <c:pt idx="4">
                  <c:v>Voluntary</c:v>
                </c:pt>
              </c:strCache>
            </c:strRef>
          </c:cat>
          <c:val>
            <c:numRef>
              <c:f>Sheet1!$W$8:$W$13</c:f>
              <c:numCache>
                <c:formatCode>General</c:formatCode>
                <c:ptCount val="5"/>
                <c:pt idx="0">
                  <c:v>69</c:v>
                </c:pt>
                <c:pt idx="1">
                  <c:v>53</c:v>
                </c:pt>
                <c:pt idx="2">
                  <c:v>49</c:v>
                </c:pt>
                <c:pt idx="4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6A5F-4F49-ABB3-8691E2FAF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7497040"/>
        <c:axId val="347492880"/>
      </c:areaChart>
      <c:catAx>
        <c:axId val="347497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492880"/>
        <c:crosses val="autoZero"/>
        <c:auto val="1"/>
        <c:lblAlgn val="ctr"/>
        <c:lblOffset val="100"/>
        <c:noMultiLvlLbl val="0"/>
      </c:catAx>
      <c:valAx>
        <c:axId val="347492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497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STUDENT NAME: MUSTHAQEEM.A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NO:122203414</a:t>
            </a:r>
          </a:p>
          <a:p>
            <a:r>
              <a:rPr lang="en-US" sz="2400"/>
              <a:t>CF52C48FF15F82B92C24DF9F117025F2</a:t>
            </a:r>
            <a:endParaRPr lang="en-US" sz="2400" dirty="0"/>
          </a:p>
          <a:p>
            <a:r>
              <a:rPr lang="en-US" sz="2400" dirty="0" smtClean="0"/>
              <a:t>DEPARTMENT: B com.(CS)</a:t>
            </a:r>
            <a:endParaRPr lang="en-US" sz="2400" dirty="0"/>
          </a:p>
          <a:p>
            <a:r>
              <a:rPr lang="en-US" sz="2400" dirty="0" smtClean="0"/>
              <a:t>COLLEGE: ST. Thomas college of arts &amp;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MODELING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5170646"/>
          </a:xfrm>
        </p:spPr>
        <p:txBody>
          <a:bodyPr/>
          <a:lstStyle/>
          <a:p>
            <a:r>
              <a:rPr lang="en-GB" sz="2400" b="1" i="1" dirty="0" smtClean="0">
                <a:latin typeface="Bell MT" panose="02020503060305020303" pitchFamily="18" charset="0"/>
              </a:rPr>
              <a:t>In </a:t>
            </a:r>
            <a:r>
              <a:rPr lang="en-GB" sz="2400" b="1" i="1" dirty="0">
                <a:latin typeface="Bell MT" panose="02020503060305020303" pitchFamily="18" charset="0"/>
              </a:rPr>
              <a:t>the "Using Pivot Tables For Employee Turnover Analysis Excel" project, the modelling phase involves setting up the Excel workbook with various tools and techniques to analyse and visualize the data </a:t>
            </a:r>
            <a:r>
              <a:rPr lang="en-GB" sz="2400" b="1" i="1" dirty="0" err="1">
                <a:latin typeface="Bell MT" panose="02020503060305020303" pitchFamily="18" charset="0"/>
              </a:rPr>
              <a:t>effectively.Here's</a:t>
            </a:r>
            <a:r>
              <a:rPr lang="en-GB" sz="2400" b="1" i="1" dirty="0">
                <a:latin typeface="Bell MT" panose="02020503060305020303" pitchFamily="18" charset="0"/>
              </a:rPr>
              <a:t> how each component will be </a:t>
            </a:r>
            <a:r>
              <a:rPr lang="en-GB" sz="2400" b="1" i="1" dirty="0" err="1">
                <a:latin typeface="Bell MT" panose="02020503060305020303" pitchFamily="18" charset="0"/>
              </a:rPr>
              <a:t>used:Data</a:t>
            </a:r>
            <a:r>
              <a:rPr lang="en-GB" sz="2400" b="1" i="1" dirty="0">
                <a:latin typeface="Bell MT" panose="02020503060305020303" pitchFamily="18" charset="0"/>
              </a:rPr>
              <a:t> Filtering: Purpose: To sort and refine the data to focus on specific criteria, such as department, date range, or individual employee classifications. Implementation: Excel's filtering feature will be applied to datasets, allowing users to easily narrow down the data to view only the relevant information. For example, filtering by department or by employees status.  </a:t>
            </a:r>
            <a:r>
              <a:rPr lang="en-GB" sz="2400" b="1" i="1" dirty="0" err="1">
                <a:latin typeface="Bell MT" panose="02020503060305020303" pitchFamily="18" charset="0"/>
              </a:rPr>
              <a:t>Pivot:Tables</a:t>
            </a:r>
            <a:r>
              <a:rPr lang="en-GB" sz="2400" b="1" i="1" dirty="0">
                <a:latin typeface="Bell MT" panose="02020503060305020303" pitchFamily="18" charset="0"/>
              </a:rPr>
              <a:t> Purpose: To summarize and analyse large datasets by grouping and aggregating data based on different turnover </a:t>
            </a:r>
            <a:r>
              <a:rPr lang="en-GB" sz="2400" b="1" i="1" dirty="0" err="1">
                <a:latin typeface="Bell MT" panose="02020503060305020303" pitchFamily="18" charset="0"/>
              </a:rPr>
              <a:t>records.Implementation</a:t>
            </a:r>
            <a:r>
              <a:rPr lang="en-GB" sz="2400" b="1" i="1" dirty="0">
                <a:latin typeface="Bell MT" panose="02020503060305020303" pitchFamily="18" charset="0"/>
              </a:rPr>
              <a:t>: Pivot tables will be used to dynamically calculate and display key termination Types (KTTs) such as loss on attrition, reason for leaving, voluntary or involuntary . This will allow users to view turnover      rates metrics by different categories, like employee types, employee status.</a:t>
            </a:r>
            <a:endParaRPr lang="en-IN" sz="2400" b="1" i="1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0608020"/>
              </p:ext>
            </p:extLst>
          </p:nvPr>
        </p:nvGraphicFramePr>
        <p:xfrm>
          <a:off x="2124074" y="1600200"/>
          <a:ext cx="633412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924425"/>
          </a:xfrm>
        </p:spPr>
        <p:txBody>
          <a:bodyPr/>
          <a:lstStyle/>
          <a:p>
            <a:r>
              <a:rPr lang="en-GB" sz="32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1.Turnlover analysis is a crucial tool for organisation.</a:t>
            </a:r>
          </a:p>
          <a:p>
            <a:r>
              <a:rPr lang="en-GB" sz="32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2.The dynamics of employee </a:t>
            </a:r>
            <a:r>
              <a:rPr lang="en-GB" sz="3200" i="1" dirty="0" err="1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turnover,identify</a:t>
            </a:r>
            <a:r>
              <a:rPr lang="en-GB" sz="32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areas for </a:t>
            </a:r>
          </a:p>
          <a:p>
            <a:r>
              <a:rPr lang="en-GB" sz="32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  <a:r>
              <a:rPr lang="en-GB" sz="32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  improvement.</a:t>
            </a:r>
          </a:p>
          <a:p>
            <a:r>
              <a:rPr lang="en-GB" sz="32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3.Turnover analysis develop effective retention strategies.</a:t>
            </a:r>
          </a:p>
          <a:p>
            <a:r>
              <a:rPr lang="en-GB" sz="32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4.Uncover hidden patterns and trends in turnover data.</a:t>
            </a:r>
          </a:p>
          <a:p>
            <a:r>
              <a:rPr lang="en-GB" sz="32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5.Predict high-risk employees and proactively engage them.</a:t>
            </a:r>
          </a:p>
          <a:p>
            <a:r>
              <a:rPr lang="en-GB" sz="32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6.Develop personalized retention strategies to improve employee</a:t>
            </a:r>
          </a:p>
          <a:p>
            <a:r>
              <a:rPr lang="en-GB" sz="32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  <a:r>
              <a:rPr lang="en-GB" sz="32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 satisfaction and retention.</a:t>
            </a:r>
          </a:p>
          <a:p>
            <a:r>
              <a:rPr lang="en-GB" sz="32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7.Reduce turnover-related costs and enhance overall </a:t>
            </a:r>
          </a:p>
          <a:p>
            <a:r>
              <a:rPr lang="en-GB" sz="3200" i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  <a:r>
              <a:rPr lang="en-GB" sz="3200" i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  organizational performance.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954655"/>
          </a:xfrm>
        </p:spPr>
        <p:txBody>
          <a:bodyPr/>
          <a:lstStyle/>
          <a:p>
            <a:r>
              <a:rPr lang="en-GB" sz="3200" dirty="0"/>
              <a:t> </a:t>
            </a:r>
            <a:r>
              <a:rPr lang="en-GB" sz="3200" dirty="0" smtClean="0"/>
              <a:t>                                </a:t>
            </a:r>
            <a:r>
              <a:rPr lang="en-GB" sz="3200" b="1" i="1" dirty="0" smtClean="0">
                <a:latin typeface="Algerian" panose="04020705040A02060702" pitchFamily="82" charset="0"/>
              </a:rPr>
              <a:t>Creating Pivot Table</a:t>
            </a:r>
          </a:p>
          <a:p>
            <a:pPr marL="571500" indent="-571500">
              <a:buAutoNum type="romanLcParenR"/>
            </a:pPr>
            <a:r>
              <a:rPr lang="en-GB" sz="3200" i="1" dirty="0" smtClean="0">
                <a:latin typeface="Baskerville Old Face" panose="02020602080505020303" pitchFamily="18" charset="0"/>
              </a:rPr>
              <a:t>Image of pivot table fields(</a:t>
            </a:r>
            <a:r>
              <a:rPr lang="en-GB" sz="3200" i="1" dirty="0" err="1" smtClean="0">
                <a:latin typeface="Baskerville Old Face" panose="02020602080505020303" pitchFamily="18" charset="0"/>
              </a:rPr>
              <a:t>Rows,Columns,Values</a:t>
            </a:r>
            <a:r>
              <a:rPr lang="en-GB" sz="3200" i="1" dirty="0" smtClean="0">
                <a:latin typeface="Baskerville Old Face" panose="02020602080505020303" pitchFamily="18" charset="0"/>
              </a:rPr>
              <a:t>.</a:t>
            </a:r>
          </a:p>
          <a:p>
            <a:pPr marL="571500" indent="-571500">
              <a:buAutoNum type="romanLcParenR"/>
            </a:pPr>
            <a:r>
              <a:rPr lang="en-GB" sz="3200" i="1" dirty="0" smtClean="0">
                <a:latin typeface="Baskerville Old Face" panose="02020602080505020303" pitchFamily="18" charset="0"/>
              </a:rPr>
              <a:t>Unlocking insights into Employee Turnover.</a:t>
            </a:r>
          </a:p>
          <a:p>
            <a:pPr marL="571500" indent="-571500">
              <a:buAutoNum type="romanLcParenR"/>
            </a:pPr>
            <a:r>
              <a:rPr lang="en-GB" sz="3200" i="1" dirty="0" smtClean="0">
                <a:latin typeface="Baskerville Old Face" panose="02020602080505020303" pitchFamily="18" charset="0"/>
              </a:rPr>
              <a:t>Pivot tables can facilitate turnover analysis.</a:t>
            </a:r>
          </a:p>
          <a:p>
            <a:pPr marL="571500" indent="-571500">
              <a:buAutoNum type="romanLcParenR"/>
            </a:pPr>
            <a:r>
              <a:rPr lang="en-GB" sz="3200" i="1" dirty="0" smtClean="0">
                <a:latin typeface="Baskerville Old Face" panose="02020602080505020303" pitchFamily="18" charset="0"/>
              </a:rPr>
              <a:t>Step-by-step introductions on inserting a pivot table.</a:t>
            </a:r>
          </a:p>
          <a:p>
            <a:pPr marL="571500" indent="-571500">
              <a:buAutoNum type="romanLcParenR"/>
            </a:pPr>
            <a:r>
              <a:rPr lang="en-GB" sz="3200" i="1" dirty="0" smtClean="0">
                <a:latin typeface="Baskerville Old Face" panose="02020602080505020303" pitchFamily="18" charset="0"/>
              </a:rPr>
              <a:t>Insights gained from pivot table analysis. </a:t>
            </a:r>
            <a:endParaRPr lang="en-IN" sz="3200" i="1" dirty="0"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077766"/>
          </a:xfrm>
        </p:spPr>
        <p:txBody>
          <a:bodyPr/>
          <a:lstStyle/>
          <a:p>
            <a:r>
              <a:rPr lang="en-GB" sz="3200" dirty="0"/>
              <a:t> </a:t>
            </a:r>
            <a:r>
              <a:rPr lang="en-GB" sz="3200" dirty="0" smtClean="0"/>
              <a:t>     </a:t>
            </a:r>
            <a:r>
              <a:rPr lang="en-GB" sz="4000" b="1" dirty="0" smtClean="0">
                <a:latin typeface="Algerian" panose="04020705040A02060702" pitchFamily="82" charset="0"/>
              </a:rPr>
              <a:t>Examples of pivot table analysis</a:t>
            </a:r>
          </a:p>
          <a:p>
            <a:r>
              <a:rPr lang="en-GB" sz="3200" i="1" dirty="0" err="1" smtClean="0"/>
              <a:t>i</a:t>
            </a:r>
            <a:r>
              <a:rPr lang="en-GB" sz="3200" i="1" dirty="0" smtClean="0">
                <a:latin typeface="Baskerville Old Face" panose="02020602080505020303" pitchFamily="18" charset="0"/>
              </a:rPr>
              <a:t>)  Turnover by time period(</a:t>
            </a:r>
            <a:r>
              <a:rPr lang="en-GB" sz="3200" i="1" dirty="0" err="1" smtClean="0">
                <a:latin typeface="Baskerville Old Face" panose="02020602080505020303" pitchFamily="18" charset="0"/>
              </a:rPr>
              <a:t>Monthly,quarterly</a:t>
            </a:r>
            <a:r>
              <a:rPr lang="en-GB" sz="3200" i="1" dirty="0" smtClean="0">
                <a:latin typeface="Baskerville Old Face" panose="02020602080505020303" pitchFamily="18" charset="0"/>
              </a:rPr>
              <a:t>).</a:t>
            </a:r>
          </a:p>
          <a:p>
            <a:r>
              <a:rPr lang="en-GB" sz="3200" i="1" dirty="0" smtClean="0">
                <a:latin typeface="Baskerville Old Face" panose="02020602080505020303" pitchFamily="18" charset="0"/>
              </a:rPr>
              <a:t>ii) Turnover by reason for leaving.</a:t>
            </a:r>
          </a:p>
          <a:p>
            <a:r>
              <a:rPr lang="en-GB" sz="3200" i="1" dirty="0" smtClean="0">
                <a:latin typeface="Baskerville Old Face" panose="02020602080505020303" pitchFamily="18" charset="0"/>
              </a:rPr>
              <a:t>iii)Turnover by department or team.</a:t>
            </a:r>
          </a:p>
          <a:p>
            <a:r>
              <a:rPr lang="en-GB" sz="3200" i="1" dirty="0" smtClean="0">
                <a:latin typeface="Baskerville Old Face" panose="02020602080505020303" pitchFamily="18" charset="0"/>
              </a:rPr>
              <a:t>iv)Turnover by location</a:t>
            </a:r>
            <a:r>
              <a:rPr lang="en-GB" sz="3200" dirty="0" smtClean="0"/>
              <a:t>.</a:t>
            </a:r>
          </a:p>
          <a:p>
            <a:pPr marL="571500" indent="-571500">
              <a:buAutoNum type="romanLcParenR"/>
            </a:pPr>
            <a:endParaRPr lang="en-IN" sz="32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69388" y="2131903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599" y="1529555"/>
            <a:ext cx="10972800" cy="3447098"/>
          </a:xfrm>
        </p:spPr>
        <p:txBody>
          <a:bodyPr/>
          <a:lstStyle/>
          <a:p>
            <a:r>
              <a:rPr lang="en-GB" sz="3200" i="1" dirty="0" err="1"/>
              <a:t>i</a:t>
            </a:r>
            <a:r>
              <a:rPr lang="en-GB" sz="3200" b="1" i="1" dirty="0" smtClean="0">
                <a:latin typeface="Baskerville Old Face" panose="02020602080505020303" pitchFamily="18" charset="0"/>
              </a:rPr>
              <a:t>)  Employees.</a:t>
            </a:r>
          </a:p>
          <a:p>
            <a:r>
              <a:rPr lang="en-GB" sz="3200" b="1" i="1" dirty="0" smtClean="0">
                <a:latin typeface="Baskerville Old Face" panose="02020602080505020303" pitchFamily="18" charset="0"/>
              </a:rPr>
              <a:t>ii) Line Managers.</a:t>
            </a:r>
          </a:p>
          <a:p>
            <a:r>
              <a:rPr lang="en-GB" sz="3200" b="1" i="1" dirty="0" smtClean="0">
                <a:latin typeface="Baskerville Old Face" panose="02020602080505020303" pitchFamily="18" charset="0"/>
              </a:rPr>
              <a:t>iii)Department Heads.</a:t>
            </a:r>
          </a:p>
          <a:p>
            <a:r>
              <a:rPr lang="en-GB" sz="3200" b="1" i="1" dirty="0" smtClean="0">
                <a:latin typeface="Baskerville Old Face" panose="02020602080505020303" pitchFamily="18" charset="0"/>
              </a:rPr>
              <a:t>iv)HR Business partners.</a:t>
            </a:r>
          </a:p>
          <a:p>
            <a:r>
              <a:rPr lang="en-GB" sz="3200" b="1" i="1" dirty="0" smtClean="0">
                <a:latin typeface="Baskerville Old Face" panose="02020602080505020303" pitchFamily="18" charset="0"/>
              </a:rPr>
              <a:t>v) Operations Managers.</a:t>
            </a:r>
          </a:p>
          <a:p>
            <a:r>
              <a:rPr lang="en-GB" sz="3200" b="1" i="1" dirty="0" smtClean="0">
                <a:latin typeface="Baskerville Old Face" panose="02020602080505020303" pitchFamily="18" charset="0"/>
              </a:rPr>
              <a:t>vi)Team Leads.</a:t>
            </a:r>
          </a:p>
          <a:p>
            <a:r>
              <a:rPr lang="en-GB" sz="3200" b="1" i="1" dirty="0" smtClean="0">
                <a:latin typeface="Baskerville Old Face" panose="02020602080505020303" pitchFamily="18" charset="0"/>
              </a:rPr>
              <a:t>vii)Supervisors.</a:t>
            </a:r>
            <a:endParaRPr lang="en-IN" sz="3200" b="1" i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6426" y="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954655"/>
          </a:xfrm>
        </p:spPr>
        <p:txBody>
          <a:bodyPr/>
          <a:lstStyle/>
          <a:p>
            <a:r>
              <a:rPr lang="en-GB" sz="3200" b="1" i="1" dirty="0" err="1" smtClean="0"/>
              <a:t>i</a:t>
            </a:r>
            <a:r>
              <a:rPr lang="en-GB" sz="3200" b="1" i="1" dirty="0" smtClean="0">
                <a:latin typeface="Baskerville Old Face" panose="02020602080505020303" pitchFamily="18" charset="0"/>
              </a:rPr>
              <a:t>)  Data-Driven Insights.</a:t>
            </a:r>
          </a:p>
          <a:p>
            <a:r>
              <a:rPr lang="en-GB" sz="3200" b="1" i="1" dirty="0" smtClean="0">
                <a:latin typeface="Baskerville Old Face" panose="02020602080505020303" pitchFamily="18" charset="0"/>
              </a:rPr>
              <a:t>ii) Predictive Analysis.</a:t>
            </a:r>
          </a:p>
          <a:p>
            <a:r>
              <a:rPr lang="en-GB" sz="3200" b="1" i="1" dirty="0" smtClean="0">
                <a:latin typeface="Baskerville Old Face" panose="02020602080505020303" pitchFamily="18" charset="0"/>
              </a:rPr>
              <a:t>iii)Personalized Retention Strategies.</a:t>
            </a:r>
          </a:p>
          <a:p>
            <a:r>
              <a:rPr lang="en-GB" sz="3200" b="1" i="1" dirty="0" smtClean="0">
                <a:latin typeface="Baskerville Old Face" panose="02020602080505020303" pitchFamily="18" charset="0"/>
              </a:rPr>
              <a:t>iv)Cost Savings.</a:t>
            </a:r>
          </a:p>
          <a:p>
            <a:r>
              <a:rPr lang="en-GB" sz="3200" b="1" i="1" dirty="0" smtClean="0">
                <a:latin typeface="Baskerville Old Face" panose="02020602080505020303" pitchFamily="18" charset="0"/>
              </a:rPr>
              <a:t>v) Enhanced Employee Experience.</a:t>
            </a:r>
          </a:p>
          <a:p>
            <a:r>
              <a:rPr lang="en-GB" sz="3200" b="1" i="1" dirty="0" smtClean="0">
                <a:latin typeface="Baskerville Old Face" panose="02020602080505020303" pitchFamily="18" charset="0"/>
              </a:rPr>
              <a:t>vi)Competitive Advantages</a:t>
            </a:r>
            <a:r>
              <a:rPr lang="en-GB" sz="3200" dirty="0" smtClean="0"/>
              <a:t>.</a:t>
            </a:r>
            <a:endParaRPr lang="en-IN" sz="32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92442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GB" sz="3200" b="1" i="1" dirty="0" smtClean="0">
                <a:latin typeface="Baskerville Old Face" panose="02020602080505020303" pitchFamily="18" charset="0"/>
              </a:rPr>
              <a:t>Employee ID</a:t>
            </a:r>
            <a:r>
              <a:rPr lang="en-GB" sz="3200" dirty="0" smtClean="0">
                <a:latin typeface="Baskerville Old Face" panose="02020602080505020303" pitchFamily="18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GB" sz="3200" b="1" i="1" dirty="0" smtClean="0">
                <a:latin typeface="Baskerville Old Face" panose="02020602080505020303" pitchFamily="18" charset="0"/>
              </a:rPr>
              <a:t>Name.                          *Date</a:t>
            </a:r>
            <a:r>
              <a:rPr lang="en-GB" sz="3200" i="1" dirty="0" smtClean="0">
                <a:latin typeface="Baskerville Old Face" panose="02020602080505020303" pitchFamily="18" charset="0"/>
              </a:rPr>
              <a:t>(e.g., hire </a:t>
            </a:r>
            <a:r>
              <a:rPr lang="en-GB" sz="3200" i="1" dirty="0" err="1" smtClean="0">
                <a:latin typeface="Baskerville Old Face" panose="02020602080505020303" pitchFamily="18" charset="0"/>
              </a:rPr>
              <a:t>date,termination</a:t>
            </a:r>
            <a:r>
              <a:rPr lang="en-GB" sz="3200" i="1" dirty="0" smtClean="0">
                <a:latin typeface="Baskerville Old Face" panose="02020602080505020303" pitchFamily="18" charset="0"/>
              </a:rPr>
              <a:t> date). </a:t>
            </a:r>
          </a:p>
          <a:p>
            <a:pPr marL="514350" indent="-514350">
              <a:buAutoNum type="arabicPeriod"/>
            </a:pPr>
            <a:r>
              <a:rPr lang="en-GB" sz="3200" b="1" i="1" dirty="0" smtClean="0">
                <a:latin typeface="Baskerville Old Face" panose="02020602080505020303" pitchFamily="18" charset="0"/>
              </a:rPr>
              <a:t>Department.</a:t>
            </a:r>
          </a:p>
          <a:p>
            <a:pPr marL="514350" indent="-514350">
              <a:buAutoNum type="arabicPeriod"/>
            </a:pPr>
            <a:r>
              <a:rPr lang="en-GB" sz="3200" b="1" i="1" dirty="0" smtClean="0">
                <a:latin typeface="Baskerville Old Face" panose="02020602080505020303" pitchFamily="18" charset="0"/>
              </a:rPr>
              <a:t>Job Title.</a:t>
            </a:r>
          </a:p>
          <a:p>
            <a:pPr marL="514350" indent="-514350">
              <a:buAutoNum type="arabicPeriod"/>
            </a:pPr>
            <a:r>
              <a:rPr lang="en-GB" sz="3200" b="1" i="1" dirty="0" smtClean="0">
                <a:latin typeface="Baskerville Old Face" panose="02020602080505020303" pitchFamily="18" charset="0"/>
              </a:rPr>
              <a:t>Hire Data.</a:t>
            </a:r>
          </a:p>
          <a:p>
            <a:pPr marL="514350" indent="-514350">
              <a:buAutoNum type="arabicPeriod"/>
            </a:pPr>
            <a:r>
              <a:rPr lang="en-GB" sz="3200" b="1" i="1" dirty="0" smtClean="0">
                <a:latin typeface="Baskerville Old Face" panose="02020602080505020303" pitchFamily="18" charset="0"/>
              </a:rPr>
              <a:t>Termination Data.</a:t>
            </a:r>
          </a:p>
          <a:p>
            <a:pPr marL="514350" indent="-514350">
              <a:buAutoNum type="arabicPeriod"/>
            </a:pPr>
            <a:r>
              <a:rPr lang="en-GB" sz="3200" b="1" i="1" dirty="0" smtClean="0">
                <a:latin typeface="Baskerville Old Face" panose="02020602080505020303" pitchFamily="18" charset="0"/>
              </a:rPr>
              <a:t>Reason for Leaving.</a:t>
            </a:r>
          </a:p>
          <a:p>
            <a:pPr marL="514350" indent="-514350">
              <a:buAutoNum type="arabicPeriod"/>
            </a:pPr>
            <a:r>
              <a:rPr lang="en-GB" sz="3200" b="1" i="1" dirty="0" smtClean="0">
                <a:latin typeface="Baskerville Old Face" panose="02020602080505020303" pitchFamily="18" charset="0"/>
              </a:rPr>
              <a:t>Age.</a:t>
            </a:r>
          </a:p>
          <a:p>
            <a:pPr marL="514350" indent="-514350">
              <a:buAutoNum type="arabicPeriod"/>
            </a:pPr>
            <a:r>
              <a:rPr lang="en-GB" sz="3200" b="1" i="1" dirty="0" smtClean="0">
                <a:latin typeface="Baskerville Old Face" panose="02020602080505020303" pitchFamily="18" charset="0"/>
              </a:rPr>
              <a:t>Performance Rating.</a:t>
            </a:r>
          </a:p>
          <a:p>
            <a:pPr marL="514350" indent="-514350">
              <a:buAutoNum type="arabicPeriod"/>
            </a:pPr>
            <a:r>
              <a:rPr lang="en-GB" sz="3200" b="1" i="1" dirty="0" smtClean="0">
                <a:latin typeface="Baskerville Old Face" panose="02020602080505020303" pitchFamily="18" charset="0"/>
              </a:rPr>
              <a:t>Salary.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625518" y="2386555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6800" y="2413338"/>
            <a:ext cx="8077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i="1" dirty="0" smtClean="0">
                <a:latin typeface="Bell MT" panose="02020503060305020303" pitchFamily="18" charset="0"/>
              </a:rPr>
              <a:t>Predictive </a:t>
            </a:r>
            <a:r>
              <a:rPr lang="en-GB" sz="2800" b="1" i="1" dirty="0">
                <a:latin typeface="Bell MT" panose="02020503060305020303" pitchFamily="18" charset="0"/>
              </a:rPr>
              <a:t>analytics: Integrating predictive methods to forecast future employee turnover based on historical data, giving      managers a proactive Approach to workplace planning</a:t>
            </a:r>
            <a:r>
              <a:rPr lang="en-GB" sz="2800" b="1" i="1" dirty="0" smtClean="0">
                <a:latin typeface="Bell MT" panose="02020503060305020303" pitchFamily="18" charset="0"/>
              </a:rPr>
              <a:t>. Automated </a:t>
            </a:r>
            <a:r>
              <a:rPr lang="en-GB" sz="2800" b="1" i="1" dirty="0">
                <a:latin typeface="Bell MT" panose="02020503060305020303" pitchFamily="18" charset="0"/>
              </a:rPr>
              <a:t>alerts: the tool can be set up to send automated alerts for critical employee turnover issues, ensuring that managers are      immediately notified when attention needed</a:t>
            </a:r>
            <a:r>
              <a:rPr lang="en-GB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553</Words>
  <Application>Microsoft Office PowerPoint</Application>
  <PresentationFormat>Widescreen</PresentationFormat>
  <Paragraphs>88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Algerian</vt:lpstr>
      <vt:lpstr>Arial</vt:lpstr>
      <vt:lpstr>Baskerville Old Face</vt:lpstr>
      <vt:lpstr>Bell MT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26</cp:revision>
  <dcterms:created xsi:type="dcterms:W3CDTF">2024-03-29T15:07:22Z</dcterms:created>
  <dcterms:modified xsi:type="dcterms:W3CDTF">2024-09-09T11:14:31Z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