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52" autoAdjust="0"/>
    <p:restoredTop sz="94660"/>
  </p:normalViewPr>
  <p:slideViewPr>
    <p:cSldViewPr snapToGrid="0">
      <p:cViewPr varScale="1">
        <p:scale>
          <a:sx n="72" d="100"/>
          <a:sy n="72" d="100"/>
        </p:scale>
        <p:origin x="8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AAD347D-5ACD-4C99-B74B-A9C85AD731AF}" type="datetimeFigureOut">
              <a:rPr lang="en-US" smtClean="0"/>
              <a:t>4/30/2024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02111984F565}" type="slidenum">
              <a:rPr lang="en-US" smtClean="0"/>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993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210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6855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015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796027F-7875-4030-9381-8BD8C4F21935}" type="datetimeFigureOut">
              <a:rPr lang="en-US" smtClean="0"/>
              <a:t>4/30/2024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02111984F565}" type="slidenum">
              <a:rPr lang="en-US" smtClean="0"/>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900867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4384514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88031400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2735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929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4509A250-FF31-4206-8172-F9D3106AACB1}" type="datetimeFigureOut">
              <a:rPr lang="en-US" smtClean="0"/>
              <a:t>4/30/2024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02111984F565}"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003265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4509A250-FF31-4206-8172-F9D3106AACB1}" type="datetimeFigureOut">
              <a:rPr lang="en-US" smtClean="0"/>
              <a:t>4/30/2024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2797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AAD347D-5ACD-4C99-B74B-A9C85AD731AF}" type="datetimeFigureOut">
              <a:rPr lang="en-US" smtClean="0"/>
              <a:t>4/30/2024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02111984F565}" type="slidenum">
              <a:rPr lang="en-US" smtClean="0"/>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734614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codecademy.com/resources/blog/what-is-back-end/" TargetMode="External"/><Relationship Id="rId3" Type="http://schemas.openxmlformats.org/officeDocument/2006/relationships/hyperlink" Target="https://www.significados.com/www/" TargetMode="External"/><Relationship Id="rId7" Type="http://schemas.openxmlformats.org/officeDocument/2006/relationships/hyperlink" Target="https://www.w3schools.com/whatis/whatis_frontenddev.asp" TargetMode="External"/><Relationship Id="rId2" Type="http://schemas.openxmlformats.org/officeDocument/2006/relationships/hyperlink" Target="https://www.significados.com/internet/" TargetMode="External"/><Relationship Id="rId1" Type="http://schemas.openxmlformats.org/officeDocument/2006/relationships/slideLayout" Target="../slideLayouts/slideLayout2.xml"/><Relationship Id="rId6" Type="http://schemas.openxmlformats.org/officeDocument/2006/relationships/hyperlink" Target="https://www.hostinger.mx/tutoriales/que-es-un-sitio-web" TargetMode="External"/><Relationship Id="rId11" Type="http://schemas.openxmlformats.org/officeDocument/2006/relationships/hyperlink" Target="https://www.ionos.mx/digitalguide/servidores/know-how/modelo-cliente-servidor/" TargetMode="External"/><Relationship Id="rId5" Type="http://schemas.openxmlformats.org/officeDocument/2006/relationships/hyperlink" Target="https://concepto.de/pagina-web/" TargetMode="External"/><Relationship Id="rId10" Type="http://schemas.openxmlformats.org/officeDocument/2006/relationships/hyperlink" Target="https://developer.mozilla.org/es/docs/Learn/Getting_started_with_the_web/How_the_Web_works" TargetMode="External"/><Relationship Id="rId4" Type="http://schemas.openxmlformats.org/officeDocument/2006/relationships/hyperlink" Target="https://es.wikipedia.org/wiki/Protocolo_de_transferencia_de_hipertexto" TargetMode="External"/><Relationship Id="rId9" Type="http://schemas.openxmlformats.org/officeDocument/2006/relationships/hyperlink" Target="https://www.hostinger.mx/tutoriales/que-es-un-ho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78522" y="625422"/>
            <a:ext cx="10318418" cy="4394988"/>
          </a:xfrm>
        </p:spPr>
        <p:txBody>
          <a:bodyPr/>
          <a:lstStyle/>
          <a:p>
            <a:r>
              <a:rPr lang="en-US" dirty="0"/>
              <a:t/>
            </a:r>
            <a:br>
              <a:rPr lang="en-US" dirty="0"/>
            </a:br>
            <a:r>
              <a:rPr lang="es-MX" dirty="0" smtClean="0"/>
              <a:t>Introducción</a:t>
            </a:r>
            <a:r>
              <a:rPr lang="en-US" dirty="0" smtClean="0"/>
              <a:t> </a:t>
            </a:r>
            <a:r>
              <a:rPr lang="en-US" dirty="0"/>
              <a:t>a </a:t>
            </a:r>
            <a:r>
              <a:rPr lang="es-MX" dirty="0" smtClean="0"/>
              <a:t>tecnologías</a:t>
            </a:r>
            <a:r>
              <a:rPr lang="en-US" dirty="0" smtClean="0"/>
              <a:t> web</a:t>
            </a:r>
            <a:endParaRPr lang="en-US" dirty="0"/>
          </a:p>
        </p:txBody>
      </p:sp>
      <p:sp>
        <p:nvSpPr>
          <p:cNvPr id="3" name="Subtítulo 2"/>
          <p:cNvSpPr>
            <a:spLocks noGrp="1"/>
          </p:cNvSpPr>
          <p:nvPr>
            <p:ph type="subTitle" idx="1"/>
          </p:nvPr>
        </p:nvSpPr>
        <p:spPr/>
        <p:txBody>
          <a:bodyPr/>
          <a:lstStyle/>
          <a:p>
            <a:r>
              <a:rPr lang="es-MX" dirty="0" smtClean="0"/>
              <a:t> </a:t>
            </a:r>
            <a:endParaRPr lang="en-US" dirty="0"/>
          </a:p>
        </p:txBody>
      </p:sp>
      <p:sp>
        <p:nvSpPr>
          <p:cNvPr id="4" name="Rectángulo 3"/>
          <p:cNvSpPr/>
          <p:nvPr/>
        </p:nvSpPr>
        <p:spPr>
          <a:xfrm>
            <a:off x="488731" y="5451506"/>
            <a:ext cx="11703268" cy="646331"/>
          </a:xfrm>
          <a:prstGeom prst="rect">
            <a:avLst/>
          </a:prstGeom>
        </p:spPr>
        <p:txBody>
          <a:bodyPr wrap="square">
            <a:spAutoFit/>
          </a:bodyPr>
          <a:lstStyle/>
          <a:p>
            <a:pPr algn="ctr"/>
            <a:r>
              <a:rPr lang="es-MX" dirty="0" smtClean="0"/>
              <a:t>Universidad Tecnológica de Aguascalientes</a:t>
            </a:r>
          </a:p>
          <a:p>
            <a:pPr algn="ctr"/>
            <a:r>
              <a:rPr lang="es-MX" dirty="0" smtClean="0"/>
              <a:t>231011  Kevin Antonio Andrade Lopez</a:t>
            </a:r>
            <a:endParaRPr lang="en-US" dirty="0"/>
          </a:p>
        </p:txBody>
      </p:sp>
    </p:spTree>
    <p:extLst>
      <p:ext uri="{BB962C8B-B14F-4D97-AF65-F5344CB8AC3E}">
        <p14:creationId xmlns:p14="http://schemas.microsoft.com/office/powerpoint/2010/main" val="283115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Hosting:</a:t>
            </a:r>
            <a:br>
              <a:rPr lang="es-MX" dirty="0" smtClean="0"/>
            </a:b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El hosting o alojamiento web es un servicio que permite a los sitios web ser accesibles en Internet. Cuando contratas un servicio de hosting, estás alquilando espacio en un servidor donde puedes almacenar todos los archivos y datos necesarios para que tu sitio web funcione correctamente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246" y="2620583"/>
            <a:ext cx="6627186" cy="3484617"/>
          </a:xfrm>
          <a:prstGeom prst="rect">
            <a:avLst/>
          </a:prstGeom>
        </p:spPr>
      </p:pic>
    </p:spTree>
    <p:extLst>
      <p:ext uri="{BB962C8B-B14F-4D97-AF65-F5344CB8AC3E}">
        <p14:creationId xmlns:p14="http://schemas.microsoft.com/office/powerpoint/2010/main" val="368544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Funcionamiento de una pagina web:</a:t>
            </a:r>
            <a:endParaRPr lang="en-US" dirty="0"/>
          </a:p>
        </p:txBody>
      </p:sp>
      <p:sp>
        <p:nvSpPr>
          <p:cNvPr id="3" name="Marcador de contenido 2"/>
          <p:cNvSpPr>
            <a:spLocks noGrp="1"/>
          </p:cNvSpPr>
          <p:nvPr>
            <p:ph idx="1"/>
          </p:nvPr>
        </p:nvSpPr>
        <p:spPr>
          <a:xfrm>
            <a:off x="1251678" y="1874517"/>
            <a:ext cx="10178322" cy="3593591"/>
          </a:xfrm>
        </p:spPr>
        <p:txBody>
          <a:bodyPr/>
          <a:lstStyle/>
          <a:p>
            <a:r>
              <a:rPr lang="es-ES" dirty="0"/>
              <a:t>Una página web funciona gracias a la interacción entre el servidor y el cliente. El servidor acepta las solicitudes del cliente, las procesa y proporciona la respuesta solicitada. El cliente, en cambio, utiliza y solicita los servicios proporcionados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983" y="2937235"/>
            <a:ext cx="6459712" cy="3632638"/>
          </a:xfrm>
          <a:prstGeom prst="rect">
            <a:avLst/>
          </a:prstGeom>
        </p:spPr>
      </p:pic>
    </p:spTree>
    <p:extLst>
      <p:ext uri="{BB962C8B-B14F-4D97-AF65-F5344CB8AC3E}">
        <p14:creationId xmlns:p14="http://schemas.microsoft.com/office/powerpoint/2010/main" val="1752377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cliente-servidor:</a:t>
            </a: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Es un modelo de diseño de software en el que las tareas se reparten entre los proveedores de recursos o servicios, llamados servidores, y los demandantes, llamados </a:t>
            </a:r>
            <a:r>
              <a:rPr lang="es-ES" dirty="0" smtClean="0"/>
              <a:t>clientes.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76" y="1874517"/>
            <a:ext cx="7861325" cy="4421995"/>
          </a:xfrm>
          <a:prstGeom prst="rect">
            <a:avLst/>
          </a:prstGeom>
        </p:spPr>
      </p:pic>
    </p:spTree>
    <p:extLst>
      <p:ext uri="{BB962C8B-B14F-4D97-AF65-F5344CB8AC3E}">
        <p14:creationId xmlns:p14="http://schemas.microsoft.com/office/powerpoint/2010/main" val="324521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Conclusion</a:t>
            </a:r>
            <a:r>
              <a:rPr lang="es-MX" dirty="0" smtClean="0"/>
              <a:t>:</a:t>
            </a:r>
            <a:endParaRPr lang="en-US" dirty="0"/>
          </a:p>
        </p:txBody>
      </p:sp>
      <p:sp>
        <p:nvSpPr>
          <p:cNvPr id="3" name="Marcador de contenido 2"/>
          <p:cNvSpPr>
            <a:spLocks noGrp="1"/>
          </p:cNvSpPr>
          <p:nvPr>
            <p:ph idx="1"/>
          </p:nvPr>
        </p:nvSpPr>
        <p:spPr/>
        <p:txBody>
          <a:bodyPr/>
          <a:lstStyle/>
          <a:p>
            <a:r>
              <a:rPr lang="es-MX" dirty="0" smtClean="0"/>
              <a:t>En resumen, todos los conceptos mencionados anteriormente son indispensables para el correcto funcionamiento de una pagina web, conocerlos a profundidad es de vital importancia para poder realizar las distintas labores educativas.</a:t>
            </a:r>
            <a:endParaRPr lang="en-US" dirty="0"/>
          </a:p>
        </p:txBody>
      </p:sp>
    </p:spTree>
    <p:extLst>
      <p:ext uri="{BB962C8B-B14F-4D97-AF65-F5344CB8AC3E}">
        <p14:creationId xmlns:p14="http://schemas.microsoft.com/office/powerpoint/2010/main" val="419303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Bibliografias</a:t>
            </a:r>
            <a:r>
              <a:rPr lang="es-MX" dirty="0" smtClean="0"/>
              <a:t>:</a:t>
            </a:r>
            <a:endParaRPr lang="en-US" dirty="0"/>
          </a:p>
        </p:txBody>
      </p:sp>
      <p:sp>
        <p:nvSpPr>
          <p:cNvPr id="3" name="Marcador de contenido 2"/>
          <p:cNvSpPr>
            <a:spLocks noGrp="1"/>
          </p:cNvSpPr>
          <p:nvPr>
            <p:ph idx="1"/>
          </p:nvPr>
        </p:nvSpPr>
        <p:spPr>
          <a:xfrm>
            <a:off x="1251678" y="1128451"/>
            <a:ext cx="10178322" cy="5551318"/>
          </a:xfrm>
        </p:spPr>
        <p:txBody>
          <a:bodyPr>
            <a:normAutofit/>
          </a:bodyPr>
          <a:lstStyle/>
          <a:p>
            <a:r>
              <a:rPr lang="es-ES" dirty="0" smtClean="0">
                <a:hlinkClick r:id="rId2"/>
              </a:rPr>
              <a:t>Qué </a:t>
            </a:r>
            <a:r>
              <a:rPr lang="es-ES" dirty="0">
                <a:hlinkClick r:id="rId2"/>
              </a:rPr>
              <a:t>es el Internet (Concepto, Definición y Origen) - Enciclopedia </a:t>
            </a:r>
            <a:r>
              <a:rPr lang="es-ES" dirty="0" smtClean="0">
                <a:hlinkClick r:id="rId2"/>
              </a:rPr>
              <a:t>Significados</a:t>
            </a:r>
            <a:endParaRPr lang="en-US" dirty="0">
              <a:hlinkClick r:id="rId2"/>
            </a:endParaRPr>
          </a:p>
          <a:p>
            <a:r>
              <a:rPr lang="es-ES" dirty="0">
                <a:hlinkClick r:id="rId3"/>
              </a:rPr>
              <a:t>WWW (</a:t>
            </a:r>
            <a:r>
              <a:rPr lang="es-ES" dirty="0" err="1">
                <a:hlinkClick r:id="rId3"/>
              </a:rPr>
              <a:t>World</a:t>
            </a:r>
            <a:r>
              <a:rPr lang="es-ES" dirty="0">
                <a:hlinkClick r:id="rId3"/>
              </a:rPr>
              <a:t> Wide Web): qué es, significado y para qué sirve - Enciclopedia </a:t>
            </a:r>
            <a:r>
              <a:rPr lang="es-ES" dirty="0" smtClean="0">
                <a:hlinkClick r:id="rId3"/>
              </a:rPr>
              <a:t>Significados</a:t>
            </a:r>
            <a:endParaRPr lang="es-ES" dirty="0" smtClean="0"/>
          </a:p>
          <a:p>
            <a:r>
              <a:rPr lang="en-US" dirty="0" err="1">
                <a:hlinkClick r:id="rId4"/>
              </a:rPr>
              <a:t>Protocolo</a:t>
            </a:r>
            <a:r>
              <a:rPr lang="en-US" dirty="0">
                <a:hlinkClick r:id="rId4"/>
              </a:rPr>
              <a:t> de </a:t>
            </a:r>
            <a:r>
              <a:rPr lang="en-US" dirty="0" err="1">
                <a:hlinkClick r:id="rId4"/>
              </a:rPr>
              <a:t>transferencia</a:t>
            </a:r>
            <a:r>
              <a:rPr lang="en-US" dirty="0">
                <a:hlinkClick r:id="rId4"/>
              </a:rPr>
              <a:t> de </a:t>
            </a:r>
            <a:r>
              <a:rPr lang="en-US" dirty="0" err="1">
                <a:hlinkClick r:id="rId4"/>
              </a:rPr>
              <a:t>hipertexto</a:t>
            </a:r>
            <a:r>
              <a:rPr lang="en-US" dirty="0">
                <a:hlinkClick r:id="rId4"/>
              </a:rPr>
              <a:t> - Wikipedia, la </a:t>
            </a:r>
            <a:r>
              <a:rPr lang="en-US" dirty="0" err="1">
                <a:hlinkClick r:id="rId4"/>
              </a:rPr>
              <a:t>enciclopedia</a:t>
            </a:r>
            <a:r>
              <a:rPr lang="en-US" dirty="0">
                <a:hlinkClick r:id="rId4"/>
              </a:rPr>
              <a:t> </a:t>
            </a:r>
            <a:r>
              <a:rPr lang="en-US" dirty="0" err="1" smtClean="0">
                <a:hlinkClick r:id="rId4"/>
              </a:rPr>
              <a:t>libre</a:t>
            </a:r>
            <a:endParaRPr lang="en-US" dirty="0" smtClean="0"/>
          </a:p>
          <a:p>
            <a:r>
              <a:rPr lang="es-ES" dirty="0">
                <a:hlinkClick r:id="rId5"/>
              </a:rPr>
              <a:t>Página Web - Concepto, tipos y para qué </a:t>
            </a:r>
            <a:r>
              <a:rPr lang="es-ES" dirty="0" smtClean="0">
                <a:hlinkClick r:id="rId5"/>
              </a:rPr>
              <a:t>sirve</a:t>
            </a:r>
            <a:endParaRPr lang="es-ES" dirty="0" smtClean="0"/>
          </a:p>
          <a:p>
            <a:r>
              <a:rPr lang="es-ES" dirty="0">
                <a:hlinkClick r:id="rId6"/>
              </a:rPr>
              <a:t>Qué es un sitio web: cómo funciona + diferentes tipos (hostinger.mx</a:t>
            </a:r>
            <a:r>
              <a:rPr lang="es-ES" dirty="0" smtClean="0">
                <a:hlinkClick r:id="rId6"/>
              </a:rPr>
              <a:t>)</a:t>
            </a:r>
            <a:endParaRPr lang="es-ES" dirty="0" smtClean="0"/>
          </a:p>
          <a:p>
            <a:r>
              <a:rPr lang="en-US" dirty="0">
                <a:hlinkClick r:id="rId7"/>
              </a:rPr>
              <a:t>What is a Front-End Developer (w3schools.com</a:t>
            </a:r>
            <a:r>
              <a:rPr lang="en-US" dirty="0" smtClean="0">
                <a:hlinkClick r:id="rId7"/>
              </a:rPr>
              <a:t>)</a:t>
            </a:r>
            <a:endParaRPr lang="en-US" dirty="0" smtClean="0"/>
          </a:p>
          <a:p>
            <a:r>
              <a:rPr lang="en-US" dirty="0">
                <a:hlinkClick r:id="rId8"/>
              </a:rPr>
              <a:t>What is Back End? (codecademy.com</a:t>
            </a:r>
            <a:r>
              <a:rPr lang="en-US" dirty="0" smtClean="0">
                <a:hlinkClick r:id="rId8"/>
              </a:rPr>
              <a:t>)</a:t>
            </a:r>
            <a:endParaRPr lang="en-US" dirty="0" smtClean="0"/>
          </a:p>
          <a:p>
            <a:r>
              <a:rPr lang="es-ES" dirty="0">
                <a:hlinkClick r:id="rId9"/>
              </a:rPr>
              <a:t>¿Qué es un hosting y cómo funciona? Guía para principiantes (hostinger.mx</a:t>
            </a:r>
            <a:r>
              <a:rPr lang="es-ES" dirty="0" smtClean="0">
                <a:hlinkClick r:id="rId9"/>
              </a:rPr>
              <a:t>)</a:t>
            </a:r>
            <a:endParaRPr lang="es-ES" dirty="0" smtClean="0"/>
          </a:p>
          <a:p>
            <a:r>
              <a:rPr lang="es-ES" dirty="0">
                <a:hlinkClick r:id="rId10"/>
              </a:rPr>
              <a:t>Cómo funciona la web - Aprende desarrollo web | MDN (mozilla.org</a:t>
            </a:r>
            <a:r>
              <a:rPr lang="es-ES" dirty="0" smtClean="0">
                <a:hlinkClick r:id="rId10"/>
              </a:rPr>
              <a:t>)</a:t>
            </a:r>
            <a:endParaRPr lang="es-ES" dirty="0" smtClean="0"/>
          </a:p>
          <a:p>
            <a:r>
              <a:rPr lang="es-ES" dirty="0">
                <a:hlinkClick r:id="rId11"/>
              </a:rPr>
              <a:t>¿Qué es el modelo cliente-servidor? </a:t>
            </a:r>
            <a:r>
              <a:rPr lang="es-ES">
                <a:hlinkClick r:id="rId11"/>
              </a:rPr>
              <a:t>Pros y contras - IONOS MX</a:t>
            </a:r>
            <a:endParaRPr lang="en-US" dirty="0"/>
          </a:p>
        </p:txBody>
      </p:sp>
    </p:spTree>
    <p:extLst>
      <p:ext uri="{BB962C8B-B14F-4D97-AF65-F5344CB8AC3E}">
        <p14:creationId xmlns:p14="http://schemas.microsoft.com/office/powerpoint/2010/main" val="3341658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Introduccion</a:t>
            </a:r>
            <a:r>
              <a:rPr lang="es-MX" dirty="0" smtClean="0"/>
              <a:t>: </a:t>
            </a:r>
            <a:endParaRPr lang="en-US" dirty="0"/>
          </a:p>
        </p:txBody>
      </p:sp>
      <p:sp>
        <p:nvSpPr>
          <p:cNvPr id="3" name="Marcador de contenido 2"/>
          <p:cNvSpPr>
            <a:spLocks noGrp="1"/>
          </p:cNvSpPr>
          <p:nvPr>
            <p:ph idx="1"/>
          </p:nvPr>
        </p:nvSpPr>
        <p:spPr/>
        <p:txBody>
          <a:bodyPr/>
          <a:lstStyle/>
          <a:p>
            <a:r>
              <a:rPr lang="es-MX" dirty="0" smtClean="0"/>
              <a:t>En el siguiente documento vamos a dar unos cuantos conceptos básicos acerca de las características que nos acompañaran a lo largo de la carrera, conoceremos que son, como funcionan y para que funcionan.</a:t>
            </a:r>
            <a:endParaRPr lang="en-US" dirty="0"/>
          </a:p>
        </p:txBody>
      </p:sp>
    </p:spTree>
    <p:extLst>
      <p:ext uri="{BB962C8B-B14F-4D97-AF65-F5344CB8AC3E}">
        <p14:creationId xmlns:p14="http://schemas.microsoft.com/office/powerpoint/2010/main" val="100822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Internet:</a:t>
            </a:r>
            <a:endParaRPr lang="en-US" dirty="0"/>
          </a:p>
        </p:txBody>
      </p:sp>
      <p:sp>
        <p:nvSpPr>
          <p:cNvPr id="3" name="Marcador de contenido 2"/>
          <p:cNvSpPr>
            <a:spLocks noGrp="1"/>
          </p:cNvSpPr>
          <p:nvPr>
            <p:ph idx="1"/>
          </p:nvPr>
        </p:nvSpPr>
        <p:spPr>
          <a:xfrm>
            <a:off x="1251678" y="1128451"/>
            <a:ext cx="10178322" cy="3593591"/>
          </a:xfrm>
        </p:spPr>
        <p:txBody>
          <a:bodyPr/>
          <a:lstStyle/>
          <a:p>
            <a:r>
              <a:rPr lang="es-MX" dirty="0" smtClean="0"/>
              <a:t>Red informática descentralizada de alcance global. Es un sistema de redes interconectadas mediante distintos protocolos que ofrece una gran diversidad de servicios como transferencia de datos e información.</a:t>
            </a:r>
            <a:endParaRPr lang="en-US" dirty="0"/>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49" y="2187366"/>
            <a:ext cx="6672179" cy="4451593"/>
          </a:xfrm>
          <a:prstGeom prst="rect">
            <a:avLst/>
          </a:prstGeom>
        </p:spPr>
      </p:pic>
    </p:spTree>
    <p:extLst>
      <p:ext uri="{BB962C8B-B14F-4D97-AF65-F5344CB8AC3E}">
        <p14:creationId xmlns:p14="http://schemas.microsoft.com/office/powerpoint/2010/main" val="3326254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World</a:t>
            </a:r>
            <a:r>
              <a:rPr lang="es-MX" dirty="0" smtClean="0"/>
              <a:t> </a:t>
            </a:r>
            <a:r>
              <a:rPr lang="es-MX" dirty="0" err="1" smtClean="0"/>
              <a:t>wide</a:t>
            </a:r>
            <a:r>
              <a:rPr lang="es-MX" dirty="0" smtClean="0"/>
              <a:t> web:</a:t>
            </a:r>
            <a:endParaRPr lang="en-US" dirty="0"/>
          </a:p>
        </p:txBody>
      </p:sp>
      <p:sp>
        <p:nvSpPr>
          <p:cNvPr id="3" name="Marcador de contenido 2"/>
          <p:cNvSpPr>
            <a:spLocks noGrp="1"/>
          </p:cNvSpPr>
          <p:nvPr>
            <p:ph idx="1"/>
          </p:nvPr>
        </p:nvSpPr>
        <p:spPr>
          <a:xfrm>
            <a:off x="1251677" y="1128451"/>
            <a:ext cx="10178322" cy="3593591"/>
          </a:xfrm>
        </p:spPr>
        <p:txBody>
          <a:bodyPr/>
          <a:lstStyle/>
          <a:p>
            <a:r>
              <a:rPr lang="es-ES" dirty="0"/>
              <a:t> La </a:t>
            </a:r>
            <a:r>
              <a:rPr lang="es-ES" dirty="0" err="1"/>
              <a:t>World</a:t>
            </a:r>
            <a:r>
              <a:rPr lang="es-ES" dirty="0"/>
              <a:t> Wide Web, o simplemente </a:t>
            </a:r>
            <a:r>
              <a:rPr lang="es-ES" dirty="0" smtClean="0"/>
              <a:t>“web</a:t>
            </a:r>
            <a:r>
              <a:rPr lang="es-ES" dirty="0"/>
              <a:t>”, es un sistema de información global accesible a través de Internet. Utiliza el protocolo HTTP para transmitir datos y permite a los usuarios acceder y navegar a través de una amplia variedad de recursos y contenidos en </a:t>
            </a:r>
            <a:r>
              <a:rPr lang="es-ES" dirty="0" smtClean="0"/>
              <a:t>Internet</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506" y="2434796"/>
            <a:ext cx="5494663" cy="4423204"/>
          </a:xfrm>
          <a:prstGeom prst="rect">
            <a:avLst/>
          </a:prstGeom>
        </p:spPr>
      </p:pic>
    </p:spTree>
    <p:extLst>
      <p:ext uri="{BB962C8B-B14F-4D97-AF65-F5344CB8AC3E}">
        <p14:creationId xmlns:p14="http://schemas.microsoft.com/office/powerpoint/2010/main" val="289299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Protocolo HTTP:</a:t>
            </a: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El Protocolo de Transferencia de Hipertexto (HTTP) es un protocolo de comunicación que permite las transferencias de información a través de archivos en la </a:t>
            </a:r>
            <a:r>
              <a:rPr lang="es-ES" dirty="0" err="1"/>
              <a:t>World</a:t>
            </a:r>
            <a:r>
              <a:rPr lang="es-ES" dirty="0"/>
              <a:t> Wide Web. HTTP es un protocolo de la capa de aplicación que se transmite sobre el protocolo TCP, aunque teóricamente podría usarse cualquier otro protocolo </a:t>
            </a:r>
            <a:r>
              <a:rPr lang="es-ES" dirty="0" smtClean="0"/>
              <a:t>fiable.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39" y="2807517"/>
            <a:ext cx="7620000" cy="3829050"/>
          </a:xfrm>
          <a:prstGeom prst="rect">
            <a:avLst/>
          </a:prstGeom>
        </p:spPr>
      </p:pic>
    </p:spTree>
    <p:extLst>
      <p:ext uri="{BB962C8B-B14F-4D97-AF65-F5344CB8AC3E}">
        <p14:creationId xmlns:p14="http://schemas.microsoft.com/office/powerpoint/2010/main" val="2259614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Pagina web:</a:t>
            </a: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 Una página web es un documento digital que se puede acceder a través de la web. Está escrita en lenguaje HTML y puede contener texto, imágenes, videos y otros elementos multimedia. Las páginas web se almacenan en servidores y se pueden acceder a través de un navegador web utilizando una URL</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5051" t="7271" r="14947" b="8789"/>
          <a:stretch/>
        </p:blipFill>
        <p:spPr>
          <a:xfrm>
            <a:off x="3775869" y="2495227"/>
            <a:ext cx="5129939" cy="4096948"/>
          </a:xfrm>
          <a:prstGeom prst="rect">
            <a:avLst/>
          </a:prstGeom>
        </p:spPr>
      </p:pic>
    </p:spTree>
    <p:extLst>
      <p:ext uri="{BB962C8B-B14F-4D97-AF65-F5344CB8AC3E}">
        <p14:creationId xmlns:p14="http://schemas.microsoft.com/office/powerpoint/2010/main" val="2599354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Sitio web:</a:t>
            </a:r>
            <a:br>
              <a:rPr lang="es-MX" dirty="0" smtClean="0"/>
            </a:b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Un sitio web es un conjunto de páginas web relacionadas que se alojan en un solo dominio. Los sitios web pueden ser creados para una variedad de propósitos, incluyendo negocios, educación, gobierno, entretenimiento, etc. Un sitio web puede ser accesible a través de una red pública como Internet, o una red privada como una intranet</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389" y="2506528"/>
            <a:ext cx="8724900" cy="4076700"/>
          </a:xfrm>
          <a:prstGeom prst="rect">
            <a:avLst/>
          </a:prstGeom>
        </p:spPr>
      </p:pic>
    </p:spTree>
    <p:extLst>
      <p:ext uri="{BB962C8B-B14F-4D97-AF65-F5344CB8AC3E}">
        <p14:creationId xmlns:p14="http://schemas.microsoft.com/office/powerpoint/2010/main" val="91553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Front </a:t>
            </a:r>
            <a:r>
              <a:rPr lang="es-MX" dirty="0" err="1" smtClean="0"/>
              <a:t>end</a:t>
            </a:r>
            <a:r>
              <a:rPr lang="es-MX" dirty="0" smtClean="0"/>
              <a:t>:</a:t>
            </a: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El </a:t>
            </a:r>
            <a:r>
              <a:rPr lang="es-ES" dirty="0" err="1"/>
              <a:t>front</a:t>
            </a:r>
            <a:r>
              <a:rPr lang="es-ES" dirty="0"/>
              <a:t> </a:t>
            </a:r>
            <a:r>
              <a:rPr lang="es-ES" dirty="0" err="1"/>
              <a:t>end</a:t>
            </a:r>
            <a:r>
              <a:rPr lang="es-ES" dirty="0"/>
              <a:t> de un sitio web es la parte que los usuarios ven e interactúan. Incluye todo lo que se muestra en el navegador, como la estructura del sitio, el diseño, las animaciones y el contenido. Los desarrolladores </a:t>
            </a:r>
            <a:r>
              <a:rPr lang="es-ES" dirty="0" err="1"/>
              <a:t>front-end</a:t>
            </a:r>
            <a:r>
              <a:rPr lang="es-ES" dirty="0"/>
              <a:t> utilizan lenguajes de programación como HTML, CSS y JavaScript para crear el </a:t>
            </a:r>
            <a:r>
              <a:rPr lang="es-ES" dirty="0" err="1"/>
              <a:t>front</a:t>
            </a:r>
            <a:r>
              <a:rPr lang="es-ES" dirty="0"/>
              <a:t> </a:t>
            </a:r>
            <a:r>
              <a:rPr lang="es-ES" dirty="0" err="1"/>
              <a:t>end</a:t>
            </a:r>
            <a:r>
              <a:rPr lang="es-ES" dirty="0"/>
              <a:t> de un sitio web</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558" y="2760068"/>
            <a:ext cx="8582561" cy="3547742"/>
          </a:xfrm>
          <a:prstGeom prst="rect">
            <a:avLst/>
          </a:prstGeom>
        </p:spPr>
      </p:pic>
    </p:spTree>
    <p:extLst>
      <p:ext uri="{BB962C8B-B14F-4D97-AF65-F5344CB8AC3E}">
        <p14:creationId xmlns:p14="http://schemas.microsoft.com/office/powerpoint/2010/main" val="284887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Back </a:t>
            </a:r>
            <a:r>
              <a:rPr lang="es-MX" dirty="0" err="1" smtClean="0"/>
              <a:t>end</a:t>
            </a:r>
            <a:r>
              <a:rPr lang="es-MX" dirty="0" smtClean="0"/>
              <a:t>:</a:t>
            </a:r>
            <a:br>
              <a:rPr lang="es-MX" dirty="0" smtClean="0"/>
            </a:br>
            <a:endParaRPr lang="en-US" dirty="0"/>
          </a:p>
        </p:txBody>
      </p:sp>
      <p:sp>
        <p:nvSpPr>
          <p:cNvPr id="3" name="Marcador de contenido 2"/>
          <p:cNvSpPr>
            <a:spLocks noGrp="1"/>
          </p:cNvSpPr>
          <p:nvPr>
            <p:ph idx="1"/>
          </p:nvPr>
        </p:nvSpPr>
        <p:spPr>
          <a:xfrm>
            <a:off x="1251678" y="1128451"/>
            <a:ext cx="10178322" cy="3593591"/>
          </a:xfrm>
        </p:spPr>
        <p:txBody>
          <a:bodyPr/>
          <a:lstStyle/>
          <a:p>
            <a:r>
              <a:rPr lang="es-ES" dirty="0"/>
              <a:t>El back </a:t>
            </a:r>
            <a:r>
              <a:rPr lang="es-ES" dirty="0" err="1"/>
              <a:t>end</a:t>
            </a:r>
            <a:r>
              <a:rPr lang="es-ES" dirty="0"/>
              <a:t> de un sitio web es la parte que los usuarios no ven. Incluye el servidor, la aplicación y la base de datos que trabajan juntos detrás de escena para entregar información al usuario. Los desarrolladores back-</a:t>
            </a:r>
            <a:r>
              <a:rPr lang="es-ES" dirty="0" err="1"/>
              <a:t>end</a:t>
            </a:r>
            <a:r>
              <a:rPr lang="es-ES" dirty="0"/>
              <a:t> utilizan lenguajes de programación como PHP, Python y Ruby para crear el back </a:t>
            </a:r>
            <a:r>
              <a:rPr lang="es-ES" dirty="0" err="1"/>
              <a:t>end</a:t>
            </a:r>
            <a:r>
              <a:rPr lang="es-ES" dirty="0"/>
              <a:t> de un sitio web</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415" y="2620583"/>
            <a:ext cx="7260848" cy="3860426"/>
          </a:xfrm>
          <a:prstGeom prst="rect">
            <a:avLst/>
          </a:prstGeom>
        </p:spPr>
      </p:pic>
    </p:spTree>
    <p:extLst>
      <p:ext uri="{BB962C8B-B14F-4D97-AF65-F5344CB8AC3E}">
        <p14:creationId xmlns:p14="http://schemas.microsoft.com/office/powerpoint/2010/main" val="393930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71</TotalTime>
  <Words>752</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Gill Sans MT</vt:lpstr>
      <vt:lpstr>Impact</vt:lpstr>
      <vt:lpstr>Badge</vt:lpstr>
      <vt:lpstr> Introducción a tecnologías web</vt:lpstr>
      <vt:lpstr>Introduccion: </vt:lpstr>
      <vt:lpstr>Internet:</vt:lpstr>
      <vt:lpstr>World wide web:</vt:lpstr>
      <vt:lpstr>Protocolo HTTP:</vt:lpstr>
      <vt:lpstr>Pagina web:</vt:lpstr>
      <vt:lpstr>Sitio web: </vt:lpstr>
      <vt:lpstr>Front end:</vt:lpstr>
      <vt:lpstr>Back end: </vt:lpstr>
      <vt:lpstr>Hosting: </vt:lpstr>
      <vt:lpstr>Funcionamiento de una pagina web:</vt:lpstr>
      <vt:lpstr>Modelo cliente-servidor:</vt:lpstr>
      <vt:lpstr>Conclusion:</vt:lpstr>
      <vt:lpstr>Bibliografias: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tecnologías web</dc:title>
  <dc:creator>kevin antonio andrade lopez</dc:creator>
  <cp:lastModifiedBy>kevin antonio andrade lopez</cp:lastModifiedBy>
  <cp:revision>7</cp:revision>
  <dcterms:created xsi:type="dcterms:W3CDTF">2024-04-30T15:20:47Z</dcterms:created>
  <dcterms:modified xsi:type="dcterms:W3CDTF">2024-04-30T16:31:56Z</dcterms:modified>
</cp:coreProperties>
</file>