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40" r:id="rId3"/>
    <p:sldId id="284" r:id="rId4"/>
    <p:sldId id="304" r:id="rId5"/>
    <p:sldId id="307" r:id="rId6"/>
    <p:sldId id="310" r:id="rId7"/>
    <p:sldId id="291" r:id="rId8"/>
    <p:sldId id="309" r:id="rId9"/>
    <p:sldId id="330" r:id="rId10"/>
    <p:sldId id="331" r:id="rId11"/>
    <p:sldId id="332" r:id="rId12"/>
    <p:sldId id="328" r:id="rId13"/>
    <p:sldId id="329" r:id="rId14"/>
    <p:sldId id="333" r:id="rId15"/>
    <p:sldId id="311" r:id="rId16"/>
    <p:sldId id="308" r:id="rId17"/>
    <p:sldId id="323" r:id="rId18"/>
    <p:sldId id="324" r:id="rId19"/>
    <p:sldId id="312" r:id="rId20"/>
    <p:sldId id="314" r:id="rId21"/>
    <p:sldId id="313" r:id="rId22"/>
    <p:sldId id="315" r:id="rId23"/>
    <p:sldId id="317" r:id="rId24"/>
    <p:sldId id="318" r:id="rId25"/>
    <p:sldId id="319" r:id="rId26"/>
    <p:sldId id="320" r:id="rId27"/>
    <p:sldId id="321" r:id="rId28"/>
    <p:sldId id="322" r:id="rId29"/>
    <p:sldId id="316" r:id="rId30"/>
    <p:sldId id="334" r:id="rId31"/>
    <p:sldId id="335" r:id="rId32"/>
    <p:sldId id="336" r:id="rId33"/>
    <p:sldId id="337" r:id="rId34"/>
    <p:sldId id="338" r:id="rId35"/>
    <p:sldId id="341" r:id="rId36"/>
    <p:sldId id="33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971" autoAdjust="0"/>
  </p:normalViewPr>
  <p:slideViewPr>
    <p:cSldViewPr snapToGrid="0" snapToObjects="1">
      <p:cViewPr varScale="1">
        <p:scale>
          <a:sx n="107" d="100"/>
          <a:sy n="107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23.emf"/><Relationship Id="rId1" Type="http://schemas.openxmlformats.org/officeDocument/2006/relationships/image" Target="../media/image28.emf"/><Relationship Id="rId2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15.emf"/><Relationship Id="rId3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0833-FA92-994D-A677-B9C7DAA842B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3A0BD-7EF9-C640-9E93-DE3C3DEB4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A0BD-7EF9-C640-9E93-DE3C3DEB48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3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m-unicode.sourceforge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toronto.edu/~rgrosse/csc321/lec10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pers.nips.cc/paper/5346-sequence-to-sequence-learning-with-neural-network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cs.cmu.edu/pdfs/Hochreiter97_lstm.pdf" TargetMode="External"/><Relationship Id="rId3" Type="http://schemas.openxmlformats.org/officeDocument/2006/relationships/hyperlink" Target="http://www.jmlr.org/proceedings/papers/v28/pascanu1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503.04069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pdf/1503.04069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abs/1406.1078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22.emf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38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2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mlr.org/proceedings/papers/v37/jozefowicz15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mlr.org/proceedings/papers/v37/jozefowicz15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mlr.org/proceedings/papers/v37/jozefowicz15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mlr.org/proceedings/papers/v37/jozefowicz15.pd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mlr.org/proceedings/papers/v37/jozefowicz15.pdf" TargetMode="Externa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31.emf"/><Relationship Id="rId10" Type="http://schemas.openxmlformats.org/officeDocument/2006/relationships/hyperlink" Target="https://pdfs.semanticscholar.org/1154/0131eae85b2e11d53df7f1360eeb6476e7f4.pdf" TargetMode="External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rgrosse/csc321/lec10.pdf" TargetMode="External"/><Relationship Id="rId4" Type="http://schemas.openxmlformats.org/officeDocument/2006/relationships/hyperlink" Target="http://www.jmlr.org/proceedings/papers/v28/pascanu13.pdf" TargetMode="External"/><Relationship Id="rId5" Type="http://schemas.openxmlformats.org/officeDocument/2006/relationships/hyperlink" Target="http://web.eecs.utk.edu/~itamar/courses/ECE-692/Bobby_paper1.pdf" TargetMode="External"/><Relationship Id="rId6" Type="http://schemas.openxmlformats.org/officeDocument/2006/relationships/hyperlink" Target="ftp://ftp.idsia.ch/pub/juergen/TimeCount-IJCNN2000.pdf" TargetMode="External"/><Relationship Id="rId7" Type="http://schemas.openxmlformats.org/officeDocument/2006/relationships/hyperlink" Target="https://arxiv.org/pdf/1503.04069.pdf" TargetMode="External"/><Relationship Id="rId8" Type="http://schemas.openxmlformats.org/officeDocument/2006/relationships/hyperlink" Target="https://arxiv.org/pdf/1406.1078.pdf" TargetMode="External"/><Relationship Id="rId9" Type="http://schemas.openxmlformats.org/officeDocument/2006/relationships/hyperlink" Target="http://jmlr.org/proceedings/papers/v37/jozefowicz1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231n.stanford.edu/slides/winter1516_lecture10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unmallya.github.io/writeups/nn/lstm/index.html%23/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toronto.edu/~rgrosse/csc321/lec1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MU Bright Roman"/>
                <a:cs typeface="CMU Bright Roman"/>
              </a:rPr>
              <a:t>Some RNN Variants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MU Bright Roman"/>
                <a:cs typeface="CMU Bright Roman"/>
              </a:rPr>
              <a:t>Arun </a:t>
            </a:r>
            <a:r>
              <a:rPr lang="en-US" dirty="0" smtClean="0">
                <a:latin typeface="CMU Bright Roman"/>
                <a:cs typeface="CMU Bright Roman"/>
              </a:rPr>
              <a:t>Mallya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452587"/>
            <a:ext cx="9144000" cy="40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MU Bright Roman"/>
                <a:cs typeface="CMU Bright Roman"/>
              </a:rPr>
              <a:t>Best viewed with </a:t>
            </a:r>
            <a:r>
              <a:rPr lang="en-US" sz="1800" dirty="0" smtClean="0">
                <a:latin typeface="CMU Bright Roman"/>
                <a:cs typeface="CMU Bright Roman"/>
                <a:hlinkClick r:id="rId2"/>
              </a:rPr>
              <a:t>Computer Modern fonts</a:t>
            </a:r>
            <a:r>
              <a:rPr lang="en-US" sz="1800" dirty="0" smtClean="0">
                <a:latin typeface="CMU Bright Roman"/>
                <a:cs typeface="CMU Bright Roman"/>
              </a:rPr>
              <a:t> installed</a:t>
            </a:r>
            <a:endParaRPr lang="en-US" sz="18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776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Class Exercise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216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Consider the problem of translation of English to French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E.g. What is your name      Comment </a:t>
            </a:r>
            <a:r>
              <a:rPr lang="en-US" sz="2400" dirty="0" err="1">
                <a:latin typeface="CMU Bright Roman"/>
                <a:cs typeface="CMU Bright Roman"/>
              </a:rPr>
              <a:t>tu</a:t>
            </a:r>
            <a:r>
              <a:rPr lang="en-US" sz="2400" dirty="0">
                <a:latin typeface="CMU Bright Roman"/>
                <a:cs typeface="CMU Bright Roman"/>
              </a:rPr>
              <a:t> </a:t>
            </a:r>
            <a:r>
              <a:rPr lang="en-US" sz="2400" dirty="0" err="1">
                <a:latin typeface="CMU Bright Roman"/>
                <a:cs typeface="CMU Bright Roman"/>
              </a:rPr>
              <a:t>t'appelle</a:t>
            </a:r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Is the below architecture suitable for this problem?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endParaRPr lang="en-US" sz="2400" dirty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No, sentences might be of different length and words might not align. Need to see entire sentence before translating</a:t>
            </a:r>
          </a:p>
          <a:p>
            <a:pPr marL="0" indent="0">
              <a:buNone/>
            </a:pPr>
            <a:endParaRPr lang="en-US" sz="2800" dirty="0">
              <a:latin typeface="CMU Bright Roman"/>
              <a:cs typeface="CMU Bright Roman"/>
            </a:endParaRPr>
          </a:p>
          <a:p>
            <a:endParaRPr lang="en-US" sz="2800" dirty="0" smtClean="0">
              <a:latin typeface="CMU Bright Roman"/>
              <a:cs typeface="CMU Bright Roman"/>
            </a:endParaRPr>
          </a:p>
          <a:p>
            <a:endParaRPr lang="en-US" sz="2800" dirty="0" smtClean="0">
              <a:latin typeface="CMU Bright Roman"/>
              <a:cs typeface="CMU Bright Roman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68974" y="3189525"/>
            <a:ext cx="1703286" cy="1686694"/>
            <a:chOff x="2955335" y="2918868"/>
            <a:chExt cx="1703286" cy="1686694"/>
          </a:xfrm>
        </p:grpSpPr>
        <p:sp>
          <p:nvSpPr>
            <p:cNvPr id="7" name="Rectangle 6"/>
            <p:cNvSpPr/>
            <p:nvPr/>
          </p:nvSpPr>
          <p:spPr>
            <a:xfrm>
              <a:off x="3001851" y="358922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74336" y="393674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31713" y="376298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633465" y="358922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797639" y="393674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54691" y="376298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256443" y="358922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420617" y="393674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03992" y="328973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420617" y="328973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74336" y="328973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55335" y="4235722"/>
              <a:ext cx="438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E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1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105" y="4236230"/>
              <a:ext cx="443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E</a:t>
              </a:r>
              <a:r>
                <a:rPr lang="en-US" baseline="-25000" dirty="0">
                  <a:latin typeface="CMU Bright Oblique"/>
                  <a:cs typeface="CMU Bright Oblique"/>
                </a:rPr>
                <a:t>2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98730" y="4236230"/>
              <a:ext cx="443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E</a:t>
              </a:r>
              <a:r>
                <a:rPr lang="en-US" baseline="-25000" dirty="0">
                  <a:latin typeface="CMU Bright Oblique"/>
                  <a:cs typeface="CMU Bright Oblique"/>
                </a:rPr>
                <a:t>3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4801" y="2918868"/>
              <a:ext cx="431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F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1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98223" y="2919376"/>
              <a:ext cx="443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F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2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14848" y="2919376"/>
              <a:ext cx="443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F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3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093285" y="2293192"/>
            <a:ext cx="4043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6402365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Adapted from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http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://www.cs.toronto.edu/~rgrosse/csc321/lec10.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pdf</a:t>
            </a:r>
            <a:r>
              <a:rPr lang="en-US" dirty="0" smtClean="0">
                <a:latin typeface="CMU Bright Roman"/>
                <a:cs typeface="CMU Bright Roman"/>
              </a:rPr>
              <a:t> 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453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Class Exercise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216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Consider the problem of translation of English to French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E.g. What is your name      Comment </a:t>
            </a:r>
            <a:r>
              <a:rPr lang="en-US" sz="2400" dirty="0" err="1">
                <a:latin typeface="CMU Bright Roman"/>
                <a:cs typeface="CMU Bright Roman"/>
              </a:rPr>
              <a:t>tu</a:t>
            </a:r>
            <a:r>
              <a:rPr lang="en-US" sz="2400" dirty="0">
                <a:latin typeface="CMU Bright Roman"/>
                <a:cs typeface="CMU Bright Roman"/>
              </a:rPr>
              <a:t> </a:t>
            </a:r>
            <a:r>
              <a:rPr lang="en-US" sz="2400" dirty="0" err="1" smtClean="0">
                <a:latin typeface="CMU Bright Roman"/>
                <a:cs typeface="CMU Bright Roman"/>
              </a:rPr>
              <a:t>t'appelle</a:t>
            </a:r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Sentences might be of different length and words might not align. Need to see entire sentence before translating</a:t>
            </a:r>
          </a:p>
          <a:p>
            <a:pPr marL="0" indent="0">
              <a:buNone/>
            </a:pPr>
            <a:endParaRPr lang="en-US" sz="2800" dirty="0">
              <a:latin typeface="CMU Bright Roman"/>
              <a:cs typeface="CMU Bright Roman"/>
            </a:endParaRPr>
          </a:p>
          <a:p>
            <a:endParaRPr lang="en-US" sz="2800" dirty="0" smtClean="0">
              <a:latin typeface="CMU Bright Roman"/>
              <a:cs typeface="CMU Bright Roman"/>
            </a:endParaRPr>
          </a:p>
          <a:p>
            <a:endParaRPr lang="en-US" sz="2800" dirty="0">
              <a:latin typeface="CMU Bright Roman"/>
              <a:cs typeface="CMU Bright Roman"/>
            </a:endParaRPr>
          </a:p>
          <a:p>
            <a:endParaRPr lang="en-US" sz="28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Input-Output nature depends on the structure of the problem at hand</a:t>
            </a:r>
          </a:p>
          <a:p>
            <a:endParaRPr lang="en-US" sz="2800" dirty="0" smtClean="0"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093285" y="2293192"/>
            <a:ext cx="4043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6402365"/>
            <a:ext cx="658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  <a:hlinkClick r:id="rId2"/>
              </a:rPr>
              <a:t>Seq2Seq Learning with Neural Networks, Sutskever </a:t>
            </a:r>
            <a:r>
              <a:rPr lang="en-US" i="1" dirty="0" smtClean="0">
                <a:latin typeface="CMU Bright Roman"/>
                <a:cs typeface="CMU Bright Roman"/>
                <a:hlinkClick r:id="rId2"/>
              </a:rPr>
              <a:t>et al.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, 2014</a:t>
            </a:r>
            <a:endParaRPr lang="en-US" dirty="0">
              <a:latin typeface="CMU Bright Roman"/>
              <a:cs typeface="CMU Bright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07751" y="3528442"/>
            <a:ext cx="4221650" cy="1696239"/>
            <a:chOff x="2752262" y="3528950"/>
            <a:chExt cx="4221650" cy="1696239"/>
          </a:xfrm>
        </p:grpSpPr>
        <p:sp>
          <p:nvSpPr>
            <p:cNvPr id="31" name="Rectangle 30"/>
            <p:cNvSpPr/>
            <p:nvPr/>
          </p:nvSpPr>
          <p:spPr>
            <a:xfrm>
              <a:off x="2798778" y="4208339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971263" y="4555865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28640" y="4382102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430392" y="4208339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594566" y="4555865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751618" y="4382102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53370" y="4208339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217544" y="4555865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690269" y="4208339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384744" y="4392675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855956" y="3908855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321883" y="4218912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016358" y="4403248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487570" y="3919428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956841" y="4218912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651316" y="4403248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122528" y="3919428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3316" y="3539015"/>
              <a:ext cx="431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F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1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6738" y="3539523"/>
              <a:ext cx="443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F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2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83363" y="3539523"/>
              <a:ext cx="443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F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3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52262" y="4855349"/>
              <a:ext cx="438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E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1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79032" y="4855857"/>
              <a:ext cx="443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E</a:t>
              </a:r>
              <a:r>
                <a:rPr lang="en-US" baseline="-25000" dirty="0">
                  <a:latin typeface="CMU Bright Oblique"/>
                  <a:cs typeface="CMU Bright Oblique"/>
                </a:rPr>
                <a:t>2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95657" y="4855857"/>
              <a:ext cx="443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E</a:t>
              </a:r>
              <a:r>
                <a:rPr lang="en-US" baseline="-25000" dirty="0">
                  <a:latin typeface="CMU Bright Oblique"/>
                  <a:cs typeface="CMU Bright Oblique"/>
                </a:rPr>
                <a:t>3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03617" y="4208339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6298092" y="4392675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6769304" y="3908855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30139" y="3528950"/>
              <a:ext cx="443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F</a:t>
              </a:r>
              <a:r>
                <a:rPr lang="en-US" baseline="-25000" dirty="0">
                  <a:latin typeface="CMU Bright Oblique"/>
                  <a:cs typeface="CMU Bright Oblique"/>
                </a:rPr>
                <a:t>4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79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Multi-layer RNNs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767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We can of course design RNNs with multiple hidden layers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95958" y="3739184"/>
            <a:ext cx="3489437" cy="657583"/>
            <a:chOff x="2795958" y="3739184"/>
            <a:chExt cx="3489437" cy="657583"/>
          </a:xfrm>
        </p:grpSpPr>
        <p:sp>
          <p:nvSpPr>
            <p:cNvPr id="58" name="Rectangle 57"/>
            <p:cNvSpPr/>
            <p:nvPr/>
          </p:nvSpPr>
          <p:spPr>
            <a:xfrm>
              <a:off x="2795958" y="4038668"/>
              <a:ext cx="331374" cy="347526"/>
            </a:xfrm>
            <a:prstGeom prst="rect">
              <a:avLst/>
            </a:prstGeom>
            <a:solidFill>
              <a:schemeClr val="accent3">
                <a:lumMod val="75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125820" y="4212431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3427572" y="4038668"/>
              <a:ext cx="331374" cy="347526"/>
            </a:xfrm>
            <a:prstGeom prst="rect">
              <a:avLst/>
            </a:prstGeom>
            <a:solidFill>
              <a:schemeClr val="accent3">
                <a:lumMod val="75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3748798" y="4212431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050550" y="4038668"/>
              <a:ext cx="331374" cy="347526"/>
            </a:xfrm>
            <a:prstGeom prst="rect">
              <a:avLst/>
            </a:prstGeom>
            <a:solidFill>
              <a:schemeClr val="accent3">
                <a:lumMod val="75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87449" y="4038668"/>
              <a:ext cx="331374" cy="347526"/>
            </a:xfrm>
            <a:prstGeom prst="rect">
              <a:avLst/>
            </a:prstGeom>
            <a:solidFill>
              <a:schemeClr val="accent3">
                <a:lumMod val="75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4381924" y="4223004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4853136" y="3739184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319063" y="4049241"/>
              <a:ext cx="331374" cy="347526"/>
            </a:xfrm>
            <a:prstGeom prst="rect">
              <a:avLst/>
            </a:prstGeom>
            <a:solidFill>
              <a:schemeClr val="accent3">
                <a:lumMod val="75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5013538" y="4233577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5484750" y="3749757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954021" y="4049241"/>
              <a:ext cx="331374" cy="347526"/>
            </a:xfrm>
            <a:prstGeom prst="rect">
              <a:avLst/>
            </a:prstGeom>
            <a:solidFill>
              <a:schemeClr val="accent3">
                <a:lumMod val="75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5648496" y="4233577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119708" y="3749757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960132" y="3741842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591746" y="3752415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226704" y="3752415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783438" y="3092174"/>
            <a:ext cx="3489437" cy="657583"/>
            <a:chOff x="2783438" y="3092174"/>
            <a:chExt cx="3489437" cy="657583"/>
          </a:xfrm>
        </p:grpSpPr>
        <p:sp>
          <p:nvSpPr>
            <p:cNvPr id="75" name="Rectangle 74"/>
            <p:cNvSpPr/>
            <p:nvPr/>
          </p:nvSpPr>
          <p:spPr>
            <a:xfrm>
              <a:off x="2783438" y="3391658"/>
              <a:ext cx="331374" cy="347526"/>
            </a:xfrm>
            <a:prstGeom prst="rect">
              <a:avLst/>
            </a:prstGeom>
            <a:solidFill>
              <a:schemeClr val="accent3">
                <a:lumMod val="5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113300" y="3565421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3415052" y="3391658"/>
              <a:ext cx="331374" cy="347526"/>
            </a:xfrm>
            <a:prstGeom prst="rect">
              <a:avLst/>
            </a:prstGeom>
            <a:solidFill>
              <a:schemeClr val="accent3">
                <a:lumMod val="5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3736278" y="3565421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4038030" y="3391658"/>
              <a:ext cx="331374" cy="347526"/>
            </a:xfrm>
            <a:prstGeom prst="rect">
              <a:avLst/>
            </a:prstGeom>
            <a:solidFill>
              <a:schemeClr val="accent3">
                <a:lumMod val="5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74929" y="3391658"/>
              <a:ext cx="331374" cy="347526"/>
            </a:xfrm>
            <a:prstGeom prst="rect">
              <a:avLst/>
            </a:prstGeom>
            <a:solidFill>
              <a:schemeClr val="accent3">
                <a:lumMod val="5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369404" y="3575994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4840616" y="3092174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5306543" y="3402231"/>
              <a:ext cx="331374" cy="347526"/>
            </a:xfrm>
            <a:prstGeom prst="rect">
              <a:avLst/>
            </a:prstGeom>
            <a:solidFill>
              <a:schemeClr val="accent3">
                <a:lumMod val="5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5001018" y="3586567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5472230" y="3102747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5941501" y="3402231"/>
              <a:ext cx="331374" cy="347526"/>
            </a:xfrm>
            <a:prstGeom prst="rect">
              <a:avLst/>
            </a:prstGeom>
            <a:solidFill>
              <a:schemeClr val="accent3">
                <a:lumMod val="5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635976" y="3586567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107188" y="3102747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947612" y="3094832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3579226" y="3105405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4214184" y="3105405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771538" y="4386194"/>
            <a:ext cx="3544712" cy="1316334"/>
            <a:chOff x="2771538" y="4386194"/>
            <a:chExt cx="3544712" cy="1316334"/>
          </a:xfrm>
        </p:grpSpPr>
        <p:sp>
          <p:nvSpPr>
            <p:cNvPr id="31" name="Rectangle 30"/>
            <p:cNvSpPr/>
            <p:nvPr/>
          </p:nvSpPr>
          <p:spPr>
            <a:xfrm>
              <a:off x="2798778" y="4685678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971263" y="5033204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28640" y="4859441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430392" y="4685678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594566" y="5033204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751618" y="4859441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53370" y="4685678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217544" y="5033204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690269" y="4685678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384744" y="4870014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855956" y="4386194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321883" y="4696251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016358" y="4880587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487570" y="4396767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956841" y="4696251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651316" y="4880587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122528" y="4396767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71538" y="5332688"/>
              <a:ext cx="399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x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1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98268" y="5333196"/>
              <a:ext cx="405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x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2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14893" y="5333196"/>
              <a:ext cx="405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x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3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962952" y="4388852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3594566" y="4399425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229524" y="4399425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4658257" y="5332688"/>
              <a:ext cx="405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x</a:t>
              </a:r>
              <a:r>
                <a:rPr lang="en-US" baseline="-25000" dirty="0">
                  <a:latin typeface="CMU Bright Oblique"/>
                  <a:cs typeface="CMU Bright Oblique"/>
                </a:rPr>
                <a:t>4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87912" y="5333196"/>
              <a:ext cx="405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x</a:t>
              </a:r>
              <a:r>
                <a:rPr lang="en-US" baseline="-25000" dirty="0">
                  <a:latin typeface="CMU Bright Oblique"/>
                  <a:cs typeface="CMU Bright Oblique"/>
                </a:rPr>
                <a:t>5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98125" y="5333196"/>
              <a:ext cx="418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x</a:t>
              </a:r>
              <a:r>
                <a:rPr lang="en-US" baseline="-25000" dirty="0">
                  <a:latin typeface="CMU Bright Oblique"/>
                  <a:cs typeface="CMU Bright Oblique"/>
                </a:rPr>
                <a:t>6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V="1">
              <a:off x="4857134" y="5043777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5480437" y="5043777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6103415" y="5043777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767765" y="2077982"/>
            <a:ext cx="3544712" cy="1014192"/>
            <a:chOff x="2767765" y="2077982"/>
            <a:chExt cx="3544712" cy="1014192"/>
          </a:xfrm>
        </p:grpSpPr>
        <p:sp>
          <p:nvSpPr>
            <p:cNvPr id="98" name="Rectangle 97"/>
            <p:cNvSpPr/>
            <p:nvPr/>
          </p:nvSpPr>
          <p:spPr>
            <a:xfrm>
              <a:off x="2779665" y="2734075"/>
              <a:ext cx="331374" cy="34752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3000"/>
              </a:schemeClr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1279" y="2734075"/>
              <a:ext cx="331374" cy="34752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3000"/>
              </a:schemeClr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034257" y="2734075"/>
              <a:ext cx="331374" cy="34752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3000"/>
              </a:schemeClr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71156" y="2734075"/>
              <a:ext cx="331374" cy="34752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3000"/>
              </a:schemeClr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V="1">
              <a:off x="4836843" y="2434591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5302770" y="2744648"/>
              <a:ext cx="331374" cy="34752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3000"/>
              </a:schemeClr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5468457" y="2445164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5937728" y="2744648"/>
              <a:ext cx="331374" cy="34752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3000"/>
              </a:schemeClr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V="1">
              <a:off x="6103415" y="2445164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2943839" y="2437249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3575453" y="2447822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4210411" y="2447822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767765" y="2077982"/>
              <a:ext cx="399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y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1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94495" y="2078490"/>
              <a:ext cx="405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y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2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011120" y="2078490"/>
              <a:ext cx="405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y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3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654484" y="2077982"/>
              <a:ext cx="405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y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4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284139" y="2078490"/>
              <a:ext cx="405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y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5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894352" y="2078490"/>
              <a:ext cx="418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y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6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</p:grpSp>
      <p:sp>
        <p:nvSpPr>
          <p:cNvPr id="127" name="Content Placeholder 2"/>
          <p:cNvSpPr txBox="1">
            <a:spLocks/>
          </p:cNvSpPr>
          <p:nvPr/>
        </p:nvSpPr>
        <p:spPr>
          <a:xfrm>
            <a:off x="457200" y="5779613"/>
            <a:ext cx="8686800" cy="57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MU Bright Roman"/>
                <a:cs typeface="CMU Bright Roman"/>
              </a:rPr>
              <a:t>Think exotic: Skip connections across layers, across time, …</a:t>
            </a:r>
          </a:p>
        </p:txBody>
      </p:sp>
    </p:spTree>
    <p:extLst>
      <p:ext uri="{BB962C8B-B14F-4D97-AF65-F5344CB8AC3E}">
        <p14:creationId xmlns:p14="http://schemas.microsoft.com/office/powerpoint/2010/main" val="256159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Bi-directional RNNs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10534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RNNs can process the input sequence in forward and in the reverse direction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42803" y="4918908"/>
            <a:ext cx="331374" cy="347526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3" name="Straight Arrow Connector 32"/>
          <p:cNvCxnSpPr>
            <a:stCxn id="52" idx="0"/>
            <a:endCxn id="31" idx="2"/>
          </p:cNvCxnSpPr>
          <p:nvPr/>
        </p:nvCxnSpPr>
        <p:spPr>
          <a:xfrm flipV="1">
            <a:off x="2686165" y="5266434"/>
            <a:ext cx="222325" cy="299484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72665" y="5092671"/>
            <a:ext cx="30175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374417" y="4918908"/>
            <a:ext cx="331374" cy="347526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6" name="Straight Arrow Connector 35"/>
          <p:cNvCxnSpPr>
            <a:stCxn id="53" idx="0"/>
            <a:endCxn id="35" idx="2"/>
          </p:cNvCxnSpPr>
          <p:nvPr/>
        </p:nvCxnSpPr>
        <p:spPr>
          <a:xfrm flipV="1">
            <a:off x="3315821" y="5266434"/>
            <a:ext cx="224283" cy="299992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5643" y="5092671"/>
            <a:ext cx="30175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997395" y="4918908"/>
            <a:ext cx="331374" cy="347526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9" name="Straight Arrow Connector 38"/>
          <p:cNvCxnSpPr>
            <a:stCxn id="54" idx="0"/>
            <a:endCxn id="38" idx="2"/>
          </p:cNvCxnSpPr>
          <p:nvPr/>
        </p:nvCxnSpPr>
        <p:spPr>
          <a:xfrm flipV="1">
            <a:off x="3932446" y="5266434"/>
            <a:ext cx="230636" cy="299992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34294" y="4918908"/>
            <a:ext cx="331374" cy="347526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328769" y="5103244"/>
            <a:ext cx="30175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265908" y="4929481"/>
            <a:ext cx="331374" cy="347526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60383" y="5113817"/>
            <a:ext cx="30175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900866" y="4929481"/>
            <a:ext cx="331374" cy="347526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595341" y="5113817"/>
            <a:ext cx="30175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86440" y="5565918"/>
            <a:ext cx="39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x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13170" y="5566426"/>
            <a:ext cx="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x</a:t>
            </a:r>
            <a:r>
              <a:rPr lang="en-US" baseline="-25000" dirty="0" smtClean="0">
                <a:latin typeface="CMU Bright Oblique"/>
                <a:cs typeface="CMU Bright Oblique"/>
              </a:rPr>
              <a:t>2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29795" y="5566426"/>
            <a:ext cx="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x</a:t>
            </a:r>
            <a:r>
              <a:rPr lang="en-US" baseline="-25000" dirty="0" smtClean="0">
                <a:latin typeface="CMU Bright Oblique"/>
                <a:cs typeface="CMU Bright Oblique"/>
              </a:rPr>
              <a:t>3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373159" y="5565918"/>
            <a:ext cx="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latin typeface="CMU Bright Oblique"/>
                <a:cs typeface="CMU Bright Oblique"/>
              </a:rPr>
              <a:t>4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02814" y="5566426"/>
            <a:ext cx="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latin typeface="CMU Bright Oblique"/>
                <a:cs typeface="CMU Bright Oblique"/>
              </a:rPr>
              <a:t>5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13027" y="5566426"/>
            <a:ext cx="41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latin typeface="CMU Bright Oblique"/>
                <a:cs typeface="CMU Bright Oblique"/>
              </a:rPr>
              <a:t>6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cxnSp>
        <p:nvCxnSpPr>
          <p:cNvPr id="118" name="Straight Arrow Connector 117"/>
          <p:cNvCxnSpPr>
            <a:stCxn id="115" idx="0"/>
            <a:endCxn id="40" idx="2"/>
          </p:cNvCxnSpPr>
          <p:nvPr/>
        </p:nvCxnSpPr>
        <p:spPr>
          <a:xfrm flipV="1">
            <a:off x="4575810" y="5266434"/>
            <a:ext cx="224171" cy="299484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6" idx="0"/>
            <a:endCxn id="43" idx="2"/>
          </p:cNvCxnSpPr>
          <p:nvPr/>
        </p:nvCxnSpPr>
        <p:spPr>
          <a:xfrm flipV="1">
            <a:off x="5205465" y="5277007"/>
            <a:ext cx="226130" cy="289419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7" idx="0"/>
            <a:endCxn id="46" idx="2"/>
          </p:cNvCxnSpPr>
          <p:nvPr/>
        </p:nvCxnSpPr>
        <p:spPr>
          <a:xfrm flipV="1">
            <a:off x="5822090" y="5277007"/>
            <a:ext cx="244463" cy="289419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494567" y="2967305"/>
            <a:ext cx="331374" cy="347526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26181" y="2967305"/>
            <a:ext cx="331374" cy="347526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749159" y="2967305"/>
            <a:ext cx="331374" cy="347526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386058" y="2967305"/>
            <a:ext cx="331374" cy="347526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4551745" y="2667821"/>
            <a:ext cx="0" cy="2994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017672" y="2977878"/>
            <a:ext cx="331374" cy="347526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5183359" y="2678394"/>
            <a:ext cx="0" cy="2994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652630" y="2977878"/>
            <a:ext cx="331374" cy="347526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5818317" y="2678394"/>
            <a:ext cx="0" cy="2994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658741" y="2670479"/>
            <a:ext cx="0" cy="2994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3290355" y="2681052"/>
            <a:ext cx="0" cy="2994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3925313" y="2681052"/>
            <a:ext cx="0" cy="2994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482667" y="2311212"/>
            <a:ext cx="39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109397" y="2311720"/>
            <a:ext cx="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latin typeface="CMU Bright Oblique"/>
                <a:cs typeface="CMU Bright Oblique"/>
              </a:rPr>
              <a:t>2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726022" y="2311720"/>
            <a:ext cx="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latin typeface="CMU Bright Oblique"/>
                <a:cs typeface="CMU Bright Oblique"/>
              </a:rPr>
              <a:t>3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369386" y="2311212"/>
            <a:ext cx="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latin typeface="CMU Bright Oblique"/>
                <a:cs typeface="CMU Bright Oblique"/>
              </a:rPr>
              <a:t>4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999041" y="2311720"/>
            <a:ext cx="4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latin typeface="CMU Bright Oblique"/>
                <a:cs typeface="CMU Bright Oblique"/>
              </a:rPr>
              <a:t>5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609254" y="2311720"/>
            <a:ext cx="41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latin typeface="CMU Bright Oblique"/>
                <a:cs typeface="CMU Bright Oblique"/>
              </a:rPr>
              <a:t>6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380568" y="4157661"/>
            <a:ext cx="331374" cy="347526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710430" y="4331424"/>
            <a:ext cx="30175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012182" y="4157661"/>
            <a:ext cx="331374" cy="347526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333408" y="4331424"/>
            <a:ext cx="30175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635160" y="4157661"/>
            <a:ext cx="331374" cy="347526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272059" y="4157661"/>
            <a:ext cx="331374" cy="347526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966534" y="4341997"/>
            <a:ext cx="30175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437746" y="3314831"/>
            <a:ext cx="113999" cy="842830"/>
          </a:xfrm>
          <a:prstGeom prst="straightConnector1">
            <a:avLst/>
          </a:prstGeom>
          <a:ln w="19050" cmpd="sng">
            <a:solidFill>
              <a:srgbClr val="C0504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903673" y="4168234"/>
            <a:ext cx="331374" cy="347526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4598148" y="4352570"/>
            <a:ext cx="30175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69360" y="3325404"/>
            <a:ext cx="113999" cy="842830"/>
          </a:xfrm>
          <a:prstGeom prst="straightConnector1">
            <a:avLst/>
          </a:prstGeom>
          <a:ln w="19050" cmpd="sng">
            <a:solidFill>
              <a:srgbClr val="C0504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538631" y="4168234"/>
            <a:ext cx="331374" cy="347526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5233106" y="4352570"/>
            <a:ext cx="30175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704318" y="3325404"/>
            <a:ext cx="113999" cy="842830"/>
          </a:xfrm>
          <a:prstGeom prst="straightConnector1">
            <a:avLst/>
          </a:prstGeom>
          <a:ln w="19050" cmpd="sng">
            <a:solidFill>
              <a:srgbClr val="C0504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2544742" y="3314831"/>
            <a:ext cx="115512" cy="845488"/>
          </a:xfrm>
          <a:prstGeom prst="straightConnector1">
            <a:avLst/>
          </a:prstGeom>
          <a:ln w="19050" cmpd="sng">
            <a:solidFill>
              <a:srgbClr val="C0504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3176356" y="3314831"/>
            <a:ext cx="115512" cy="856062"/>
          </a:xfrm>
          <a:prstGeom prst="straightConnector1">
            <a:avLst/>
          </a:prstGeom>
          <a:ln w="19050" cmpd="sng">
            <a:solidFill>
              <a:srgbClr val="C0504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3811314" y="3314831"/>
            <a:ext cx="103532" cy="856062"/>
          </a:xfrm>
          <a:prstGeom prst="straightConnector1">
            <a:avLst/>
          </a:prstGeom>
          <a:ln w="19050" cmpd="sng">
            <a:solidFill>
              <a:srgbClr val="C0504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482667" y="4505187"/>
            <a:ext cx="186830" cy="1040805"/>
          </a:xfrm>
          <a:custGeom>
            <a:avLst/>
            <a:gdLst>
              <a:gd name="connsiteX0" fmla="*/ 425257 w 425257"/>
              <a:gd name="connsiteY0" fmla="*/ 932973 h 932973"/>
              <a:gd name="connsiteX1" fmla="*/ 10578 w 425257"/>
              <a:gd name="connsiteY1" fmla="*/ 401697 h 932973"/>
              <a:gd name="connsiteX2" fmla="*/ 114248 w 425257"/>
              <a:gd name="connsiteY2" fmla="*/ 0 h 93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257" h="932973">
                <a:moveTo>
                  <a:pt x="425257" y="932973"/>
                </a:moveTo>
                <a:cubicBezTo>
                  <a:pt x="243835" y="745082"/>
                  <a:pt x="62413" y="557192"/>
                  <a:pt x="10578" y="401697"/>
                </a:cubicBezTo>
                <a:cubicBezTo>
                  <a:pt x="-41257" y="246201"/>
                  <a:pt x="114248" y="0"/>
                  <a:pt x="114248" y="0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3129147" y="4505187"/>
            <a:ext cx="206424" cy="1036638"/>
          </a:xfrm>
          <a:custGeom>
            <a:avLst/>
            <a:gdLst>
              <a:gd name="connsiteX0" fmla="*/ 425257 w 425257"/>
              <a:gd name="connsiteY0" fmla="*/ 932973 h 932973"/>
              <a:gd name="connsiteX1" fmla="*/ 10578 w 425257"/>
              <a:gd name="connsiteY1" fmla="*/ 401697 h 932973"/>
              <a:gd name="connsiteX2" fmla="*/ 114248 w 425257"/>
              <a:gd name="connsiteY2" fmla="*/ 0 h 93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257" h="932973">
                <a:moveTo>
                  <a:pt x="425257" y="932973"/>
                </a:moveTo>
                <a:cubicBezTo>
                  <a:pt x="243835" y="745082"/>
                  <a:pt x="62413" y="557192"/>
                  <a:pt x="10578" y="401697"/>
                </a:cubicBezTo>
                <a:cubicBezTo>
                  <a:pt x="-41257" y="246201"/>
                  <a:pt x="114248" y="0"/>
                  <a:pt x="114248" y="0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3740845" y="4505187"/>
            <a:ext cx="206424" cy="1036638"/>
          </a:xfrm>
          <a:custGeom>
            <a:avLst/>
            <a:gdLst>
              <a:gd name="connsiteX0" fmla="*/ 425257 w 425257"/>
              <a:gd name="connsiteY0" fmla="*/ 932973 h 932973"/>
              <a:gd name="connsiteX1" fmla="*/ 10578 w 425257"/>
              <a:gd name="connsiteY1" fmla="*/ 401697 h 932973"/>
              <a:gd name="connsiteX2" fmla="*/ 114248 w 425257"/>
              <a:gd name="connsiteY2" fmla="*/ 0 h 93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257" h="932973">
                <a:moveTo>
                  <a:pt x="425257" y="932973"/>
                </a:moveTo>
                <a:cubicBezTo>
                  <a:pt x="243835" y="745082"/>
                  <a:pt x="62413" y="557192"/>
                  <a:pt x="10578" y="401697"/>
                </a:cubicBezTo>
                <a:cubicBezTo>
                  <a:pt x="-41257" y="246201"/>
                  <a:pt x="114248" y="0"/>
                  <a:pt x="114248" y="0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4392066" y="4505187"/>
            <a:ext cx="206424" cy="1036638"/>
          </a:xfrm>
          <a:custGeom>
            <a:avLst/>
            <a:gdLst>
              <a:gd name="connsiteX0" fmla="*/ 425257 w 425257"/>
              <a:gd name="connsiteY0" fmla="*/ 932973 h 932973"/>
              <a:gd name="connsiteX1" fmla="*/ 10578 w 425257"/>
              <a:gd name="connsiteY1" fmla="*/ 401697 h 932973"/>
              <a:gd name="connsiteX2" fmla="*/ 114248 w 425257"/>
              <a:gd name="connsiteY2" fmla="*/ 0 h 93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257" h="932973">
                <a:moveTo>
                  <a:pt x="425257" y="932973"/>
                </a:moveTo>
                <a:cubicBezTo>
                  <a:pt x="243835" y="745082"/>
                  <a:pt x="62413" y="557192"/>
                  <a:pt x="10578" y="401697"/>
                </a:cubicBezTo>
                <a:cubicBezTo>
                  <a:pt x="-41257" y="246201"/>
                  <a:pt x="114248" y="0"/>
                  <a:pt x="114248" y="0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5011850" y="4505187"/>
            <a:ext cx="206424" cy="1036638"/>
          </a:xfrm>
          <a:custGeom>
            <a:avLst/>
            <a:gdLst>
              <a:gd name="connsiteX0" fmla="*/ 425257 w 425257"/>
              <a:gd name="connsiteY0" fmla="*/ 932973 h 932973"/>
              <a:gd name="connsiteX1" fmla="*/ 10578 w 425257"/>
              <a:gd name="connsiteY1" fmla="*/ 401697 h 932973"/>
              <a:gd name="connsiteX2" fmla="*/ 114248 w 425257"/>
              <a:gd name="connsiteY2" fmla="*/ 0 h 93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257" h="932973">
                <a:moveTo>
                  <a:pt x="425257" y="932973"/>
                </a:moveTo>
                <a:cubicBezTo>
                  <a:pt x="243835" y="745082"/>
                  <a:pt x="62413" y="557192"/>
                  <a:pt x="10578" y="401697"/>
                </a:cubicBezTo>
                <a:cubicBezTo>
                  <a:pt x="-41257" y="246201"/>
                  <a:pt x="114248" y="0"/>
                  <a:pt x="114248" y="0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5634573" y="4508836"/>
            <a:ext cx="206424" cy="1036638"/>
          </a:xfrm>
          <a:custGeom>
            <a:avLst/>
            <a:gdLst>
              <a:gd name="connsiteX0" fmla="*/ 425257 w 425257"/>
              <a:gd name="connsiteY0" fmla="*/ 932973 h 932973"/>
              <a:gd name="connsiteX1" fmla="*/ 10578 w 425257"/>
              <a:gd name="connsiteY1" fmla="*/ 401697 h 932973"/>
              <a:gd name="connsiteX2" fmla="*/ 114248 w 425257"/>
              <a:gd name="connsiteY2" fmla="*/ 0 h 93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257" h="932973">
                <a:moveTo>
                  <a:pt x="425257" y="932973"/>
                </a:moveTo>
                <a:cubicBezTo>
                  <a:pt x="243835" y="745082"/>
                  <a:pt x="62413" y="557192"/>
                  <a:pt x="10578" y="401697"/>
                </a:cubicBezTo>
                <a:cubicBezTo>
                  <a:pt x="-41257" y="246201"/>
                  <a:pt x="114248" y="0"/>
                  <a:pt x="114248" y="0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>
            <a:stCxn id="46" idx="0"/>
            <a:endCxn id="109" idx="2"/>
          </p:cNvCxnSpPr>
          <p:nvPr/>
        </p:nvCxnSpPr>
        <p:spPr>
          <a:xfrm flipH="1" flipV="1">
            <a:off x="5818317" y="3325404"/>
            <a:ext cx="248236" cy="1604077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3" idx="0"/>
            <a:endCxn id="106" idx="2"/>
          </p:cNvCxnSpPr>
          <p:nvPr/>
        </p:nvCxnSpPr>
        <p:spPr>
          <a:xfrm flipH="1" flipV="1">
            <a:off x="5183359" y="3325404"/>
            <a:ext cx="248236" cy="1604077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0" idx="0"/>
            <a:endCxn id="103" idx="2"/>
          </p:cNvCxnSpPr>
          <p:nvPr/>
        </p:nvCxnSpPr>
        <p:spPr>
          <a:xfrm flipH="1" flipV="1">
            <a:off x="4551745" y="3314831"/>
            <a:ext cx="248236" cy="1604077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8" idx="0"/>
            <a:endCxn id="102" idx="2"/>
          </p:cNvCxnSpPr>
          <p:nvPr/>
        </p:nvCxnSpPr>
        <p:spPr>
          <a:xfrm flipH="1" flipV="1">
            <a:off x="3914846" y="3314831"/>
            <a:ext cx="248236" cy="1604077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35" idx="0"/>
            <a:endCxn id="100" idx="2"/>
          </p:cNvCxnSpPr>
          <p:nvPr/>
        </p:nvCxnSpPr>
        <p:spPr>
          <a:xfrm flipH="1" flipV="1">
            <a:off x="3291868" y="3314831"/>
            <a:ext cx="248236" cy="1604077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1" idx="0"/>
            <a:endCxn id="98" idx="2"/>
          </p:cNvCxnSpPr>
          <p:nvPr/>
        </p:nvCxnSpPr>
        <p:spPr>
          <a:xfrm flipH="1" flipV="1">
            <a:off x="2660254" y="3314831"/>
            <a:ext cx="248236" cy="1604077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Content Placeholder 2"/>
          <p:cNvSpPr txBox="1">
            <a:spLocks/>
          </p:cNvSpPr>
          <p:nvPr/>
        </p:nvSpPr>
        <p:spPr>
          <a:xfrm>
            <a:off x="374032" y="5883523"/>
            <a:ext cx="8686800" cy="68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MU Bright Roman"/>
                <a:cs typeface="CMU Bright Roman"/>
              </a:rPr>
              <a:t>Popular in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410686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1" grpId="0" animBg="1"/>
      <p:bldP spid="35" grpId="0" animBg="1"/>
      <p:bldP spid="38" grpId="0" animBg="1"/>
      <p:bldP spid="40" grpId="0" animBg="1"/>
      <p:bldP spid="43" grpId="0" animBg="1"/>
      <p:bldP spid="46" grpId="0" animBg="1"/>
      <p:bldP spid="52" grpId="0"/>
      <p:bldP spid="53" grpId="0"/>
      <p:bldP spid="54" grpId="0"/>
      <p:bldP spid="115" grpId="0"/>
      <p:bldP spid="116" grpId="0"/>
      <p:bldP spid="117" grpId="0"/>
      <p:bldP spid="98" grpId="0" animBg="1"/>
      <p:bldP spid="100" grpId="0" animBg="1"/>
      <p:bldP spid="102" grpId="0" animBg="1"/>
      <p:bldP spid="103" grpId="0" animBg="1"/>
      <p:bldP spid="106" grpId="0" animBg="1"/>
      <p:bldP spid="109" grpId="0" animBg="1"/>
      <p:bldP spid="121" grpId="0"/>
      <p:bldP spid="122" grpId="0"/>
      <p:bldP spid="123" grpId="0"/>
      <p:bldP spid="124" grpId="0"/>
      <p:bldP spid="125" grpId="0"/>
      <p:bldP spid="126" grpId="0"/>
      <p:bldP spid="92" grpId="0" animBg="1"/>
      <p:bldP spid="94" grpId="0" animBg="1"/>
      <p:bldP spid="96" grpId="0" animBg="1"/>
      <p:bldP spid="97" grpId="0" animBg="1"/>
      <p:bldP spid="104" grpId="0" animBg="1"/>
      <p:bldP spid="128" grpId="0" animBg="1"/>
      <p:bldP spid="1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5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Recap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RNNs allow for processing of variable length inputs and outputs by maintaining state information across time steps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Various Input-Output scenarios are possible 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(Single/Multiple)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RNNs can be stacked, or bi-directional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Vanilla RNNs are improved upon by LSTMs which address the vanishing gradient problem through the CEC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Exploding gradients are handled by gradient clipping</a:t>
            </a:r>
          </a:p>
          <a:p>
            <a:pPr marL="0" indent="0">
              <a:buNone/>
            </a:pPr>
            <a:endParaRPr lang="en-US" sz="1800" dirty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346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3201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Popular LSTM Cell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9191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097849" y="372799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4445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61996" y="2324443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0270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337100" y="357394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1967315" y="369375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036115" y="3767585"/>
            <a:ext cx="131882" cy="133686"/>
            <a:chOff x="7787230" y="1641491"/>
            <a:chExt cx="131882" cy="133686"/>
          </a:xfrm>
        </p:grpSpPr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5684861" y="369426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42" idx="4"/>
            <a:endCxn id="51" idx="0"/>
          </p:cNvCxnSpPr>
          <p:nvPr/>
        </p:nvCxnSpPr>
        <p:spPr>
          <a:xfrm>
            <a:off x="5819602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760133" y="3762310"/>
            <a:ext cx="131882" cy="133686"/>
            <a:chOff x="7787230" y="1641491"/>
            <a:chExt cx="131882" cy="133686"/>
          </a:xfrm>
        </p:grpSpPr>
        <p:cxnSp>
          <p:nvCxnSpPr>
            <p:cNvPr id="57" name="Straight Connector 56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1" idx="4"/>
            <a:endCxn id="46" idx="0"/>
          </p:cNvCxnSpPr>
          <p:nvPr/>
        </p:nvCxnSpPr>
        <p:spPr>
          <a:xfrm>
            <a:off x="2102056" y="2827672"/>
            <a:ext cx="4028" cy="8660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46" idx="2"/>
          </p:cNvCxnSpPr>
          <p:nvPr/>
        </p:nvCxnSpPr>
        <p:spPr>
          <a:xfrm>
            <a:off x="1507122" y="3831547"/>
            <a:ext cx="460193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302708" y="3574919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="1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46" idx="6"/>
            <a:endCxn id="66" idx="2"/>
          </p:cNvCxnSpPr>
          <p:nvPr/>
        </p:nvCxnSpPr>
        <p:spPr>
          <a:xfrm>
            <a:off x="2244852" y="3832525"/>
            <a:ext cx="10578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3817919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51" idx="2"/>
          </p:cNvCxnSpPr>
          <p:nvPr/>
        </p:nvCxnSpPr>
        <p:spPr>
          <a:xfrm>
            <a:off x="485231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6"/>
          </p:cNvCxnSpPr>
          <p:nvPr/>
        </p:nvCxnSpPr>
        <p:spPr>
          <a:xfrm flipV="1">
            <a:off x="5962398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417231" y="4320127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489111" y="4394052"/>
            <a:ext cx="131882" cy="133686"/>
            <a:chOff x="7787230" y="1641491"/>
            <a:chExt cx="131882" cy="133686"/>
          </a:xfrm>
        </p:grpSpPr>
        <p:cxnSp>
          <p:nvCxnSpPr>
            <p:cNvPr id="82" name="Straight Connector 8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43" idx="0"/>
            <a:endCxn id="84" idx="4"/>
          </p:cNvCxnSpPr>
          <p:nvPr/>
        </p:nvCxnSpPr>
        <p:spPr>
          <a:xfrm flipH="1" flipV="1">
            <a:off x="3556000" y="4597664"/>
            <a:ext cx="4314" cy="26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3496510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3378159" y="4014680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377345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377345" y="4013701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41" idx="7"/>
          </p:cNvCxnSpPr>
          <p:nvPr/>
        </p:nvCxnSpPr>
        <p:spPr>
          <a:xfrm flipH="1">
            <a:off x="2284210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5998118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772567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477344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374246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330270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7748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46852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79367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610695" y="3635786"/>
            <a:ext cx="38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15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21306" y="5922377"/>
            <a:ext cx="10240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48769" y="3296942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Cell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88853" y="3612405"/>
            <a:ext cx="55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98326"/>
              </p:ext>
            </p:extLst>
          </p:nvPr>
        </p:nvGraphicFramePr>
        <p:xfrm>
          <a:off x="6610695" y="4203691"/>
          <a:ext cx="213995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9" name="Equation" r:id="rId3" imgW="1574800" imgH="863600" progId="Equation.DSMT4">
                  <p:embed/>
                </p:oleObj>
              </mc:Choice>
              <mc:Fallback>
                <p:oleObj name="Equation" r:id="rId3" imgW="15748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0695" y="4203691"/>
                        <a:ext cx="2139950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558890" y="1362842"/>
            <a:ext cx="12062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92322" y="1362842"/>
            <a:ext cx="11379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     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41641" y="3256904"/>
            <a:ext cx="505362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8910" y="3234225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64090" y="2183869"/>
            <a:ext cx="473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smtClean="0">
                <a:latin typeface="CMU Bright SemiBold Oblique"/>
                <a:cs typeface="CMU Bright SemiBold Oblique"/>
              </a:rPr>
              <a:t>i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54198" y="2161189"/>
            <a:ext cx="49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o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91807" y="5099647"/>
            <a:ext cx="47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 smtClean="0">
                <a:latin typeface="CMU Bright SemiBold Oblique"/>
                <a:cs typeface="CMU Bright SemiBold Oblique"/>
              </a:rPr>
              <a:t>f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82823"/>
              </p:ext>
            </p:extLst>
          </p:nvPr>
        </p:nvGraphicFramePr>
        <p:xfrm>
          <a:off x="6610695" y="2108879"/>
          <a:ext cx="23987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0" name="Equation" r:id="rId5" imgW="1765300" imgH="609600" progId="Equation.DSMT4">
                  <p:embed/>
                </p:oleObj>
              </mc:Choice>
              <mc:Fallback>
                <p:oleObj name="Equation" r:id="rId5" imgW="17653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0695" y="2108879"/>
                        <a:ext cx="2398712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928590"/>
              </p:ext>
            </p:extLst>
          </p:nvPr>
        </p:nvGraphicFramePr>
        <p:xfrm>
          <a:off x="6610695" y="5576302"/>
          <a:ext cx="1638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1" name="Equation" r:id="rId7" imgW="1206500" imgH="254000" progId="Equation.DSMT4">
                  <p:embed/>
                </p:oleObj>
              </mc:Choice>
              <mc:Fallback>
                <p:oleObj name="Equation" r:id="rId7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0695" y="5576302"/>
                        <a:ext cx="163830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6565335" y="2970178"/>
            <a:ext cx="18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Similarly for </a:t>
            </a:r>
            <a:r>
              <a:rPr lang="en-US" dirty="0" smtClean="0">
                <a:latin typeface="CMU Bright Oblique"/>
                <a:cs typeface="CMU Bright Oblique"/>
              </a:rPr>
              <a:t>i</a:t>
            </a:r>
            <a:r>
              <a:rPr lang="en-US" baseline="-25000" dirty="0" smtClean="0">
                <a:latin typeface="CMU Bright Oblique"/>
                <a:cs typeface="CMU Bright Oblique"/>
              </a:rPr>
              <a:t>t</a:t>
            </a:r>
            <a:r>
              <a:rPr lang="en-US" dirty="0" smtClean="0">
                <a:latin typeface="CMU Bright Roman"/>
                <a:cs typeface="CMU Bright Roman"/>
              </a:rPr>
              <a:t>, </a:t>
            </a:r>
            <a:r>
              <a:rPr lang="en-US" dirty="0" err="1" smtClean="0">
                <a:latin typeface="CMU Bright Oblique"/>
                <a:cs typeface="CMU Bright Oblique"/>
              </a:rPr>
              <a:t>o</a:t>
            </a:r>
            <a:r>
              <a:rPr lang="en-US" baseline="-25000" dirty="0" err="1" smtClean="0">
                <a:latin typeface="CMU Bright Oblique"/>
                <a:cs typeface="CMU Bright Oblique"/>
              </a:rPr>
              <a:t>t</a:t>
            </a:r>
            <a:endParaRPr lang="en-US" baseline="-25000" dirty="0">
              <a:latin typeface="CMU Bright Oblique"/>
              <a:cs typeface="CMU Bright Oblique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1020" y="6490656"/>
            <a:ext cx="32438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CMU Bright Roman"/>
                <a:cs typeface="CMU Bright Roman"/>
              </a:rPr>
              <a:t>* </a:t>
            </a:r>
            <a:r>
              <a:rPr lang="en-US" dirty="0" smtClean="0">
                <a:latin typeface="CMU Bright Roman"/>
                <a:cs typeface="CMU Bright Roman"/>
              </a:rPr>
              <a:t>Dashed line indicates time-lag</a:t>
            </a:r>
            <a:r>
              <a:rPr lang="en-US" dirty="0">
                <a:latin typeface="CMU Bright Roman"/>
                <a:cs typeface="CMU Bright Roman"/>
              </a:rPr>
              <a:t/>
            </a:r>
            <a:br>
              <a:rPr lang="en-US" dirty="0">
                <a:latin typeface="CMU Bright Roman"/>
                <a:cs typeface="CMU Bright Roman"/>
              </a:rPr>
            </a:b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8094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3201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Extension I: Peephole </a:t>
            </a:r>
            <a:r>
              <a:rPr lang="en-US" sz="4000" dirty="0" smtClean="0">
                <a:latin typeface="CMU Bright SemiBold"/>
                <a:cs typeface="CMU Bright SemiBold"/>
              </a:rPr>
              <a:t>LSTM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9191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097849" y="372799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4445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61996" y="2324443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0270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337100" y="357394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1967315" y="369375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036115" y="3767585"/>
            <a:ext cx="131882" cy="133686"/>
            <a:chOff x="7787230" y="1641491"/>
            <a:chExt cx="131882" cy="133686"/>
          </a:xfrm>
        </p:grpSpPr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5684861" y="369426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42" idx="4"/>
            <a:endCxn id="51" idx="0"/>
          </p:cNvCxnSpPr>
          <p:nvPr/>
        </p:nvCxnSpPr>
        <p:spPr>
          <a:xfrm>
            <a:off x="5819602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760133" y="3762310"/>
            <a:ext cx="131882" cy="133686"/>
            <a:chOff x="7787230" y="1641491"/>
            <a:chExt cx="131882" cy="133686"/>
          </a:xfrm>
        </p:grpSpPr>
        <p:cxnSp>
          <p:nvCxnSpPr>
            <p:cNvPr id="57" name="Straight Connector 56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1" idx="4"/>
            <a:endCxn id="46" idx="0"/>
          </p:cNvCxnSpPr>
          <p:nvPr/>
        </p:nvCxnSpPr>
        <p:spPr>
          <a:xfrm>
            <a:off x="2102056" y="2827672"/>
            <a:ext cx="4028" cy="8660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46" idx="2"/>
          </p:cNvCxnSpPr>
          <p:nvPr/>
        </p:nvCxnSpPr>
        <p:spPr>
          <a:xfrm>
            <a:off x="1507122" y="3831547"/>
            <a:ext cx="460193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302708" y="3574919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="1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46" idx="6"/>
            <a:endCxn id="66" idx="2"/>
          </p:cNvCxnSpPr>
          <p:nvPr/>
        </p:nvCxnSpPr>
        <p:spPr>
          <a:xfrm>
            <a:off x="2244852" y="3832525"/>
            <a:ext cx="10578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3817919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51" idx="2"/>
          </p:cNvCxnSpPr>
          <p:nvPr/>
        </p:nvCxnSpPr>
        <p:spPr>
          <a:xfrm>
            <a:off x="485231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6"/>
          </p:cNvCxnSpPr>
          <p:nvPr/>
        </p:nvCxnSpPr>
        <p:spPr>
          <a:xfrm flipV="1">
            <a:off x="5962398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417231" y="4320127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489111" y="4394052"/>
            <a:ext cx="131882" cy="133686"/>
            <a:chOff x="7787230" y="1641491"/>
            <a:chExt cx="131882" cy="133686"/>
          </a:xfrm>
        </p:grpSpPr>
        <p:cxnSp>
          <p:nvCxnSpPr>
            <p:cNvPr id="82" name="Straight Connector 8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43" idx="0"/>
            <a:endCxn id="84" idx="4"/>
          </p:cNvCxnSpPr>
          <p:nvPr/>
        </p:nvCxnSpPr>
        <p:spPr>
          <a:xfrm flipH="1" flipV="1">
            <a:off x="3556000" y="4597664"/>
            <a:ext cx="4314" cy="26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3496510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3378159" y="4014680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377345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377345" y="4013701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41" idx="7"/>
          </p:cNvCxnSpPr>
          <p:nvPr/>
        </p:nvCxnSpPr>
        <p:spPr>
          <a:xfrm flipH="1">
            <a:off x="2284210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5998118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772567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477344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374246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330270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7748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46852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79367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610695" y="3635786"/>
            <a:ext cx="38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16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21306" y="5922377"/>
            <a:ext cx="10240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48769" y="3296942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Cell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88853" y="3612405"/>
            <a:ext cx="55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357344"/>
              </p:ext>
            </p:extLst>
          </p:nvPr>
        </p:nvGraphicFramePr>
        <p:xfrm>
          <a:off x="6610695" y="4203691"/>
          <a:ext cx="213995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" name="Equation" r:id="rId3" imgW="1574800" imgH="863600" progId="Equation.DSMT4">
                  <p:embed/>
                </p:oleObj>
              </mc:Choice>
              <mc:Fallback>
                <p:oleObj name="Equation" r:id="rId3" imgW="15748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0695" y="4203691"/>
                        <a:ext cx="2139950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558890" y="1362842"/>
            <a:ext cx="12062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92322" y="1362842"/>
            <a:ext cx="11379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     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41641" y="3256904"/>
            <a:ext cx="505362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8910" y="3234225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64090" y="2183869"/>
            <a:ext cx="473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smtClean="0">
                <a:latin typeface="CMU Bright SemiBold Oblique"/>
                <a:cs typeface="CMU Bright SemiBold Oblique"/>
              </a:rPr>
              <a:t>i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54198" y="2161189"/>
            <a:ext cx="49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o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91807" y="5099647"/>
            <a:ext cx="47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 smtClean="0">
                <a:latin typeface="CMU Bright SemiBold Oblique"/>
                <a:cs typeface="CMU Bright SemiBold Oblique"/>
              </a:rPr>
              <a:t>f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33221"/>
              </p:ext>
            </p:extLst>
          </p:nvPr>
        </p:nvGraphicFramePr>
        <p:xfrm>
          <a:off x="6610350" y="1919288"/>
          <a:ext cx="2398713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0" name="Equation" r:id="rId5" imgW="1765300" imgH="889000" progId="Equation.DSMT4">
                  <p:embed/>
                </p:oleObj>
              </mc:Choice>
              <mc:Fallback>
                <p:oleObj name="Equation" r:id="rId5" imgW="17653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0350" y="1919288"/>
                        <a:ext cx="2398713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35509"/>
              </p:ext>
            </p:extLst>
          </p:nvPr>
        </p:nvGraphicFramePr>
        <p:xfrm>
          <a:off x="6610695" y="5576302"/>
          <a:ext cx="1638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1" name="Equation" r:id="rId7" imgW="1206500" imgH="254000" progId="Equation.DSMT4">
                  <p:embed/>
                </p:oleObj>
              </mc:Choice>
              <mc:Fallback>
                <p:oleObj name="Equation" r:id="rId7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0695" y="5576302"/>
                        <a:ext cx="163830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6463275" y="3083578"/>
            <a:ext cx="280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Similarly for </a:t>
            </a:r>
            <a:r>
              <a:rPr lang="en-US" dirty="0" smtClean="0">
                <a:latin typeface="CMU Bright Oblique"/>
                <a:cs typeface="CMU Bright Oblique"/>
              </a:rPr>
              <a:t>i</a:t>
            </a:r>
            <a:r>
              <a:rPr lang="en-US" baseline="-25000" dirty="0" smtClean="0">
                <a:latin typeface="CMU Bright Oblique"/>
                <a:cs typeface="CMU Bright Oblique"/>
              </a:rPr>
              <a:t>t</a:t>
            </a:r>
            <a:r>
              <a:rPr lang="en-US" dirty="0" smtClean="0">
                <a:latin typeface="CMU Bright Roman"/>
                <a:cs typeface="CMU Bright Roman"/>
              </a:rPr>
              <a:t>, </a:t>
            </a:r>
            <a:r>
              <a:rPr lang="en-US" dirty="0" err="1" smtClean="0">
                <a:latin typeface="CMU Bright Oblique"/>
                <a:cs typeface="CMU Bright Oblique"/>
              </a:rPr>
              <a:t>o</a:t>
            </a:r>
            <a:r>
              <a:rPr lang="en-US" baseline="-25000" dirty="0" err="1" smtClean="0">
                <a:latin typeface="CMU Bright Oblique"/>
                <a:cs typeface="CMU Bright Oblique"/>
              </a:rPr>
              <a:t>t</a:t>
            </a:r>
            <a:r>
              <a:rPr lang="en-US" baseline="-25000" dirty="0" smtClean="0">
                <a:latin typeface="CMU Bright Oblique"/>
                <a:cs typeface="CMU Bright Oblique"/>
              </a:rPr>
              <a:t> </a:t>
            </a:r>
            <a:r>
              <a:rPr lang="en-US" dirty="0" smtClean="0">
                <a:latin typeface="CMU Bright Oblique"/>
                <a:cs typeface="CMU Bright Oblique"/>
              </a:rPr>
              <a:t>(</a:t>
            </a:r>
            <a:r>
              <a:rPr lang="en-US" dirty="0" smtClean="0">
                <a:latin typeface="CMU Bright Roman"/>
                <a:cs typeface="CMU Bright Roman"/>
              </a:rPr>
              <a:t>uses </a:t>
            </a:r>
            <a:r>
              <a:rPr lang="en-US" dirty="0" err="1" smtClean="0">
                <a:solidFill>
                  <a:srgbClr val="00FF00"/>
                </a:solidFill>
                <a:latin typeface="CMU Bright Oblique"/>
                <a:cs typeface="CMU Bright Oblique"/>
              </a:rPr>
              <a:t>c</a:t>
            </a:r>
            <a:r>
              <a:rPr lang="en-US" baseline="-25000" dirty="0" err="1" smtClean="0">
                <a:solidFill>
                  <a:srgbClr val="00FF00"/>
                </a:solidFill>
                <a:latin typeface="CMU Bright Oblique"/>
                <a:cs typeface="CMU Bright Oblique"/>
              </a:rPr>
              <a:t>t</a:t>
            </a:r>
            <a:r>
              <a:rPr lang="en-US" dirty="0" smtClean="0">
                <a:latin typeface="CMU Bright Oblique"/>
                <a:cs typeface="CMU Bright Oblique"/>
              </a:rPr>
              <a:t>)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64" name="Straight Arrow Connector 105"/>
          <p:cNvCxnSpPr>
            <a:stCxn id="66" idx="1"/>
            <a:endCxn id="41" idx="5"/>
          </p:cNvCxnSpPr>
          <p:nvPr/>
        </p:nvCxnSpPr>
        <p:spPr>
          <a:xfrm rot="16200000" flipV="1">
            <a:off x="2382111" y="2654321"/>
            <a:ext cx="898149" cy="1093949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008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05"/>
          <p:cNvCxnSpPr>
            <a:stCxn id="66" idx="1"/>
            <a:endCxn id="43" idx="1"/>
          </p:cNvCxnSpPr>
          <p:nvPr/>
        </p:nvCxnSpPr>
        <p:spPr>
          <a:xfrm rot="16200000" flipH="1">
            <a:off x="2733344" y="4295185"/>
            <a:ext cx="1289630" cy="12700"/>
          </a:xfrm>
          <a:prstGeom prst="curvedConnector5">
            <a:avLst>
              <a:gd name="adj1" fmla="val -17726"/>
              <a:gd name="adj2" fmla="val -5262677"/>
              <a:gd name="adj3" fmla="val 69975"/>
            </a:avLst>
          </a:prstGeom>
          <a:ln w="28575" cmpd="sng">
            <a:solidFill>
              <a:srgbClr val="008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05"/>
          <p:cNvCxnSpPr>
            <a:stCxn id="66" idx="7"/>
            <a:endCxn id="42" idx="3"/>
          </p:cNvCxnSpPr>
          <p:nvPr/>
        </p:nvCxnSpPr>
        <p:spPr>
          <a:xfrm rot="5400000" flipH="1" flipV="1">
            <a:off x="4246874" y="2259798"/>
            <a:ext cx="886167" cy="1894979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008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11020" y="6490656"/>
            <a:ext cx="32438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CMU Bright Roman"/>
                <a:cs typeface="CMU Bright Roman"/>
              </a:rPr>
              <a:t>* </a:t>
            </a:r>
            <a:r>
              <a:rPr lang="en-US" dirty="0" smtClean="0">
                <a:latin typeface="CMU Bright Roman"/>
                <a:cs typeface="CMU Bright Roman"/>
              </a:rPr>
              <a:t>Dashed line indicates time-lag</a:t>
            </a:r>
            <a:r>
              <a:rPr lang="en-US" dirty="0">
                <a:latin typeface="CMU Bright Roman"/>
                <a:cs typeface="CMU Bright Roman"/>
              </a:rPr>
              <a:t/>
            </a:r>
            <a:br>
              <a:rPr lang="en-US" dirty="0">
                <a:latin typeface="CMU Bright Roman"/>
                <a:cs typeface="CMU Bright Roman"/>
              </a:rPr>
            </a:b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83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3201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Popular LSTM Cell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9191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097849" y="372799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4445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61996" y="2324443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0270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337100" y="357394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1967315" y="369375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036115" y="3767585"/>
            <a:ext cx="131882" cy="133686"/>
            <a:chOff x="7787230" y="1641491"/>
            <a:chExt cx="131882" cy="133686"/>
          </a:xfrm>
        </p:grpSpPr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5684861" y="369426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42" idx="4"/>
            <a:endCxn id="51" idx="0"/>
          </p:cNvCxnSpPr>
          <p:nvPr/>
        </p:nvCxnSpPr>
        <p:spPr>
          <a:xfrm>
            <a:off x="5819602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760133" y="3762310"/>
            <a:ext cx="131882" cy="133686"/>
            <a:chOff x="7787230" y="1641491"/>
            <a:chExt cx="131882" cy="133686"/>
          </a:xfrm>
        </p:grpSpPr>
        <p:cxnSp>
          <p:nvCxnSpPr>
            <p:cNvPr id="57" name="Straight Connector 56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1" idx="4"/>
            <a:endCxn id="46" idx="0"/>
          </p:cNvCxnSpPr>
          <p:nvPr/>
        </p:nvCxnSpPr>
        <p:spPr>
          <a:xfrm>
            <a:off x="2102056" y="2827672"/>
            <a:ext cx="4028" cy="8660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46" idx="2"/>
          </p:cNvCxnSpPr>
          <p:nvPr/>
        </p:nvCxnSpPr>
        <p:spPr>
          <a:xfrm>
            <a:off x="1507122" y="3831547"/>
            <a:ext cx="460193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302708" y="3574919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46" idx="6"/>
            <a:endCxn id="66" idx="2"/>
          </p:cNvCxnSpPr>
          <p:nvPr/>
        </p:nvCxnSpPr>
        <p:spPr>
          <a:xfrm>
            <a:off x="2244852" y="3832525"/>
            <a:ext cx="10578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3817919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51" idx="2"/>
          </p:cNvCxnSpPr>
          <p:nvPr/>
        </p:nvCxnSpPr>
        <p:spPr>
          <a:xfrm>
            <a:off x="485231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6"/>
          </p:cNvCxnSpPr>
          <p:nvPr/>
        </p:nvCxnSpPr>
        <p:spPr>
          <a:xfrm flipV="1">
            <a:off x="5962398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417231" y="4320127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489111" y="4394052"/>
            <a:ext cx="131882" cy="133686"/>
            <a:chOff x="7787230" y="1641491"/>
            <a:chExt cx="131882" cy="133686"/>
          </a:xfrm>
        </p:grpSpPr>
        <p:cxnSp>
          <p:nvCxnSpPr>
            <p:cNvPr id="82" name="Straight Connector 8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43" idx="0"/>
            <a:endCxn id="84" idx="4"/>
          </p:cNvCxnSpPr>
          <p:nvPr/>
        </p:nvCxnSpPr>
        <p:spPr>
          <a:xfrm flipH="1" flipV="1">
            <a:off x="3556000" y="4597664"/>
            <a:ext cx="4314" cy="26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3496510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3378159" y="4014680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377345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377345" y="4013701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41" idx="7"/>
          </p:cNvCxnSpPr>
          <p:nvPr/>
        </p:nvCxnSpPr>
        <p:spPr>
          <a:xfrm flipH="1">
            <a:off x="2284210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5998118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772567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477344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374246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330270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7748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46852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79367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610695" y="3635786"/>
            <a:ext cx="38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17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21306" y="5922377"/>
            <a:ext cx="10240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48769" y="3296942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Cell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88853" y="3612405"/>
            <a:ext cx="55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659513"/>
              </p:ext>
            </p:extLst>
          </p:nvPr>
        </p:nvGraphicFramePr>
        <p:xfrm>
          <a:off x="6610695" y="4203691"/>
          <a:ext cx="213995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5" name="Equation" r:id="rId3" imgW="1574800" imgH="863600" progId="Equation.DSMT4">
                  <p:embed/>
                </p:oleObj>
              </mc:Choice>
              <mc:Fallback>
                <p:oleObj name="Equation" r:id="rId3" imgW="15748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0695" y="4203691"/>
                        <a:ext cx="2139950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558890" y="1362842"/>
            <a:ext cx="12062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92322" y="1362842"/>
            <a:ext cx="11379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     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41641" y="3256904"/>
            <a:ext cx="505362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8910" y="3234225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64090" y="2183869"/>
            <a:ext cx="473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smtClean="0">
                <a:latin typeface="CMU Bright SemiBold Oblique"/>
                <a:cs typeface="CMU Bright SemiBold Oblique"/>
              </a:rPr>
              <a:t>i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54198" y="2161189"/>
            <a:ext cx="49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o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91807" y="5099647"/>
            <a:ext cx="47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 smtClean="0">
                <a:latin typeface="CMU Bright SemiBold Oblique"/>
                <a:cs typeface="CMU Bright SemiBold Oblique"/>
              </a:rPr>
              <a:t>f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51331"/>
              </p:ext>
            </p:extLst>
          </p:nvPr>
        </p:nvGraphicFramePr>
        <p:xfrm>
          <a:off x="6610695" y="2108879"/>
          <a:ext cx="23987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6" name="Equation" r:id="rId5" imgW="1765300" imgH="609600" progId="Equation.DSMT4">
                  <p:embed/>
                </p:oleObj>
              </mc:Choice>
              <mc:Fallback>
                <p:oleObj name="Equation" r:id="rId5" imgW="17653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0695" y="2108879"/>
                        <a:ext cx="2398712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513964"/>
              </p:ext>
            </p:extLst>
          </p:nvPr>
        </p:nvGraphicFramePr>
        <p:xfrm>
          <a:off x="6610695" y="5576302"/>
          <a:ext cx="1638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7" name="Equation" r:id="rId7" imgW="1206500" imgH="254000" progId="Equation.DSMT4">
                  <p:embed/>
                </p:oleObj>
              </mc:Choice>
              <mc:Fallback>
                <p:oleObj name="Equation" r:id="rId7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0695" y="5576302"/>
                        <a:ext cx="163830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6565335" y="2970178"/>
            <a:ext cx="18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Similarly for </a:t>
            </a:r>
            <a:r>
              <a:rPr lang="en-US" dirty="0" smtClean="0">
                <a:latin typeface="CMU Bright Oblique"/>
                <a:cs typeface="CMU Bright Oblique"/>
              </a:rPr>
              <a:t>i</a:t>
            </a:r>
            <a:r>
              <a:rPr lang="en-US" baseline="-25000" dirty="0" smtClean="0">
                <a:latin typeface="CMU Bright Oblique"/>
                <a:cs typeface="CMU Bright Oblique"/>
              </a:rPr>
              <a:t>t</a:t>
            </a:r>
            <a:r>
              <a:rPr lang="en-US" dirty="0" smtClean="0">
                <a:latin typeface="CMU Bright Roman"/>
                <a:cs typeface="CMU Bright Roman"/>
              </a:rPr>
              <a:t>, </a:t>
            </a:r>
            <a:r>
              <a:rPr lang="en-US" dirty="0" err="1" smtClean="0">
                <a:latin typeface="CMU Bright Oblique"/>
                <a:cs typeface="CMU Bright Oblique"/>
              </a:rPr>
              <a:t>o</a:t>
            </a:r>
            <a:r>
              <a:rPr lang="en-US" baseline="-25000" dirty="0" err="1" smtClean="0">
                <a:latin typeface="CMU Bright Oblique"/>
                <a:cs typeface="CMU Bright Oblique"/>
              </a:rPr>
              <a:t>t</a:t>
            </a:r>
            <a:endParaRPr lang="en-US" baseline="-25000" dirty="0">
              <a:latin typeface="CMU Bright Oblique"/>
              <a:cs typeface="CMU Bright Oblique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1020" y="6490656"/>
            <a:ext cx="32438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CMU Bright Roman"/>
                <a:cs typeface="CMU Bright Roman"/>
              </a:rPr>
              <a:t>* </a:t>
            </a:r>
            <a:r>
              <a:rPr lang="en-US" dirty="0" smtClean="0">
                <a:latin typeface="CMU Bright Roman"/>
                <a:cs typeface="CMU Bright Roman"/>
              </a:rPr>
              <a:t>Dashed line indicates time-lag</a:t>
            </a:r>
            <a:r>
              <a:rPr lang="en-US" dirty="0">
                <a:latin typeface="CMU Bright Roman"/>
                <a:cs typeface="CMU Bright Roman"/>
              </a:rPr>
              <a:t/>
            </a:r>
            <a:br>
              <a:rPr lang="en-US" dirty="0">
                <a:latin typeface="CMU Bright Roman"/>
                <a:cs typeface="CMU Bright Roman"/>
              </a:rPr>
            </a:b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69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3201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Extension I: Peephole </a:t>
            </a:r>
            <a:r>
              <a:rPr lang="en-US" sz="4000" dirty="0" smtClean="0">
                <a:latin typeface="CMU Bright SemiBold"/>
                <a:cs typeface="CMU Bright SemiBold"/>
              </a:rPr>
              <a:t>LSTM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9191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097849" y="372799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4445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61996" y="2324443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0270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337100" y="357394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1967315" y="369375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036115" y="3767585"/>
            <a:ext cx="131882" cy="133686"/>
            <a:chOff x="7787230" y="1641491"/>
            <a:chExt cx="131882" cy="133686"/>
          </a:xfrm>
        </p:grpSpPr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5684861" y="369426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42" idx="4"/>
            <a:endCxn id="51" idx="0"/>
          </p:cNvCxnSpPr>
          <p:nvPr/>
        </p:nvCxnSpPr>
        <p:spPr>
          <a:xfrm>
            <a:off x="5819602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760133" y="3762310"/>
            <a:ext cx="131882" cy="133686"/>
            <a:chOff x="7787230" y="1641491"/>
            <a:chExt cx="131882" cy="133686"/>
          </a:xfrm>
        </p:grpSpPr>
        <p:cxnSp>
          <p:nvCxnSpPr>
            <p:cNvPr id="57" name="Straight Connector 56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1" idx="4"/>
            <a:endCxn id="46" idx="0"/>
          </p:cNvCxnSpPr>
          <p:nvPr/>
        </p:nvCxnSpPr>
        <p:spPr>
          <a:xfrm>
            <a:off x="2102056" y="2827672"/>
            <a:ext cx="4028" cy="8660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46" idx="2"/>
          </p:cNvCxnSpPr>
          <p:nvPr/>
        </p:nvCxnSpPr>
        <p:spPr>
          <a:xfrm>
            <a:off x="1507122" y="3831547"/>
            <a:ext cx="460193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302708" y="3574919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="1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46" idx="6"/>
            <a:endCxn id="66" idx="2"/>
          </p:cNvCxnSpPr>
          <p:nvPr/>
        </p:nvCxnSpPr>
        <p:spPr>
          <a:xfrm>
            <a:off x="2244852" y="3832525"/>
            <a:ext cx="10578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3817919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51" idx="2"/>
          </p:cNvCxnSpPr>
          <p:nvPr/>
        </p:nvCxnSpPr>
        <p:spPr>
          <a:xfrm>
            <a:off x="485231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6"/>
          </p:cNvCxnSpPr>
          <p:nvPr/>
        </p:nvCxnSpPr>
        <p:spPr>
          <a:xfrm flipV="1">
            <a:off x="5962398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417231" y="4320127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489111" y="4394052"/>
            <a:ext cx="131882" cy="133686"/>
            <a:chOff x="7787230" y="1641491"/>
            <a:chExt cx="131882" cy="133686"/>
          </a:xfrm>
        </p:grpSpPr>
        <p:cxnSp>
          <p:nvCxnSpPr>
            <p:cNvPr id="82" name="Straight Connector 8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43" idx="0"/>
            <a:endCxn id="84" idx="4"/>
          </p:cNvCxnSpPr>
          <p:nvPr/>
        </p:nvCxnSpPr>
        <p:spPr>
          <a:xfrm flipH="1" flipV="1">
            <a:off x="3556000" y="4597664"/>
            <a:ext cx="4314" cy="26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3496510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3378159" y="4014680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377345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377345" y="4013701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41" idx="7"/>
          </p:cNvCxnSpPr>
          <p:nvPr/>
        </p:nvCxnSpPr>
        <p:spPr>
          <a:xfrm flipH="1">
            <a:off x="2284210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5998118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772567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477344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374246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330270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7748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46852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79367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610695" y="3635786"/>
            <a:ext cx="38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18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21306" y="5922377"/>
            <a:ext cx="10240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48769" y="3296942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Cell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88853" y="3612405"/>
            <a:ext cx="55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922167"/>
              </p:ext>
            </p:extLst>
          </p:nvPr>
        </p:nvGraphicFramePr>
        <p:xfrm>
          <a:off x="6610695" y="4203691"/>
          <a:ext cx="213995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9" name="Equation" r:id="rId3" imgW="1574800" imgH="863600" progId="Equation.DSMT4">
                  <p:embed/>
                </p:oleObj>
              </mc:Choice>
              <mc:Fallback>
                <p:oleObj name="Equation" r:id="rId3" imgW="15748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0695" y="4203691"/>
                        <a:ext cx="2139950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558890" y="1362842"/>
            <a:ext cx="12062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92322" y="1362842"/>
            <a:ext cx="11379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     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41641" y="3256904"/>
            <a:ext cx="505362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8910" y="3234225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64090" y="2183869"/>
            <a:ext cx="473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smtClean="0">
                <a:latin typeface="CMU Bright SemiBold Oblique"/>
                <a:cs typeface="CMU Bright SemiBold Oblique"/>
              </a:rPr>
              <a:t>i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54198" y="2161189"/>
            <a:ext cx="49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o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91807" y="5099647"/>
            <a:ext cx="47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 smtClean="0">
                <a:latin typeface="CMU Bright SemiBold Oblique"/>
                <a:cs typeface="CMU Bright SemiBold Oblique"/>
              </a:rPr>
              <a:t>f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087975"/>
              </p:ext>
            </p:extLst>
          </p:nvPr>
        </p:nvGraphicFramePr>
        <p:xfrm>
          <a:off x="6610350" y="1919288"/>
          <a:ext cx="2398713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0" name="Equation" r:id="rId5" imgW="1765300" imgH="889000" progId="Equation.DSMT4">
                  <p:embed/>
                </p:oleObj>
              </mc:Choice>
              <mc:Fallback>
                <p:oleObj name="Equation" r:id="rId5" imgW="17653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0350" y="1919288"/>
                        <a:ext cx="2398713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842479"/>
              </p:ext>
            </p:extLst>
          </p:nvPr>
        </p:nvGraphicFramePr>
        <p:xfrm>
          <a:off x="6610695" y="5576302"/>
          <a:ext cx="1638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1" name="Equation" r:id="rId7" imgW="1206500" imgH="254000" progId="Equation.DSMT4">
                  <p:embed/>
                </p:oleObj>
              </mc:Choice>
              <mc:Fallback>
                <p:oleObj name="Equation" r:id="rId7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0695" y="5576302"/>
                        <a:ext cx="163830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6463275" y="3083578"/>
            <a:ext cx="280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Similarly for </a:t>
            </a:r>
            <a:r>
              <a:rPr lang="en-US" dirty="0" smtClean="0">
                <a:latin typeface="CMU Bright Oblique"/>
                <a:cs typeface="CMU Bright Oblique"/>
              </a:rPr>
              <a:t>i</a:t>
            </a:r>
            <a:r>
              <a:rPr lang="en-US" baseline="-25000" dirty="0" smtClean="0">
                <a:latin typeface="CMU Bright Oblique"/>
                <a:cs typeface="CMU Bright Oblique"/>
              </a:rPr>
              <a:t>t</a:t>
            </a:r>
            <a:r>
              <a:rPr lang="en-US" dirty="0" smtClean="0">
                <a:latin typeface="CMU Bright Roman"/>
                <a:cs typeface="CMU Bright Roman"/>
              </a:rPr>
              <a:t>, </a:t>
            </a:r>
            <a:r>
              <a:rPr lang="en-US" dirty="0" err="1" smtClean="0">
                <a:latin typeface="CMU Bright Oblique"/>
                <a:cs typeface="CMU Bright Oblique"/>
              </a:rPr>
              <a:t>o</a:t>
            </a:r>
            <a:r>
              <a:rPr lang="en-US" baseline="-25000" dirty="0" err="1" smtClean="0">
                <a:latin typeface="CMU Bright Oblique"/>
                <a:cs typeface="CMU Bright Oblique"/>
              </a:rPr>
              <a:t>t</a:t>
            </a:r>
            <a:r>
              <a:rPr lang="en-US" baseline="-25000" dirty="0" smtClean="0">
                <a:latin typeface="CMU Bright Oblique"/>
                <a:cs typeface="CMU Bright Oblique"/>
              </a:rPr>
              <a:t> </a:t>
            </a:r>
            <a:r>
              <a:rPr lang="en-US" dirty="0" smtClean="0">
                <a:latin typeface="CMU Bright Oblique"/>
                <a:cs typeface="CMU Bright Oblique"/>
              </a:rPr>
              <a:t>(</a:t>
            </a:r>
            <a:r>
              <a:rPr lang="en-US" dirty="0" smtClean="0">
                <a:latin typeface="CMU Bright Roman"/>
                <a:cs typeface="CMU Bright Roman"/>
              </a:rPr>
              <a:t>uses </a:t>
            </a:r>
            <a:r>
              <a:rPr lang="en-US" dirty="0" err="1" smtClean="0">
                <a:solidFill>
                  <a:srgbClr val="00FF00"/>
                </a:solidFill>
                <a:latin typeface="CMU Bright Oblique"/>
                <a:cs typeface="CMU Bright Oblique"/>
              </a:rPr>
              <a:t>c</a:t>
            </a:r>
            <a:r>
              <a:rPr lang="en-US" baseline="-25000" dirty="0" err="1" smtClean="0">
                <a:solidFill>
                  <a:srgbClr val="00FF00"/>
                </a:solidFill>
                <a:latin typeface="CMU Bright Oblique"/>
                <a:cs typeface="CMU Bright Oblique"/>
              </a:rPr>
              <a:t>t</a:t>
            </a:r>
            <a:r>
              <a:rPr lang="en-US" dirty="0" smtClean="0">
                <a:latin typeface="CMU Bright Oblique"/>
                <a:cs typeface="CMU Bright Oblique"/>
              </a:rPr>
              <a:t>)</a:t>
            </a:r>
            <a:endParaRPr lang="en-US" dirty="0">
              <a:latin typeface="CMU Bright Oblique"/>
              <a:cs typeface="CMU Bright Oblique"/>
            </a:endParaRPr>
          </a:p>
        </p:txBody>
      </p:sp>
      <p:cxnSp>
        <p:nvCxnSpPr>
          <p:cNvPr id="64" name="Straight Arrow Connector 105"/>
          <p:cNvCxnSpPr>
            <a:stCxn id="66" idx="1"/>
            <a:endCxn id="41" idx="5"/>
          </p:cNvCxnSpPr>
          <p:nvPr/>
        </p:nvCxnSpPr>
        <p:spPr>
          <a:xfrm rot="16200000" flipV="1">
            <a:off x="2382111" y="2654321"/>
            <a:ext cx="898149" cy="1093949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008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05"/>
          <p:cNvCxnSpPr>
            <a:stCxn id="66" idx="1"/>
            <a:endCxn id="43" idx="1"/>
          </p:cNvCxnSpPr>
          <p:nvPr/>
        </p:nvCxnSpPr>
        <p:spPr>
          <a:xfrm rot="16200000" flipH="1">
            <a:off x="2733344" y="4295185"/>
            <a:ext cx="1289630" cy="12700"/>
          </a:xfrm>
          <a:prstGeom prst="curvedConnector5">
            <a:avLst>
              <a:gd name="adj1" fmla="val -17726"/>
              <a:gd name="adj2" fmla="val -5262677"/>
              <a:gd name="adj3" fmla="val 69975"/>
            </a:avLst>
          </a:prstGeom>
          <a:ln w="28575" cmpd="sng">
            <a:solidFill>
              <a:srgbClr val="008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05"/>
          <p:cNvCxnSpPr>
            <a:stCxn id="66" idx="7"/>
            <a:endCxn id="42" idx="3"/>
          </p:cNvCxnSpPr>
          <p:nvPr/>
        </p:nvCxnSpPr>
        <p:spPr>
          <a:xfrm rot="5400000" flipH="1" flipV="1">
            <a:off x="4246874" y="2259798"/>
            <a:ext cx="886167" cy="1894979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008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11020" y="6490656"/>
            <a:ext cx="32438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CMU Bright Roman"/>
                <a:cs typeface="CMU Bright Roman"/>
              </a:rPr>
              <a:t>* </a:t>
            </a:r>
            <a:r>
              <a:rPr lang="en-US" dirty="0" smtClean="0">
                <a:latin typeface="CMU Bright Roman"/>
                <a:cs typeface="CMU Bright Roman"/>
              </a:rPr>
              <a:t>Dashed line indicates time-lag</a:t>
            </a:r>
            <a:r>
              <a:rPr lang="en-US" dirty="0">
                <a:latin typeface="CMU Bright Roman"/>
                <a:cs typeface="CMU Bright Roman"/>
              </a:rPr>
              <a:t/>
            </a:r>
            <a:br>
              <a:rPr lang="en-US" dirty="0">
                <a:latin typeface="CMU Bright Roman"/>
                <a:cs typeface="CMU Bright Roman"/>
              </a:rPr>
            </a:b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930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Peephole LSTM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Gates can only see the output from the previous time step, which is close to 0 if the output gate is closed. However, these gates control the CEC cell. 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Helped the LSTM learn better timing for the problems tested – Spike timing and Counting spike time delays</a:t>
            </a:r>
          </a:p>
          <a:p>
            <a:pPr marL="0" indent="0">
              <a:buNone/>
            </a:pPr>
            <a:endParaRPr lang="en-US" sz="2400" dirty="0" smtClean="0">
              <a:latin typeface="CMU Bright Roman"/>
              <a:cs typeface="CMU Bright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398745"/>
            <a:ext cx="55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  <a:hlinkClick r:id="rId2"/>
              </a:rPr>
              <a:t>Recurrent 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nets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that 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time and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count, Gers </a:t>
            </a:r>
            <a:r>
              <a:rPr lang="en-US" i="1" dirty="0" smtClean="0">
                <a:latin typeface="CMU Bright Roman"/>
                <a:cs typeface="CMU Bright Roman"/>
                <a:hlinkClick r:id="rId3"/>
              </a:rPr>
              <a:t>et </a:t>
            </a:r>
            <a:r>
              <a:rPr lang="en-US" i="1" dirty="0">
                <a:latin typeface="CMU Bright Roman"/>
                <a:cs typeface="CMU Bright Roman"/>
                <a:hlinkClick r:id="rId3"/>
              </a:rPr>
              <a:t>al</a:t>
            </a:r>
            <a:r>
              <a:rPr lang="en-US" dirty="0">
                <a:latin typeface="CMU Bright Roman"/>
                <a:cs typeface="CMU Bright Roman"/>
                <a:hlinkClick r:id="rId3"/>
              </a:rPr>
              <a:t>.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,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2000</a:t>
            </a: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89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Outline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22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Why Recurrent Neural Networks (RNNs)?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The Vanilla RNN unit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The RNN forward pass</a:t>
            </a:r>
          </a:p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Backpropagation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 refresher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The RNN backward pass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Issues with the Vanilla RNN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The Long Short-Term Memory (LSTM) unit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The LSTM Forward &amp; Backward pass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LSTM variants and tips</a:t>
            </a:r>
          </a:p>
          <a:p>
            <a:pPr lvl="1"/>
            <a:r>
              <a:rPr lang="en-US" sz="2000" dirty="0" smtClean="0">
                <a:latin typeface="CMU Bright Roman"/>
                <a:cs typeface="CMU Bright Roman"/>
              </a:rPr>
              <a:t>Peephole LSTM</a:t>
            </a:r>
          </a:p>
          <a:p>
            <a:pPr lvl="1"/>
            <a:r>
              <a:rPr lang="en-US" sz="2000" dirty="0" smtClean="0">
                <a:latin typeface="CMU Bright Roman"/>
                <a:cs typeface="CMU Bright Roman"/>
              </a:rPr>
              <a:t>GRU</a:t>
            </a:r>
          </a:p>
        </p:txBody>
      </p:sp>
    </p:spTree>
    <p:extLst>
      <p:ext uri="{BB962C8B-B14F-4D97-AF65-F5344CB8AC3E}">
        <p14:creationId xmlns:p14="http://schemas.microsoft.com/office/powerpoint/2010/main" val="321201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Other minor variants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04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Coupled Input and Forget Gate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247114"/>
              </p:ext>
            </p:extLst>
          </p:nvPr>
        </p:nvGraphicFramePr>
        <p:xfrm>
          <a:off x="5727917" y="2368589"/>
          <a:ext cx="2863850" cy="28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1" name="Equation" r:id="rId3" imgW="2108200" imgH="2082800" progId="Equation.DSMT4">
                  <p:embed/>
                </p:oleObj>
              </mc:Choice>
              <mc:Fallback>
                <p:oleObj name="Equation" r:id="rId3" imgW="2108200" imgH="208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7917" y="2368589"/>
                        <a:ext cx="2863850" cy="282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946930"/>
              </p:ext>
            </p:extLst>
          </p:nvPr>
        </p:nvGraphicFramePr>
        <p:xfrm>
          <a:off x="5727917" y="1646238"/>
          <a:ext cx="11191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2" name="Equation" r:id="rId5" imgW="825500" imgH="292100" progId="Equation.DSMT4">
                  <p:embed/>
                </p:oleObj>
              </mc:Choice>
              <mc:Fallback>
                <p:oleObj name="Equation" r:id="rId5" imgW="825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7917" y="1646238"/>
                        <a:ext cx="1119188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521675"/>
            <a:ext cx="8229600" cy="520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MU Bright Roman"/>
                <a:cs typeface="CMU Bright Roman"/>
              </a:rPr>
              <a:t>Full Gate Recurrence</a:t>
            </a:r>
          </a:p>
        </p:txBody>
      </p:sp>
    </p:spTree>
    <p:extLst>
      <p:ext uri="{BB962C8B-B14F-4D97-AF65-F5344CB8AC3E}">
        <p14:creationId xmlns:p14="http://schemas.microsoft.com/office/powerpoint/2010/main" val="209835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LSTM: A Search Space Odyssey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Tested the following variants, using Peephole LSTM as standard: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CMU Bright Roman"/>
                <a:cs typeface="CMU Bright Roman"/>
              </a:rPr>
              <a:t>No </a:t>
            </a:r>
            <a:r>
              <a:rPr lang="en-US" sz="1400" dirty="0">
                <a:latin typeface="CMU Bright Roman"/>
                <a:cs typeface="CMU Bright Roman"/>
              </a:rPr>
              <a:t>Input Gate (NIG) </a:t>
            </a:r>
            <a:endParaRPr lang="en-US" sz="1400" dirty="0" smtClean="0">
              <a:latin typeface="CMU Bright Roman"/>
              <a:cs typeface="CMU Bright Roman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CMU Bright Roman"/>
                <a:cs typeface="CMU Bright Roman"/>
              </a:rPr>
              <a:t>No </a:t>
            </a:r>
            <a:r>
              <a:rPr lang="en-US" sz="1400" dirty="0">
                <a:latin typeface="CMU Bright Roman"/>
                <a:cs typeface="CMU Bright Roman"/>
              </a:rPr>
              <a:t>Forget Gate (NFG) </a:t>
            </a:r>
            <a:endParaRPr lang="en-US" sz="1400" dirty="0" smtClean="0">
              <a:latin typeface="CMU Bright Roman"/>
              <a:cs typeface="CMU Bright Roman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CMU Bright Roman"/>
                <a:cs typeface="CMU Bright Roman"/>
              </a:rPr>
              <a:t>No </a:t>
            </a:r>
            <a:r>
              <a:rPr lang="en-US" sz="1400" dirty="0">
                <a:latin typeface="CMU Bright Roman"/>
                <a:cs typeface="CMU Bright Roman"/>
              </a:rPr>
              <a:t>Output Gate (NOG) </a:t>
            </a:r>
            <a:endParaRPr lang="en-US" sz="1400" dirty="0" smtClean="0">
              <a:latin typeface="CMU Bright Roman"/>
              <a:cs typeface="CMU Bright Roman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CMU Bright Roman"/>
                <a:cs typeface="CMU Bright Roman"/>
              </a:rPr>
              <a:t>No </a:t>
            </a:r>
            <a:r>
              <a:rPr lang="en-US" sz="1400" dirty="0">
                <a:latin typeface="CMU Bright Roman"/>
                <a:cs typeface="CMU Bright Roman"/>
              </a:rPr>
              <a:t>Input Activation Function (NIAF) </a:t>
            </a:r>
            <a:endParaRPr lang="en-US" sz="1400" dirty="0" smtClean="0">
              <a:latin typeface="CMU Bright Roman"/>
              <a:cs typeface="CMU Bright Roman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CMU Bright Roman"/>
                <a:cs typeface="CMU Bright Roman"/>
              </a:rPr>
              <a:t>No </a:t>
            </a:r>
            <a:r>
              <a:rPr lang="en-US" sz="1400" dirty="0">
                <a:latin typeface="CMU Bright Roman"/>
                <a:cs typeface="CMU Bright Roman"/>
              </a:rPr>
              <a:t>Output Activation Function (NOAF) </a:t>
            </a:r>
            <a:endParaRPr lang="en-US" sz="1400" dirty="0" smtClean="0">
              <a:latin typeface="CMU Bright Roman"/>
              <a:cs typeface="CMU Bright Roman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CMU Bright Roman"/>
                <a:cs typeface="CMU Bright Roman"/>
              </a:rPr>
              <a:t>No </a:t>
            </a:r>
            <a:r>
              <a:rPr lang="en-US" sz="1400" dirty="0">
                <a:latin typeface="CMU Bright Roman"/>
                <a:cs typeface="CMU Bright Roman"/>
              </a:rPr>
              <a:t>Peepholes (NP) </a:t>
            </a:r>
            <a:endParaRPr lang="en-US" sz="1400" dirty="0" smtClean="0">
              <a:latin typeface="CMU Bright Roman"/>
              <a:cs typeface="CMU Bright Roman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CMU Bright Roman"/>
                <a:cs typeface="CMU Bright Roman"/>
              </a:rPr>
              <a:t>Coupled </a:t>
            </a:r>
            <a:r>
              <a:rPr lang="en-US" sz="1400" dirty="0">
                <a:latin typeface="CMU Bright Roman"/>
                <a:cs typeface="CMU Bright Roman"/>
              </a:rPr>
              <a:t>Input and Forget Gate (CIFG) </a:t>
            </a:r>
            <a:endParaRPr lang="en-US" sz="1400" dirty="0" smtClean="0">
              <a:latin typeface="CMU Bright Roman"/>
              <a:cs typeface="CMU Bright Roman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CMU Bright Roman"/>
                <a:cs typeface="CMU Bright Roman"/>
              </a:rPr>
              <a:t>Full </a:t>
            </a:r>
            <a:r>
              <a:rPr lang="en-US" sz="1400" dirty="0">
                <a:latin typeface="CMU Bright Roman"/>
                <a:cs typeface="CMU Bright Roman"/>
              </a:rPr>
              <a:t>Gate Recurrence (FGR</a:t>
            </a:r>
            <a:r>
              <a:rPr lang="en-US" sz="1400" dirty="0" smtClean="0">
                <a:latin typeface="CMU Bright Roman"/>
                <a:cs typeface="CMU Bright Roman"/>
              </a:rPr>
              <a:t>)</a:t>
            </a:r>
          </a:p>
          <a:p>
            <a:pPr marL="400050"/>
            <a:r>
              <a:rPr lang="en-US" sz="2400" dirty="0" smtClean="0">
                <a:latin typeface="CMU Bright Roman"/>
                <a:cs typeface="CMU Bright Roman"/>
              </a:rPr>
              <a:t>On the tasks of:</a:t>
            </a:r>
          </a:p>
          <a:p>
            <a:pPr marL="800100" lvl="1"/>
            <a:r>
              <a:rPr lang="en-US" sz="2000" dirty="0" err="1" smtClean="0">
                <a:latin typeface="CMU Bright Roman"/>
                <a:cs typeface="CMU Bright Roman"/>
              </a:rPr>
              <a:t>Timit</a:t>
            </a:r>
            <a:r>
              <a:rPr lang="en-US" sz="2000" dirty="0" smtClean="0">
                <a:latin typeface="CMU Bright Roman"/>
                <a:cs typeface="CMU Bright Roman"/>
              </a:rPr>
              <a:t> Speech Recognition: Audio frame to 1 of 61 phonemes</a:t>
            </a:r>
          </a:p>
          <a:p>
            <a:pPr marL="800100" lvl="1"/>
            <a:r>
              <a:rPr lang="en-US" sz="2000" dirty="0" smtClean="0">
                <a:latin typeface="CMU Bright Roman"/>
                <a:cs typeface="CMU Bright Roman"/>
              </a:rPr>
              <a:t>IAM Online Handwriting Recognition: Sketch to characters</a:t>
            </a:r>
          </a:p>
          <a:p>
            <a:pPr marL="800100" lvl="1"/>
            <a:r>
              <a:rPr lang="en-US" sz="2000" dirty="0" smtClean="0">
                <a:latin typeface="CMU Bright Roman"/>
                <a:cs typeface="CMU Bright Roman"/>
              </a:rPr>
              <a:t>JSB Chorales: Next-step music frame 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98745"/>
            <a:ext cx="522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  <a:hlinkClick r:id="rId2"/>
              </a:rPr>
              <a:t>LSTM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: A Search Space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Odyssey, Greff </a:t>
            </a:r>
            <a:r>
              <a:rPr lang="en-US" i="1" dirty="0" smtClean="0">
                <a:latin typeface="CMU Bright Roman"/>
                <a:cs typeface="CMU Bright Roman"/>
                <a:hlinkClick r:id="rId2"/>
              </a:rPr>
              <a:t>et al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., 2015</a:t>
            </a: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731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LSTM: A Search Space Odyssey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The standard LSTM performed reasonably well on multiple datasets and none of the modifications significantly improved the performance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Coupling gates and removing peephole connections simplified the LSTM without hurting performance much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The forget gate and output activation are crucial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Found interaction between learning rate and network size to be minimal – indicates calibration can be done using a small network first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98745"/>
            <a:ext cx="522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  <a:hlinkClick r:id="rId3"/>
              </a:rPr>
              <a:t>LSTM</a:t>
            </a:r>
            <a:r>
              <a:rPr lang="en-US" dirty="0">
                <a:latin typeface="CMU Bright Roman"/>
                <a:cs typeface="CMU Bright Roman"/>
                <a:hlinkClick r:id="rId3"/>
              </a:rPr>
              <a:t>: A Search Space </a:t>
            </a:r>
            <a:r>
              <a:rPr lang="en-US" dirty="0" smtClean="0">
                <a:latin typeface="CMU Bright Roman"/>
                <a:cs typeface="CMU Bright Roman"/>
                <a:hlinkClick r:id="rId3"/>
              </a:rPr>
              <a:t>Odyssey, Greff </a:t>
            </a:r>
            <a:r>
              <a:rPr lang="en-US" i="1" dirty="0" smtClean="0">
                <a:latin typeface="CMU Bright Roman"/>
                <a:cs typeface="CMU Bright Roman"/>
                <a:hlinkClick r:id="rId3"/>
              </a:rPr>
              <a:t>et al</a:t>
            </a:r>
            <a:r>
              <a:rPr lang="en-US" dirty="0" smtClean="0">
                <a:latin typeface="CMU Bright Roman"/>
                <a:cs typeface="CMU Bright Roman"/>
                <a:hlinkClick r:id="rId3"/>
              </a:rPr>
              <a:t>., 2015</a:t>
            </a: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71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Gated Recurrent Unit (GRU)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A very simplified version of the LSTM</a:t>
            </a:r>
          </a:p>
          <a:p>
            <a:pPr lvl="1"/>
            <a:r>
              <a:rPr lang="en-US" sz="2000" dirty="0" smtClean="0">
                <a:latin typeface="CMU Bright Roman"/>
                <a:cs typeface="CMU Bright Roman"/>
              </a:rPr>
              <a:t>Merges forget and input gate into a single ‘update’ gate</a:t>
            </a:r>
          </a:p>
          <a:p>
            <a:pPr lvl="1"/>
            <a:r>
              <a:rPr lang="en-US" sz="2000" dirty="0" smtClean="0">
                <a:latin typeface="CMU Bright Roman"/>
                <a:cs typeface="CMU Bright Roman"/>
              </a:rPr>
              <a:t>Merges cell and hidden state</a:t>
            </a:r>
          </a:p>
          <a:p>
            <a:pPr lvl="1"/>
            <a:endParaRPr lang="en-US" sz="20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Has fewer parameters than an LSTM and has been shown to outperform LSTM on some tasks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23980"/>
            <a:ext cx="6652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  <a:hlinkClick r:id="rId2"/>
              </a:rPr>
              <a:t>Learning 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Phrase Representations using RNN Encoder-Decoder for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/>
            </a:r>
            <a:br>
              <a:rPr lang="en-US" dirty="0" smtClean="0">
                <a:latin typeface="CMU Bright Roman"/>
                <a:cs typeface="CMU Bright Roman"/>
                <a:hlinkClick r:id="rId2"/>
              </a:rPr>
            </a:br>
            <a:r>
              <a:rPr lang="en-US" dirty="0" smtClean="0">
                <a:latin typeface="CMU Bright Roman"/>
                <a:cs typeface="CMU Bright Roman"/>
                <a:hlinkClick r:id="rId2"/>
              </a:rPr>
              <a:t>Statistical 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Machine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Translation, Cho </a:t>
            </a:r>
            <a:r>
              <a:rPr lang="en-US" i="1" dirty="0" smtClean="0">
                <a:latin typeface="CMU Bright Roman"/>
                <a:cs typeface="CMU Bright Roman"/>
                <a:hlinkClick r:id="rId2"/>
              </a:rPr>
              <a:t>et al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., 2014</a:t>
            </a: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724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66706" y="2240569"/>
            <a:ext cx="4419609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GRU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111137" y="2324443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z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63572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894468" y="357195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>
          <a:xfrm>
            <a:off x="4229974" y="3690788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42" idx="4"/>
          </p:cNvCxnSpPr>
          <p:nvPr/>
        </p:nvCxnSpPr>
        <p:spPr>
          <a:xfrm>
            <a:off x="4368743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51" idx="2"/>
          </p:cNvCxnSpPr>
          <p:nvPr/>
        </p:nvCxnSpPr>
        <p:spPr>
          <a:xfrm>
            <a:off x="3409679" y="3829557"/>
            <a:ext cx="82029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6"/>
            <a:endCxn id="164" idx="1"/>
          </p:cNvCxnSpPr>
          <p:nvPr/>
        </p:nvCxnSpPr>
        <p:spPr>
          <a:xfrm>
            <a:off x="4507511" y="3829557"/>
            <a:ext cx="1252684" cy="1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3" idx="0"/>
            <a:endCxn id="91" idx="4"/>
          </p:cNvCxnSpPr>
          <p:nvPr/>
        </p:nvCxnSpPr>
        <p:spPr>
          <a:xfrm flipV="1">
            <a:off x="1893334" y="4314540"/>
            <a:ext cx="0" cy="5500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4" idx="3"/>
            <a:endCxn id="91" idx="2"/>
          </p:cNvCxnSpPr>
          <p:nvPr/>
        </p:nvCxnSpPr>
        <p:spPr>
          <a:xfrm flipV="1">
            <a:off x="827060" y="4175772"/>
            <a:ext cx="927505" cy="22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4547259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4026485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207548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163572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030511" y="2406895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Update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164634" y="4995637"/>
            <a:ext cx="916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Reset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760195" y="3660419"/>
            <a:ext cx="38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24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426653" y="5911037"/>
            <a:ext cx="10240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41463" y="1362842"/>
            <a:ext cx="11379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     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98" y="3926650"/>
            <a:ext cx="50536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76544" y="3262904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08469" y="2161189"/>
            <a:ext cx="487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z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24827" y="5099647"/>
            <a:ext cx="47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 smtClean="0">
                <a:latin typeface="CMU Bright SemiBold Oblique"/>
                <a:cs typeface="CMU Bright SemiBold Oblique"/>
              </a:rPr>
              <a:t>f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4565" y="4037003"/>
            <a:ext cx="277537" cy="277537"/>
            <a:chOff x="5837261" y="3846666"/>
            <a:chExt cx="277537" cy="277537"/>
          </a:xfrm>
        </p:grpSpPr>
        <p:sp>
          <p:nvSpPr>
            <p:cNvPr id="91" name="Oval 90"/>
            <p:cNvSpPr/>
            <p:nvPr/>
          </p:nvSpPr>
          <p:spPr>
            <a:xfrm>
              <a:off x="5837261" y="3846666"/>
              <a:ext cx="277537" cy="277537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912533" y="3914710"/>
              <a:ext cx="131882" cy="133686"/>
              <a:chOff x="7787230" y="1641491"/>
              <a:chExt cx="131882" cy="133686"/>
            </a:xfrm>
          </p:grpSpPr>
          <p:cxnSp>
            <p:nvCxnSpPr>
              <p:cNvPr id="93" name="Straight Connector 92"/>
              <p:cNvCxnSpPr>
                <a:cxnSpLocks noChangeAspect="1"/>
              </p:cNvCxnSpPr>
              <p:nvPr/>
            </p:nvCxnSpPr>
            <p:spPr>
              <a:xfrm>
                <a:off x="7787230" y="1641491"/>
                <a:ext cx="129236" cy="1310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cxnSpLocks noChangeAspect="1"/>
              </p:cNvCxnSpPr>
              <p:nvPr/>
            </p:nvCxnSpPr>
            <p:spPr>
              <a:xfrm flipH="1">
                <a:off x="7789876" y="1644119"/>
                <a:ext cx="129236" cy="1310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321698" y="3235387"/>
            <a:ext cx="430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</p:txBody>
      </p:sp>
      <p:cxnSp>
        <p:nvCxnSpPr>
          <p:cNvPr id="96" name="Straight Arrow Connector 95"/>
          <p:cNvCxnSpPr>
            <a:stCxn id="95" idx="3"/>
            <a:endCxn id="44" idx="1"/>
          </p:cNvCxnSpPr>
          <p:nvPr/>
        </p:nvCxnSpPr>
        <p:spPr>
          <a:xfrm>
            <a:off x="752397" y="3404664"/>
            <a:ext cx="2217522" cy="2427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6"/>
            <a:endCxn id="44" idx="3"/>
          </p:cNvCxnSpPr>
          <p:nvPr/>
        </p:nvCxnSpPr>
        <p:spPr>
          <a:xfrm flipV="1">
            <a:off x="2032102" y="4011711"/>
            <a:ext cx="937817" cy="1640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80794" y="3449632"/>
            <a:ext cx="445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h’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73491" y="1684767"/>
            <a:ext cx="703807" cy="2063921"/>
          </a:xfrm>
          <a:custGeom>
            <a:avLst/>
            <a:gdLst>
              <a:gd name="connsiteX0" fmla="*/ 374208 w 703807"/>
              <a:gd name="connsiteY0" fmla="*/ 0 h 2063921"/>
              <a:gd name="connsiteX1" fmla="*/ 691718 w 703807"/>
              <a:gd name="connsiteY1" fmla="*/ 1043301 h 2063921"/>
              <a:gd name="connsiteX2" fmla="*/ 0 w 703807"/>
              <a:gd name="connsiteY2" fmla="*/ 2063921 h 206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07" h="2063921">
                <a:moveTo>
                  <a:pt x="374208" y="0"/>
                </a:moveTo>
                <a:cubicBezTo>
                  <a:pt x="564147" y="349657"/>
                  <a:pt x="754086" y="699314"/>
                  <a:pt x="691718" y="1043301"/>
                </a:cubicBezTo>
                <a:cubicBezTo>
                  <a:pt x="629350" y="1387288"/>
                  <a:pt x="0" y="2063921"/>
                  <a:pt x="0" y="2063921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961377"/>
              </p:ext>
            </p:extLst>
          </p:nvPr>
        </p:nvGraphicFramePr>
        <p:xfrm>
          <a:off x="6316663" y="1831519"/>
          <a:ext cx="23288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4" name="Equation" r:id="rId3" imgW="1714500" imgH="609600" progId="Equation.DSMT4">
                  <p:embed/>
                </p:oleObj>
              </mc:Choice>
              <mc:Fallback>
                <p:oleObj name="Equation" r:id="rId3" imgW="17145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6663" y="1831519"/>
                        <a:ext cx="2328862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052365"/>
              </p:ext>
            </p:extLst>
          </p:nvPr>
        </p:nvGraphicFramePr>
        <p:xfrm>
          <a:off x="6298953" y="5307914"/>
          <a:ext cx="27606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5" name="Equation" r:id="rId5" imgW="2032000" imgH="254000" progId="Equation.DSMT4">
                  <p:embed/>
                </p:oleObj>
              </mc:Choice>
              <mc:Fallback>
                <p:oleObj name="Equation" r:id="rId5" imgW="2032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8953" y="5307914"/>
                        <a:ext cx="2760663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943861"/>
              </p:ext>
            </p:extLst>
          </p:nvPr>
        </p:nvGraphicFramePr>
        <p:xfrm>
          <a:off x="6316416" y="4111169"/>
          <a:ext cx="23637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6" name="Equation" r:id="rId7" imgW="1739900" imgH="609600" progId="Equation.DSMT4">
                  <p:embed/>
                </p:oleObj>
              </mc:Choice>
              <mc:Fallback>
                <p:oleObj name="Equation" r:id="rId7" imgW="17399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16416" y="4111169"/>
                        <a:ext cx="2363787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015950"/>
              </p:ext>
            </p:extLst>
          </p:nvPr>
        </p:nvGraphicFramePr>
        <p:xfrm>
          <a:off x="6298953" y="3024740"/>
          <a:ext cx="2381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7" name="Equation" r:id="rId9" imgW="1752600" imgH="558800" progId="Equation.DSMT4">
                  <p:embed/>
                </p:oleObj>
              </mc:Choice>
              <mc:Fallback>
                <p:oleObj name="Equation" r:id="rId9" imgW="17526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98953" y="3024740"/>
                        <a:ext cx="23812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98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66706" y="2240569"/>
            <a:ext cx="4419609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GRU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63572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85" name="Straight Arrow Connector 84"/>
          <p:cNvCxnSpPr>
            <a:stCxn id="43" idx="0"/>
            <a:endCxn id="91" idx="4"/>
          </p:cNvCxnSpPr>
          <p:nvPr/>
        </p:nvCxnSpPr>
        <p:spPr>
          <a:xfrm flipV="1">
            <a:off x="1893334" y="4314540"/>
            <a:ext cx="0" cy="5500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207548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163572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164634" y="4995637"/>
            <a:ext cx="916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Reset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25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426653" y="5911037"/>
            <a:ext cx="10240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4827" y="5099647"/>
            <a:ext cx="47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 smtClean="0">
                <a:latin typeface="CMU Bright SemiBold Oblique"/>
                <a:cs typeface="CMU Bright SemiBold Oblique"/>
              </a:rPr>
              <a:t>f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578689"/>
              </p:ext>
            </p:extLst>
          </p:nvPr>
        </p:nvGraphicFramePr>
        <p:xfrm>
          <a:off x="6316663" y="1831519"/>
          <a:ext cx="23288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3" name="Equation" r:id="rId3" imgW="1714500" imgH="609600" progId="Equation.DSMT4">
                  <p:embed/>
                </p:oleObj>
              </mc:Choice>
              <mc:Fallback>
                <p:oleObj name="Equation" r:id="rId3" imgW="17145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6663" y="1831519"/>
                        <a:ext cx="2328862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87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66706" y="2240569"/>
            <a:ext cx="4419609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GRU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63572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894468" y="357195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Arrow Connector 72"/>
          <p:cNvCxnSpPr>
            <a:stCxn id="44" idx="6"/>
          </p:cNvCxnSpPr>
          <p:nvPr/>
        </p:nvCxnSpPr>
        <p:spPr>
          <a:xfrm>
            <a:off x="3409679" y="3829557"/>
            <a:ext cx="82029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3" idx="0"/>
            <a:endCxn id="91" idx="4"/>
          </p:cNvCxnSpPr>
          <p:nvPr/>
        </p:nvCxnSpPr>
        <p:spPr>
          <a:xfrm flipV="1">
            <a:off x="1893334" y="4314540"/>
            <a:ext cx="0" cy="5500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4" idx="3"/>
            <a:endCxn id="91" idx="2"/>
          </p:cNvCxnSpPr>
          <p:nvPr/>
        </p:nvCxnSpPr>
        <p:spPr>
          <a:xfrm flipV="1">
            <a:off x="827060" y="4175772"/>
            <a:ext cx="927505" cy="22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207548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163572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164634" y="4995637"/>
            <a:ext cx="916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Reset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26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426653" y="5911037"/>
            <a:ext cx="10240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98" y="3926650"/>
            <a:ext cx="50536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76544" y="3262904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24827" y="5099647"/>
            <a:ext cx="47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 smtClean="0">
                <a:latin typeface="CMU Bright SemiBold Oblique"/>
                <a:cs typeface="CMU Bright SemiBold Oblique"/>
              </a:rPr>
              <a:t>f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4565" y="4037003"/>
            <a:ext cx="277537" cy="277537"/>
            <a:chOff x="5837261" y="3846666"/>
            <a:chExt cx="277537" cy="277537"/>
          </a:xfrm>
        </p:grpSpPr>
        <p:sp>
          <p:nvSpPr>
            <p:cNvPr id="91" name="Oval 90"/>
            <p:cNvSpPr/>
            <p:nvPr/>
          </p:nvSpPr>
          <p:spPr>
            <a:xfrm>
              <a:off x="5837261" y="3846666"/>
              <a:ext cx="277537" cy="277537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912533" y="3914710"/>
              <a:ext cx="131882" cy="133686"/>
              <a:chOff x="7787230" y="1641491"/>
              <a:chExt cx="131882" cy="133686"/>
            </a:xfrm>
          </p:grpSpPr>
          <p:cxnSp>
            <p:nvCxnSpPr>
              <p:cNvPr id="93" name="Straight Connector 92"/>
              <p:cNvCxnSpPr>
                <a:cxnSpLocks noChangeAspect="1"/>
              </p:cNvCxnSpPr>
              <p:nvPr/>
            </p:nvCxnSpPr>
            <p:spPr>
              <a:xfrm>
                <a:off x="7787230" y="1641491"/>
                <a:ext cx="129236" cy="1310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cxnSpLocks noChangeAspect="1"/>
              </p:cNvCxnSpPr>
              <p:nvPr/>
            </p:nvCxnSpPr>
            <p:spPr>
              <a:xfrm flipH="1">
                <a:off x="7789876" y="1644119"/>
                <a:ext cx="129236" cy="1310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321698" y="3235387"/>
            <a:ext cx="430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</p:txBody>
      </p:sp>
      <p:cxnSp>
        <p:nvCxnSpPr>
          <p:cNvPr id="96" name="Straight Arrow Connector 95"/>
          <p:cNvCxnSpPr>
            <a:stCxn id="95" idx="3"/>
            <a:endCxn id="44" idx="1"/>
          </p:cNvCxnSpPr>
          <p:nvPr/>
        </p:nvCxnSpPr>
        <p:spPr>
          <a:xfrm>
            <a:off x="752397" y="3404664"/>
            <a:ext cx="2217522" cy="2427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6"/>
            <a:endCxn id="44" idx="3"/>
          </p:cNvCxnSpPr>
          <p:nvPr/>
        </p:nvCxnSpPr>
        <p:spPr>
          <a:xfrm flipV="1">
            <a:off x="2032102" y="4011711"/>
            <a:ext cx="937817" cy="1640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80794" y="3449632"/>
            <a:ext cx="445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h’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141553"/>
              </p:ext>
            </p:extLst>
          </p:nvPr>
        </p:nvGraphicFramePr>
        <p:xfrm>
          <a:off x="6316663" y="1831519"/>
          <a:ext cx="23288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7" name="Equation" r:id="rId3" imgW="1714500" imgH="609600" progId="Equation.DSMT4">
                  <p:embed/>
                </p:oleObj>
              </mc:Choice>
              <mc:Fallback>
                <p:oleObj name="Equation" r:id="rId3" imgW="17145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6663" y="1831519"/>
                        <a:ext cx="2328862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193109"/>
              </p:ext>
            </p:extLst>
          </p:nvPr>
        </p:nvGraphicFramePr>
        <p:xfrm>
          <a:off x="6298953" y="3024740"/>
          <a:ext cx="2381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8" name="Equation" r:id="rId5" imgW="1752600" imgH="558800" progId="Equation.DSMT4">
                  <p:embed/>
                </p:oleObj>
              </mc:Choice>
              <mc:Fallback>
                <p:oleObj name="Equation" r:id="rId5" imgW="17526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8953" y="3024740"/>
                        <a:ext cx="23812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87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66706" y="2240569"/>
            <a:ext cx="4419609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GRU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111137" y="2324443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z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63572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894468" y="357195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/>
          <p:cNvCxnSpPr>
            <a:stCxn id="42" idx="4"/>
          </p:cNvCxnSpPr>
          <p:nvPr/>
        </p:nvCxnSpPr>
        <p:spPr>
          <a:xfrm>
            <a:off x="4368743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</p:cNvCxnSpPr>
          <p:nvPr/>
        </p:nvCxnSpPr>
        <p:spPr>
          <a:xfrm>
            <a:off x="3409679" y="3829557"/>
            <a:ext cx="82029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3" idx="0"/>
            <a:endCxn id="91" idx="4"/>
          </p:cNvCxnSpPr>
          <p:nvPr/>
        </p:nvCxnSpPr>
        <p:spPr>
          <a:xfrm flipV="1">
            <a:off x="1893334" y="4314540"/>
            <a:ext cx="0" cy="5500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4" idx="3"/>
            <a:endCxn id="91" idx="2"/>
          </p:cNvCxnSpPr>
          <p:nvPr/>
        </p:nvCxnSpPr>
        <p:spPr>
          <a:xfrm flipV="1">
            <a:off x="827060" y="4175772"/>
            <a:ext cx="927505" cy="22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4547259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4026485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207548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163572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030511" y="2406895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Update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164634" y="4995637"/>
            <a:ext cx="916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Reset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27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426653" y="5911037"/>
            <a:ext cx="10240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41463" y="1362842"/>
            <a:ext cx="11379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     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98" y="3926650"/>
            <a:ext cx="50536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76544" y="3262904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08469" y="2161189"/>
            <a:ext cx="487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z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24827" y="5099647"/>
            <a:ext cx="47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 smtClean="0">
                <a:latin typeface="CMU Bright SemiBold Oblique"/>
                <a:cs typeface="CMU Bright SemiBold Oblique"/>
              </a:rPr>
              <a:t>f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4565" y="4037003"/>
            <a:ext cx="277537" cy="277537"/>
            <a:chOff x="5837261" y="3846666"/>
            <a:chExt cx="277537" cy="277537"/>
          </a:xfrm>
        </p:grpSpPr>
        <p:sp>
          <p:nvSpPr>
            <p:cNvPr id="91" name="Oval 90"/>
            <p:cNvSpPr/>
            <p:nvPr/>
          </p:nvSpPr>
          <p:spPr>
            <a:xfrm>
              <a:off x="5837261" y="3846666"/>
              <a:ext cx="277537" cy="277537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912533" y="3914710"/>
              <a:ext cx="131882" cy="133686"/>
              <a:chOff x="7787230" y="1641491"/>
              <a:chExt cx="131882" cy="133686"/>
            </a:xfrm>
          </p:grpSpPr>
          <p:cxnSp>
            <p:nvCxnSpPr>
              <p:cNvPr id="93" name="Straight Connector 92"/>
              <p:cNvCxnSpPr>
                <a:cxnSpLocks noChangeAspect="1"/>
              </p:cNvCxnSpPr>
              <p:nvPr/>
            </p:nvCxnSpPr>
            <p:spPr>
              <a:xfrm>
                <a:off x="7787230" y="1641491"/>
                <a:ext cx="129236" cy="1310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cxnSpLocks noChangeAspect="1"/>
              </p:cNvCxnSpPr>
              <p:nvPr/>
            </p:nvCxnSpPr>
            <p:spPr>
              <a:xfrm flipH="1">
                <a:off x="7789876" y="1644119"/>
                <a:ext cx="129236" cy="1310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321698" y="3235387"/>
            <a:ext cx="430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</p:txBody>
      </p:sp>
      <p:cxnSp>
        <p:nvCxnSpPr>
          <p:cNvPr id="96" name="Straight Arrow Connector 95"/>
          <p:cNvCxnSpPr>
            <a:stCxn id="95" idx="3"/>
            <a:endCxn id="44" idx="1"/>
          </p:cNvCxnSpPr>
          <p:nvPr/>
        </p:nvCxnSpPr>
        <p:spPr>
          <a:xfrm>
            <a:off x="752397" y="3404664"/>
            <a:ext cx="2217522" cy="2427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6"/>
            <a:endCxn id="44" idx="3"/>
          </p:cNvCxnSpPr>
          <p:nvPr/>
        </p:nvCxnSpPr>
        <p:spPr>
          <a:xfrm flipV="1">
            <a:off x="2032102" y="4011711"/>
            <a:ext cx="937817" cy="1640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80794" y="3449632"/>
            <a:ext cx="445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h’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826279"/>
              </p:ext>
            </p:extLst>
          </p:nvPr>
        </p:nvGraphicFramePr>
        <p:xfrm>
          <a:off x="6316663" y="1831519"/>
          <a:ext cx="23288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9" name="Equation" r:id="rId3" imgW="1714500" imgH="609600" progId="Equation.DSMT4">
                  <p:embed/>
                </p:oleObj>
              </mc:Choice>
              <mc:Fallback>
                <p:oleObj name="Equation" r:id="rId3" imgW="17145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6663" y="1831519"/>
                        <a:ext cx="2328862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975420"/>
              </p:ext>
            </p:extLst>
          </p:nvPr>
        </p:nvGraphicFramePr>
        <p:xfrm>
          <a:off x="6316416" y="4111169"/>
          <a:ext cx="23637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0" name="Equation" r:id="rId5" imgW="1739900" imgH="609600" progId="Equation.DSMT4">
                  <p:embed/>
                </p:oleObj>
              </mc:Choice>
              <mc:Fallback>
                <p:oleObj name="Equation" r:id="rId5" imgW="17399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6416" y="4111169"/>
                        <a:ext cx="2363787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40809"/>
              </p:ext>
            </p:extLst>
          </p:nvPr>
        </p:nvGraphicFramePr>
        <p:xfrm>
          <a:off x="6298953" y="3024740"/>
          <a:ext cx="2381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1" name="Equation" r:id="rId7" imgW="1752600" imgH="558800" progId="Equation.DSMT4">
                  <p:embed/>
                </p:oleObj>
              </mc:Choice>
              <mc:Fallback>
                <p:oleObj name="Equation" r:id="rId7" imgW="17526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98953" y="3024740"/>
                        <a:ext cx="23812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87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66706" y="2240569"/>
            <a:ext cx="4419609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GRU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111137" y="2324443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z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63572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r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894468" y="357195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>
          <a:xfrm>
            <a:off x="4229974" y="3690788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42" idx="4"/>
          </p:cNvCxnSpPr>
          <p:nvPr/>
        </p:nvCxnSpPr>
        <p:spPr>
          <a:xfrm>
            <a:off x="4368743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51" idx="2"/>
          </p:cNvCxnSpPr>
          <p:nvPr/>
        </p:nvCxnSpPr>
        <p:spPr>
          <a:xfrm>
            <a:off x="3409679" y="3829557"/>
            <a:ext cx="82029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6"/>
            <a:endCxn id="164" idx="1"/>
          </p:cNvCxnSpPr>
          <p:nvPr/>
        </p:nvCxnSpPr>
        <p:spPr>
          <a:xfrm>
            <a:off x="4507511" y="3829557"/>
            <a:ext cx="1252684" cy="1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3" idx="0"/>
            <a:endCxn id="91" idx="4"/>
          </p:cNvCxnSpPr>
          <p:nvPr/>
        </p:nvCxnSpPr>
        <p:spPr>
          <a:xfrm flipV="1">
            <a:off x="1893334" y="4314540"/>
            <a:ext cx="0" cy="5500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4" idx="3"/>
            <a:endCxn id="91" idx="2"/>
          </p:cNvCxnSpPr>
          <p:nvPr/>
        </p:nvCxnSpPr>
        <p:spPr>
          <a:xfrm flipV="1">
            <a:off x="827060" y="4175772"/>
            <a:ext cx="927505" cy="22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4547259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4026485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207548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163572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030511" y="2406895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Update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164634" y="4995637"/>
            <a:ext cx="916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Reset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760195" y="3660419"/>
            <a:ext cx="38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28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426653" y="5911037"/>
            <a:ext cx="10240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41463" y="1362842"/>
            <a:ext cx="11379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     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98" y="3926650"/>
            <a:ext cx="50536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76544" y="3262904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08469" y="2161189"/>
            <a:ext cx="487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z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24827" y="5099647"/>
            <a:ext cx="47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 smtClean="0">
                <a:latin typeface="CMU Bright SemiBold Oblique"/>
                <a:cs typeface="CMU Bright SemiBold Oblique"/>
              </a:rPr>
              <a:t>f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39703"/>
              </p:ext>
            </p:extLst>
          </p:nvPr>
        </p:nvGraphicFramePr>
        <p:xfrm>
          <a:off x="6316663" y="1831519"/>
          <a:ext cx="23288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3" name="Equation" r:id="rId3" imgW="1714500" imgH="609600" progId="Equation.DSMT4">
                  <p:embed/>
                </p:oleObj>
              </mc:Choice>
              <mc:Fallback>
                <p:oleObj name="Equation" r:id="rId3" imgW="17145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6663" y="1831519"/>
                        <a:ext cx="2328862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839572"/>
              </p:ext>
            </p:extLst>
          </p:nvPr>
        </p:nvGraphicFramePr>
        <p:xfrm>
          <a:off x="6299200" y="5308600"/>
          <a:ext cx="27606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4" name="Equation" r:id="rId5" imgW="2032000" imgH="254000" progId="Equation.DSMT4">
                  <p:embed/>
                </p:oleObj>
              </mc:Choice>
              <mc:Fallback>
                <p:oleObj name="Equation" r:id="rId5" imgW="2032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9200" y="5308600"/>
                        <a:ext cx="2760663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754565" y="4037003"/>
            <a:ext cx="277537" cy="277537"/>
            <a:chOff x="5837261" y="3846666"/>
            <a:chExt cx="277537" cy="277537"/>
          </a:xfrm>
        </p:grpSpPr>
        <p:sp>
          <p:nvSpPr>
            <p:cNvPr id="91" name="Oval 90"/>
            <p:cNvSpPr/>
            <p:nvPr/>
          </p:nvSpPr>
          <p:spPr>
            <a:xfrm>
              <a:off x="5837261" y="3846666"/>
              <a:ext cx="277537" cy="277537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912533" y="3914710"/>
              <a:ext cx="131882" cy="133686"/>
              <a:chOff x="7787230" y="1641491"/>
              <a:chExt cx="131882" cy="133686"/>
            </a:xfrm>
          </p:grpSpPr>
          <p:cxnSp>
            <p:nvCxnSpPr>
              <p:cNvPr id="93" name="Straight Connector 92"/>
              <p:cNvCxnSpPr>
                <a:cxnSpLocks noChangeAspect="1"/>
              </p:cNvCxnSpPr>
              <p:nvPr/>
            </p:nvCxnSpPr>
            <p:spPr>
              <a:xfrm>
                <a:off x="7787230" y="1641491"/>
                <a:ext cx="129236" cy="1310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cxnSpLocks noChangeAspect="1"/>
              </p:cNvCxnSpPr>
              <p:nvPr/>
            </p:nvCxnSpPr>
            <p:spPr>
              <a:xfrm flipH="1">
                <a:off x="7789876" y="1644119"/>
                <a:ext cx="129236" cy="1310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321698" y="3235387"/>
            <a:ext cx="430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</p:txBody>
      </p:sp>
      <p:cxnSp>
        <p:nvCxnSpPr>
          <p:cNvPr id="96" name="Straight Arrow Connector 95"/>
          <p:cNvCxnSpPr>
            <a:stCxn id="95" idx="3"/>
            <a:endCxn id="44" idx="1"/>
          </p:cNvCxnSpPr>
          <p:nvPr/>
        </p:nvCxnSpPr>
        <p:spPr>
          <a:xfrm>
            <a:off x="752397" y="3404664"/>
            <a:ext cx="2217522" cy="2427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6"/>
            <a:endCxn id="44" idx="3"/>
          </p:cNvCxnSpPr>
          <p:nvPr/>
        </p:nvCxnSpPr>
        <p:spPr>
          <a:xfrm flipV="1">
            <a:off x="2032102" y="4011711"/>
            <a:ext cx="937817" cy="1640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80794" y="3449632"/>
            <a:ext cx="445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h’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73491" y="1684767"/>
            <a:ext cx="703807" cy="2063921"/>
          </a:xfrm>
          <a:custGeom>
            <a:avLst/>
            <a:gdLst>
              <a:gd name="connsiteX0" fmla="*/ 374208 w 703807"/>
              <a:gd name="connsiteY0" fmla="*/ 0 h 2063921"/>
              <a:gd name="connsiteX1" fmla="*/ 691718 w 703807"/>
              <a:gd name="connsiteY1" fmla="*/ 1043301 h 2063921"/>
              <a:gd name="connsiteX2" fmla="*/ 0 w 703807"/>
              <a:gd name="connsiteY2" fmla="*/ 2063921 h 206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07" h="2063921">
                <a:moveTo>
                  <a:pt x="374208" y="0"/>
                </a:moveTo>
                <a:cubicBezTo>
                  <a:pt x="564147" y="349657"/>
                  <a:pt x="754086" y="699314"/>
                  <a:pt x="691718" y="1043301"/>
                </a:cubicBezTo>
                <a:cubicBezTo>
                  <a:pt x="629350" y="1387288"/>
                  <a:pt x="0" y="2063921"/>
                  <a:pt x="0" y="2063921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64380"/>
              </p:ext>
            </p:extLst>
          </p:nvPr>
        </p:nvGraphicFramePr>
        <p:xfrm>
          <a:off x="6316416" y="4111169"/>
          <a:ext cx="23637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5" name="Equation" r:id="rId7" imgW="1739900" imgH="609600" progId="Equation.DSMT4">
                  <p:embed/>
                </p:oleObj>
              </mc:Choice>
              <mc:Fallback>
                <p:oleObj name="Equation" r:id="rId7" imgW="17399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16416" y="4111169"/>
                        <a:ext cx="2363787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1796"/>
              </p:ext>
            </p:extLst>
          </p:nvPr>
        </p:nvGraphicFramePr>
        <p:xfrm>
          <a:off x="6299200" y="3024188"/>
          <a:ext cx="2381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6" name="Equation" r:id="rId9" imgW="1752600" imgH="558800" progId="Equation.DSMT4">
                  <p:embed/>
                </p:oleObj>
              </mc:Choice>
              <mc:Fallback>
                <p:oleObj name="Equation" r:id="rId9" imgW="17526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99200" y="3024188"/>
                        <a:ext cx="23812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05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An Empirical Exploration of Recurrent Network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Given the rather ad-hoc design of the LSTM, </a:t>
            </a:r>
            <a:r>
              <a:rPr lang="en-US" sz="2400" dirty="0">
                <a:latin typeface="CMU Bright Roman"/>
                <a:cs typeface="CMU Bright Roman"/>
              </a:rPr>
              <a:t>t</a:t>
            </a:r>
            <a:r>
              <a:rPr lang="en-US" sz="2400" dirty="0" smtClean="0">
                <a:latin typeface="CMU Bright Roman"/>
                <a:cs typeface="CMU Bright Roman"/>
              </a:rPr>
              <a:t>he authors try to determine if the architecture of the LSTM is optimal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They use an evolutionary search for better architectures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98745"/>
            <a:ext cx="862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  <a:hlinkClick r:id="rId2"/>
              </a:rPr>
              <a:t>An 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Empirical Exploration of Recurrent Network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Architectures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,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Jozefowicz </a:t>
            </a:r>
            <a:r>
              <a:rPr lang="en-US" i="1" dirty="0" smtClean="0">
                <a:latin typeface="CMU Bright Roman"/>
                <a:cs typeface="CMU Bright Roman"/>
                <a:hlinkClick r:id="rId2"/>
              </a:rPr>
              <a:t>et al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., 2015</a:t>
            </a: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44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Cell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77593" y="2534444"/>
            <a:ext cx="2571110" cy="1241365"/>
            <a:chOff x="3277593" y="2435812"/>
            <a:chExt cx="2571110" cy="1241365"/>
          </a:xfrm>
        </p:grpSpPr>
        <p:sp>
          <p:nvSpPr>
            <p:cNvPr id="32" name="Rectangle 31"/>
            <p:cNvSpPr/>
            <p:nvPr/>
          </p:nvSpPr>
          <p:spPr>
            <a:xfrm>
              <a:off x="4041634" y="2449058"/>
              <a:ext cx="1049363" cy="102330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311145" y="2718829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417083" y="2872886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Arrow Connector 61"/>
            <p:cNvCxnSpPr>
              <a:stCxn id="33" idx="6"/>
            </p:cNvCxnSpPr>
            <p:nvPr/>
          </p:nvCxnSpPr>
          <p:spPr>
            <a:xfrm>
              <a:off x="4826356" y="2976435"/>
              <a:ext cx="634532" cy="1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33" idx="1"/>
            </p:cNvCxnSpPr>
            <p:nvPr/>
          </p:nvCxnSpPr>
          <p:spPr>
            <a:xfrm>
              <a:off x="3696579" y="2631550"/>
              <a:ext cx="690017" cy="162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33" idx="3"/>
            </p:cNvCxnSpPr>
            <p:nvPr/>
          </p:nvCxnSpPr>
          <p:spPr>
            <a:xfrm flipV="1">
              <a:off x="3696579" y="3158589"/>
              <a:ext cx="690017" cy="214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5460888" y="2805168"/>
              <a:ext cx="387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err="1" smtClean="0">
                  <a:latin typeface="CMU Bright Roman"/>
                  <a:cs typeface="CMU Bright Roman"/>
                </a:rPr>
                <a:t>h</a:t>
              </a:r>
              <a:r>
                <a:rPr lang="en-US" sz="1600" i="1" baseline="-25000" dirty="0" err="1" smtClean="0">
                  <a:latin typeface="CMU Bright Roman"/>
                  <a:cs typeface="CMU Bright Roman"/>
                </a:rPr>
                <a:t>t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77593" y="2435812"/>
              <a:ext cx="505362" cy="1241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600" dirty="0" smtClean="0">
                  <a:latin typeface="CMU Bright Roman"/>
                  <a:cs typeface="CMU Bright Roman"/>
                </a:rPr>
                <a:t> </a:t>
              </a:r>
              <a:r>
                <a:rPr lang="en-US" sz="1600" dirty="0" err="1" smtClean="0">
                  <a:latin typeface="CMU Bright Roman"/>
                  <a:cs typeface="CMU Bright Roman"/>
                </a:rPr>
                <a:t>x</a:t>
              </a:r>
              <a:r>
                <a:rPr lang="en-US" sz="1600" i="1" baseline="-25000" dirty="0" err="1" smtClean="0">
                  <a:latin typeface="CMU Bright Roman"/>
                  <a:cs typeface="CMU Bright Roman"/>
                </a:rPr>
                <a:t>t</a:t>
              </a:r>
              <a:endParaRPr lang="en-US" sz="1600" i="1" baseline="-25000" dirty="0" smtClean="0">
                <a:latin typeface="CMU Bright Roman"/>
                <a:cs typeface="CMU Bright Roman"/>
              </a:endParaRPr>
            </a:p>
            <a:p>
              <a:pPr algn="just"/>
              <a:endParaRPr lang="en-US" sz="1600" i="1" dirty="0" smtClean="0">
                <a:latin typeface="CMU Bright Roman"/>
                <a:cs typeface="CMU Bright Roman"/>
              </a:endParaRPr>
            </a:p>
            <a:p>
              <a:pPr algn="just"/>
              <a:endParaRPr lang="en-US" sz="1600" i="1" dirty="0" smtClean="0">
                <a:latin typeface="CMU Bright Roman"/>
                <a:cs typeface="CMU Bright Roman"/>
              </a:endParaRPr>
            </a:p>
            <a:p>
              <a:pPr algn="just"/>
              <a:r>
                <a:rPr lang="en-US" sz="1600" i="1" dirty="0" smtClean="0">
                  <a:latin typeface="CMU Bright Roman"/>
                  <a:cs typeface="CMU Bright Roman"/>
                </a:rPr>
                <a:t>h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t-1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  <a:p>
              <a:pPr algn="just"/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27426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66968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662840"/>
              </p:ext>
            </p:extLst>
          </p:nvPr>
        </p:nvGraphicFramePr>
        <p:xfrm>
          <a:off x="3163801" y="4128128"/>
          <a:ext cx="2801691" cy="113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" name="Equation" r:id="rId6" imgW="1816100" imgH="736600" progId="Equation.DSMT4">
                  <p:embed/>
                </p:oleObj>
              </mc:Choice>
              <mc:Fallback>
                <p:oleObj name="Equation" r:id="rId6" imgW="18161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3801" y="4128128"/>
                        <a:ext cx="2801691" cy="113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26520" y="2527708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</p:spTree>
    <p:extLst>
      <p:ext uri="{BB962C8B-B14F-4D97-AF65-F5344CB8AC3E}">
        <p14:creationId xmlns:p14="http://schemas.microsoft.com/office/powerpoint/2010/main" val="51640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Evolutionary Architecture Search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A list of top-100 architectures so far is maintained, initialized with the LSTM and the GRU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The GRU is considered as the baseline to </a:t>
            </a:r>
            <a:r>
              <a:rPr lang="en-US" sz="2400" dirty="0" smtClean="0">
                <a:latin typeface="CMU Bright Roman"/>
                <a:cs typeface="CMU Bright Roman"/>
              </a:rPr>
              <a:t>beat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New architectures are proposed, and retained based on performance ratio with GRU</a:t>
            </a:r>
            <a:br>
              <a:rPr lang="en-US" sz="2400" dirty="0" smtClean="0">
                <a:latin typeface="CMU Bright Roman"/>
                <a:cs typeface="CMU Bright Roman"/>
              </a:rPr>
            </a:br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All architectures are evaluated on 3 problems</a:t>
            </a:r>
          </a:p>
          <a:p>
            <a:pPr lvl="1"/>
            <a:r>
              <a:rPr lang="en-US" sz="2000" dirty="0" smtClean="0">
                <a:latin typeface="CMU Bright Roman"/>
                <a:cs typeface="CMU Bright Roman"/>
              </a:rPr>
              <a:t>Arithmetic: Compute digits of sum or difference of two numbers provided as inputs. Inputs have distractors to increase difficulty</a:t>
            </a:r>
            <a:br>
              <a:rPr lang="en-US" sz="2000" dirty="0" smtClean="0">
                <a:latin typeface="CMU Bright Roman"/>
                <a:cs typeface="CMU Bright Roman"/>
              </a:rPr>
            </a:br>
            <a:r>
              <a:rPr lang="en-US" sz="2000" b="1" dirty="0" smtClean="0">
                <a:latin typeface="CMU Bright Roman"/>
                <a:cs typeface="CMU Bright Roman"/>
              </a:rPr>
              <a:t>3</a:t>
            </a:r>
            <a:r>
              <a:rPr lang="en-US" sz="2000" dirty="0" smtClean="0">
                <a:latin typeface="CMU Bright Roman"/>
                <a:cs typeface="CMU Bright Roman"/>
              </a:rPr>
              <a:t>e</a:t>
            </a:r>
            <a:r>
              <a:rPr lang="en-US" sz="2000" b="1" dirty="0" smtClean="0">
                <a:latin typeface="CMU Bright Roman"/>
                <a:cs typeface="CMU Bright Roman"/>
              </a:rPr>
              <a:t>36</a:t>
            </a:r>
            <a:r>
              <a:rPr lang="en-US" sz="2000" dirty="0" smtClean="0">
                <a:latin typeface="CMU Bright Roman"/>
                <a:cs typeface="CMU Bright Roman"/>
              </a:rPr>
              <a:t>d</a:t>
            </a:r>
            <a:r>
              <a:rPr lang="en-US" sz="2000" b="1" dirty="0" smtClean="0">
                <a:latin typeface="CMU Bright Roman"/>
                <a:cs typeface="CMU Bright Roman"/>
              </a:rPr>
              <a:t>9-</a:t>
            </a:r>
            <a:r>
              <a:rPr lang="en-US" sz="2000" dirty="0" smtClean="0">
                <a:latin typeface="CMU Bright Roman"/>
                <a:cs typeface="CMU Bright Roman"/>
              </a:rPr>
              <a:t>h</a:t>
            </a:r>
            <a:r>
              <a:rPr lang="en-US" sz="2000" b="1" dirty="0" smtClean="0">
                <a:latin typeface="CMU Bright Roman"/>
                <a:cs typeface="CMU Bright Roman"/>
              </a:rPr>
              <a:t>1</a:t>
            </a:r>
            <a:r>
              <a:rPr lang="en-US" sz="2000" dirty="0" smtClean="0">
                <a:latin typeface="CMU Bright Roman"/>
                <a:cs typeface="CMU Bright Roman"/>
              </a:rPr>
              <a:t>h</a:t>
            </a:r>
            <a:r>
              <a:rPr lang="en-US" sz="2000" b="1" dirty="0" smtClean="0">
                <a:latin typeface="CMU Bright Roman"/>
                <a:cs typeface="CMU Bright Roman"/>
              </a:rPr>
              <a:t>39</a:t>
            </a:r>
            <a:r>
              <a:rPr lang="en-US" sz="2000" dirty="0" smtClean="0">
                <a:latin typeface="CMU Bright Roman"/>
                <a:cs typeface="CMU Bright Roman"/>
              </a:rPr>
              <a:t>f</a:t>
            </a:r>
            <a:r>
              <a:rPr lang="en-US" sz="2000" b="1" dirty="0" smtClean="0">
                <a:latin typeface="CMU Bright Roman"/>
                <a:cs typeface="CMU Bright Roman"/>
              </a:rPr>
              <a:t>94</a:t>
            </a:r>
            <a:r>
              <a:rPr lang="en-US" sz="2000" dirty="0" smtClean="0">
                <a:latin typeface="CMU Bright Roman"/>
                <a:cs typeface="CMU Bright Roman"/>
              </a:rPr>
              <a:t>eeh</a:t>
            </a:r>
            <a:r>
              <a:rPr lang="en-US" sz="2000" b="1" dirty="0" smtClean="0">
                <a:latin typeface="CMU Bright Roman"/>
                <a:cs typeface="CMU Bright Roman"/>
              </a:rPr>
              <a:t>43</a:t>
            </a:r>
            <a:r>
              <a:rPr lang="en-US" sz="2000" dirty="0" smtClean="0">
                <a:latin typeface="CMU Bright Roman"/>
                <a:cs typeface="CMU Bright Roman"/>
              </a:rPr>
              <a:t>keg</a:t>
            </a:r>
            <a:r>
              <a:rPr lang="en-US" sz="2000" b="1" dirty="0" smtClean="0">
                <a:latin typeface="CMU Bright Roman"/>
                <a:cs typeface="CMU Bright Roman"/>
              </a:rPr>
              <a:t>3</a:t>
            </a:r>
            <a:r>
              <a:rPr lang="en-US" sz="2000" dirty="0" smtClean="0">
                <a:latin typeface="CMU Bright Roman"/>
                <a:cs typeface="CMU Bright Roman"/>
              </a:rPr>
              <a:t>c = 3369 – 13994433 = -13991064</a:t>
            </a:r>
          </a:p>
          <a:p>
            <a:pPr lvl="1"/>
            <a:r>
              <a:rPr lang="en-US" sz="2000" dirty="0" smtClean="0">
                <a:latin typeface="CMU Bright Roman"/>
                <a:cs typeface="CMU Bright Roman"/>
              </a:rPr>
              <a:t>XML Modeling: Predict next character in valid XML modeling</a:t>
            </a:r>
          </a:p>
          <a:p>
            <a:pPr lvl="1"/>
            <a:r>
              <a:rPr lang="en-US" sz="2000" dirty="0" smtClean="0">
                <a:latin typeface="CMU Bright Roman"/>
                <a:cs typeface="CMU Bright Roman"/>
              </a:rPr>
              <a:t>Penn Tree-Bank Language Modeling: Predict distributions over words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98745"/>
            <a:ext cx="862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  <a:hlinkClick r:id="rId2"/>
              </a:rPr>
              <a:t>An 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Empirical Exploration of Recurrent Network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Architectures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,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Jozefowicz </a:t>
            </a:r>
            <a:r>
              <a:rPr lang="en-US" i="1" dirty="0" smtClean="0">
                <a:latin typeface="CMU Bright Roman"/>
                <a:cs typeface="CMU Bright Roman"/>
                <a:hlinkClick r:id="rId2"/>
              </a:rPr>
              <a:t>et al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., 2015</a:t>
            </a: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397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Evolutionary Architecture Search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854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At each step</a:t>
            </a:r>
          </a:p>
          <a:p>
            <a:pPr lvl="1"/>
            <a:r>
              <a:rPr lang="en-US" sz="2000" dirty="0" smtClean="0">
                <a:latin typeface="CMU Bright Roman"/>
                <a:cs typeface="CMU Bright Roman"/>
              </a:rPr>
              <a:t>Select 1 architecture at random, evaluate on 20 randomly chosen </a:t>
            </a:r>
            <a:r>
              <a:rPr lang="en-US" sz="2000" dirty="0" err="1" smtClean="0">
                <a:latin typeface="CMU Bright Roman"/>
                <a:cs typeface="CMU Bright Roman"/>
              </a:rPr>
              <a:t>hyperparameter</a:t>
            </a:r>
            <a:r>
              <a:rPr lang="en-US" sz="2000" dirty="0" smtClean="0">
                <a:latin typeface="CMU Bright Roman"/>
                <a:cs typeface="CMU Bright Roman"/>
              </a:rPr>
              <a:t> settings. </a:t>
            </a:r>
          </a:p>
          <a:p>
            <a:pPr lvl="1"/>
            <a:r>
              <a:rPr lang="en-US" sz="2000" dirty="0" smtClean="0">
                <a:latin typeface="CMU Bright Roman"/>
                <a:cs typeface="CMU Bright Roman"/>
              </a:rPr>
              <a:t>Alternatively, propose a new architecture by mutating an existing one. Choose probability </a:t>
            </a:r>
            <a:r>
              <a:rPr lang="en-US" sz="2000" i="1" dirty="0" smtClean="0">
                <a:latin typeface="CMU Bright Roman"/>
                <a:cs typeface="CMU Bright Roman"/>
              </a:rPr>
              <a:t>p</a:t>
            </a:r>
            <a:r>
              <a:rPr lang="en-US" sz="2000" dirty="0" smtClean="0">
                <a:latin typeface="CMU Bright Roman"/>
                <a:cs typeface="CMU Bright Roman"/>
              </a:rPr>
              <a:t> from [0,1] uniformly and apply a transformation to each node with probability </a:t>
            </a:r>
            <a:r>
              <a:rPr lang="en-US" sz="2000" i="1" dirty="0" smtClean="0">
                <a:latin typeface="CMU Bright Roman"/>
                <a:cs typeface="CMU Bright Roman"/>
              </a:rPr>
              <a:t>p</a:t>
            </a:r>
          </a:p>
          <a:p>
            <a:pPr lvl="2"/>
            <a:r>
              <a:rPr lang="en-US" sz="1600" dirty="0" smtClean="0">
                <a:latin typeface="CMU Bright Roman"/>
                <a:cs typeface="CMU Bright Roman"/>
              </a:rPr>
              <a:t>If node is a non-linearity, </a:t>
            </a:r>
            <a:r>
              <a:rPr lang="en-US" sz="1600" dirty="0">
                <a:latin typeface="CMU Bright Roman"/>
                <a:cs typeface="CMU Bright Roman"/>
              </a:rPr>
              <a:t>replace with </a:t>
            </a:r>
            <a:r>
              <a:rPr lang="en-US" sz="1600" dirty="0" smtClean="0">
                <a:latin typeface="CMU Bright Roman"/>
                <a:cs typeface="CMU Bright Roman"/>
              </a:rPr>
              <a:t>{</a:t>
            </a:r>
            <a:r>
              <a:rPr lang="en-US" sz="1600" dirty="0" err="1">
                <a:latin typeface="CMU Bright Roman"/>
                <a:cs typeface="CMU Bright Roman"/>
              </a:rPr>
              <a:t>tanh</a:t>
            </a:r>
            <a:r>
              <a:rPr lang="en-US" sz="1600" dirty="0">
                <a:latin typeface="CMU Bright Roman"/>
                <a:cs typeface="CMU Bright Roman"/>
              </a:rPr>
              <a:t>(x), sigmoid(x), </a:t>
            </a:r>
            <a:r>
              <a:rPr lang="en-US" sz="1600" dirty="0" err="1">
                <a:latin typeface="CMU Bright Roman"/>
                <a:cs typeface="CMU Bright Roman"/>
              </a:rPr>
              <a:t>ReLU</a:t>
            </a:r>
            <a:r>
              <a:rPr lang="en-US" sz="1600" dirty="0">
                <a:latin typeface="CMU Bright Roman"/>
                <a:cs typeface="CMU Bright Roman"/>
              </a:rPr>
              <a:t>(x), Linear(0, x), Linear(1, x), Linear(0.9, x), Linear(1.1, x)</a:t>
            </a:r>
            <a:r>
              <a:rPr lang="en-US" sz="1600" dirty="0" smtClean="0">
                <a:latin typeface="CMU Bright Roman"/>
                <a:cs typeface="CMU Bright Roman"/>
              </a:rPr>
              <a:t>}</a:t>
            </a:r>
          </a:p>
          <a:p>
            <a:pPr lvl="2"/>
            <a:r>
              <a:rPr lang="en-US" sz="1600" dirty="0" smtClean="0">
                <a:latin typeface="CMU Bright Roman"/>
                <a:cs typeface="CMU Bright Roman"/>
              </a:rPr>
              <a:t>If node is an </a:t>
            </a:r>
            <a:r>
              <a:rPr lang="en-US" sz="1600" dirty="0" err="1" smtClean="0">
                <a:latin typeface="CMU Bright Roman"/>
                <a:cs typeface="CMU Bright Roman"/>
              </a:rPr>
              <a:t>elementwise</a:t>
            </a:r>
            <a:r>
              <a:rPr lang="en-US" sz="1600" dirty="0" smtClean="0">
                <a:latin typeface="CMU Bright Roman"/>
                <a:cs typeface="CMU Bright Roman"/>
              </a:rPr>
              <a:t> op, </a:t>
            </a:r>
            <a:r>
              <a:rPr lang="en-US" sz="1600" dirty="0">
                <a:latin typeface="CMU Bright Roman"/>
                <a:cs typeface="CMU Bright Roman"/>
              </a:rPr>
              <a:t>replace with </a:t>
            </a:r>
            <a:r>
              <a:rPr lang="en-US" sz="1600" dirty="0" smtClean="0">
                <a:latin typeface="CMU Bright Roman"/>
                <a:cs typeface="CMU Bright Roman"/>
              </a:rPr>
              <a:t>{multiplication</a:t>
            </a:r>
            <a:r>
              <a:rPr lang="en-US" sz="1600" dirty="0">
                <a:latin typeface="CMU Bright Roman"/>
                <a:cs typeface="CMU Bright Roman"/>
              </a:rPr>
              <a:t>, addition, </a:t>
            </a:r>
            <a:r>
              <a:rPr lang="en-US" sz="1600" dirty="0" smtClean="0">
                <a:latin typeface="CMU Bright Roman"/>
                <a:cs typeface="CMU Bright Roman"/>
              </a:rPr>
              <a:t>subtraction}</a:t>
            </a:r>
          </a:p>
          <a:p>
            <a:pPr lvl="2"/>
            <a:r>
              <a:rPr lang="en-US" sz="1600" dirty="0" smtClean="0">
                <a:latin typeface="CMU Bright Roman"/>
                <a:cs typeface="CMU Bright Roman"/>
              </a:rPr>
              <a:t>Insert random activation function between node and one of its parents</a:t>
            </a:r>
          </a:p>
          <a:p>
            <a:pPr lvl="2"/>
            <a:r>
              <a:rPr lang="en-US" sz="1600" dirty="0" smtClean="0">
                <a:latin typeface="CMU Bright Roman"/>
                <a:cs typeface="CMU Bright Roman"/>
              </a:rPr>
              <a:t>Replace node with one of its ancestors</a:t>
            </a:r>
            <a:r>
              <a:rPr lang="en-US" sz="1600" dirty="0">
                <a:latin typeface="CMU Bright Roman"/>
                <a:cs typeface="CMU Bright Roman"/>
              </a:rPr>
              <a:t> </a:t>
            </a:r>
            <a:r>
              <a:rPr lang="en-US" sz="1600" dirty="0" smtClean="0">
                <a:latin typeface="CMU Bright Roman"/>
                <a:cs typeface="CMU Bright Roman"/>
              </a:rPr>
              <a:t>(remove node)</a:t>
            </a:r>
          </a:p>
          <a:p>
            <a:pPr lvl="2"/>
            <a:r>
              <a:rPr lang="en-US" sz="1600" dirty="0">
                <a:latin typeface="CMU Bright Roman"/>
                <a:cs typeface="CMU Bright Roman"/>
              </a:rPr>
              <a:t>Randomly select a node (node A). Replace the current node with either the sum, product, or difference of a random ancestor of the current node and a random ancestor of A</a:t>
            </a:r>
            <a:r>
              <a:rPr lang="en-US" sz="1600" dirty="0" smtClean="0">
                <a:latin typeface="CMU Bright Roman"/>
                <a:cs typeface="CMU Bright Roman"/>
              </a:rPr>
              <a:t>.</a:t>
            </a:r>
          </a:p>
          <a:p>
            <a:pPr lvl="1"/>
            <a:r>
              <a:rPr lang="en-US" sz="2000" dirty="0">
                <a:latin typeface="CMU Bright Roman"/>
                <a:cs typeface="CMU Bright Roman"/>
              </a:rPr>
              <a:t>Add architecture to list based on minimum relative accuracy </a:t>
            </a:r>
            <a:r>
              <a:rPr lang="en-US" sz="2000" dirty="0" err="1">
                <a:latin typeface="CMU Bright Roman"/>
                <a:cs typeface="CMU Bright Roman"/>
              </a:rPr>
              <a:t>wrt</a:t>
            </a:r>
            <a:r>
              <a:rPr lang="en-US" sz="2000" dirty="0">
                <a:latin typeface="CMU Bright Roman"/>
                <a:cs typeface="CMU Bright Roman"/>
              </a:rPr>
              <a:t> GRU on 3 different tasks</a:t>
            </a:r>
            <a:endParaRPr lang="en-US" sz="2000" dirty="0" smtClean="0">
              <a:latin typeface="CMU Bright Roman"/>
              <a:cs typeface="CMU Bright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398745"/>
            <a:ext cx="862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  <a:hlinkClick r:id="rId2"/>
              </a:rPr>
              <a:t>An 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Empirical Exploration of Recurrent Network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Architectures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,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Jozefowicz </a:t>
            </a:r>
            <a:r>
              <a:rPr lang="en-US" i="1" dirty="0" smtClean="0">
                <a:latin typeface="CMU Bright Roman"/>
                <a:cs typeface="CMU Bright Roman"/>
                <a:hlinkClick r:id="rId2"/>
              </a:rPr>
              <a:t>et al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., 2015</a:t>
            </a: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92226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Evolutionary Architecture Search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3 novel architectures are presented in the paper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Very similar to GRU, but slightly outperform it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SemiBold"/>
                <a:cs typeface="CMU Bright SemiBold"/>
              </a:rPr>
              <a:t>LSTM </a:t>
            </a:r>
            <a:r>
              <a:rPr lang="en-US" sz="2400" smtClean="0">
                <a:latin typeface="CMU Bright SemiBold"/>
                <a:cs typeface="CMU Bright SemiBold"/>
              </a:rPr>
              <a:t>initialized with </a:t>
            </a:r>
            <a:r>
              <a:rPr lang="en-US" sz="2400" dirty="0" smtClean="0">
                <a:latin typeface="CMU Bright SemiBold"/>
                <a:cs typeface="CMU Bright SemiBold"/>
              </a:rPr>
              <a:t>a large positive forget gate bias outperformed both the basic LSTM and the GRU!</a:t>
            </a:r>
            <a:endParaRPr lang="en-US" sz="2000" dirty="0" smtClean="0">
              <a:latin typeface="CMU Bright SemiBold"/>
              <a:cs typeface="CMU Bright Semi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398745"/>
            <a:ext cx="862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  <a:hlinkClick r:id="rId2"/>
              </a:rPr>
              <a:t>An 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Empirical Exploration of Recurrent Network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Architectures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,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Jozefowicz </a:t>
            </a:r>
            <a:r>
              <a:rPr lang="en-US" i="1" dirty="0" smtClean="0">
                <a:latin typeface="CMU Bright Roman"/>
                <a:cs typeface="CMU Bright Roman"/>
                <a:hlinkClick r:id="rId2"/>
              </a:rPr>
              <a:t>et al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., 2015</a:t>
            </a: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797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LSTM initialized with large positive forget gate bias?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980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MU Bright Roman"/>
                <a:cs typeface="CMU Bright Roman"/>
              </a:rPr>
              <a:t>Recall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98745"/>
            <a:ext cx="862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  <a:hlinkClick r:id="rId3"/>
              </a:rPr>
              <a:t>An </a:t>
            </a:r>
            <a:r>
              <a:rPr lang="en-US" dirty="0">
                <a:latin typeface="CMU Bright Roman"/>
                <a:cs typeface="CMU Bright Roman"/>
                <a:hlinkClick r:id="rId3"/>
              </a:rPr>
              <a:t>Empirical Exploration of Recurrent Network </a:t>
            </a:r>
            <a:r>
              <a:rPr lang="en-US" dirty="0" smtClean="0">
                <a:latin typeface="CMU Bright Roman"/>
                <a:cs typeface="CMU Bright Roman"/>
                <a:hlinkClick r:id="rId3"/>
              </a:rPr>
              <a:t>Architectures</a:t>
            </a:r>
            <a:r>
              <a:rPr lang="en-US" dirty="0">
                <a:latin typeface="CMU Bright Roman"/>
                <a:cs typeface="CMU Bright Roman"/>
                <a:hlinkClick r:id="rId3"/>
              </a:rPr>
              <a:t>, </a:t>
            </a:r>
            <a:r>
              <a:rPr lang="en-US" dirty="0" smtClean="0">
                <a:latin typeface="CMU Bright Roman"/>
                <a:cs typeface="CMU Bright Roman"/>
                <a:hlinkClick r:id="rId3"/>
              </a:rPr>
              <a:t>Jozefowicz </a:t>
            </a:r>
            <a:r>
              <a:rPr lang="en-US" i="1" dirty="0" smtClean="0">
                <a:latin typeface="CMU Bright Roman"/>
                <a:cs typeface="CMU Bright Roman"/>
                <a:hlinkClick r:id="rId3"/>
              </a:rPr>
              <a:t>et al</a:t>
            </a:r>
            <a:r>
              <a:rPr lang="en-US" dirty="0" smtClean="0">
                <a:latin typeface="CMU Bright Roman"/>
                <a:cs typeface="CMU Bright Roman"/>
                <a:hlinkClick r:id="rId3"/>
              </a:rPr>
              <a:t>., 2015</a:t>
            </a:r>
            <a:endParaRPr lang="en-US" baseline="30000" dirty="0">
              <a:latin typeface="CMU Bright Roman"/>
              <a:cs typeface="CMU Bright Roman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585305"/>
              </p:ext>
            </p:extLst>
          </p:nvPr>
        </p:nvGraphicFramePr>
        <p:xfrm>
          <a:off x="1824202" y="2673123"/>
          <a:ext cx="33131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3" name="Equation" r:id="rId4" imgW="2438400" imgH="558800" progId="Equation.DSMT4">
                  <p:embed/>
                </p:oleObj>
              </mc:Choice>
              <mc:Fallback>
                <p:oleObj name="Equation" r:id="rId4" imgW="24384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202" y="2673123"/>
                        <a:ext cx="3313112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586737"/>
              </p:ext>
            </p:extLst>
          </p:nvPr>
        </p:nvGraphicFramePr>
        <p:xfrm>
          <a:off x="1823533" y="1864378"/>
          <a:ext cx="23987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4" name="Equation" r:id="rId6" imgW="1765300" imgH="609600" progId="Equation.DSMT4">
                  <p:embed/>
                </p:oleObj>
              </mc:Choice>
              <mc:Fallback>
                <p:oleObj name="Equation" r:id="rId6" imgW="17653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3533" y="1864378"/>
                        <a:ext cx="2398712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085196"/>
              </p:ext>
            </p:extLst>
          </p:nvPr>
        </p:nvGraphicFramePr>
        <p:xfrm>
          <a:off x="1824202" y="3566820"/>
          <a:ext cx="15716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5" name="Equation" r:id="rId8" imgW="1155700" imgH="254000" progId="Equation.DSMT4">
                  <p:embed/>
                </p:oleObj>
              </mc:Choice>
              <mc:Fallback>
                <p:oleObj name="Equation" r:id="rId8" imgW="1155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4202" y="3566820"/>
                        <a:ext cx="1571625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012463"/>
            <a:ext cx="8229600" cy="2386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MU Bright Roman"/>
                <a:cs typeface="CMU Bright Roman"/>
              </a:rPr>
              <a:t>Gradients will vanish if </a:t>
            </a:r>
            <a:r>
              <a:rPr lang="en-US" sz="2000" i="1" dirty="0" smtClean="0">
                <a:latin typeface="CMU Bright Roman"/>
                <a:cs typeface="CMU Bright Roman"/>
              </a:rPr>
              <a:t>f</a:t>
            </a:r>
            <a:r>
              <a:rPr lang="en-US" sz="2000" dirty="0" smtClean="0">
                <a:latin typeface="CMU Bright Roman"/>
                <a:cs typeface="CMU Bright Roman"/>
              </a:rPr>
              <a:t> is close to 0. Using a large positive bias ensures that </a:t>
            </a:r>
            <a:r>
              <a:rPr lang="en-US" sz="2000" i="1" dirty="0">
                <a:latin typeface="CMU Bright Roman"/>
                <a:cs typeface="CMU Bright Roman"/>
              </a:rPr>
              <a:t>f</a:t>
            </a:r>
            <a:r>
              <a:rPr lang="en-US" sz="2000" dirty="0" smtClean="0">
                <a:latin typeface="CMU Bright Roman"/>
                <a:cs typeface="CMU Bright Roman"/>
              </a:rPr>
              <a:t> has values close to 1, especially when training begins</a:t>
            </a:r>
          </a:p>
          <a:p>
            <a:r>
              <a:rPr lang="en-US" sz="2000" dirty="0" smtClean="0">
                <a:latin typeface="CMU Bright Roman"/>
                <a:cs typeface="CMU Bright Roman"/>
              </a:rPr>
              <a:t>Helps learn long-range dependencies</a:t>
            </a:r>
          </a:p>
          <a:p>
            <a:r>
              <a:rPr lang="en-US" sz="2000" dirty="0" smtClean="0">
                <a:latin typeface="CMU Bright Roman"/>
                <a:cs typeface="CMU Bright Roman"/>
              </a:rPr>
              <a:t>Originally stated in </a:t>
            </a:r>
            <a:r>
              <a:rPr lang="en-US" sz="2000" dirty="0" smtClean="0">
                <a:latin typeface="CMU Bright Roman"/>
                <a:cs typeface="CMU Bright Roman"/>
                <a:hlinkClick r:id="rId10"/>
              </a:rPr>
              <a:t>Learning </a:t>
            </a:r>
            <a:r>
              <a:rPr lang="en-US" sz="2000" dirty="0">
                <a:latin typeface="CMU Bright Roman"/>
                <a:cs typeface="CMU Bright Roman"/>
                <a:hlinkClick r:id="rId10"/>
              </a:rPr>
              <a:t>to forget: Continual prediction with </a:t>
            </a:r>
            <a:r>
              <a:rPr lang="en-US" sz="2000" dirty="0" smtClean="0">
                <a:latin typeface="CMU Bright Roman"/>
                <a:cs typeface="CMU Bright Roman"/>
                <a:hlinkClick r:id="rId10"/>
              </a:rPr>
              <a:t>LSTM, Gers</a:t>
            </a:r>
            <a:r>
              <a:rPr lang="en-US" sz="2000" i="1" dirty="0" smtClean="0">
                <a:latin typeface="CMU Bright Roman"/>
                <a:cs typeface="CMU Bright Roman"/>
                <a:hlinkClick r:id="rId10"/>
              </a:rPr>
              <a:t> et al.</a:t>
            </a:r>
            <a:r>
              <a:rPr lang="en-US" sz="2000" dirty="0" smtClean="0">
                <a:latin typeface="CMU Bright Roman"/>
                <a:cs typeface="CMU Bright Roman"/>
                <a:hlinkClick r:id="rId10"/>
              </a:rPr>
              <a:t>, 2000</a:t>
            </a:r>
            <a:r>
              <a:rPr lang="en-US" sz="2000" dirty="0" smtClean="0">
                <a:latin typeface="CMU Bright Roman"/>
                <a:cs typeface="CMU Bright Roman"/>
              </a:rPr>
              <a:t>, but forgotten over time</a:t>
            </a:r>
          </a:p>
        </p:txBody>
      </p:sp>
    </p:spTree>
    <p:extLst>
      <p:ext uri="{BB962C8B-B14F-4D97-AF65-F5344CB8AC3E}">
        <p14:creationId xmlns:p14="http://schemas.microsoft.com/office/powerpoint/2010/main" val="241323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Summary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LSTMs can be modified with Peephole Connections, Full Gate Recurrence, etc. based on the specific task at hand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Architectures like the GRU have fewer parameters than the LSTM and might perform better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An LSTM with large positive forget gate bias works best!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63983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Other Useful </a:t>
            </a:r>
            <a:r>
              <a:rPr lang="en-US" sz="4000" dirty="0" smtClean="0">
                <a:latin typeface="CMU Bright SemiBold"/>
                <a:cs typeface="CMU Bright SemiBold"/>
              </a:rPr>
              <a:t>Resources / References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CMU Bright Roman"/>
                <a:cs typeface="CMU Bright Roman"/>
                <a:hlinkClick r:id="rId2"/>
              </a:rPr>
              <a:t>http</a:t>
            </a:r>
            <a:r>
              <a:rPr lang="en-US" sz="1800" dirty="0">
                <a:latin typeface="CMU Bright Roman"/>
                <a:cs typeface="CMU Bright Roman"/>
                <a:hlinkClick r:id="rId2"/>
              </a:rPr>
              <a:t>://cs231n.stanford.edu/slides/winter1516_lecture10.</a:t>
            </a:r>
            <a:r>
              <a:rPr lang="en-US" sz="1800" dirty="0" smtClean="0">
                <a:latin typeface="CMU Bright Roman"/>
                <a:cs typeface="CMU Bright Roman"/>
                <a:hlinkClick r:id="rId2"/>
              </a:rPr>
              <a:t>pdf</a:t>
            </a:r>
            <a:r>
              <a:rPr lang="en-US" sz="1800" dirty="0" smtClean="0">
                <a:latin typeface="CMU Bright Roman"/>
                <a:cs typeface="CMU Bright Roman"/>
              </a:rPr>
              <a:t> </a:t>
            </a:r>
          </a:p>
          <a:p>
            <a:r>
              <a:rPr lang="en-US" sz="1800" dirty="0" smtClean="0">
                <a:latin typeface="CMU Bright Roman"/>
                <a:cs typeface="CMU Bright Roman"/>
                <a:hlinkClick r:id="rId3"/>
              </a:rPr>
              <a:t>http</a:t>
            </a:r>
            <a:r>
              <a:rPr lang="en-US" sz="1800" dirty="0">
                <a:latin typeface="CMU Bright Roman"/>
                <a:cs typeface="CMU Bright Roman"/>
                <a:hlinkClick r:id="rId3"/>
              </a:rPr>
              <a:t>://www.cs.toronto.edu/~rgrosse/csc321/lec10.pdf</a:t>
            </a:r>
            <a:r>
              <a:rPr lang="en-US" sz="1800" dirty="0">
                <a:latin typeface="CMU Bright Roman"/>
                <a:cs typeface="CMU Bright Roman"/>
              </a:rPr>
              <a:t> </a:t>
            </a:r>
            <a:endParaRPr lang="en-US" sz="1800" dirty="0" smtClean="0">
              <a:latin typeface="CMU Bright Roman"/>
              <a:cs typeface="CMU Bright Roman"/>
            </a:endParaRPr>
          </a:p>
          <a:p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R. </a:t>
            </a:r>
            <a:r>
              <a:rPr lang="en-US" sz="1800" dirty="0" err="1">
                <a:latin typeface="CMU Bright Roman"/>
                <a:cs typeface="CMU Bright Roman"/>
              </a:rPr>
              <a:t>Pascanu</a:t>
            </a:r>
            <a:r>
              <a:rPr lang="en-US" sz="1800" dirty="0">
                <a:latin typeface="CMU Bright Roman"/>
                <a:cs typeface="CMU Bright Roman"/>
              </a:rPr>
              <a:t>, T. </a:t>
            </a:r>
            <a:r>
              <a:rPr lang="en-US" sz="1800" dirty="0" err="1">
                <a:latin typeface="CMU Bright Roman"/>
                <a:cs typeface="CMU Bright Roman"/>
              </a:rPr>
              <a:t>Mikolov</a:t>
            </a:r>
            <a:r>
              <a:rPr lang="en-US" sz="1800" dirty="0">
                <a:latin typeface="CMU Bright Roman"/>
                <a:cs typeface="CMU Bright Roman"/>
              </a:rPr>
              <a:t>, and Y. </a:t>
            </a:r>
            <a:r>
              <a:rPr lang="en-US" sz="1800" dirty="0" err="1">
                <a:latin typeface="CMU Bright Roman"/>
                <a:cs typeface="CMU Bright Roman"/>
              </a:rPr>
              <a:t>Bengio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4"/>
              </a:rPr>
              <a:t>On the difficulty of training recurrent neural networks</a:t>
            </a:r>
            <a:r>
              <a:rPr lang="en-US" sz="1800" dirty="0">
                <a:latin typeface="CMU Bright Roman"/>
                <a:cs typeface="CMU Bright Roman"/>
              </a:rPr>
              <a:t>, ICML </a:t>
            </a:r>
            <a:r>
              <a:rPr lang="en-US" sz="1800" dirty="0" smtClean="0">
                <a:latin typeface="CMU Bright Roman"/>
                <a:cs typeface="CMU Bright Roman"/>
              </a:rPr>
              <a:t>2013</a:t>
            </a:r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S. </a:t>
            </a:r>
            <a:r>
              <a:rPr lang="en-US" sz="1800" dirty="0" err="1">
                <a:latin typeface="CMU Bright Roman"/>
                <a:cs typeface="CMU Bright Roman"/>
              </a:rPr>
              <a:t>Hochreiter</a:t>
            </a:r>
            <a:r>
              <a:rPr lang="en-US" sz="1800" dirty="0">
                <a:latin typeface="CMU Bright Roman"/>
                <a:cs typeface="CMU Bright Roman"/>
              </a:rPr>
              <a:t>, and J. </a:t>
            </a:r>
            <a:r>
              <a:rPr lang="en-US" sz="1800" dirty="0" err="1" smtClean="0">
                <a:latin typeface="CMU Bright Roman"/>
                <a:cs typeface="CMU Bright Roman"/>
              </a:rPr>
              <a:t>Schmidhuber</a:t>
            </a:r>
            <a:r>
              <a:rPr lang="en-US" sz="1800" dirty="0" smtClean="0">
                <a:latin typeface="CMU Bright Roman"/>
                <a:cs typeface="CMU Bright Roman"/>
              </a:rPr>
              <a:t>, </a:t>
            </a:r>
            <a:r>
              <a:rPr lang="en-US" sz="1800" dirty="0" smtClean="0">
                <a:latin typeface="CMU Bright Roman"/>
                <a:cs typeface="CMU Bright Roman"/>
                <a:hlinkClick r:id="rId5"/>
              </a:rPr>
              <a:t>Long </a:t>
            </a:r>
            <a:r>
              <a:rPr lang="en-US" sz="1800" dirty="0">
                <a:latin typeface="CMU Bright Roman"/>
                <a:cs typeface="CMU Bright Roman"/>
                <a:hlinkClick r:id="rId5"/>
              </a:rPr>
              <a:t>short-term memory</a:t>
            </a:r>
            <a:r>
              <a:rPr lang="en-US" sz="1800" dirty="0">
                <a:latin typeface="CMU Bright Roman"/>
                <a:cs typeface="CMU Bright Roman"/>
              </a:rPr>
              <a:t>, Neural computation, 1997 9(8), pp.1735-</a:t>
            </a:r>
            <a:r>
              <a:rPr lang="en-US" sz="1800" dirty="0" smtClean="0">
                <a:latin typeface="CMU Bright Roman"/>
                <a:cs typeface="CMU Bright Roman"/>
              </a:rPr>
              <a:t>1780</a:t>
            </a:r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F.A. </a:t>
            </a:r>
            <a:r>
              <a:rPr lang="en-US" sz="1800" dirty="0" err="1">
                <a:latin typeface="CMU Bright Roman"/>
                <a:cs typeface="CMU Bright Roman"/>
              </a:rPr>
              <a:t>Gers</a:t>
            </a:r>
            <a:r>
              <a:rPr lang="en-US" sz="1800" dirty="0">
                <a:latin typeface="CMU Bright Roman"/>
                <a:cs typeface="CMU Bright Roman"/>
              </a:rPr>
              <a:t>, and J. </a:t>
            </a:r>
            <a:r>
              <a:rPr lang="en-US" sz="1800" dirty="0" err="1" smtClean="0">
                <a:latin typeface="CMU Bright Roman"/>
                <a:cs typeface="CMU Bright Roman"/>
              </a:rPr>
              <a:t>Schmidhuber</a:t>
            </a:r>
            <a:r>
              <a:rPr lang="en-US" sz="1800" dirty="0" smtClean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6" action="ppaction://hlinkfile"/>
              </a:rPr>
              <a:t>Recurrent nets that time and count</a:t>
            </a:r>
            <a:r>
              <a:rPr lang="en-US" sz="1800" dirty="0">
                <a:latin typeface="CMU Bright Roman"/>
                <a:cs typeface="CMU Bright Roman"/>
              </a:rPr>
              <a:t>, IJCNN </a:t>
            </a:r>
            <a:r>
              <a:rPr lang="en-US" sz="1800" dirty="0" smtClean="0">
                <a:latin typeface="CMU Bright Roman"/>
                <a:cs typeface="CMU Bright Roman"/>
              </a:rPr>
              <a:t>2000</a:t>
            </a:r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K. </a:t>
            </a:r>
            <a:r>
              <a:rPr lang="en-US" sz="1800" dirty="0" err="1">
                <a:latin typeface="CMU Bright Roman"/>
                <a:cs typeface="CMU Bright Roman"/>
              </a:rPr>
              <a:t>Greff</a:t>
            </a:r>
            <a:r>
              <a:rPr lang="en-US" sz="1800" dirty="0">
                <a:latin typeface="CMU Bright Roman"/>
                <a:cs typeface="CMU Bright Roman"/>
              </a:rPr>
              <a:t> , R.K. </a:t>
            </a:r>
            <a:r>
              <a:rPr lang="en-US" sz="1800" dirty="0" err="1">
                <a:latin typeface="CMU Bright Roman"/>
                <a:cs typeface="CMU Bright Roman"/>
              </a:rPr>
              <a:t>Srivastava</a:t>
            </a:r>
            <a:r>
              <a:rPr lang="en-US" sz="1800" dirty="0">
                <a:latin typeface="CMU Bright Roman"/>
                <a:cs typeface="CMU Bright Roman"/>
              </a:rPr>
              <a:t>, J. </a:t>
            </a:r>
            <a:r>
              <a:rPr lang="en-US" sz="1800" dirty="0" err="1">
                <a:latin typeface="CMU Bright Roman"/>
                <a:cs typeface="CMU Bright Roman"/>
              </a:rPr>
              <a:t>Koutník</a:t>
            </a:r>
            <a:r>
              <a:rPr lang="en-US" sz="1800" dirty="0">
                <a:latin typeface="CMU Bright Roman"/>
                <a:cs typeface="CMU Bright Roman"/>
              </a:rPr>
              <a:t>, B.R. </a:t>
            </a:r>
            <a:r>
              <a:rPr lang="en-US" sz="1800" dirty="0" err="1">
                <a:latin typeface="CMU Bright Roman"/>
                <a:cs typeface="CMU Bright Roman"/>
              </a:rPr>
              <a:t>Steunebrink</a:t>
            </a:r>
            <a:r>
              <a:rPr lang="en-US" sz="1800" dirty="0">
                <a:latin typeface="CMU Bright Roman"/>
                <a:cs typeface="CMU Bright Roman"/>
              </a:rPr>
              <a:t>, and J. </a:t>
            </a:r>
            <a:r>
              <a:rPr lang="en-US" sz="1800" dirty="0" err="1">
                <a:latin typeface="CMU Bright Roman"/>
                <a:cs typeface="CMU Bright Roman"/>
              </a:rPr>
              <a:t>Schmidhuber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7"/>
              </a:rPr>
              <a:t>LSTM: A search space odyssey</a:t>
            </a:r>
            <a:r>
              <a:rPr lang="en-US" sz="1800" dirty="0">
                <a:latin typeface="CMU Bright Roman"/>
                <a:cs typeface="CMU Bright Roman"/>
              </a:rPr>
              <a:t>, IEEE transactions on neural networks and learning systems, 2016 </a:t>
            </a:r>
          </a:p>
          <a:p>
            <a:r>
              <a:rPr lang="en-US" sz="1800" dirty="0">
                <a:latin typeface="CMU Bright Roman"/>
                <a:cs typeface="CMU Bright Roman"/>
              </a:rPr>
              <a:t>K. Cho, B. Van </a:t>
            </a:r>
            <a:r>
              <a:rPr lang="en-US" sz="1800" dirty="0" err="1">
                <a:latin typeface="CMU Bright Roman"/>
                <a:cs typeface="CMU Bright Roman"/>
              </a:rPr>
              <a:t>Merrienboer</a:t>
            </a:r>
            <a:r>
              <a:rPr lang="en-US" sz="1800" dirty="0">
                <a:latin typeface="CMU Bright Roman"/>
                <a:cs typeface="CMU Bright Roman"/>
              </a:rPr>
              <a:t>, C. </a:t>
            </a:r>
            <a:r>
              <a:rPr lang="en-US" sz="1800" dirty="0" err="1">
                <a:latin typeface="CMU Bright Roman"/>
                <a:cs typeface="CMU Bright Roman"/>
              </a:rPr>
              <a:t>Gulcehre</a:t>
            </a:r>
            <a:r>
              <a:rPr lang="en-US" sz="1800" dirty="0">
                <a:latin typeface="CMU Bright Roman"/>
                <a:cs typeface="CMU Bright Roman"/>
              </a:rPr>
              <a:t>, D. </a:t>
            </a:r>
            <a:r>
              <a:rPr lang="en-US" sz="1800" dirty="0" err="1">
                <a:latin typeface="CMU Bright Roman"/>
                <a:cs typeface="CMU Bright Roman"/>
              </a:rPr>
              <a:t>Bahdanau</a:t>
            </a:r>
            <a:r>
              <a:rPr lang="en-US" sz="1800" dirty="0">
                <a:latin typeface="CMU Bright Roman"/>
                <a:cs typeface="CMU Bright Roman"/>
              </a:rPr>
              <a:t>, F. </a:t>
            </a:r>
            <a:r>
              <a:rPr lang="en-US" sz="1800" dirty="0" err="1">
                <a:latin typeface="CMU Bright Roman"/>
                <a:cs typeface="CMU Bright Roman"/>
              </a:rPr>
              <a:t>Bougares</a:t>
            </a:r>
            <a:r>
              <a:rPr lang="en-US" sz="1800" dirty="0">
                <a:latin typeface="CMU Bright Roman"/>
                <a:cs typeface="CMU Bright Roman"/>
              </a:rPr>
              <a:t>, H. </a:t>
            </a:r>
            <a:r>
              <a:rPr lang="en-US" sz="1800" dirty="0" err="1">
                <a:latin typeface="CMU Bright Roman"/>
                <a:cs typeface="CMU Bright Roman"/>
              </a:rPr>
              <a:t>Schwenk</a:t>
            </a:r>
            <a:r>
              <a:rPr lang="en-US" sz="1800" dirty="0">
                <a:latin typeface="CMU Bright Roman"/>
                <a:cs typeface="CMU Bright Roman"/>
              </a:rPr>
              <a:t>, and Y. </a:t>
            </a:r>
            <a:r>
              <a:rPr lang="en-US" sz="1800" dirty="0" err="1">
                <a:latin typeface="CMU Bright Roman"/>
                <a:cs typeface="CMU Bright Roman"/>
              </a:rPr>
              <a:t>Bengio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8"/>
              </a:rPr>
              <a:t>Learning phrase representations using RNN encoder-decoder for statistical machine translation</a:t>
            </a:r>
            <a:r>
              <a:rPr lang="en-US" sz="1800" dirty="0">
                <a:latin typeface="CMU Bright Roman"/>
                <a:cs typeface="CMU Bright Roman"/>
              </a:rPr>
              <a:t>, ACL </a:t>
            </a:r>
            <a:r>
              <a:rPr lang="en-US" sz="1800" dirty="0" smtClean="0">
                <a:latin typeface="CMU Bright Roman"/>
                <a:cs typeface="CMU Bright Roman"/>
              </a:rPr>
              <a:t>2014</a:t>
            </a:r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R. </a:t>
            </a:r>
            <a:r>
              <a:rPr lang="en-US" sz="1800" dirty="0" err="1">
                <a:latin typeface="CMU Bright Roman"/>
                <a:cs typeface="CMU Bright Roman"/>
              </a:rPr>
              <a:t>Jozefowicz</a:t>
            </a:r>
            <a:r>
              <a:rPr lang="en-US" sz="1800" dirty="0">
                <a:latin typeface="CMU Bright Roman"/>
                <a:cs typeface="CMU Bright Roman"/>
              </a:rPr>
              <a:t>, W. </a:t>
            </a:r>
            <a:r>
              <a:rPr lang="en-US" sz="1800" dirty="0" err="1">
                <a:latin typeface="CMU Bright Roman"/>
                <a:cs typeface="CMU Bright Roman"/>
              </a:rPr>
              <a:t>Zaremba</a:t>
            </a:r>
            <a:r>
              <a:rPr lang="en-US" sz="1800" dirty="0">
                <a:latin typeface="CMU Bright Roman"/>
                <a:cs typeface="CMU Bright Roman"/>
              </a:rPr>
              <a:t>, and I. </a:t>
            </a:r>
            <a:r>
              <a:rPr lang="en-US" sz="1800" dirty="0" err="1">
                <a:latin typeface="CMU Bright Roman"/>
                <a:cs typeface="CMU Bright Roman"/>
              </a:rPr>
              <a:t>Sutskever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9"/>
              </a:rPr>
              <a:t>An empirical exploration of recurrent network architectures</a:t>
            </a:r>
            <a:r>
              <a:rPr lang="en-US" sz="1800" dirty="0">
                <a:latin typeface="CMU Bright Roman"/>
                <a:cs typeface="CMU Bright Roman"/>
              </a:rPr>
              <a:t>, JMLR 2015</a:t>
            </a:r>
            <a:endParaRPr lang="en-US" sz="1800" dirty="0">
              <a:latin typeface="CMU Bright Roman"/>
              <a:cs typeface="CMU Bright Roman"/>
            </a:endParaRPr>
          </a:p>
          <a:p>
            <a:endParaRPr lang="en-US" sz="1800" dirty="0" smtClean="0">
              <a:latin typeface="CMU Bright Roman"/>
              <a:cs typeface="CMU Bright Roman"/>
            </a:endParaRPr>
          </a:p>
          <a:p>
            <a:endParaRPr lang="en-US" sz="18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95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iph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07" y="-1"/>
            <a:ext cx="9379597" cy="68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1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Forward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05814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7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7440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8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7" y="1546721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533722"/>
              </p:ext>
            </p:extLst>
          </p:nvPr>
        </p:nvGraphicFramePr>
        <p:xfrm>
          <a:off x="5262563" y="2462213"/>
          <a:ext cx="28225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9" name="Equation" r:id="rId6" imgW="1828800" imgH="1498600" progId="Equation.DSMT4">
                  <p:embed/>
                </p:oleObj>
              </mc:Choice>
              <mc:Fallback>
                <p:oleObj name="Equation" r:id="rId6" imgW="1828800" imgH="14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2563" y="2462213"/>
                        <a:ext cx="2822575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38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Forward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64765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1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5539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2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7" y="1541124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825923"/>
              </p:ext>
            </p:extLst>
          </p:nvPr>
        </p:nvGraphicFramePr>
        <p:xfrm>
          <a:off x="5262563" y="2462213"/>
          <a:ext cx="28225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3" name="Equation" r:id="rId6" imgW="1828800" imgH="1498600" progId="Equation.DSMT4">
                  <p:embed/>
                </p:oleObj>
              </mc:Choice>
              <mc:Fallback>
                <p:oleObj name="Equation" r:id="rId6" imgW="1828800" imgH="14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2563" y="2462213"/>
                        <a:ext cx="2822575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>
            <a:stCxn id="49" idx="3"/>
            <a:endCxn id="86" idx="1"/>
          </p:cNvCxnSpPr>
          <p:nvPr/>
        </p:nvCxnSpPr>
        <p:spPr>
          <a:xfrm>
            <a:off x="1535047" y="1769923"/>
            <a:ext cx="874650" cy="1"/>
          </a:xfrm>
          <a:prstGeom prst="line">
            <a:avLst/>
          </a:prstGeom>
          <a:ln w="28575" cmpd="sng">
            <a:solidFill>
              <a:srgbClr val="FFFF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6" idx="3"/>
            <a:endCxn id="102" idx="1"/>
          </p:cNvCxnSpPr>
          <p:nvPr/>
        </p:nvCxnSpPr>
        <p:spPr>
          <a:xfrm flipV="1">
            <a:off x="2908085" y="1769923"/>
            <a:ext cx="836147" cy="1"/>
          </a:xfrm>
          <a:prstGeom prst="line">
            <a:avLst/>
          </a:prstGeom>
          <a:ln w="28575" cmpd="sng">
            <a:solidFill>
              <a:srgbClr val="FFFF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0" idx="3"/>
            <a:endCxn id="84" idx="1"/>
          </p:cNvCxnSpPr>
          <p:nvPr/>
        </p:nvCxnSpPr>
        <p:spPr>
          <a:xfrm>
            <a:off x="1488719" y="2994161"/>
            <a:ext cx="974085" cy="1"/>
          </a:xfrm>
          <a:prstGeom prst="line">
            <a:avLst/>
          </a:prstGeom>
          <a:ln w="28575" cmpd="sng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84" idx="3"/>
            <a:endCxn id="100" idx="1"/>
          </p:cNvCxnSpPr>
          <p:nvPr/>
        </p:nvCxnSpPr>
        <p:spPr>
          <a:xfrm flipV="1">
            <a:off x="2861757" y="2994161"/>
            <a:ext cx="935582" cy="1"/>
          </a:xfrm>
          <a:prstGeom prst="line">
            <a:avLst/>
          </a:prstGeom>
          <a:ln w="28575" cmpd="sng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2" idx="2"/>
            <a:endCxn id="90" idx="0"/>
          </p:cNvCxnSpPr>
          <p:nvPr/>
        </p:nvCxnSpPr>
        <p:spPr>
          <a:xfrm>
            <a:off x="1783771" y="4739585"/>
            <a:ext cx="349732" cy="1"/>
          </a:xfrm>
          <a:prstGeom prst="line">
            <a:avLst/>
          </a:prstGeom>
          <a:ln w="28575" cmpd="sng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0" idx="2"/>
            <a:endCxn id="106" idx="0"/>
          </p:cNvCxnSpPr>
          <p:nvPr/>
        </p:nvCxnSpPr>
        <p:spPr>
          <a:xfrm flipV="1">
            <a:off x="3156809" y="4739585"/>
            <a:ext cx="311229" cy="1"/>
          </a:xfrm>
          <a:prstGeom prst="line">
            <a:avLst/>
          </a:prstGeom>
          <a:ln w="28575" cmpd="sng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62563" y="5528075"/>
            <a:ext cx="642570" cy="0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5988" y="5321697"/>
            <a:ext cx="25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indicates shared weights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01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Backward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6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26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6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20" name="Straight Arrow Connector 19"/>
            <p:cNvCxnSpPr>
              <a:stCxn id="31" idx="0"/>
              <a:endCxn id="19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23" name="Straight Arrow Connector 22"/>
            <p:cNvCxnSpPr>
              <a:stCxn id="22" idx="0"/>
              <a:endCxn id="21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22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stCxn id="45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endCxn id="45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45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9" name="Straight Arrow Connector 38"/>
            <p:cNvCxnSpPr>
              <a:stCxn id="50" idx="0"/>
              <a:endCxn id="38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42" name="Straight Arrow Connector 41"/>
            <p:cNvCxnSpPr>
              <a:stCxn id="41" idx="0"/>
              <a:endCxn id="40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0"/>
              <a:endCxn id="41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68037" y="1557577"/>
            <a:ext cx="1023307" cy="4484055"/>
            <a:chOff x="760464" y="1306873"/>
            <a:chExt cx="1023307" cy="4484055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6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6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55" name="Straight Arrow Connector 54"/>
            <p:cNvCxnSpPr>
              <a:stCxn id="68" idx="0"/>
              <a:endCxn id="5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58" name="Straight Arrow Connector 57"/>
            <p:cNvCxnSpPr>
              <a:stCxn id="57" idx="0"/>
              <a:endCxn id="5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0"/>
              <a:endCxn id="5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 69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2836"/>
              </p:ext>
            </p:extLst>
          </p:nvPr>
        </p:nvGraphicFramePr>
        <p:xfrm>
          <a:off x="4712213" y="1557577"/>
          <a:ext cx="21367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1" name="Equation" r:id="rId3" imgW="1384300" imgH="1143000" progId="Equation.DSMT4">
                  <p:embed/>
                </p:oleObj>
              </mc:Choice>
              <mc:Fallback>
                <p:oleObj name="Equation" r:id="rId3" imgW="13843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2213" y="1557577"/>
                        <a:ext cx="2136775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655720"/>
              </p:ext>
            </p:extLst>
          </p:nvPr>
        </p:nvGraphicFramePr>
        <p:xfrm>
          <a:off x="4571098" y="3701560"/>
          <a:ext cx="435133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2" name="Equation" r:id="rId5" imgW="2819400" imgH="1193800" progId="Equation.DSMT4">
                  <p:embed/>
                </p:oleObj>
              </mc:Choice>
              <mc:Fallback>
                <p:oleObj name="Equation" r:id="rId5" imgW="28194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1098" y="3701560"/>
                        <a:ext cx="4351337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98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3201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Popular LSTM Cell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9191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097849" y="372799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4445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61996" y="2324443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0270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337100" y="357394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1967315" y="369375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036115" y="3767585"/>
            <a:ext cx="131882" cy="133686"/>
            <a:chOff x="7787230" y="1641491"/>
            <a:chExt cx="131882" cy="133686"/>
          </a:xfrm>
        </p:grpSpPr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5684861" y="369426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42" idx="4"/>
            <a:endCxn id="51" idx="0"/>
          </p:cNvCxnSpPr>
          <p:nvPr/>
        </p:nvCxnSpPr>
        <p:spPr>
          <a:xfrm>
            <a:off x="5819602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760133" y="3762310"/>
            <a:ext cx="131882" cy="133686"/>
            <a:chOff x="7787230" y="1641491"/>
            <a:chExt cx="131882" cy="133686"/>
          </a:xfrm>
        </p:grpSpPr>
        <p:cxnSp>
          <p:nvCxnSpPr>
            <p:cNvPr id="57" name="Straight Connector 56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1" idx="4"/>
            <a:endCxn id="46" idx="0"/>
          </p:cNvCxnSpPr>
          <p:nvPr/>
        </p:nvCxnSpPr>
        <p:spPr>
          <a:xfrm>
            <a:off x="2102056" y="2827672"/>
            <a:ext cx="4028" cy="8660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46" idx="2"/>
          </p:cNvCxnSpPr>
          <p:nvPr/>
        </p:nvCxnSpPr>
        <p:spPr>
          <a:xfrm>
            <a:off x="1507122" y="3831547"/>
            <a:ext cx="460193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302708" y="3574919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="1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46" idx="6"/>
            <a:endCxn id="66" idx="2"/>
          </p:cNvCxnSpPr>
          <p:nvPr/>
        </p:nvCxnSpPr>
        <p:spPr>
          <a:xfrm>
            <a:off x="2244852" y="3832525"/>
            <a:ext cx="10578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3817919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51" idx="2"/>
          </p:cNvCxnSpPr>
          <p:nvPr/>
        </p:nvCxnSpPr>
        <p:spPr>
          <a:xfrm>
            <a:off x="485231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6"/>
          </p:cNvCxnSpPr>
          <p:nvPr/>
        </p:nvCxnSpPr>
        <p:spPr>
          <a:xfrm flipV="1">
            <a:off x="5962398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417231" y="4320127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489111" y="4394052"/>
            <a:ext cx="131882" cy="133686"/>
            <a:chOff x="7787230" y="1641491"/>
            <a:chExt cx="131882" cy="133686"/>
          </a:xfrm>
        </p:grpSpPr>
        <p:cxnSp>
          <p:nvCxnSpPr>
            <p:cNvPr id="82" name="Straight Connector 8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43" idx="0"/>
            <a:endCxn id="84" idx="4"/>
          </p:cNvCxnSpPr>
          <p:nvPr/>
        </p:nvCxnSpPr>
        <p:spPr>
          <a:xfrm flipH="1" flipV="1">
            <a:off x="3556000" y="4597664"/>
            <a:ext cx="4314" cy="26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3496510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3378159" y="4014680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377345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377345" y="4013701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41" idx="7"/>
          </p:cNvCxnSpPr>
          <p:nvPr/>
        </p:nvCxnSpPr>
        <p:spPr>
          <a:xfrm flipH="1">
            <a:off x="2284210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5998118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772567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477344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374246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330270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7748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46852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79367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610695" y="3635786"/>
            <a:ext cx="38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7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21306" y="5922377"/>
            <a:ext cx="10240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48769" y="3296942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Cell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88853" y="3612405"/>
            <a:ext cx="55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961056"/>
              </p:ext>
            </p:extLst>
          </p:nvPr>
        </p:nvGraphicFramePr>
        <p:xfrm>
          <a:off x="6610695" y="4203691"/>
          <a:ext cx="213995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9" name="Equation" r:id="rId3" imgW="1574800" imgH="863600" progId="Equation.DSMT4">
                  <p:embed/>
                </p:oleObj>
              </mc:Choice>
              <mc:Fallback>
                <p:oleObj name="Equation" r:id="rId3" imgW="15748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0695" y="4203691"/>
                        <a:ext cx="2139950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558890" y="1362842"/>
            <a:ext cx="12062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92322" y="1362842"/>
            <a:ext cx="11379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     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41641" y="3256904"/>
            <a:ext cx="505362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8910" y="3234225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64090" y="2183869"/>
            <a:ext cx="473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smtClean="0">
                <a:latin typeface="CMU Bright SemiBold Oblique"/>
                <a:cs typeface="CMU Bright SemiBold Oblique"/>
              </a:rPr>
              <a:t>i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54198" y="2161189"/>
            <a:ext cx="49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o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91807" y="5099647"/>
            <a:ext cx="47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 smtClean="0">
                <a:latin typeface="CMU Bright SemiBold Oblique"/>
                <a:cs typeface="CMU Bright SemiBold Oblique"/>
              </a:rPr>
              <a:t>f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496518"/>
              </p:ext>
            </p:extLst>
          </p:nvPr>
        </p:nvGraphicFramePr>
        <p:xfrm>
          <a:off x="6610695" y="2108879"/>
          <a:ext cx="23987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0" name="Equation" r:id="rId5" imgW="1765300" imgH="609600" progId="Equation.DSMT4">
                  <p:embed/>
                </p:oleObj>
              </mc:Choice>
              <mc:Fallback>
                <p:oleObj name="Equation" r:id="rId5" imgW="17653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0695" y="2108879"/>
                        <a:ext cx="2398712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161045"/>
              </p:ext>
            </p:extLst>
          </p:nvPr>
        </p:nvGraphicFramePr>
        <p:xfrm>
          <a:off x="6610695" y="5576302"/>
          <a:ext cx="1638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1" name="Equation" r:id="rId7" imgW="1206500" imgH="254000" progId="Equation.DSMT4">
                  <p:embed/>
                </p:oleObj>
              </mc:Choice>
              <mc:Fallback>
                <p:oleObj name="Equation" r:id="rId7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0695" y="5576302"/>
                        <a:ext cx="163830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6565335" y="2970178"/>
            <a:ext cx="18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Similarly for </a:t>
            </a:r>
            <a:r>
              <a:rPr lang="en-US" dirty="0" smtClean="0">
                <a:latin typeface="CMU Bright Oblique"/>
                <a:cs typeface="CMU Bright Oblique"/>
              </a:rPr>
              <a:t>i</a:t>
            </a:r>
            <a:r>
              <a:rPr lang="en-US" baseline="-25000" dirty="0" smtClean="0">
                <a:latin typeface="CMU Bright Oblique"/>
                <a:cs typeface="CMU Bright Oblique"/>
              </a:rPr>
              <a:t>t</a:t>
            </a:r>
            <a:r>
              <a:rPr lang="en-US" dirty="0" smtClean="0">
                <a:latin typeface="CMU Bright Roman"/>
                <a:cs typeface="CMU Bright Roman"/>
              </a:rPr>
              <a:t>, </a:t>
            </a:r>
            <a:r>
              <a:rPr lang="en-US" dirty="0" err="1" smtClean="0">
                <a:latin typeface="CMU Bright Oblique"/>
                <a:cs typeface="CMU Bright Oblique"/>
              </a:rPr>
              <a:t>o</a:t>
            </a:r>
            <a:r>
              <a:rPr lang="en-US" baseline="-25000" dirty="0" err="1" smtClean="0">
                <a:latin typeface="CMU Bright Oblique"/>
                <a:cs typeface="CMU Bright Oblique"/>
              </a:rPr>
              <a:t>t</a:t>
            </a:r>
            <a:endParaRPr lang="en-US" baseline="-25000" dirty="0">
              <a:latin typeface="CMU Bright Oblique"/>
              <a:cs typeface="CMU Bright Oblique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1020" y="6490656"/>
            <a:ext cx="32438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CMU Bright Roman"/>
                <a:cs typeface="CMU Bright Roman"/>
              </a:rPr>
              <a:t>* </a:t>
            </a:r>
            <a:r>
              <a:rPr lang="en-US" dirty="0" smtClean="0">
                <a:latin typeface="CMU Bright Roman"/>
                <a:cs typeface="CMU Bright Roman"/>
              </a:rPr>
              <a:t>Dashed line indicates time-lag</a:t>
            </a:r>
            <a:r>
              <a:rPr lang="en-US" dirty="0">
                <a:latin typeface="CMU Bright Roman"/>
                <a:cs typeface="CMU Bright Roman"/>
              </a:rPr>
              <a:t/>
            </a:r>
            <a:br>
              <a:rPr lang="en-US" dirty="0">
                <a:latin typeface="CMU Bright Roman"/>
                <a:cs typeface="CMU Bright Roman"/>
              </a:rPr>
            </a:b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423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LSTM – </a:t>
            </a:r>
            <a:r>
              <a:rPr lang="en-US" sz="4000" dirty="0" smtClean="0">
                <a:latin typeface="CMU Bright SemiBold"/>
                <a:cs typeface="CMU Bright SemiBold"/>
              </a:rPr>
              <a:t>Forward/Backward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08701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Go To: </a:t>
            </a:r>
            <a:r>
              <a:rPr lang="en-US" sz="2400" dirty="0" smtClean="0">
                <a:latin typeface="CMU Bright Roman"/>
                <a:cs typeface="CMU Bright Roman"/>
                <a:hlinkClick r:id="rId2"/>
              </a:rPr>
              <a:t>Illustrated LSTM </a:t>
            </a:r>
            <a:r>
              <a:rPr lang="en-US" sz="2400" dirty="0">
                <a:latin typeface="CMU Bright Roman"/>
                <a:cs typeface="CMU Bright Roman"/>
                <a:hlinkClick r:id="rId2"/>
              </a:rPr>
              <a:t>Forward and Backward Pass</a:t>
            </a:r>
            <a:endParaRPr lang="en-US" sz="24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889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Class Exercise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Consider the problem of translation of English to French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E.g. What is your name      Comment </a:t>
            </a:r>
            <a:r>
              <a:rPr lang="en-US" sz="2400" dirty="0" err="1">
                <a:latin typeface="CMU Bright Roman"/>
                <a:cs typeface="CMU Bright Roman"/>
              </a:rPr>
              <a:t>tu</a:t>
            </a:r>
            <a:r>
              <a:rPr lang="en-US" sz="2400" dirty="0">
                <a:latin typeface="CMU Bright Roman"/>
                <a:cs typeface="CMU Bright Roman"/>
              </a:rPr>
              <a:t> </a:t>
            </a:r>
            <a:r>
              <a:rPr lang="en-US" sz="2400" dirty="0" err="1">
                <a:latin typeface="CMU Bright Roman"/>
                <a:cs typeface="CMU Bright Roman"/>
              </a:rPr>
              <a:t>t'appelle</a:t>
            </a:r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Is the below architecture suitable for this problem?</a:t>
            </a:r>
          </a:p>
          <a:p>
            <a:pPr marL="0" indent="0">
              <a:buNone/>
            </a:pPr>
            <a:endParaRPr lang="en-US" sz="2800" dirty="0">
              <a:latin typeface="CMU Bright Roman"/>
              <a:cs typeface="CMU Bright Roman"/>
            </a:endParaRPr>
          </a:p>
          <a:p>
            <a:endParaRPr lang="en-US" sz="2800" dirty="0" smtClean="0">
              <a:latin typeface="CMU Bright Roman"/>
              <a:cs typeface="CMU Bright Roman"/>
            </a:endParaRPr>
          </a:p>
          <a:p>
            <a:endParaRPr lang="en-US" sz="2800" dirty="0" smtClean="0"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093285" y="2293192"/>
            <a:ext cx="4043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6402365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Adapted from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http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://www.cs.toronto.edu/~rgrosse/csc321/lec10.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pdf</a:t>
            </a:r>
            <a:r>
              <a:rPr lang="en-US" dirty="0" smtClean="0">
                <a:latin typeface="CMU Bright Roman"/>
                <a:cs typeface="CMU Bright Roman"/>
              </a:rPr>
              <a:t> </a:t>
            </a:r>
            <a:endParaRPr lang="en-US" dirty="0">
              <a:latin typeface="CMU Bright Roman"/>
              <a:cs typeface="CMU Bright Roman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68974" y="3189525"/>
            <a:ext cx="1703286" cy="1686694"/>
            <a:chOff x="2955335" y="2918868"/>
            <a:chExt cx="1703286" cy="1686694"/>
          </a:xfrm>
        </p:grpSpPr>
        <p:sp>
          <p:nvSpPr>
            <p:cNvPr id="34" name="Rectangle 33"/>
            <p:cNvSpPr/>
            <p:nvPr/>
          </p:nvSpPr>
          <p:spPr>
            <a:xfrm>
              <a:off x="3001851" y="358922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174336" y="393674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331713" y="376298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633465" y="358922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797639" y="393674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954691" y="376298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256443" y="358922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4420617" y="393674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803992" y="328973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420617" y="328973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174336" y="328973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955335" y="4235722"/>
              <a:ext cx="438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E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1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82105" y="4236230"/>
              <a:ext cx="443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E</a:t>
              </a:r>
              <a:r>
                <a:rPr lang="en-US" baseline="-25000" dirty="0">
                  <a:latin typeface="CMU Bright Oblique"/>
                  <a:cs typeface="CMU Bright Oblique"/>
                </a:rPr>
                <a:t>2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98730" y="4236230"/>
              <a:ext cx="443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MU Bright Oblique"/>
                  <a:cs typeface="CMU Bright Oblique"/>
                </a:rPr>
                <a:t>E</a:t>
              </a:r>
              <a:r>
                <a:rPr lang="en-US" baseline="-25000" dirty="0">
                  <a:latin typeface="CMU Bright Oblique"/>
                  <a:cs typeface="CMU Bright Oblique"/>
                </a:rPr>
                <a:t>3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4801" y="2918868"/>
              <a:ext cx="431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F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1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98223" y="2919376"/>
              <a:ext cx="443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F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2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4848" y="2919376"/>
              <a:ext cx="443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F</a:t>
              </a:r>
              <a:r>
                <a:rPr lang="en-US" baseline="-25000" dirty="0" smtClean="0">
                  <a:latin typeface="CMU Bright Oblique"/>
                  <a:cs typeface="CMU Bright Oblique"/>
                </a:rPr>
                <a:t>3</a:t>
              </a:r>
              <a:endParaRPr lang="en-US" baseline="-25000" dirty="0">
                <a:latin typeface="CMU Bright Roman"/>
                <a:cs typeface="CMU Bright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99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</TotalTime>
  <Words>1892</Words>
  <Application>Microsoft Macintosh PowerPoint</Application>
  <PresentationFormat>On-screen Show (4:3)</PresentationFormat>
  <Paragraphs>457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Some RNN Variants</vt:lpstr>
      <vt:lpstr>Outline</vt:lpstr>
      <vt:lpstr>The Vanilla RNN Cell</vt:lpstr>
      <vt:lpstr>The Vanilla RNN Forward</vt:lpstr>
      <vt:lpstr>The Vanilla RNN Forward</vt:lpstr>
      <vt:lpstr>The Vanilla RNN Backward</vt:lpstr>
      <vt:lpstr>The Popular LSTM Cell</vt:lpstr>
      <vt:lpstr>LSTM – Forward/Backward</vt:lpstr>
      <vt:lpstr>Class Exercise</vt:lpstr>
      <vt:lpstr>Class Exercise</vt:lpstr>
      <vt:lpstr>Class Exercise</vt:lpstr>
      <vt:lpstr>Multi-layer RNNs</vt:lpstr>
      <vt:lpstr>Bi-directional RNNs</vt:lpstr>
      <vt:lpstr>Recap</vt:lpstr>
      <vt:lpstr>The Popular LSTM Cell</vt:lpstr>
      <vt:lpstr>Extension I: Peephole LSTM</vt:lpstr>
      <vt:lpstr>The Popular LSTM Cell</vt:lpstr>
      <vt:lpstr>Extension I: Peephole LSTM</vt:lpstr>
      <vt:lpstr>Peephole LSTM</vt:lpstr>
      <vt:lpstr>Other minor variants</vt:lpstr>
      <vt:lpstr>LSTM: A Search Space Odyssey</vt:lpstr>
      <vt:lpstr>LSTM: A Search Space Odyssey</vt:lpstr>
      <vt:lpstr>Gated Recurrent Unit (GRU)</vt:lpstr>
      <vt:lpstr>GRU</vt:lpstr>
      <vt:lpstr>GRU</vt:lpstr>
      <vt:lpstr>GRU</vt:lpstr>
      <vt:lpstr>GRU</vt:lpstr>
      <vt:lpstr>GRU</vt:lpstr>
      <vt:lpstr>An Empirical Exploration of Recurrent Network Architectures</vt:lpstr>
      <vt:lpstr>Evolutionary Architecture Search</vt:lpstr>
      <vt:lpstr>Evolutionary Architecture Search</vt:lpstr>
      <vt:lpstr>Evolutionary Architecture Search</vt:lpstr>
      <vt:lpstr>LSTM initialized with large positive forget gate bias?</vt:lpstr>
      <vt:lpstr>Summary</vt:lpstr>
      <vt:lpstr>Other Useful Resources / References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Mallya</dc:creator>
  <cp:lastModifiedBy>Arun Mallya</cp:lastModifiedBy>
  <cp:revision>437</cp:revision>
  <dcterms:created xsi:type="dcterms:W3CDTF">2016-12-28T23:58:56Z</dcterms:created>
  <dcterms:modified xsi:type="dcterms:W3CDTF">2017-01-24T00:12:33Z</dcterms:modified>
</cp:coreProperties>
</file>