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86" r:id="rId2"/>
    <p:sldId id="263" r:id="rId3"/>
    <p:sldId id="260" r:id="rId4"/>
    <p:sldId id="268" r:id="rId5"/>
    <p:sldId id="269" r:id="rId6"/>
    <p:sldId id="271"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C77E1-0E52-4D27-8B78-1A0F81C5DA4E}" type="datetimeFigureOut">
              <a:rPr lang="en-US" smtClean="0"/>
              <a:t>10/7/21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5E0BE-835D-4308-8AEE-DC42293140E4}" type="slidenum">
              <a:rPr lang="en-US" smtClean="0"/>
              <a:t>‹#›</a:t>
            </a:fld>
            <a:endParaRPr lang="en-US"/>
          </a:p>
        </p:txBody>
      </p:sp>
    </p:spTree>
    <p:extLst>
      <p:ext uri="{BB962C8B-B14F-4D97-AF65-F5344CB8AC3E}">
        <p14:creationId xmlns:p14="http://schemas.microsoft.com/office/powerpoint/2010/main" val="130337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CFCA-51DE-4AED-ADFF-ABD97393CB97}" type="slidenum">
              <a:rPr lang="en-US" smtClean="0"/>
              <a:t>1</a:t>
            </a:fld>
            <a:endParaRPr lang="en-US"/>
          </a:p>
        </p:txBody>
      </p:sp>
    </p:spTree>
    <p:extLst>
      <p:ext uri="{BB962C8B-B14F-4D97-AF65-F5344CB8AC3E}">
        <p14:creationId xmlns:p14="http://schemas.microsoft.com/office/powerpoint/2010/main" val="1230502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11E35559-F655-4BB4-8AA4-C01D236875B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347966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11E35559-F655-4BB4-8AA4-C01D236875B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149680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العنوان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11E35559-F655-4BB4-8AA4-C01D236875B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498CB1-7F7B-46D9-9B38-EFE54A7B65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8049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العنوان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النص الرئيسي</a:t>
            </a:r>
          </a:p>
        </p:txBody>
      </p:sp>
      <p:sp>
        <p:nvSpPr>
          <p:cNvPr id="5" name="Date Placeholder 4"/>
          <p:cNvSpPr>
            <a:spLocks noGrp="1"/>
          </p:cNvSpPr>
          <p:nvPr>
            <p:ph type="dt" sz="half" idx="10"/>
          </p:nvPr>
        </p:nvSpPr>
        <p:spPr/>
        <p:txBody>
          <a:bodyPr/>
          <a:lstStyle/>
          <a:p>
            <a:fld id="{11E35559-F655-4BB4-8AA4-C01D236875B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340904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النص الرئيسي</a:t>
            </a:r>
          </a:p>
        </p:txBody>
      </p:sp>
      <p:sp>
        <p:nvSpPr>
          <p:cNvPr id="5" name="Date Placeholder 4"/>
          <p:cNvSpPr>
            <a:spLocks noGrp="1"/>
          </p:cNvSpPr>
          <p:nvPr>
            <p:ph type="dt" sz="half" idx="10"/>
          </p:nvPr>
        </p:nvSpPr>
        <p:spPr/>
        <p:txBody>
          <a:bodyPr/>
          <a:lstStyle/>
          <a:p>
            <a:fld id="{11E35559-F655-4BB4-8AA4-C01D236875B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98CB1-7F7B-46D9-9B38-EFE54A7B65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0233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النص الرئيسي</a:t>
            </a:r>
          </a:p>
        </p:txBody>
      </p:sp>
      <p:sp>
        <p:nvSpPr>
          <p:cNvPr id="5" name="Date Placeholder 4"/>
          <p:cNvSpPr>
            <a:spLocks noGrp="1"/>
          </p:cNvSpPr>
          <p:nvPr>
            <p:ph type="dt" sz="half" idx="10"/>
          </p:nvPr>
        </p:nvSpPr>
        <p:spPr/>
        <p:txBody>
          <a:bodyPr/>
          <a:lstStyle/>
          <a:p>
            <a:fld id="{11E35559-F655-4BB4-8AA4-C01D236875B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244021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1E35559-F655-4BB4-8AA4-C01D236875B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117387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1E35559-F655-4BB4-8AA4-C01D236875B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37320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1E35559-F655-4BB4-8AA4-C01D236875B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173815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11E35559-F655-4BB4-8AA4-C01D236875BE}"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88793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11E35559-F655-4BB4-8AA4-C01D236875B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316656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11E35559-F655-4BB4-8AA4-C01D236875BE}" type="datetimeFigureOut">
              <a:rPr lang="en-US" smtClean="0"/>
              <a:t>10/7/21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1794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11E35559-F655-4BB4-8AA4-C01D236875BE}" type="datetimeFigureOut">
              <a:rPr lang="en-US" smtClean="0"/>
              <a:t>10/7/21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33491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35559-F655-4BB4-8AA4-C01D236875BE}" type="datetimeFigureOut">
              <a:rPr lang="en-US" smtClean="0"/>
              <a:t>10/7/21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34441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11E35559-F655-4BB4-8AA4-C01D236875B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21205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11E35559-F655-4BB4-8AA4-C01D236875BE}"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98CB1-7F7B-46D9-9B38-EFE54A7B65F9}" type="slidenum">
              <a:rPr lang="en-US" smtClean="0"/>
              <a:t>‹#›</a:t>
            </a:fld>
            <a:endParaRPr lang="en-US"/>
          </a:p>
        </p:txBody>
      </p:sp>
    </p:spTree>
    <p:extLst>
      <p:ext uri="{BB962C8B-B14F-4D97-AF65-F5344CB8AC3E}">
        <p14:creationId xmlns:p14="http://schemas.microsoft.com/office/powerpoint/2010/main" val="287346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E35559-F655-4BB4-8AA4-C01D236875BE}" type="datetimeFigureOut">
              <a:rPr lang="en-US" smtClean="0"/>
              <a:t>10/7/21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498CB1-7F7B-46D9-9B38-EFE54A7B65F9}" type="slidenum">
              <a:rPr lang="en-US" smtClean="0"/>
              <a:t>‹#›</a:t>
            </a:fld>
            <a:endParaRPr lang="en-US"/>
          </a:p>
        </p:txBody>
      </p:sp>
    </p:spTree>
    <p:extLst>
      <p:ext uri="{BB962C8B-B14F-4D97-AF65-F5344CB8AC3E}">
        <p14:creationId xmlns:p14="http://schemas.microsoft.com/office/powerpoint/2010/main" val="16207275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ki kopi takeaway">
            <a:extLst>
              <a:ext uri="{FF2B5EF4-FFF2-40B4-BE49-F238E27FC236}">
                <a16:creationId xmlns:a16="http://schemas.microsoft.com/office/drawing/2014/main" id="{B076D3BB-996F-428B-BD58-BA77FADD9491}"/>
              </a:ext>
            </a:extLst>
          </p:cNvPr>
          <p:cNvPicPr>
            <a:picLocks noChangeAspect="1"/>
          </p:cNvPicPr>
          <p:nvPr/>
        </p:nvPicPr>
        <p:blipFill rotWithShape="1">
          <a:blip r:embed="rId4">
            <a:alphaModFix amt="40000"/>
          </a:blip>
          <a:srcRect t="7945" b="7785"/>
          <a:stretch/>
        </p:blipFill>
        <p:spPr>
          <a:xfrm>
            <a:off x="20" y="10"/>
            <a:ext cx="12191980" cy="6857990"/>
          </a:xfrm>
          <a:prstGeom prst="rect">
            <a:avLst/>
          </a:prstGeom>
        </p:spPr>
      </p:pic>
      <p:sp>
        <p:nvSpPr>
          <p:cNvPr id="12" name="Google Shape;62;p13">
            <a:extLst>
              <a:ext uri="{FF2B5EF4-FFF2-40B4-BE49-F238E27FC236}">
                <a16:creationId xmlns:a16="http://schemas.microsoft.com/office/drawing/2014/main" id="{9CD196C5-7E34-442C-BD7F-38548729F5A6}"/>
              </a:ext>
            </a:extLst>
          </p:cNvPr>
          <p:cNvSpPr txBox="1">
            <a:spLocks noGrp="1"/>
          </p:cNvSpPr>
          <p:nvPr>
            <p:ph type="ctrTitle"/>
          </p:nvPr>
        </p:nvSpPr>
        <p:spPr>
          <a:xfrm>
            <a:off x="2589213" y="2514600"/>
            <a:ext cx="8915399" cy="2262781"/>
          </a:xfrm>
          <a:prstGeom prst="rect">
            <a:avLst/>
          </a:prstGeom>
        </p:spPr>
        <p:txBody>
          <a:bodyPr spcFirstLastPara="1" lIns="91425" tIns="91425" rIns="91425" bIns="91425" anchorCtr="0">
            <a:normAutofit/>
          </a:bodyPr>
          <a:lstStyle/>
          <a:p>
            <a:pPr>
              <a:lnSpc>
                <a:spcPct val="90000"/>
              </a:lnSpc>
              <a:spcBef>
                <a:spcPts val="0"/>
              </a:spcBef>
            </a:pPr>
            <a:r>
              <a:rPr lang="en-GB" sz="3400" b="1"/>
              <a:t>Data science</a:t>
            </a:r>
            <a:br>
              <a:rPr lang="en-GB" sz="3400" b="1"/>
            </a:br>
            <a:r>
              <a:rPr lang="en-GB" sz="3400" b="1"/>
              <a:t>And MAZ caffe</a:t>
            </a:r>
          </a:p>
          <a:p>
            <a:pPr marL="0" lvl="0" indent="0" rtl="0">
              <a:lnSpc>
                <a:spcPct val="90000"/>
              </a:lnSpc>
              <a:spcBef>
                <a:spcPts val="0"/>
              </a:spcBef>
              <a:spcAft>
                <a:spcPts val="0"/>
              </a:spcAft>
              <a:buNone/>
            </a:pPr>
            <a:br>
              <a:rPr lang="en-GB" sz="3400" b="1" dirty="0"/>
            </a:br>
            <a:r>
              <a:rPr lang="en-GB" sz="3400" b="1" dirty="0" err="1"/>
              <a:t>Mutab</a:t>
            </a:r>
            <a:r>
              <a:rPr lang="en-GB" sz="3400" b="1" dirty="0"/>
              <a:t> </a:t>
            </a:r>
            <a:r>
              <a:rPr lang="en-GB" sz="3400" b="1" dirty="0" err="1"/>
              <a:t>Alzubair</a:t>
            </a:r>
            <a:endParaRPr lang="en-GB" sz="3400" b="1" dirty="0"/>
          </a:p>
        </p:txBody>
      </p:sp>
      <p:sp>
        <p:nvSpPr>
          <p:cNvPr id="20" name="Rectangle 19">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 name="Rectangle 2">
            <a:extLst>
              <a:ext uri="{FF2B5EF4-FFF2-40B4-BE49-F238E27FC236}">
                <a16:creationId xmlns:a16="http://schemas.microsoft.com/office/drawing/2014/main" id="{8BB73860-A15F-4EBB-B8C6-3986FE434AAF}"/>
              </a:ext>
            </a:extLst>
          </p:cNvPr>
          <p:cNvSpPr>
            <a:spLocks noChangeArrowheads="1"/>
          </p:cNvSpPr>
          <p:nvPr/>
        </p:nvSpPr>
        <p:spPr bwMode="auto">
          <a:xfrm>
            <a:off x="1524001" y="22014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 y="0"/>
            <a:ext cx="1219215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7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p:cNvSpPr>
            <a:spLocks noGrp="1"/>
          </p:cNvSpPr>
          <p:nvPr>
            <p:ph idx="1"/>
          </p:nvPr>
        </p:nvSpPr>
        <p:spPr>
          <a:xfrm>
            <a:off x="4706578" y="589722"/>
            <a:ext cx="6798033" cy="5321500"/>
          </a:xfrm>
        </p:spPr>
        <p:txBody>
          <a:bodyPr anchor="ctr">
            <a:normAutofit/>
          </a:bodyPr>
          <a:lstStyle/>
          <a:p>
            <a:pPr defTabSz="914400" fontAlgn="base">
              <a:spcBef>
                <a:spcPts val="600"/>
              </a:spcBef>
              <a:spcAft>
                <a:spcPct val="0"/>
              </a:spcAft>
              <a:buClr>
                <a:srgbClr val="B13F9A"/>
              </a:buClr>
              <a:buSzPct val="73000"/>
              <a:defRPr/>
            </a:pPr>
            <a:r>
              <a:rPr lang="en-US" sz="2000">
                <a:solidFill>
                  <a:srgbClr val="FFFFFF"/>
                </a:solidFill>
                <a:latin typeface="Trebuchet MS"/>
              </a:rPr>
              <a:t>Will opening a cafe in the busiest stations and the target market is to know the number of transportation entrants (MTA) </a:t>
            </a:r>
          </a:p>
          <a:p>
            <a:pPr defTabSz="914400" fontAlgn="base">
              <a:spcBef>
                <a:spcPts val="600"/>
              </a:spcBef>
              <a:spcAft>
                <a:spcPct val="0"/>
              </a:spcAft>
              <a:buClr>
                <a:srgbClr val="B13F9A"/>
              </a:buClr>
              <a:buSzPct val="73000"/>
              <a:defRPr/>
            </a:pPr>
            <a:r>
              <a:rPr lang="en-US" sz="2000">
                <a:solidFill>
                  <a:srgbClr val="FFFFFF"/>
                </a:solidFill>
                <a:latin typeface="Trebuchet MS"/>
              </a:rPr>
              <a:t> In order to increase the number of visitors to the store, the project will be limited to establishing stations that have more entrants in the MTA stations. </a:t>
            </a:r>
            <a:endParaRPr lang="en-US" sz="2000" b="1">
              <a:solidFill>
                <a:srgbClr val="FFFFFF"/>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 y="0"/>
            <a:ext cx="1219215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7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7D71B69-9A17-416C-A709-6B1D3709953D}"/>
              </a:ext>
            </a:extLst>
          </p:cNvPr>
          <p:cNvSpPr/>
          <p:nvPr/>
        </p:nvSpPr>
        <p:spPr>
          <a:xfrm>
            <a:off x="1259893" y="589723"/>
            <a:ext cx="2454052" cy="5321500"/>
          </a:xfrm>
          <a:prstGeom prst="rect">
            <a:avLst/>
          </a:prstGeom>
        </p:spPr>
        <p:txBody>
          <a:bodyPr vert="horz" lIns="91440" tIns="45720" rIns="91440" bIns="45720" rtlCol="0" anchor="ctr">
            <a:normAutofit/>
          </a:bodyPr>
          <a:lstStyle/>
          <a:p>
            <a:pPr>
              <a:spcBef>
                <a:spcPct val="0"/>
              </a:spcBef>
              <a:spcAft>
                <a:spcPts val="600"/>
              </a:spcAft>
            </a:pPr>
            <a:r>
              <a:rPr lang="en-US" altLang="en-US" sz="3200">
                <a:latin typeface="+mj-lt"/>
                <a:ea typeface="+mj-ea"/>
                <a:cs typeface="+mj-cs"/>
              </a:rPr>
              <a:t>Analytical Approach</a:t>
            </a:r>
          </a:p>
        </p:txBody>
      </p:sp>
      <p:sp>
        <p:nvSpPr>
          <p:cNvPr id="16"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Rectangle 6">
            <a:extLst>
              <a:ext uri="{FF2B5EF4-FFF2-40B4-BE49-F238E27FC236}">
                <a16:creationId xmlns:a16="http://schemas.microsoft.com/office/drawing/2014/main" id="{2285EE83-B0F8-446E-A646-1171406211EE}"/>
              </a:ext>
            </a:extLst>
          </p:cNvPr>
          <p:cNvSpPr/>
          <p:nvPr/>
        </p:nvSpPr>
        <p:spPr>
          <a:xfrm>
            <a:off x="4706578" y="589722"/>
            <a:ext cx="6798033" cy="5321500"/>
          </a:xfrm>
          <a:prstGeom prst="rect">
            <a:avLst/>
          </a:prstGeom>
        </p:spPr>
        <p:txBody>
          <a:bodyPr vert="horz" lIns="91440" tIns="45720" rIns="91440" bIns="45720" rtlCol="0" anchor="ctr">
            <a:normAutofit/>
          </a:bodyPr>
          <a:lstStyle/>
          <a:p>
            <a:pPr>
              <a:spcBef>
                <a:spcPts val="1000"/>
              </a:spcBef>
              <a:buClr>
                <a:schemeClr val="accent1"/>
              </a:buClr>
              <a:buFont typeface="Wingdings 3" charset="2"/>
              <a:buChar char=""/>
            </a:pPr>
            <a:r>
              <a:rPr lang="en-US" altLang="en-US" sz="2000">
                <a:solidFill>
                  <a:srgbClr val="FFFFFF"/>
                </a:solidFill>
              </a:rPr>
              <a:t>Publicly available MTA turnstile data for the three months of 2019 were analyzed to determine the stations with the highest daily entry. The standard here is the high rate of entry during the morning commute hours. </a:t>
            </a:r>
          </a:p>
          <a:p>
            <a:pPr>
              <a:spcBef>
                <a:spcPts val="1000"/>
              </a:spcBef>
              <a:buClr>
                <a:schemeClr val="accent1"/>
              </a:buClr>
              <a:buFont typeface="Wingdings 3" charset="2"/>
              <a:buChar char=""/>
            </a:pPr>
            <a:r>
              <a:rPr lang="en-US" altLang="en-US" sz="2000">
                <a:solidFill>
                  <a:srgbClr val="FFFFFF"/>
                </a:solidFill>
              </a:rPr>
              <a:t> </a:t>
            </a:r>
          </a:p>
          <a:p>
            <a:pPr>
              <a:spcBef>
                <a:spcPts val="1000"/>
              </a:spcBef>
              <a:buClr>
                <a:schemeClr val="accent1"/>
              </a:buClr>
              <a:buFont typeface="Wingdings 3" charset="2"/>
              <a:buChar char=""/>
            </a:pPr>
            <a:r>
              <a:rPr lang="en-US" altLang="en-US" sz="2000">
                <a:solidFill>
                  <a:srgbClr val="FFFFFF"/>
                </a:solidFill>
              </a:rPr>
              <a:t>Data was grouped by station, date, and time. Since the data was audited over morning periods, the morning commute hours were set between 4 AM and 12 PM.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4"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Rectangle 40">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6">
            <a:extLst>
              <a:ext uri="{FF2B5EF4-FFF2-40B4-BE49-F238E27FC236}">
                <a16:creationId xmlns:a16="http://schemas.microsoft.com/office/drawing/2014/main" id="{B03E5DAD-6D56-4406-8126-57E9A3EFB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5" name="Rectangle 44">
            <a:extLst>
              <a:ext uri="{FF2B5EF4-FFF2-40B4-BE49-F238E27FC236}">
                <a16:creationId xmlns:a16="http://schemas.microsoft.com/office/drawing/2014/main" id="{EF9DBCE5-2A0D-4132-9400-C1A905E72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38190A0C-390B-418A-9335-DCD0FD830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0B3A22EA-A66B-4C70-9836-5475B3BB8DC4}"/>
              </a:ext>
            </a:extLst>
          </p:cNvPr>
          <p:cNvSpPr/>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a:solidFill>
                  <a:srgbClr val="FEFFFF"/>
                </a:solidFill>
                <a:latin typeface="+mj-lt"/>
                <a:ea typeface="+mj-ea"/>
                <a:cs typeface="+mj-cs"/>
              </a:rPr>
              <a:t>The busiest stations</a:t>
            </a:r>
          </a:p>
        </p:txBody>
      </p:sp>
      <p:sp>
        <p:nvSpPr>
          <p:cNvPr id="49" name="Freeform 5">
            <a:extLst>
              <a:ext uri="{FF2B5EF4-FFF2-40B4-BE49-F238E27FC236}">
                <a16:creationId xmlns:a16="http://schemas.microsoft.com/office/drawing/2014/main" id="{A868EC83-FF48-45B4-B4C3-D25755DB4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descr="Chart&#10;&#10;Description automatically generated">
            <a:extLst>
              <a:ext uri="{FF2B5EF4-FFF2-40B4-BE49-F238E27FC236}">
                <a16:creationId xmlns:a16="http://schemas.microsoft.com/office/drawing/2014/main" id="{2A8ED7B1-78FB-E845-BF35-0D6E81108D4F}"/>
              </a:ext>
            </a:extLst>
          </p:cNvPr>
          <p:cNvPicPr/>
          <p:nvPr/>
        </p:nvPicPr>
        <p:blipFill>
          <a:blip r:embed="rId3">
            <a:extLst>
              <a:ext uri="{28A0092B-C50C-407E-A947-70E740481C1C}">
                <a14:useLocalDpi xmlns:a14="http://schemas.microsoft.com/office/drawing/2010/main" val="0"/>
              </a:ext>
            </a:extLst>
          </a:blip>
          <a:stretch>
            <a:fillRect/>
          </a:stretch>
        </p:blipFill>
        <p:spPr>
          <a:xfrm>
            <a:off x="5587993" y="685801"/>
            <a:ext cx="6136103" cy="4382596"/>
          </a:xfrm>
          <a:prstGeom prst="rect">
            <a:avLst/>
          </a:prstGeom>
        </p:spPr>
      </p:pic>
    </p:spTree>
    <p:extLst>
      <p:ext uri="{BB962C8B-B14F-4D97-AF65-F5344CB8AC3E}">
        <p14:creationId xmlns:p14="http://schemas.microsoft.com/office/powerpoint/2010/main" val="383670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2"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3"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5" name="Group 24">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6"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7"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8"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9"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0"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1"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2"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3"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4"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5"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6"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7"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39" name="Rectangle 38">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B03E5DAD-6D56-4406-8126-57E9A3EFB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EF9DBCE5-2A0D-4132-9400-C1A905E72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a:extLst>
              <a:ext uri="{FF2B5EF4-FFF2-40B4-BE49-F238E27FC236}">
                <a16:creationId xmlns:a16="http://schemas.microsoft.com/office/drawing/2014/main" id="{38190A0C-390B-418A-9335-DCD0FD830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1EAF76A5-8269-42E4-AF5A-B285F4A04A0D}"/>
              </a:ext>
            </a:extLst>
          </p:cNvPr>
          <p:cNvSpPr/>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dirty="0">
                <a:solidFill>
                  <a:srgbClr val="FEFFFF"/>
                </a:solidFill>
                <a:latin typeface="+mj-lt"/>
                <a:ea typeface="+mj-ea"/>
                <a:cs typeface="+mj-cs"/>
              </a:rPr>
              <a:t>Number of People Entries 34 ST-PENN STA for the 3 Month</a:t>
            </a:r>
          </a:p>
        </p:txBody>
      </p:sp>
      <p:sp>
        <p:nvSpPr>
          <p:cNvPr id="47" name="Freeform 5">
            <a:extLst>
              <a:ext uri="{FF2B5EF4-FFF2-40B4-BE49-F238E27FC236}">
                <a16:creationId xmlns:a16="http://schemas.microsoft.com/office/drawing/2014/main" id="{A868EC83-FF48-45B4-B4C3-D25755DB4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descr="Chart, bar chart&#10;&#10;Description automatically generated">
            <a:extLst>
              <a:ext uri="{FF2B5EF4-FFF2-40B4-BE49-F238E27FC236}">
                <a16:creationId xmlns:a16="http://schemas.microsoft.com/office/drawing/2014/main" id="{D15EEA2C-49FF-EB40-BB63-30C2A9DE3DE2}"/>
              </a:ext>
            </a:extLst>
          </p:cNvPr>
          <p:cNvPicPr/>
          <p:nvPr/>
        </p:nvPicPr>
        <p:blipFill>
          <a:blip r:embed="rId3">
            <a:extLst>
              <a:ext uri="{28A0092B-C50C-407E-A947-70E740481C1C}">
                <a14:useLocalDpi xmlns:a14="http://schemas.microsoft.com/office/drawing/2010/main" val="0"/>
              </a:ext>
            </a:extLst>
          </a:blip>
          <a:stretch>
            <a:fillRect/>
          </a:stretch>
        </p:blipFill>
        <p:spPr>
          <a:xfrm>
            <a:off x="5587994" y="1528982"/>
            <a:ext cx="5640502" cy="3807337"/>
          </a:xfrm>
          <a:prstGeom prst="rect">
            <a:avLst/>
          </a:prstGeom>
        </p:spPr>
      </p:pic>
    </p:spTree>
    <p:extLst>
      <p:ext uri="{BB962C8B-B14F-4D97-AF65-F5344CB8AC3E}">
        <p14:creationId xmlns:p14="http://schemas.microsoft.com/office/powerpoint/2010/main" val="81775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6"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0"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Rectangle 42">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6">
            <a:extLst>
              <a:ext uri="{FF2B5EF4-FFF2-40B4-BE49-F238E27FC236}">
                <a16:creationId xmlns:a16="http://schemas.microsoft.com/office/drawing/2014/main" id="{B03E5DAD-6D56-4406-8126-57E9A3EFB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7" name="Rectangle 46">
            <a:extLst>
              <a:ext uri="{FF2B5EF4-FFF2-40B4-BE49-F238E27FC236}">
                <a16:creationId xmlns:a16="http://schemas.microsoft.com/office/drawing/2014/main" id="{EF9DBCE5-2A0D-4132-9400-C1A905E72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38190A0C-390B-418A-9335-DCD0FD830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Rectangle 1">
            <a:extLst>
              <a:ext uri="{FF2B5EF4-FFF2-40B4-BE49-F238E27FC236}">
                <a16:creationId xmlns:a16="http://schemas.microsoft.com/office/drawing/2014/main" id="{079A7A7A-D05F-4474-947F-53B869A9D256}"/>
              </a:ext>
            </a:extLst>
          </p:cNvPr>
          <p:cNvSpPr/>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dirty="0">
                <a:solidFill>
                  <a:srgbClr val="FEFFFF"/>
                </a:solidFill>
                <a:latin typeface="+mj-lt"/>
                <a:ea typeface="+mj-ea"/>
                <a:cs typeface="+mj-cs"/>
              </a:rPr>
              <a:t>Number of People Entries 34 ST-PENN STA for One Week</a:t>
            </a:r>
          </a:p>
        </p:txBody>
      </p:sp>
      <p:sp>
        <p:nvSpPr>
          <p:cNvPr id="51" name="Freeform 5">
            <a:extLst>
              <a:ext uri="{FF2B5EF4-FFF2-40B4-BE49-F238E27FC236}">
                <a16:creationId xmlns:a16="http://schemas.microsoft.com/office/drawing/2014/main" id="{A868EC83-FF48-45B4-B4C3-D25755DB4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descr="Chart, bar chart&#10;&#10;Description automatically generated">
            <a:extLst>
              <a:ext uri="{FF2B5EF4-FFF2-40B4-BE49-F238E27FC236}">
                <a16:creationId xmlns:a16="http://schemas.microsoft.com/office/drawing/2014/main" id="{9691FE3B-F265-EC4D-9225-43BDAAB14CB3}"/>
              </a:ext>
            </a:extLst>
          </p:cNvPr>
          <p:cNvPicPr/>
          <p:nvPr/>
        </p:nvPicPr>
        <p:blipFill>
          <a:blip r:embed="rId3">
            <a:extLst>
              <a:ext uri="{28A0092B-C50C-407E-A947-70E740481C1C}">
                <a14:useLocalDpi xmlns:a14="http://schemas.microsoft.com/office/drawing/2010/main" val="0"/>
              </a:ext>
            </a:extLst>
          </a:blip>
          <a:stretch>
            <a:fillRect/>
          </a:stretch>
        </p:blipFill>
        <p:spPr>
          <a:xfrm>
            <a:off x="5587994" y="1472577"/>
            <a:ext cx="5640502" cy="3920148"/>
          </a:xfrm>
          <a:prstGeom prst="rect">
            <a:avLst/>
          </a:prstGeom>
        </p:spPr>
      </p:pic>
    </p:spTree>
    <p:extLst>
      <p:ext uri="{BB962C8B-B14F-4D97-AF65-F5344CB8AC3E}">
        <p14:creationId xmlns:p14="http://schemas.microsoft.com/office/powerpoint/2010/main" val="190295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0" name="Group 7">
            <a:extLst>
              <a:ext uri="{FF2B5EF4-FFF2-40B4-BE49-F238E27FC236}">
                <a16:creationId xmlns:a16="http://schemas.microsoft.com/office/drawing/2014/main" id="{B5D023AC-62C2-42A6-8F47-1B13E93F39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9" name="Freeform 11">
              <a:extLst>
                <a:ext uri="{FF2B5EF4-FFF2-40B4-BE49-F238E27FC236}">
                  <a16:creationId xmlns:a16="http://schemas.microsoft.com/office/drawing/2014/main" id="{5F3F3BDE-2140-489D-8253-04148340C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 name="Freeform 12">
              <a:extLst>
                <a:ext uri="{FF2B5EF4-FFF2-40B4-BE49-F238E27FC236}">
                  <a16:creationId xmlns:a16="http://schemas.microsoft.com/office/drawing/2014/main" id="{BB0DEC0A-0272-4DAC-8198-CAE231F26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 name="Freeform 13">
              <a:extLst>
                <a:ext uri="{FF2B5EF4-FFF2-40B4-BE49-F238E27FC236}">
                  <a16:creationId xmlns:a16="http://schemas.microsoft.com/office/drawing/2014/main" id="{6465D358-7F51-49C1-B8D7-E4B47CBD6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 name="Freeform 14">
              <a:extLst>
                <a:ext uri="{FF2B5EF4-FFF2-40B4-BE49-F238E27FC236}">
                  <a16:creationId xmlns:a16="http://schemas.microsoft.com/office/drawing/2014/main" id="{601831D6-EF1B-4BD3-880F-9E95AF180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3" name="Freeform 15">
              <a:extLst>
                <a:ext uri="{FF2B5EF4-FFF2-40B4-BE49-F238E27FC236}">
                  <a16:creationId xmlns:a16="http://schemas.microsoft.com/office/drawing/2014/main" id="{91140846-64D9-452C-B0E4-F3E4E3D2F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4" name="Freeform 16">
              <a:extLst>
                <a:ext uri="{FF2B5EF4-FFF2-40B4-BE49-F238E27FC236}">
                  <a16:creationId xmlns:a16="http://schemas.microsoft.com/office/drawing/2014/main" id="{BCFA9266-C641-497C-AAFE-359C3CB1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5" name="Freeform 17">
              <a:extLst>
                <a:ext uri="{FF2B5EF4-FFF2-40B4-BE49-F238E27FC236}">
                  <a16:creationId xmlns:a16="http://schemas.microsoft.com/office/drawing/2014/main" id="{B0E4AADC-36C2-4D7F-95C4-0FFE9129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6" name="Freeform 18">
              <a:extLst>
                <a:ext uri="{FF2B5EF4-FFF2-40B4-BE49-F238E27FC236}">
                  <a16:creationId xmlns:a16="http://schemas.microsoft.com/office/drawing/2014/main" id="{58CB9C53-A3EF-46B8-827F-F9BA4D44D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7" name="Freeform 19">
              <a:extLst>
                <a:ext uri="{FF2B5EF4-FFF2-40B4-BE49-F238E27FC236}">
                  <a16:creationId xmlns:a16="http://schemas.microsoft.com/office/drawing/2014/main" id="{2044DE8F-DD7B-46F5-B6E0-CC1EF5972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8" name="Freeform 20">
              <a:extLst>
                <a:ext uri="{FF2B5EF4-FFF2-40B4-BE49-F238E27FC236}">
                  <a16:creationId xmlns:a16="http://schemas.microsoft.com/office/drawing/2014/main" id="{BFB551BB-A1CB-4EB2-9476-1919E3AEF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9" name="Freeform 21">
              <a:extLst>
                <a:ext uri="{FF2B5EF4-FFF2-40B4-BE49-F238E27FC236}">
                  <a16:creationId xmlns:a16="http://schemas.microsoft.com/office/drawing/2014/main" id="{A0B5AA31-6CA8-48E4-AB3A-D27C72861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0" name="Freeform 22">
              <a:extLst>
                <a:ext uri="{FF2B5EF4-FFF2-40B4-BE49-F238E27FC236}">
                  <a16:creationId xmlns:a16="http://schemas.microsoft.com/office/drawing/2014/main" id="{22242CAF-53F4-47AD-8DE5-FAD9D6E32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1" name="Group 21">
            <a:extLst>
              <a:ext uri="{FF2B5EF4-FFF2-40B4-BE49-F238E27FC236}">
                <a16:creationId xmlns:a16="http://schemas.microsoft.com/office/drawing/2014/main" id="{3D23B1CF-992B-455E-80B8-A03C1F9E5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3" name="Freeform 27">
              <a:extLst>
                <a:ext uri="{FF2B5EF4-FFF2-40B4-BE49-F238E27FC236}">
                  <a16:creationId xmlns:a16="http://schemas.microsoft.com/office/drawing/2014/main" id="{3621E401-BCCC-4591-AFB6-FF4F6F0CF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4" name="Freeform 28">
              <a:extLst>
                <a:ext uri="{FF2B5EF4-FFF2-40B4-BE49-F238E27FC236}">
                  <a16:creationId xmlns:a16="http://schemas.microsoft.com/office/drawing/2014/main" id="{86FEBA9B-2268-4ED8-9FCF-90577FC4C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5" name="Freeform 29">
              <a:extLst>
                <a:ext uri="{FF2B5EF4-FFF2-40B4-BE49-F238E27FC236}">
                  <a16:creationId xmlns:a16="http://schemas.microsoft.com/office/drawing/2014/main" id="{5D43026A-1267-4751-BD09-0342C4E35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6" name="Freeform 30">
              <a:extLst>
                <a:ext uri="{FF2B5EF4-FFF2-40B4-BE49-F238E27FC236}">
                  <a16:creationId xmlns:a16="http://schemas.microsoft.com/office/drawing/2014/main" id="{B1F886CD-A0B6-4915-AC4E-577FFCDA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7" name="Freeform 31">
              <a:extLst>
                <a:ext uri="{FF2B5EF4-FFF2-40B4-BE49-F238E27FC236}">
                  <a16:creationId xmlns:a16="http://schemas.microsoft.com/office/drawing/2014/main" id="{F8DB4C85-08BA-4299-B81B-EEC8C6807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8" name="Freeform 32">
              <a:extLst>
                <a:ext uri="{FF2B5EF4-FFF2-40B4-BE49-F238E27FC236}">
                  <a16:creationId xmlns:a16="http://schemas.microsoft.com/office/drawing/2014/main" id="{97DAFC9B-7A51-40C4-98A7-C3866A0E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9" name="Freeform 33">
              <a:extLst>
                <a:ext uri="{FF2B5EF4-FFF2-40B4-BE49-F238E27FC236}">
                  <a16:creationId xmlns:a16="http://schemas.microsoft.com/office/drawing/2014/main" id="{1697E377-0BD7-4269-8083-39DE597A8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0" name="Freeform 34">
              <a:extLst>
                <a:ext uri="{FF2B5EF4-FFF2-40B4-BE49-F238E27FC236}">
                  <a16:creationId xmlns:a16="http://schemas.microsoft.com/office/drawing/2014/main" id="{A30A0322-A443-45F4-92DE-33E897D01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1" name="Freeform 35">
              <a:extLst>
                <a:ext uri="{FF2B5EF4-FFF2-40B4-BE49-F238E27FC236}">
                  <a16:creationId xmlns:a16="http://schemas.microsoft.com/office/drawing/2014/main" id="{AA857B57-CB48-4CB3-AEB4-ED95BB41F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2" name="Freeform 36">
              <a:extLst>
                <a:ext uri="{FF2B5EF4-FFF2-40B4-BE49-F238E27FC236}">
                  <a16:creationId xmlns:a16="http://schemas.microsoft.com/office/drawing/2014/main" id="{CFAA585E-8C81-4993-B1A5-722B92E2D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3" name="Freeform 37">
              <a:extLst>
                <a:ext uri="{FF2B5EF4-FFF2-40B4-BE49-F238E27FC236}">
                  <a16:creationId xmlns:a16="http://schemas.microsoft.com/office/drawing/2014/main" id="{F385A8F0-B4E5-4E4F-8CB7-52232701C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4" name="Freeform 38">
              <a:extLst>
                <a:ext uri="{FF2B5EF4-FFF2-40B4-BE49-F238E27FC236}">
                  <a16:creationId xmlns:a16="http://schemas.microsoft.com/office/drawing/2014/main" id="{270B92A0-E4C8-4624-9B4C-DF4D29011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2" name="Rectangle 35">
            <a:extLst>
              <a:ext uri="{FF2B5EF4-FFF2-40B4-BE49-F238E27FC236}">
                <a16:creationId xmlns:a16="http://schemas.microsoft.com/office/drawing/2014/main" id="{83692DF2-D2F9-452E-8E4F-5103B4D23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3" name="Freeform 11">
            <a:extLst>
              <a:ext uri="{FF2B5EF4-FFF2-40B4-BE49-F238E27FC236}">
                <a16:creationId xmlns:a16="http://schemas.microsoft.com/office/drawing/2014/main" id="{FAE7B874-F825-4748-AB77-79FD3F9B2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4" name="Rectangle 39">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 y="0"/>
            <a:ext cx="1219215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41">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7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65781B4-B0A0-4BFA-AF20-21D8B019D760}"/>
              </a:ext>
            </a:extLst>
          </p:cNvPr>
          <p:cNvSpPr/>
          <p:nvPr/>
        </p:nvSpPr>
        <p:spPr>
          <a:xfrm>
            <a:off x="1259893" y="589723"/>
            <a:ext cx="2454052" cy="5321500"/>
          </a:xfrm>
          <a:prstGeom prst="rect">
            <a:avLst/>
          </a:prstGeom>
        </p:spPr>
        <p:txBody>
          <a:bodyPr vert="horz" lIns="91440" tIns="45720" rIns="91440" bIns="45720" rtlCol="0" anchor="ctr">
            <a:normAutofit/>
          </a:bodyPr>
          <a:lstStyle/>
          <a:p>
            <a:pPr>
              <a:spcBef>
                <a:spcPct val="0"/>
              </a:spcBef>
              <a:spcAft>
                <a:spcPts val="600"/>
              </a:spcAft>
            </a:pPr>
            <a:r>
              <a:rPr lang="en-US" altLang="en-US" sz="3200">
                <a:latin typeface="+mj-lt"/>
                <a:ea typeface="+mj-ea"/>
                <a:cs typeface="+mj-cs"/>
              </a:rPr>
              <a:t>Conclusion</a:t>
            </a:r>
          </a:p>
        </p:txBody>
      </p:sp>
      <p:sp>
        <p:nvSpPr>
          <p:cNvPr id="44"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Rectangle 1">
            <a:extLst>
              <a:ext uri="{FF2B5EF4-FFF2-40B4-BE49-F238E27FC236}">
                <a16:creationId xmlns:a16="http://schemas.microsoft.com/office/drawing/2014/main" id="{D02F4B11-5FF4-4D4F-A7BA-6E04E09D9F9F}"/>
              </a:ext>
            </a:extLst>
          </p:cNvPr>
          <p:cNvSpPr/>
          <p:nvPr/>
        </p:nvSpPr>
        <p:spPr>
          <a:xfrm>
            <a:off x="4706578" y="589722"/>
            <a:ext cx="6798033" cy="5321500"/>
          </a:xfrm>
          <a:prstGeom prst="rect">
            <a:avLst/>
          </a:prstGeom>
        </p:spPr>
        <p:txBody>
          <a:bodyPr vert="horz" lIns="91440" tIns="45720" rIns="91440" bIns="45720" rtlCol="0" anchor="ctr">
            <a:normAutofit/>
          </a:bodyPr>
          <a:lstStyle/>
          <a:p>
            <a:pPr>
              <a:spcBef>
                <a:spcPts val="1000"/>
              </a:spcBef>
              <a:buClr>
                <a:schemeClr val="accent1"/>
              </a:buClr>
              <a:buFont typeface="Wingdings 3" charset="2"/>
              <a:buChar char=""/>
            </a:pPr>
            <a:r>
              <a:rPr lang="en-US" altLang="en-US" sz="2000" dirty="0">
                <a:solidFill>
                  <a:srgbClr val="FFFFFF"/>
                </a:solidFill>
              </a:rPr>
              <a:t>In conclusion, the project strategy is to target stations with higher morning entry rates. The project must be opened in ST-PENN station, you will be successful due to the density of entrants to the station. Targeted ads in MTA stations with high nightlife traffic</a:t>
            </a:r>
          </a:p>
        </p:txBody>
      </p:sp>
    </p:spTree>
    <p:extLst>
      <p:ext uri="{BB962C8B-B14F-4D97-AF65-F5344CB8AC3E}">
        <p14:creationId xmlns:p14="http://schemas.microsoft.com/office/powerpoint/2010/main" val="221858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F1E87C-C9CB-44C0-A79E-F23843684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4A957B-DB4E-4D89-ADEF-2767404BD9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73513" y="0"/>
            <a:ext cx="5613431" cy="6853245"/>
            <a:chOff x="2487613" y="285750"/>
            <a:chExt cx="2428876" cy="5654676"/>
          </a:xfrm>
          <a:solidFill>
            <a:schemeClr val="accent1"/>
          </a:solidFill>
        </p:grpSpPr>
        <p:sp>
          <p:nvSpPr>
            <p:cNvPr id="11" name="Freeform 11">
              <a:extLst>
                <a:ext uri="{FF2B5EF4-FFF2-40B4-BE49-F238E27FC236}">
                  <a16:creationId xmlns:a16="http://schemas.microsoft.com/office/drawing/2014/main" id="{FEFD42E2-99CE-445B-AA1F-C21E53519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8E92F5F9-DE8A-4BBB-997F-4E44BB9A1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77A6FD-178A-4B20-AA36-3461ACD5A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45B92CCA-B898-4F54-A2BD-95F8436C0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6D01F94-F16C-4C71-B0C2-DDB804F73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DA7D28FD-A8D1-425D-B123-FE4CFB84E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7B3020C1-8314-4CA9-8B0A-98A516932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04D0BE3D-E410-49F1-B3BD-83B7BE5A4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35429240-0626-4EED-8118-78FA4661A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AFD09B3B-0200-4C44-9419-2DC69B53E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B4953E3F-F70C-429A-B9A5-D49FB6484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0E66111-8E38-4E7A-85D6-9CD7FAE4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4" name="Freeform 6">
            <a:extLst>
              <a:ext uri="{FF2B5EF4-FFF2-40B4-BE49-F238E27FC236}">
                <a16:creationId xmlns:a16="http://schemas.microsoft.com/office/drawing/2014/main" id="{31FE9B99-9825-4E0E-B4FB-432E59A8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7"/>
            <a:ext cx="7560245" cy="557106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p:cNvSpPr>
            <a:spLocks noGrp="1"/>
          </p:cNvSpPr>
          <p:nvPr>
            <p:ph idx="1"/>
          </p:nvPr>
        </p:nvSpPr>
        <p:spPr>
          <a:xfrm>
            <a:off x="643466" y="1286934"/>
            <a:ext cx="5286279" cy="4284134"/>
          </a:xfrm>
        </p:spPr>
        <p:txBody>
          <a:bodyPr anchor="ctr">
            <a:normAutofit/>
          </a:bodyPr>
          <a:lstStyle/>
          <a:p>
            <a:pPr>
              <a:buNone/>
            </a:pPr>
            <a:r>
              <a:rPr lang="en-US">
                <a:solidFill>
                  <a:srgbClr val="FFFFFF"/>
                </a:solidFill>
              </a:rPr>
              <a:t>Thank You</a:t>
            </a:r>
          </a:p>
        </p:txBody>
      </p:sp>
      <p:sp>
        <p:nvSpPr>
          <p:cNvPr id="2" name="Rectangle 1">
            <a:extLst>
              <a:ext uri="{FF2B5EF4-FFF2-40B4-BE49-F238E27FC236}">
                <a16:creationId xmlns:a16="http://schemas.microsoft.com/office/drawing/2014/main" id="{004C44AA-58D0-47F9-B43C-DCEFDA1EC91E}"/>
              </a:ext>
            </a:extLst>
          </p:cNvPr>
          <p:cNvSpPr/>
          <p:nvPr/>
        </p:nvSpPr>
        <p:spPr>
          <a:xfrm>
            <a:off x="2862329" y="3272491"/>
            <a:ext cx="6577885" cy="646331"/>
          </a:xfrm>
          <a:prstGeom prst="rect">
            <a:avLst/>
          </a:prstGeom>
        </p:spPr>
        <p:txBody>
          <a:bodyPr wrap="square">
            <a:spAutoFit/>
          </a:bodyPr>
          <a:lstStyle/>
          <a:p>
            <a:pPr algn="ctr">
              <a:spcAft>
                <a:spcPts val="600"/>
              </a:spcAft>
            </a:pPr>
            <a:r>
              <a:rPr lang="en-US" sz="3600" b="1" dirty="0" err="1"/>
              <a:t>Mutab</a:t>
            </a:r>
            <a:r>
              <a:rPr lang="en-US" sz="3600" b="1" dirty="0"/>
              <a:t> </a:t>
            </a:r>
            <a:r>
              <a:rPr lang="en-US" sz="3600" b="1" dirty="0" err="1"/>
              <a:t>Alzubair</a:t>
            </a:r>
            <a:endParaRPr lang="en-US" sz="3600" b="1"/>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TotalTime>
  <Words>214</Words>
  <Application>Microsoft Macintosh PowerPoint</Application>
  <PresentationFormat>Widescreen</PresentationFormat>
  <Paragraphs>16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Trebuchet MS</vt:lpstr>
      <vt:lpstr>Wingdings 3</vt:lpstr>
      <vt:lpstr>Wisp</vt:lpstr>
      <vt:lpstr>Data science And MAZ caffe  Mutab Alzubair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MAZ caffe  Mutab Alzubair</dc:title>
  <dc:creator>a7zan a7zan</dc:creator>
  <cp:lastModifiedBy>a7zan a7zan</cp:lastModifiedBy>
  <cp:revision>1</cp:revision>
  <dcterms:created xsi:type="dcterms:W3CDTF">2021-10-07T06:16:25Z</dcterms:created>
  <dcterms:modified xsi:type="dcterms:W3CDTF">2021-10-07T06:18:08Z</dcterms:modified>
</cp:coreProperties>
</file>