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8AD2-C9FA-E23D-A487-CD007CF91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A91F9-737A-1659-D3EB-9DFF32D6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0829-32DE-83F2-A55F-AC5286D6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A3B0-7276-2FA4-1059-EE5A9285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DA4A-154E-8CD4-E7BC-25FF3AC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FDCE-1982-1A3F-81A1-1FF05465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83C72-38DA-342B-9AF2-EA9EE9E3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53FD-5123-812F-BF32-CAF29305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46877-C270-22EB-2494-A1E7690C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E75A-53D9-C29D-A067-7621BBB5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7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4C16C-2338-7EB4-4363-39D7A743E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640FC-18D5-F7A5-F7D8-A24C21B04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CCFA-EDB1-F1B7-8D7A-511138FB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A5A3-49EB-E6CD-6DAD-8920B476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1BCF-6C8C-2DCF-1279-1D07F7F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B565-3107-7363-F144-0985A699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E233-1070-2B4B-087B-863999C6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0F31-EB1B-C4E8-9FF5-B73F2DE6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FBD4-A28C-6E90-C8D3-E9C16345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BF1C-6D9B-3032-EFDA-F5F4BED3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D6F8-433E-F61F-EEE3-A381339B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AAD1-60E3-CBA7-C3EC-AE1E2FCA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903D-63D4-67D6-87DC-E6455906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3837-CEFF-E612-F5D5-064AFE1F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C61C-448F-976B-627B-F42F92FF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1694-0027-FE66-CBCF-8ED4DE06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6F7D-8EC2-CC7B-BADD-FE8082E83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427F3-EDFA-CBF4-C006-27613365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F644E-2B48-E517-2B6F-79291081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7C66F-25C8-B49D-AE21-FEF31888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9144-B8B2-9C80-F962-E8ABB079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DF2C-FB97-5FDA-EA48-7DCE7546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96340-D6FC-844B-2299-BCEC50C6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CEC8D-B4DB-48E4-2F43-E4BFA55F4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4E590-FD71-E9A0-F57E-E726ECDE7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1058-C38F-DDC0-04DC-564350EB9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D25C7-24AB-92BA-D044-2B1BA0C3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F28DB-A770-FEE2-C9DC-ED183B21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96AE4-4DD0-0F17-F5E1-4C17F32A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3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4B9A-7EAF-E268-F45A-A062AEE0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390D6-F5E0-1E55-D824-F6408FE7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4E70B-EAAF-9A2F-F55F-8C254923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E3B73-16EE-76EB-DE8F-054F3AE3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4B097-FB50-A63B-B11D-EDDDA1CF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E631A-5EAE-5F46-AB01-A841FF76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318DB-FC4F-7730-E84C-FDEC8193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AFA8-BEAA-C794-5D06-C9E3B211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41D1-1C05-02B2-BBE7-2BAA7BC0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BA911-F006-0D27-FC72-150C92C9A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92139-6236-48D2-8765-0D321752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F5CD3-3BEC-9CC1-2EF3-5C09D486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B84F-3B70-4E99-59BF-A3C5001B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0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4F97-12A6-EDB2-0559-22E857E9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B426B-8D4A-B4BA-2C82-0FE0E2E7B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7EF10-E14B-342B-7863-696E2EF8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50E2F-0DDF-6466-799E-EE58C2DB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0DFD-1413-B743-0A1F-C7630919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E20D-61DF-2226-2A55-1FCB418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0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CEF2F-6BDD-8906-5347-2FD7C970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B72F-CF27-577F-4D37-E8389C58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FAFD-E0D1-FD10-471F-9744F09EA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E850-6337-554F-9A3F-0F5A8F91256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A1DB-E809-8AFC-D85C-3C71AA589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4FE7-9868-0ABD-410B-26115F605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BB48-624D-774E-BF79-F2576D58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9A1073-3161-F6D1-072A-98317AD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92" y="2530127"/>
            <a:ext cx="7274172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Big Mart Sales prediction</a:t>
            </a:r>
            <a:br>
              <a:rPr lang="en-US" sz="3600" b="1" i="0" kern="1200" dirty="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891F-5611-3289-B689-15BCB26449D7}"/>
              </a:ext>
            </a:extLst>
          </p:cNvPr>
          <p:cNvSpPr txBox="1"/>
          <p:nvPr/>
        </p:nvSpPr>
        <p:spPr>
          <a:xfrm>
            <a:off x="8296394" y="4919008"/>
            <a:ext cx="3593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Mohammed Mutahar Shaik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T00685545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IFSC 7370 Final Project Proposal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2022 </a:t>
            </a:r>
          </a:p>
        </p:txBody>
      </p:sp>
    </p:spTree>
    <p:extLst>
      <p:ext uri="{BB962C8B-B14F-4D97-AF65-F5344CB8AC3E}">
        <p14:creationId xmlns:p14="http://schemas.microsoft.com/office/powerpoint/2010/main" val="415808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A6FB-E5AF-BF05-CBE2-CFCB7535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Data Cleaning: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A551-2B98-E99E-4D13-C34622B5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Since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outlet_size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is a categorical column, we can impute the missing values by "Mode"(Most Repeated Value) from the column.</a:t>
            </a:r>
          </a:p>
          <a:p>
            <a:pPr algn="l"/>
            <a:r>
              <a:rPr lang="en-US" dirty="0">
                <a:effectLst/>
                <a:latin typeface="Inter"/>
              </a:rPr>
              <a:t>There are many ways data can end up with missing values. </a:t>
            </a:r>
          </a:p>
          <a:p>
            <a:pPr algn="l"/>
            <a:r>
              <a:rPr lang="en-US" dirty="0">
                <a:effectLst/>
                <a:latin typeface="Inter"/>
              </a:rPr>
              <a:t>For example: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Inter"/>
              </a:rPr>
              <a:t>The product wasn't weighed.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Inter"/>
              </a:rPr>
              <a:t>The data provider didn't include the outlet size of some products.</a:t>
            </a:r>
          </a:p>
          <a:p>
            <a:r>
              <a:rPr lang="en-US" dirty="0">
                <a:effectLst/>
                <a:latin typeface="Inter"/>
              </a:rPr>
              <a:t>Most machine learning libraries (including scikit-learn) give an error if you try to build a model using data with missing values. we have for each column explore by: </a:t>
            </a:r>
          </a:p>
          <a:p>
            <a:pPr marL="0" indent="0" algn="l">
              <a:buNone/>
            </a:pPr>
            <a:r>
              <a:rPr lang="en-US" dirty="0">
                <a:effectLst/>
                <a:latin typeface="Inter"/>
              </a:rPr>
              <a:t>    1. numbers</a:t>
            </a:r>
          </a:p>
          <a:p>
            <a:pPr marL="0" indent="0" algn="l">
              <a:buNone/>
            </a:pPr>
            <a:r>
              <a:rPr lang="en-US" dirty="0">
                <a:latin typeface="Inter"/>
              </a:rPr>
              <a:t>     2.  </a:t>
            </a:r>
            <a:r>
              <a:rPr lang="en-US" dirty="0">
                <a:effectLst/>
                <a:latin typeface="Inter"/>
              </a:rPr>
              <a:t>%</a:t>
            </a:r>
          </a:p>
          <a:p>
            <a:pPr algn="l"/>
            <a:r>
              <a:rPr lang="en-US" dirty="0">
                <a:effectLst/>
                <a:latin typeface="Inter"/>
              </a:rPr>
              <a:t>This analysis will also compare to the test and train datasets for evaluation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9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3FE6-CA8E-11A5-36AD-828189A4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DEB5-1846-FEF3-37CD-402708F1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0512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Broadly, my process was to run six different models: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Regressor.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 Nearest Neighbors</a:t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 (SVC)</a:t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 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  <a:br>
              <a:rPr lang="en-US" sz="8000" dirty="0"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regression problem so we will use Regression methods.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 will be a 8:2 ratio respectively.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Metrics for Regression: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  <a:r>
              <a:rPr lang="en-US" sz="8000" dirty="0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871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r>
              <a:rPr lang="en-US" sz="8000" dirty="0"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8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(coefficient of determination)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i="1" dirty="0">
              <a:solidFill>
                <a:srgbClr val="87109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3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53F0-39EB-4BE5-3243-1C1A778A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431B-AB82-637F-054B-059C10C0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nter"/>
              </a:rPr>
              <a:t>Finally to look Which model </a:t>
            </a:r>
            <a:r>
              <a:rPr lang="en-US" dirty="0"/>
              <a:t>have the best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642D7-2521-0A3F-897C-BFFB1E61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2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2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8832-4317-F79F-5979-5E04B59C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This paper analyses the Big Mart Sales Prediction, in an effort to create an effective sales predictor that can be used for business decision-making purposes.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74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F76B-3BF8-B632-5E25-8C180312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9F65-D40B-9141-C15F-90EEFED4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The data scientists at </a:t>
            </a:r>
            <a:r>
              <a:rPr lang="en-US" b="0" i="0" dirty="0" err="1">
                <a:effectLst/>
                <a:latin typeface="Inter"/>
              </a:rPr>
              <a:t>BigMart</a:t>
            </a:r>
            <a:r>
              <a:rPr lang="en-US" b="0" i="0" dirty="0">
                <a:effectLst/>
                <a:latin typeface="Inter"/>
              </a:rPr>
              <a:t> have collected 2013 sales data for 1559 products across 10 stores in different cities. Also, certain attributes of each product and store have been defined. </a:t>
            </a:r>
          </a:p>
          <a:p>
            <a:r>
              <a:rPr lang="en-US" b="0" i="0" dirty="0">
                <a:effectLst/>
                <a:latin typeface="Inter"/>
              </a:rPr>
              <a:t>The aim is to build a predictive model and find out the sales of each product at a particular store. Using this model, </a:t>
            </a:r>
            <a:r>
              <a:rPr lang="en-US" b="0" i="0" dirty="0" err="1">
                <a:effectLst/>
                <a:latin typeface="Inter"/>
              </a:rPr>
              <a:t>BigMart</a:t>
            </a:r>
            <a:r>
              <a:rPr lang="en-US" b="0" i="0" dirty="0">
                <a:effectLst/>
                <a:latin typeface="Inter"/>
              </a:rPr>
              <a:t> will try to understand the properties of products and stores which play a key role in increasing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5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027E-EB5C-41E6-B5EA-919EB136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7EA4-42BF-A7A4-A909-90B224030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dirty="0"/>
              <a:t>The dataset contains a set of </a:t>
            </a:r>
            <a:r>
              <a:rPr lang="en-US" dirty="0">
                <a:solidFill>
                  <a:srgbClr val="0033B3"/>
                </a:solidFill>
              </a:rPr>
              <a:t> </a:t>
            </a:r>
            <a:r>
              <a:rPr lang="en-US" dirty="0"/>
              <a:t>8,523 records under </a:t>
            </a:r>
            <a:r>
              <a:rPr lang="en-US" dirty="0">
                <a:solidFill>
                  <a:srgbClr val="0033B3"/>
                </a:solidFill>
              </a:rPr>
              <a:t> </a:t>
            </a:r>
            <a:r>
              <a:rPr lang="en-US" dirty="0"/>
              <a:t>12 attributes</a:t>
            </a:r>
          </a:p>
          <a:p>
            <a:pPr algn="l"/>
            <a:r>
              <a:rPr lang="en-US" b="0" i="0" dirty="0" err="1">
                <a:effectLst/>
                <a:latin typeface="Inter"/>
              </a:rPr>
              <a:t>Item_Identifier</a:t>
            </a:r>
            <a:r>
              <a:rPr lang="en-US" b="0" i="0" dirty="0">
                <a:effectLst/>
                <a:latin typeface="Inter"/>
              </a:rPr>
              <a:t> : Unique product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Item_Weight</a:t>
            </a:r>
            <a:r>
              <a:rPr lang="en-US" b="0" i="0" dirty="0">
                <a:effectLst/>
                <a:latin typeface="Inter"/>
              </a:rPr>
              <a:t> : Weight of product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Item_Fat_Content</a:t>
            </a:r>
            <a:r>
              <a:rPr lang="en-US" b="0" i="0" dirty="0">
                <a:effectLst/>
                <a:latin typeface="Inter"/>
              </a:rPr>
              <a:t> : Whether the product is low fat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Item_Visibility</a:t>
            </a:r>
            <a:r>
              <a:rPr lang="en-US" b="0" i="0" dirty="0">
                <a:effectLst/>
                <a:latin typeface="Inter"/>
              </a:rPr>
              <a:t> : The % of total display area of all products in a store allocated to the particular product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Item_Type</a:t>
            </a:r>
            <a:r>
              <a:rPr lang="en-US" b="0" i="0" dirty="0">
                <a:effectLst/>
                <a:latin typeface="Inter"/>
              </a:rPr>
              <a:t> : The category to which the product belongs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Item_MRP</a:t>
            </a:r>
            <a:r>
              <a:rPr lang="en-US" b="0" i="0" dirty="0">
                <a:effectLst/>
                <a:latin typeface="Inter"/>
              </a:rPr>
              <a:t> : Maximum Retail Price (list price) of the product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Outlet_Identifier</a:t>
            </a:r>
            <a:r>
              <a:rPr lang="en-US" b="0" i="0" dirty="0">
                <a:effectLst/>
                <a:latin typeface="Inter"/>
              </a:rPr>
              <a:t> : Unique store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Outlet_Establishment_Year</a:t>
            </a:r>
            <a:r>
              <a:rPr lang="en-US" b="0" i="0" dirty="0">
                <a:effectLst/>
                <a:latin typeface="Inter"/>
              </a:rPr>
              <a:t> : The year in which store was established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Outlet_Size</a:t>
            </a:r>
            <a:r>
              <a:rPr lang="en-US" b="0" i="0" dirty="0">
                <a:effectLst/>
                <a:latin typeface="Inter"/>
              </a:rPr>
              <a:t> : The size of the store in terms of ground area covered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Outlet_Location_Type</a:t>
            </a:r>
            <a:r>
              <a:rPr lang="en-US" b="0" i="0" dirty="0">
                <a:effectLst/>
                <a:latin typeface="Inter"/>
              </a:rPr>
              <a:t> : The type of city in which the store is located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Outlet_Type</a:t>
            </a:r>
            <a:r>
              <a:rPr lang="en-US" b="0" i="0" dirty="0">
                <a:effectLst/>
                <a:latin typeface="Inter"/>
              </a:rPr>
              <a:t> : Whether the outlet is just a grocery store or some sort of supermarket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Item_Outlet_Sales</a:t>
            </a:r>
            <a:r>
              <a:rPr lang="en-US" b="0" i="0" dirty="0">
                <a:effectLst/>
                <a:latin typeface="Inter"/>
              </a:rPr>
              <a:t> : Sales of the product in the particular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1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4716-3AA8-5A6F-8359-EA879B75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xplore the problem in following stages: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292E-B89B-CB0D-0E72-FE8A34BA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Hypothesis Generation: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understanding the problem better by brainstorming possible factors that can impact the outcome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2. Data Exploration: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looking at categorical and continuous feature summaries and making inferences about the data.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3. Data Cleaning: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imputing missing values in the data and checking for outliers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4. Feature Engineering: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modifying existing variables and creating new ones for analysis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5. Model Building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making predictive models on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9411-A6D0-F48C-49B5-0F2898EB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Hypothesis Generation: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6EBE-6BAC-C475-7560-B61446C2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Since we’re talking about stores and products, lets make different sets for each.</a:t>
            </a:r>
          </a:p>
          <a:p>
            <a:pPr algn="just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Store Level Hypotheses: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City type: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Stores located in urban or Tier 1 cities should have higher sales because of the higher income levels of people there.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Population Density: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Stores located in densely populated areas should have higher sales because of more demand.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Store Capacity: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Stores which are very big in size should have higher sales as they act like one-stop-shops and people would prefer getting everything from one place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Competitors: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Stores having similar establishments nearby should have less sales because of more competition.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Marketing: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Stores which have a good marketing division should have higher sales as it will be able to attract customers through the right offers and advertising.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Stores located within popular marketplaces should have higher sales because of better access to customers.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Customer Behavior: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Stores keeping the right set of products to meet the local needs of customers will have higher sales.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Ambiance: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Stores which are well-maintained and managed by polite and humble people are expected to have higher footfall and thus higher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BE12-1B10-6D54-403B-5BC4FBB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Product Level Hypotheses: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0245-49CA-33DF-D45B-914C6885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Brand: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Branded products should have higher sales because of higher trust in the customer.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Packaging: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Products with good packaging can attract customers and sell more.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Utility: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Daily use products should have a higher tendency to sell as compared to the specific use products.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Display Area: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Products which are given bigger shelves in the store are likely to catch attention first and sell more.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Visibility in Store: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The location of product in a store will impact sales. Ones which are right at entrance will catch the eye of customer first rather than the ones in back.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Advertising: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Better advertising of products in the store will should higher sales in most cases.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Promotional Offers: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Products accompanied with attractive offers and discounts will sell more.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2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31DA8-4792-0706-884F-C827012F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>
                <a:effectLst/>
                <a:latin typeface="Lato" panose="020F0502020204030203" pitchFamily="34" charset="0"/>
              </a:rPr>
              <a:t>Data Exploration</a:t>
            </a:r>
            <a:br>
              <a:rPr lang="en-US" sz="3600" b="0" i="0">
                <a:effectLst/>
                <a:latin typeface="Lato" panose="020F0502020204030203" pitchFamily="34" charset="0"/>
              </a:rPr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57DA-7D94-D060-BAE1-E25B69ED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Lato" panose="020F0502020204030203" pitchFamily="34" charset="0"/>
              </a:rPr>
              <a:t>Try to figure out some irregularities </a:t>
            </a:r>
          </a:p>
          <a:p>
            <a:r>
              <a:rPr lang="en-US" sz="2000" b="0" i="0">
                <a:effectLst/>
                <a:latin typeface="Lato" panose="020F0502020204030203" pitchFamily="34" charset="0"/>
              </a:rPr>
              <a:t>looking at the data and try to identify the information which we hypothesized vs the available data. </a:t>
            </a:r>
          </a:p>
          <a:p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A0DC55-1468-7FB1-1677-2FCEB771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07" y="1782981"/>
            <a:ext cx="5563637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95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EFD-73E4-2241-96CF-02F3D150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Some observations: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7497-16FD-8518-6BD0-D4E2F6C2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AutoNum type="arabicPeriod"/>
            </a:pPr>
            <a:r>
              <a:rPr lang="en-US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Item_Visibility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has a min value of zero. This makes no practical sense because when a product is being sold in a store, the visibility cannot be 0.</a:t>
            </a: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Outlet_Establishment_Years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 vary from 1985 to 2009. The values might not be apt in this form. Rather, if we can convert them to how old the particular store is, it should have a better impact on sales.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lower ‘count’ of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Item_Weight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Item_Outlet_Sales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confirms the findings from the missing value check.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6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1100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Lato</vt:lpstr>
      <vt:lpstr>Times New Roman</vt:lpstr>
      <vt:lpstr>Office Theme</vt:lpstr>
      <vt:lpstr>Big Mart Sales prediction </vt:lpstr>
      <vt:lpstr>Introduction</vt:lpstr>
      <vt:lpstr>Problem Statement</vt:lpstr>
      <vt:lpstr>Data Description</vt:lpstr>
      <vt:lpstr>Explore the problem in following stages: </vt:lpstr>
      <vt:lpstr>Hypothesis Generation:  </vt:lpstr>
      <vt:lpstr>Product Level Hypotheses: </vt:lpstr>
      <vt:lpstr>Data Exploration </vt:lpstr>
      <vt:lpstr>Some observations: </vt:lpstr>
      <vt:lpstr>Data Cleaning: </vt:lpstr>
      <vt:lpstr>Model Building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Shaik</dc:creator>
  <cp:lastModifiedBy>Mohammed Shaik</cp:lastModifiedBy>
  <cp:revision>2</cp:revision>
  <dcterms:created xsi:type="dcterms:W3CDTF">2022-11-08T13:57:04Z</dcterms:created>
  <dcterms:modified xsi:type="dcterms:W3CDTF">2022-11-08T18:13:09Z</dcterms:modified>
</cp:coreProperties>
</file>