
<file path=[Content_Types].xml><?xml version="1.0" encoding="utf-8"?>
<Types xmlns="http://schemas.openxmlformats.org/package/2006/content-types">
  <Default Extension="glb" ContentType="model/gltf.binary"/>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42"/>
  </p:notesMasterIdLst>
  <p:sldIdLst>
    <p:sldId id="308" r:id="rId2"/>
    <p:sldId id="327" r:id="rId3"/>
    <p:sldId id="328" r:id="rId4"/>
    <p:sldId id="329" r:id="rId5"/>
    <p:sldId id="332" r:id="rId6"/>
    <p:sldId id="333" r:id="rId7"/>
    <p:sldId id="330" r:id="rId8"/>
    <p:sldId id="335" r:id="rId9"/>
    <p:sldId id="309" r:id="rId10"/>
    <p:sldId id="337" r:id="rId11"/>
    <p:sldId id="338" r:id="rId12"/>
    <p:sldId id="339" r:id="rId13"/>
    <p:sldId id="340" r:id="rId14"/>
    <p:sldId id="341" r:id="rId15"/>
    <p:sldId id="342" r:id="rId16"/>
    <p:sldId id="343" r:id="rId17"/>
    <p:sldId id="370" r:id="rId18"/>
    <p:sldId id="371" r:id="rId19"/>
    <p:sldId id="345" r:id="rId20"/>
    <p:sldId id="344" r:id="rId21"/>
    <p:sldId id="349" r:id="rId22"/>
    <p:sldId id="350" r:id="rId23"/>
    <p:sldId id="351" r:id="rId24"/>
    <p:sldId id="352" r:id="rId25"/>
    <p:sldId id="353" r:id="rId26"/>
    <p:sldId id="354" r:id="rId27"/>
    <p:sldId id="355" r:id="rId28"/>
    <p:sldId id="356" r:id="rId29"/>
    <p:sldId id="357" r:id="rId30"/>
    <p:sldId id="358" r:id="rId31"/>
    <p:sldId id="360" r:id="rId32"/>
    <p:sldId id="361" r:id="rId33"/>
    <p:sldId id="362" r:id="rId34"/>
    <p:sldId id="363" r:id="rId35"/>
    <p:sldId id="364" r:id="rId36"/>
    <p:sldId id="365" r:id="rId37"/>
    <p:sldId id="366" r:id="rId38"/>
    <p:sldId id="367" r:id="rId39"/>
    <p:sldId id="368" r:id="rId40"/>
    <p:sldId id="369" r:id="rId41"/>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82"/>
    <p:restoredTop sz="79864"/>
  </p:normalViewPr>
  <p:slideViewPr>
    <p:cSldViewPr snapToGrid="0">
      <p:cViewPr>
        <p:scale>
          <a:sx n="111" d="100"/>
          <a:sy n="111" d="100"/>
        </p:scale>
        <p:origin x="14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growthaccelerationpartners.com/blog/data-quality-importance/"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growthaccelerationpartners.com/blog/data-quality-importan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B2B24-78C6-3448-A8D3-D7A1F4DCF6CB}"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35BC5B11-4D89-444B-9936-F54FB3323F63}">
      <dgm:prSet custT="1"/>
      <dgm:spPr/>
      <dgm:t>
        <a:bodyPr/>
        <a:lstStyle/>
        <a:p>
          <a:r>
            <a:rPr lang="en-US" sz="1600" b="0" i="0" dirty="0"/>
            <a:t>IBM estimated that poor quality data cost the company </a:t>
          </a:r>
          <a:r>
            <a:rPr lang="en-US" sz="1600" b="1" i="0" dirty="0">
              <a:hlinkClick xmlns:r="http://schemas.openxmlformats.org/officeDocument/2006/relationships" r:id="rId1"/>
            </a:rPr>
            <a:t>$3.1 trillion in the U.S. alone</a:t>
          </a:r>
          <a:r>
            <a:rPr lang="en-US" sz="1600" b="0" i="0" dirty="0"/>
            <a:t> in 2016.</a:t>
          </a:r>
          <a:endParaRPr lang="en-US" sz="1600" dirty="0"/>
        </a:p>
      </dgm:t>
    </dgm:pt>
    <dgm:pt modelId="{C0B9A824-CA01-D745-A8F6-668A5E017AB4}" type="parTrans" cxnId="{FE76189C-AF0F-A749-9477-A742FA5C12F9}">
      <dgm:prSet/>
      <dgm:spPr/>
      <dgm:t>
        <a:bodyPr/>
        <a:lstStyle/>
        <a:p>
          <a:endParaRPr lang="en-US"/>
        </a:p>
      </dgm:t>
    </dgm:pt>
    <dgm:pt modelId="{596C2C6E-9A7A-7246-BC67-65916D53EF26}" type="sibTrans" cxnId="{FE76189C-AF0F-A749-9477-A742FA5C12F9}">
      <dgm:prSet/>
      <dgm:spPr/>
      <dgm:t>
        <a:bodyPr/>
        <a:lstStyle/>
        <a:p>
          <a:endParaRPr lang="en-US"/>
        </a:p>
      </dgm:t>
    </dgm:pt>
    <dgm:pt modelId="{9367A067-43AA-1342-BDDC-F93E338861D2}">
      <dgm:prSet custT="1"/>
      <dgm:spPr/>
      <dgm:t>
        <a:bodyPr/>
        <a:lstStyle/>
        <a:p>
          <a:r>
            <a:rPr lang="en-US" sz="1800" dirty="0"/>
            <a:t>IBM emphasizes the value of good data quality for business outcomes &amp; offers tools to help, like data governance and cleansing.</a:t>
          </a:r>
        </a:p>
      </dgm:t>
    </dgm:pt>
    <dgm:pt modelId="{7E4B85BC-C2C2-3743-9662-6108E8BE404C}" type="sibTrans" cxnId="{4EB237C9-26C3-1C45-991A-6F8F5F607E75}">
      <dgm:prSet/>
      <dgm:spPr/>
      <dgm:t>
        <a:bodyPr/>
        <a:lstStyle/>
        <a:p>
          <a:endParaRPr lang="en-US"/>
        </a:p>
      </dgm:t>
    </dgm:pt>
    <dgm:pt modelId="{83E72D83-F1CF-FE40-B5DF-7E4E74CF156C}" type="parTrans" cxnId="{4EB237C9-26C3-1C45-991A-6F8F5F607E75}">
      <dgm:prSet/>
      <dgm:spPr/>
      <dgm:t>
        <a:bodyPr/>
        <a:lstStyle/>
        <a:p>
          <a:endParaRPr lang="en-US"/>
        </a:p>
      </dgm:t>
    </dgm:pt>
    <dgm:pt modelId="{7A90E46A-FC64-C640-B936-5DE0AF6C38C9}">
      <dgm:prSet custT="1"/>
      <dgm:spPr/>
      <dgm:t>
        <a:bodyPr/>
        <a:lstStyle/>
        <a:p>
          <a:endParaRPr lang="en-US" sz="1800" dirty="0"/>
        </a:p>
      </dgm:t>
    </dgm:pt>
    <dgm:pt modelId="{7274DA3B-FFCE-3A4B-9B8B-AC70B6F3809D}" type="sibTrans" cxnId="{7D6CDFBA-1044-1B42-ABC2-92D4AE993717}">
      <dgm:prSet/>
      <dgm:spPr/>
      <dgm:t>
        <a:bodyPr/>
        <a:lstStyle/>
        <a:p>
          <a:endParaRPr lang="en-US"/>
        </a:p>
      </dgm:t>
    </dgm:pt>
    <dgm:pt modelId="{F239D3B7-FACB-4447-A418-48FADE311999}" type="parTrans" cxnId="{7D6CDFBA-1044-1B42-ABC2-92D4AE993717}">
      <dgm:prSet/>
      <dgm:spPr/>
      <dgm:t>
        <a:bodyPr/>
        <a:lstStyle/>
        <a:p>
          <a:endParaRPr lang="en-US"/>
        </a:p>
      </dgm:t>
    </dgm:pt>
    <dgm:pt modelId="{2C033FFE-8DF8-BE4A-83A1-306E155C6988}" type="pres">
      <dgm:prSet presAssocID="{49FB2B24-78C6-3448-A8D3-D7A1F4DCF6CB}" presName="linearFlow" presStyleCnt="0">
        <dgm:presLayoutVars>
          <dgm:dir/>
          <dgm:resizeHandles val="exact"/>
        </dgm:presLayoutVars>
      </dgm:prSet>
      <dgm:spPr/>
    </dgm:pt>
    <dgm:pt modelId="{48120A6F-190D-E445-867B-1FCAACF27B20}" type="pres">
      <dgm:prSet presAssocID="{35BC5B11-4D89-444B-9936-F54FB3323F63}" presName="composite" presStyleCnt="0"/>
      <dgm:spPr/>
    </dgm:pt>
    <dgm:pt modelId="{9154FB92-6192-8C40-8018-CF8AF6331104}" type="pres">
      <dgm:prSet presAssocID="{35BC5B11-4D89-444B-9936-F54FB3323F63}" presName="imgShp" presStyleLbl="fgImgPlace1" presStyleIdx="0"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49C4AA9D-D40D-A24E-B5BF-069E40AFD374}" type="pres">
      <dgm:prSet presAssocID="{35BC5B11-4D89-444B-9936-F54FB3323F63}" presName="txShp" presStyleLbl="node1" presStyleIdx="0" presStyleCnt="3" custLinFactNeighborX="1596" custLinFactNeighborY="3151">
        <dgm:presLayoutVars>
          <dgm:bulletEnabled val="1"/>
        </dgm:presLayoutVars>
      </dgm:prSet>
      <dgm:spPr/>
    </dgm:pt>
    <dgm:pt modelId="{FC98BA6A-B3A8-F240-88BE-D87A31A3C5D4}" type="pres">
      <dgm:prSet presAssocID="{596C2C6E-9A7A-7246-BC67-65916D53EF26}" presName="spacing" presStyleCnt="0"/>
      <dgm:spPr/>
    </dgm:pt>
    <dgm:pt modelId="{DDBBC6C2-647D-0541-ACA8-0ED73EF3FA5E}" type="pres">
      <dgm:prSet presAssocID="{9367A067-43AA-1342-BDDC-F93E338861D2}" presName="composite" presStyleCnt="0"/>
      <dgm:spPr/>
    </dgm:pt>
    <dgm:pt modelId="{500B1569-7260-1745-9EC6-4263A3306E2E}" type="pres">
      <dgm:prSet presAssocID="{9367A067-43AA-1342-BDDC-F93E338861D2}" presName="imgShp" presStyleLbl="fgImgPlace1" presStyleIdx="1" presStyleCnt="3" custLinFactNeighborX="1149" custLinFactNeighborY="-1808"/>
      <dgm:spPr>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dgm:spPr>
    </dgm:pt>
    <dgm:pt modelId="{DC13798D-B5EB-344A-819B-BC1057ABC4C1}" type="pres">
      <dgm:prSet presAssocID="{9367A067-43AA-1342-BDDC-F93E338861D2}" presName="txShp" presStyleLbl="node1" presStyleIdx="1" presStyleCnt="3" custLinFactNeighborX="4861" custLinFactNeighborY="9078">
        <dgm:presLayoutVars>
          <dgm:bulletEnabled val="1"/>
        </dgm:presLayoutVars>
      </dgm:prSet>
      <dgm:spPr/>
    </dgm:pt>
    <dgm:pt modelId="{E8D05EF8-BA04-684C-9725-957B61400C4C}" type="pres">
      <dgm:prSet presAssocID="{7E4B85BC-C2C2-3743-9662-6108E8BE404C}" presName="spacing" presStyleCnt="0"/>
      <dgm:spPr/>
    </dgm:pt>
    <dgm:pt modelId="{D2EF9C22-4361-B041-9087-A70DA6458688}" type="pres">
      <dgm:prSet presAssocID="{7A90E46A-FC64-C640-B936-5DE0AF6C38C9}" presName="composite" presStyleCnt="0"/>
      <dgm:spPr/>
    </dgm:pt>
    <dgm:pt modelId="{C6601EA8-0B56-074B-8F40-9F54AA1F042C}" type="pres">
      <dgm:prSet presAssocID="{7A90E46A-FC64-C640-B936-5DE0AF6C38C9}" presName="imgShp" presStyleLbl="fgImgPlace1" presStyleIdx="2" presStyleCnt="3"/>
      <dgm:spPr/>
    </dgm:pt>
    <dgm:pt modelId="{52847E4A-2B16-E64B-AD68-A54FE79C1F26}" type="pres">
      <dgm:prSet presAssocID="{7A90E46A-FC64-C640-B936-5DE0AF6C38C9}" presName="txShp" presStyleLbl="node1" presStyleIdx="2" presStyleCnt="3" custLinFactNeighborX="1596" custLinFactNeighborY="-19402">
        <dgm:presLayoutVars>
          <dgm:bulletEnabled val="1"/>
        </dgm:presLayoutVars>
      </dgm:prSet>
      <dgm:spPr/>
    </dgm:pt>
  </dgm:ptLst>
  <dgm:cxnLst>
    <dgm:cxn modelId="{7D72EB1F-DD86-EC45-8816-DDFE6BDD6002}" type="presOf" srcId="{9367A067-43AA-1342-BDDC-F93E338861D2}" destId="{DC13798D-B5EB-344A-819B-BC1057ABC4C1}" srcOrd="0" destOrd="0" presId="urn:microsoft.com/office/officeart/2005/8/layout/vList3"/>
    <dgm:cxn modelId="{517B4429-90F4-9346-A514-8BB5DB8CC13D}" type="presOf" srcId="{49FB2B24-78C6-3448-A8D3-D7A1F4DCF6CB}" destId="{2C033FFE-8DF8-BE4A-83A1-306E155C6988}" srcOrd="0" destOrd="0" presId="urn:microsoft.com/office/officeart/2005/8/layout/vList3"/>
    <dgm:cxn modelId="{02E2177C-2658-4F49-B3C8-FF1BBD7E7255}" type="presOf" srcId="{35BC5B11-4D89-444B-9936-F54FB3323F63}" destId="{49C4AA9D-D40D-A24E-B5BF-069E40AFD374}" srcOrd="0" destOrd="0" presId="urn:microsoft.com/office/officeart/2005/8/layout/vList3"/>
    <dgm:cxn modelId="{FE76189C-AF0F-A749-9477-A742FA5C12F9}" srcId="{49FB2B24-78C6-3448-A8D3-D7A1F4DCF6CB}" destId="{35BC5B11-4D89-444B-9936-F54FB3323F63}" srcOrd="0" destOrd="0" parTransId="{C0B9A824-CA01-D745-A8F6-668A5E017AB4}" sibTransId="{596C2C6E-9A7A-7246-BC67-65916D53EF26}"/>
    <dgm:cxn modelId="{7D6CDFBA-1044-1B42-ABC2-92D4AE993717}" srcId="{49FB2B24-78C6-3448-A8D3-D7A1F4DCF6CB}" destId="{7A90E46A-FC64-C640-B936-5DE0AF6C38C9}" srcOrd="2" destOrd="0" parTransId="{F239D3B7-FACB-4447-A418-48FADE311999}" sibTransId="{7274DA3B-FFCE-3A4B-9B8B-AC70B6F3809D}"/>
    <dgm:cxn modelId="{4EB237C9-26C3-1C45-991A-6F8F5F607E75}" srcId="{49FB2B24-78C6-3448-A8D3-D7A1F4DCF6CB}" destId="{9367A067-43AA-1342-BDDC-F93E338861D2}" srcOrd="1" destOrd="0" parTransId="{83E72D83-F1CF-FE40-B5DF-7E4E74CF156C}" sibTransId="{7E4B85BC-C2C2-3743-9662-6108E8BE404C}"/>
    <dgm:cxn modelId="{1EB002D1-4BA5-7F40-B7C1-B4779889392F}" type="presOf" srcId="{7A90E46A-FC64-C640-B936-5DE0AF6C38C9}" destId="{52847E4A-2B16-E64B-AD68-A54FE79C1F26}" srcOrd="0" destOrd="0" presId="urn:microsoft.com/office/officeart/2005/8/layout/vList3"/>
    <dgm:cxn modelId="{9754E183-FE7F-4242-80C9-D64E63D119E8}" type="presParOf" srcId="{2C033FFE-8DF8-BE4A-83A1-306E155C6988}" destId="{48120A6F-190D-E445-867B-1FCAACF27B20}" srcOrd="0" destOrd="0" presId="urn:microsoft.com/office/officeart/2005/8/layout/vList3"/>
    <dgm:cxn modelId="{6BAD81B4-4CED-1D4E-8962-52F99867CB36}" type="presParOf" srcId="{48120A6F-190D-E445-867B-1FCAACF27B20}" destId="{9154FB92-6192-8C40-8018-CF8AF6331104}" srcOrd="0" destOrd="0" presId="urn:microsoft.com/office/officeart/2005/8/layout/vList3"/>
    <dgm:cxn modelId="{C47039DB-FD29-FB49-A075-7A03B6040872}" type="presParOf" srcId="{48120A6F-190D-E445-867B-1FCAACF27B20}" destId="{49C4AA9D-D40D-A24E-B5BF-069E40AFD374}" srcOrd="1" destOrd="0" presId="urn:microsoft.com/office/officeart/2005/8/layout/vList3"/>
    <dgm:cxn modelId="{6C5176D1-85B9-E941-A028-CB6A999805B8}" type="presParOf" srcId="{2C033FFE-8DF8-BE4A-83A1-306E155C6988}" destId="{FC98BA6A-B3A8-F240-88BE-D87A31A3C5D4}" srcOrd="1" destOrd="0" presId="urn:microsoft.com/office/officeart/2005/8/layout/vList3"/>
    <dgm:cxn modelId="{BC816715-4032-2843-B890-4717704B28FE}" type="presParOf" srcId="{2C033FFE-8DF8-BE4A-83A1-306E155C6988}" destId="{DDBBC6C2-647D-0541-ACA8-0ED73EF3FA5E}" srcOrd="2" destOrd="0" presId="urn:microsoft.com/office/officeart/2005/8/layout/vList3"/>
    <dgm:cxn modelId="{4552430D-5D93-A343-9A51-BF5149206090}" type="presParOf" srcId="{DDBBC6C2-647D-0541-ACA8-0ED73EF3FA5E}" destId="{500B1569-7260-1745-9EC6-4263A3306E2E}" srcOrd="0" destOrd="0" presId="urn:microsoft.com/office/officeart/2005/8/layout/vList3"/>
    <dgm:cxn modelId="{C8852046-1415-B94A-BC50-C6BEA169ED23}" type="presParOf" srcId="{DDBBC6C2-647D-0541-ACA8-0ED73EF3FA5E}" destId="{DC13798D-B5EB-344A-819B-BC1057ABC4C1}" srcOrd="1" destOrd="0" presId="urn:microsoft.com/office/officeart/2005/8/layout/vList3"/>
    <dgm:cxn modelId="{9900328F-141A-F744-96B7-0C51FB8DA5C6}" type="presParOf" srcId="{2C033FFE-8DF8-BE4A-83A1-306E155C6988}" destId="{E8D05EF8-BA04-684C-9725-957B61400C4C}" srcOrd="3" destOrd="0" presId="urn:microsoft.com/office/officeart/2005/8/layout/vList3"/>
    <dgm:cxn modelId="{9717FC34-56C0-0242-A2AE-105E60AA462B}" type="presParOf" srcId="{2C033FFE-8DF8-BE4A-83A1-306E155C6988}" destId="{D2EF9C22-4361-B041-9087-A70DA6458688}" srcOrd="4" destOrd="0" presId="urn:microsoft.com/office/officeart/2005/8/layout/vList3"/>
    <dgm:cxn modelId="{30BAA52B-60CF-5346-97EB-4C38312613F9}" type="presParOf" srcId="{D2EF9C22-4361-B041-9087-A70DA6458688}" destId="{C6601EA8-0B56-074B-8F40-9F54AA1F042C}" srcOrd="0" destOrd="0" presId="urn:microsoft.com/office/officeart/2005/8/layout/vList3"/>
    <dgm:cxn modelId="{16E0B2EE-EC01-984E-AA4A-42F627A9F33B}" type="presParOf" srcId="{D2EF9C22-4361-B041-9087-A70DA6458688}" destId="{52847E4A-2B16-E64B-AD68-A54FE79C1F26}"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1F3C4A-0270-4D98-992F-8B86302AF9F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CFE09E-A69E-49C9-8A24-857D5B334B80}">
      <dgm:prSet custT="1"/>
      <dgm:spPr>
        <a:ln>
          <a:solidFill>
            <a:srgbClr val="852D04"/>
          </a:solidFill>
        </a:ln>
      </dgm:spPr>
      <dgm:t>
        <a:bodyPr/>
        <a:lstStyle/>
        <a:p>
          <a:r>
            <a:rPr lang="en-US" sz="1800" dirty="0"/>
            <a:t>Completeness</a:t>
          </a:r>
        </a:p>
      </dgm:t>
    </dgm:pt>
    <dgm:pt modelId="{34D75A8D-7400-44AD-B4F7-B397BB32F88B}" type="parTrans" cxnId="{1DE05DA5-C94A-410B-A3B2-8C99C6BD3AB9}">
      <dgm:prSet/>
      <dgm:spPr/>
      <dgm:t>
        <a:bodyPr/>
        <a:lstStyle/>
        <a:p>
          <a:endParaRPr lang="en-US"/>
        </a:p>
      </dgm:t>
    </dgm:pt>
    <dgm:pt modelId="{9BF92A55-D51A-4797-B75B-2406E31B15DA}" type="sibTrans" cxnId="{1DE05DA5-C94A-410B-A3B2-8C99C6BD3AB9}">
      <dgm:prSet/>
      <dgm:spPr/>
      <dgm:t>
        <a:bodyPr/>
        <a:lstStyle/>
        <a:p>
          <a:endParaRPr lang="en-US"/>
        </a:p>
      </dgm:t>
    </dgm:pt>
    <dgm:pt modelId="{CF07D70E-C9CC-45BF-8F47-4F2F27788620}">
      <dgm:prSet custT="1"/>
      <dgm:spPr>
        <a:ln>
          <a:solidFill>
            <a:srgbClr val="852D04"/>
          </a:solidFill>
        </a:ln>
      </dgm:spPr>
      <dgm:t>
        <a:bodyPr/>
        <a:lstStyle/>
        <a:p>
          <a:r>
            <a:rPr lang="en-US" sz="1800" dirty="0"/>
            <a:t>Validity</a:t>
          </a:r>
        </a:p>
      </dgm:t>
    </dgm:pt>
    <dgm:pt modelId="{B84036BB-376E-416E-96A1-D5D9CA507CAD}" type="parTrans" cxnId="{182151D1-57E0-435B-A64C-BEFCCAEFE6B3}">
      <dgm:prSet/>
      <dgm:spPr/>
      <dgm:t>
        <a:bodyPr/>
        <a:lstStyle/>
        <a:p>
          <a:endParaRPr lang="en-US"/>
        </a:p>
      </dgm:t>
    </dgm:pt>
    <dgm:pt modelId="{AE8452BD-EDFE-40C3-BFA5-A31BA9093A37}" type="sibTrans" cxnId="{182151D1-57E0-435B-A64C-BEFCCAEFE6B3}">
      <dgm:prSet/>
      <dgm:spPr/>
      <dgm:t>
        <a:bodyPr/>
        <a:lstStyle/>
        <a:p>
          <a:endParaRPr lang="en-US"/>
        </a:p>
      </dgm:t>
    </dgm:pt>
    <dgm:pt modelId="{E3BFA940-9D65-4DBD-8E01-59E503892EEC}">
      <dgm:prSet custT="1"/>
      <dgm:spPr>
        <a:ln>
          <a:solidFill>
            <a:srgbClr val="852D04"/>
          </a:solidFill>
        </a:ln>
      </dgm:spPr>
      <dgm:t>
        <a:bodyPr/>
        <a:lstStyle/>
        <a:p>
          <a:r>
            <a:rPr lang="en-US" sz="1800" dirty="0"/>
            <a:t>Uniqueness</a:t>
          </a:r>
        </a:p>
      </dgm:t>
    </dgm:pt>
    <dgm:pt modelId="{F2785DEF-7F3F-43E3-984F-63546335F8F1}" type="parTrans" cxnId="{E973A96B-AF5E-40C6-8B12-FC0506C4C8BA}">
      <dgm:prSet/>
      <dgm:spPr/>
      <dgm:t>
        <a:bodyPr/>
        <a:lstStyle/>
        <a:p>
          <a:endParaRPr lang="en-US"/>
        </a:p>
      </dgm:t>
    </dgm:pt>
    <dgm:pt modelId="{EE82F4BD-497E-42E1-A2B2-B62F009885A9}" type="sibTrans" cxnId="{E973A96B-AF5E-40C6-8B12-FC0506C4C8BA}">
      <dgm:prSet/>
      <dgm:spPr/>
      <dgm:t>
        <a:bodyPr/>
        <a:lstStyle/>
        <a:p>
          <a:endParaRPr lang="en-US"/>
        </a:p>
      </dgm:t>
    </dgm:pt>
    <dgm:pt modelId="{79298ADB-0C58-3B4A-8A10-381ABB3793B2}" type="pres">
      <dgm:prSet presAssocID="{621F3C4A-0270-4D98-992F-8B86302AF9F2}" presName="hierChild1" presStyleCnt="0">
        <dgm:presLayoutVars>
          <dgm:chPref val="1"/>
          <dgm:dir/>
          <dgm:animOne val="branch"/>
          <dgm:animLvl val="lvl"/>
          <dgm:resizeHandles/>
        </dgm:presLayoutVars>
      </dgm:prSet>
      <dgm:spPr/>
    </dgm:pt>
    <dgm:pt modelId="{DE17E5B3-5E38-1D4B-8E08-894DEBE40885}" type="pres">
      <dgm:prSet presAssocID="{46CFE09E-A69E-49C9-8A24-857D5B334B80}" presName="hierRoot1" presStyleCnt="0"/>
      <dgm:spPr/>
    </dgm:pt>
    <dgm:pt modelId="{ACCA5CAC-57DB-3844-B57A-0A063F61D3C7}" type="pres">
      <dgm:prSet presAssocID="{46CFE09E-A69E-49C9-8A24-857D5B334B80}" presName="composite" presStyleCnt="0"/>
      <dgm:spPr/>
    </dgm:pt>
    <dgm:pt modelId="{89A32CC9-3327-1E49-9F00-0CF9721AD8E9}" type="pres">
      <dgm:prSet presAssocID="{46CFE09E-A69E-49C9-8A24-857D5B334B80}" presName="background" presStyleLbl="node0" presStyleIdx="0" presStyleCnt="3"/>
      <dgm:spPr>
        <a:solidFill>
          <a:srgbClr val="852D04"/>
        </a:solidFill>
      </dgm:spPr>
    </dgm:pt>
    <dgm:pt modelId="{10516809-B26E-9746-9452-D2FBA8E1D0DC}" type="pres">
      <dgm:prSet presAssocID="{46CFE09E-A69E-49C9-8A24-857D5B334B80}" presName="text" presStyleLbl="fgAcc0" presStyleIdx="0" presStyleCnt="3">
        <dgm:presLayoutVars>
          <dgm:chPref val="3"/>
        </dgm:presLayoutVars>
      </dgm:prSet>
      <dgm:spPr/>
    </dgm:pt>
    <dgm:pt modelId="{3C90D810-C9ED-CC42-A5D8-9DA056AF5686}" type="pres">
      <dgm:prSet presAssocID="{46CFE09E-A69E-49C9-8A24-857D5B334B80}" presName="hierChild2" presStyleCnt="0"/>
      <dgm:spPr/>
    </dgm:pt>
    <dgm:pt modelId="{D41E71F5-0610-0245-BDD3-5DCF27E7B3F0}" type="pres">
      <dgm:prSet presAssocID="{CF07D70E-C9CC-45BF-8F47-4F2F27788620}" presName="hierRoot1" presStyleCnt="0"/>
      <dgm:spPr/>
    </dgm:pt>
    <dgm:pt modelId="{1CEEAFE3-C077-9641-89CA-BED113A65CB4}" type="pres">
      <dgm:prSet presAssocID="{CF07D70E-C9CC-45BF-8F47-4F2F27788620}" presName="composite" presStyleCnt="0"/>
      <dgm:spPr/>
    </dgm:pt>
    <dgm:pt modelId="{13171BE2-9E6F-F548-ABDE-E6BA1B50B893}" type="pres">
      <dgm:prSet presAssocID="{CF07D70E-C9CC-45BF-8F47-4F2F27788620}" presName="background" presStyleLbl="node0" presStyleIdx="1" presStyleCnt="3"/>
      <dgm:spPr>
        <a:solidFill>
          <a:srgbClr val="852D04"/>
        </a:solidFill>
      </dgm:spPr>
    </dgm:pt>
    <dgm:pt modelId="{EEBF7F9B-70F9-9A47-B791-88FF02847DA1}" type="pres">
      <dgm:prSet presAssocID="{CF07D70E-C9CC-45BF-8F47-4F2F27788620}" presName="text" presStyleLbl="fgAcc0" presStyleIdx="1" presStyleCnt="3" custLinFactNeighborX="-5568" custLinFactNeighborY="2124">
        <dgm:presLayoutVars>
          <dgm:chPref val="3"/>
        </dgm:presLayoutVars>
      </dgm:prSet>
      <dgm:spPr/>
    </dgm:pt>
    <dgm:pt modelId="{E0EE7082-84F8-314D-B266-EE5FF945FC8D}" type="pres">
      <dgm:prSet presAssocID="{CF07D70E-C9CC-45BF-8F47-4F2F27788620}" presName="hierChild2" presStyleCnt="0"/>
      <dgm:spPr/>
    </dgm:pt>
    <dgm:pt modelId="{772ABB6F-7935-C448-B205-9A0DB27E1045}" type="pres">
      <dgm:prSet presAssocID="{E3BFA940-9D65-4DBD-8E01-59E503892EEC}" presName="hierRoot1" presStyleCnt="0"/>
      <dgm:spPr/>
    </dgm:pt>
    <dgm:pt modelId="{38B93571-710B-2F43-95A7-9CDCF0BE277C}" type="pres">
      <dgm:prSet presAssocID="{E3BFA940-9D65-4DBD-8E01-59E503892EEC}" presName="composite" presStyleCnt="0"/>
      <dgm:spPr/>
    </dgm:pt>
    <dgm:pt modelId="{2AF14EC4-C1B0-9343-BDE8-225DE52872C3}" type="pres">
      <dgm:prSet presAssocID="{E3BFA940-9D65-4DBD-8E01-59E503892EEC}" presName="background" presStyleLbl="node0" presStyleIdx="2" presStyleCnt="3"/>
      <dgm:spPr>
        <a:solidFill>
          <a:srgbClr val="852D04"/>
        </a:solidFill>
      </dgm:spPr>
    </dgm:pt>
    <dgm:pt modelId="{856A080B-BE86-E64B-98FC-E8E492C43EEB}" type="pres">
      <dgm:prSet presAssocID="{E3BFA940-9D65-4DBD-8E01-59E503892EEC}" presName="text" presStyleLbl="fgAcc0" presStyleIdx="2" presStyleCnt="3">
        <dgm:presLayoutVars>
          <dgm:chPref val="3"/>
        </dgm:presLayoutVars>
      </dgm:prSet>
      <dgm:spPr/>
    </dgm:pt>
    <dgm:pt modelId="{C8515C58-2C93-334F-B7D8-D2A6E1217A70}" type="pres">
      <dgm:prSet presAssocID="{E3BFA940-9D65-4DBD-8E01-59E503892EEC}" presName="hierChild2" presStyleCnt="0"/>
      <dgm:spPr/>
    </dgm:pt>
  </dgm:ptLst>
  <dgm:cxnLst>
    <dgm:cxn modelId="{093FEF08-FEE9-EF4E-B433-728893ABADC6}" type="presOf" srcId="{621F3C4A-0270-4D98-992F-8B86302AF9F2}" destId="{79298ADB-0C58-3B4A-8A10-381ABB3793B2}" srcOrd="0" destOrd="0" presId="urn:microsoft.com/office/officeart/2005/8/layout/hierarchy1"/>
    <dgm:cxn modelId="{C94F3A29-A003-0242-8A9E-62F5708E995C}" type="presOf" srcId="{E3BFA940-9D65-4DBD-8E01-59E503892EEC}" destId="{856A080B-BE86-E64B-98FC-E8E492C43EEB}" srcOrd="0" destOrd="0" presId="urn:microsoft.com/office/officeart/2005/8/layout/hierarchy1"/>
    <dgm:cxn modelId="{8B970350-7770-2D4D-A830-A4145FD54F70}" type="presOf" srcId="{46CFE09E-A69E-49C9-8A24-857D5B334B80}" destId="{10516809-B26E-9746-9452-D2FBA8E1D0DC}" srcOrd="0" destOrd="0" presId="urn:microsoft.com/office/officeart/2005/8/layout/hierarchy1"/>
    <dgm:cxn modelId="{6B01C25E-DBE4-734F-AB69-71CBA629C8E9}" type="presOf" srcId="{CF07D70E-C9CC-45BF-8F47-4F2F27788620}" destId="{EEBF7F9B-70F9-9A47-B791-88FF02847DA1}" srcOrd="0" destOrd="0" presId="urn:microsoft.com/office/officeart/2005/8/layout/hierarchy1"/>
    <dgm:cxn modelId="{E973A96B-AF5E-40C6-8B12-FC0506C4C8BA}" srcId="{621F3C4A-0270-4D98-992F-8B86302AF9F2}" destId="{E3BFA940-9D65-4DBD-8E01-59E503892EEC}" srcOrd="2" destOrd="0" parTransId="{F2785DEF-7F3F-43E3-984F-63546335F8F1}" sibTransId="{EE82F4BD-497E-42E1-A2B2-B62F009885A9}"/>
    <dgm:cxn modelId="{1DE05DA5-C94A-410B-A3B2-8C99C6BD3AB9}" srcId="{621F3C4A-0270-4D98-992F-8B86302AF9F2}" destId="{46CFE09E-A69E-49C9-8A24-857D5B334B80}" srcOrd="0" destOrd="0" parTransId="{34D75A8D-7400-44AD-B4F7-B397BB32F88B}" sibTransId="{9BF92A55-D51A-4797-B75B-2406E31B15DA}"/>
    <dgm:cxn modelId="{182151D1-57E0-435B-A64C-BEFCCAEFE6B3}" srcId="{621F3C4A-0270-4D98-992F-8B86302AF9F2}" destId="{CF07D70E-C9CC-45BF-8F47-4F2F27788620}" srcOrd="1" destOrd="0" parTransId="{B84036BB-376E-416E-96A1-D5D9CA507CAD}" sibTransId="{AE8452BD-EDFE-40C3-BFA5-A31BA9093A37}"/>
    <dgm:cxn modelId="{8F4B7585-44B8-D64C-97E1-7F5EAB5C3BE7}" type="presParOf" srcId="{79298ADB-0C58-3B4A-8A10-381ABB3793B2}" destId="{DE17E5B3-5E38-1D4B-8E08-894DEBE40885}" srcOrd="0" destOrd="0" presId="urn:microsoft.com/office/officeart/2005/8/layout/hierarchy1"/>
    <dgm:cxn modelId="{1152D187-61E6-6442-97BD-F0AA9BD41993}" type="presParOf" srcId="{DE17E5B3-5E38-1D4B-8E08-894DEBE40885}" destId="{ACCA5CAC-57DB-3844-B57A-0A063F61D3C7}" srcOrd="0" destOrd="0" presId="urn:microsoft.com/office/officeart/2005/8/layout/hierarchy1"/>
    <dgm:cxn modelId="{240239AC-F9E2-CF4D-95BE-B46D89B0A101}" type="presParOf" srcId="{ACCA5CAC-57DB-3844-B57A-0A063F61D3C7}" destId="{89A32CC9-3327-1E49-9F00-0CF9721AD8E9}" srcOrd="0" destOrd="0" presId="urn:microsoft.com/office/officeart/2005/8/layout/hierarchy1"/>
    <dgm:cxn modelId="{3ABAF681-E771-0C46-8B5F-EAA232C634F8}" type="presParOf" srcId="{ACCA5CAC-57DB-3844-B57A-0A063F61D3C7}" destId="{10516809-B26E-9746-9452-D2FBA8E1D0DC}" srcOrd="1" destOrd="0" presId="urn:microsoft.com/office/officeart/2005/8/layout/hierarchy1"/>
    <dgm:cxn modelId="{96940031-7163-BE42-8C88-EDB99EF858E4}" type="presParOf" srcId="{DE17E5B3-5E38-1D4B-8E08-894DEBE40885}" destId="{3C90D810-C9ED-CC42-A5D8-9DA056AF5686}" srcOrd="1" destOrd="0" presId="urn:microsoft.com/office/officeart/2005/8/layout/hierarchy1"/>
    <dgm:cxn modelId="{A96BDFD3-50ED-C54B-8C78-D9C2FAB64A21}" type="presParOf" srcId="{79298ADB-0C58-3B4A-8A10-381ABB3793B2}" destId="{D41E71F5-0610-0245-BDD3-5DCF27E7B3F0}" srcOrd="1" destOrd="0" presId="urn:microsoft.com/office/officeart/2005/8/layout/hierarchy1"/>
    <dgm:cxn modelId="{477F57EE-D226-0441-9F23-E2CA7D418947}" type="presParOf" srcId="{D41E71F5-0610-0245-BDD3-5DCF27E7B3F0}" destId="{1CEEAFE3-C077-9641-89CA-BED113A65CB4}" srcOrd="0" destOrd="0" presId="urn:microsoft.com/office/officeart/2005/8/layout/hierarchy1"/>
    <dgm:cxn modelId="{6ECB62E6-8101-1848-8565-1BA08EC68920}" type="presParOf" srcId="{1CEEAFE3-C077-9641-89CA-BED113A65CB4}" destId="{13171BE2-9E6F-F548-ABDE-E6BA1B50B893}" srcOrd="0" destOrd="0" presId="urn:microsoft.com/office/officeart/2005/8/layout/hierarchy1"/>
    <dgm:cxn modelId="{4CC3CA35-17B3-9248-ABA9-B7FCB6680D4D}" type="presParOf" srcId="{1CEEAFE3-C077-9641-89CA-BED113A65CB4}" destId="{EEBF7F9B-70F9-9A47-B791-88FF02847DA1}" srcOrd="1" destOrd="0" presId="urn:microsoft.com/office/officeart/2005/8/layout/hierarchy1"/>
    <dgm:cxn modelId="{E0C19A15-19B9-0E4F-A51B-B756D3034D45}" type="presParOf" srcId="{D41E71F5-0610-0245-BDD3-5DCF27E7B3F0}" destId="{E0EE7082-84F8-314D-B266-EE5FF945FC8D}" srcOrd="1" destOrd="0" presId="urn:microsoft.com/office/officeart/2005/8/layout/hierarchy1"/>
    <dgm:cxn modelId="{CDF0A74D-3AB9-1A49-BB87-DBB29E5596BB}" type="presParOf" srcId="{79298ADB-0C58-3B4A-8A10-381ABB3793B2}" destId="{772ABB6F-7935-C448-B205-9A0DB27E1045}" srcOrd="2" destOrd="0" presId="urn:microsoft.com/office/officeart/2005/8/layout/hierarchy1"/>
    <dgm:cxn modelId="{04A7B551-5CD2-634D-B5E5-49C689C851FA}" type="presParOf" srcId="{772ABB6F-7935-C448-B205-9A0DB27E1045}" destId="{38B93571-710B-2F43-95A7-9CDCF0BE277C}" srcOrd="0" destOrd="0" presId="urn:microsoft.com/office/officeart/2005/8/layout/hierarchy1"/>
    <dgm:cxn modelId="{B2065613-3986-B344-BCB8-202459BFA216}" type="presParOf" srcId="{38B93571-710B-2F43-95A7-9CDCF0BE277C}" destId="{2AF14EC4-C1B0-9343-BDE8-225DE52872C3}" srcOrd="0" destOrd="0" presId="urn:microsoft.com/office/officeart/2005/8/layout/hierarchy1"/>
    <dgm:cxn modelId="{9535B92B-EB36-0E48-8018-DF468F331803}" type="presParOf" srcId="{38B93571-710B-2F43-95A7-9CDCF0BE277C}" destId="{856A080B-BE86-E64B-98FC-E8E492C43EEB}" srcOrd="1" destOrd="0" presId="urn:microsoft.com/office/officeart/2005/8/layout/hierarchy1"/>
    <dgm:cxn modelId="{A5DF947D-7EC2-7D4D-91D4-2F7DE125ABDF}" type="presParOf" srcId="{772ABB6F-7935-C448-B205-9A0DB27E1045}" destId="{C8515C58-2C93-334F-B7D8-D2A6E1217A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4AA9D-D40D-A24E-B5BF-069E40AFD374}">
      <dsp:nvSpPr>
        <dsp:cNvPr id="0" name=""/>
        <dsp:cNvSpPr/>
      </dsp:nvSpPr>
      <dsp:spPr>
        <a:xfrm rot="10800000">
          <a:off x="1836777" y="32754"/>
          <a:ext cx="5904705" cy="1021049"/>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4"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IBM estimated that poor quality data cost the company </a:t>
          </a:r>
          <a:r>
            <a:rPr lang="en-US" sz="1600" b="1" i="0" kern="1200" dirty="0">
              <a:hlinkClick xmlns:r="http://schemas.openxmlformats.org/officeDocument/2006/relationships" r:id="rId1"/>
            </a:rPr>
            <a:t>$3.1 trillion in the U.S. alone</a:t>
          </a:r>
          <a:r>
            <a:rPr lang="en-US" sz="1600" b="0" i="0" kern="1200" dirty="0"/>
            <a:t> in 2016.</a:t>
          </a:r>
          <a:endParaRPr lang="en-US" sz="1600" kern="1200" dirty="0"/>
        </a:p>
      </dsp:txBody>
      <dsp:txXfrm rot="10800000">
        <a:off x="2092039" y="32754"/>
        <a:ext cx="5649443" cy="1021049"/>
      </dsp:txXfrm>
    </dsp:sp>
    <dsp:sp modelId="{9154FB92-6192-8C40-8018-CF8AF6331104}">
      <dsp:nvSpPr>
        <dsp:cNvPr id="0" name=""/>
        <dsp:cNvSpPr/>
      </dsp:nvSpPr>
      <dsp:spPr>
        <a:xfrm>
          <a:off x="1232013" y="581"/>
          <a:ext cx="1021049" cy="102104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C13798D-B5EB-344A-819B-BC1057ABC4C1}">
      <dsp:nvSpPr>
        <dsp:cNvPr id="0" name=""/>
        <dsp:cNvSpPr/>
      </dsp:nvSpPr>
      <dsp:spPr>
        <a:xfrm rot="10800000">
          <a:off x="2029565" y="1419112"/>
          <a:ext cx="5904705" cy="1021049"/>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4"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IBM emphasizes the value of good data quality for business outcomes &amp; offers tools to help, like data governance and cleansing.</a:t>
          </a:r>
        </a:p>
      </dsp:txBody>
      <dsp:txXfrm rot="10800000">
        <a:off x="2284827" y="1419112"/>
        <a:ext cx="5649443" cy="1021049"/>
      </dsp:txXfrm>
    </dsp:sp>
    <dsp:sp modelId="{500B1569-7260-1745-9EC6-4263A3306E2E}">
      <dsp:nvSpPr>
        <dsp:cNvPr id="0" name=""/>
        <dsp:cNvSpPr/>
      </dsp:nvSpPr>
      <dsp:spPr>
        <a:xfrm>
          <a:off x="1243745" y="1307961"/>
          <a:ext cx="1021049" cy="102104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2847E4A-2B16-E64B-AD68-A54FE79C1F26}">
      <dsp:nvSpPr>
        <dsp:cNvPr id="0" name=""/>
        <dsp:cNvSpPr/>
      </dsp:nvSpPr>
      <dsp:spPr>
        <a:xfrm rot="10800000">
          <a:off x="1836777" y="2454158"/>
          <a:ext cx="5904705" cy="1021049"/>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4" tIns="68580" rIns="128016"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10800000">
        <a:off x="2092039" y="2454158"/>
        <a:ext cx="5649443" cy="1021049"/>
      </dsp:txXfrm>
    </dsp:sp>
    <dsp:sp modelId="{C6601EA8-0B56-074B-8F40-9F54AA1F042C}">
      <dsp:nvSpPr>
        <dsp:cNvPr id="0" name=""/>
        <dsp:cNvSpPr/>
      </dsp:nvSpPr>
      <dsp:spPr>
        <a:xfrm>
          <a:off x="1232013" y="2652262"/>
          <a:ext cx="1021049" cy="102104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32CC9-3327-1E49-9F00-0CF9721AD8E9}">
      <dsp:nvSpPr>
        <dsp:cNvPr id="0" name=""/>
        <dsp:cNvSpPr/>
      </dsp:nvSpPr>
      <dsp:spPr>
        <a:xfrm>
          <a:off x="0" y="893438"/>
          <a:ext cx="2445339" cy="1552790"/>
        </a:xfrm>
        <a:prstGeom prst="roundRect">
          <a:avLst>
            <a:gd name="adj" fmla="val 10000"/>
          </a:avLst>
        </a:prstGeom>
        <a:solidFill>
          <a:srgbClr val="852D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16809-B26E-9746-9452-D2FBA8E1D0DC}">
      <dsp:nvSpPr>
        <dsp:cNvPr id="0" name=""/>
        <dsp:cNvSpPr/>
      </dsp:nvSpPr>
      <dsp:spPr>
        <a:xfrm>
          <a:off x="271704" y="1151557"/>
          <a:ext cx="2445339" cy="1552790"/>
        </a:xfrm>
        <a:prstGeom prst="roundRect">
          <a:avLst>
            <a:gd name="adj" fmla="val 10000"/>
          </a:avLst>
        </a:prstGeom>
        <a:solidFill>
          <a:schemeClr val="lt1">
            <a:alpha val="90000"/>
            <a:hueOff val="0"/>
            <a:satOff val="0"/>
            <a:lumOff val="0"/>
            <a:alphaOff val="0"/>
          </a:schemeClr>
        </a:solidFill>
        <a:ln w="25400" cap="flat" cmpd="sng" algn="ctr">
          <a:solidFill>
            <a:srgbClr val="852D04"/>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Completeness</a:t>
          </a:r>
        </a:p>
      </dsp:txBody>
      <dsp:txXfrm>
        <a:off x="317184" y="1197037"/>
        <a:ext cx="2354379" cy="1461830"/>
      </dsp:txXfrm>
    </dsp:sp>
    <dsp:sp modelId="{13171BE2-9E6F-F548-ABDE-E6BA1B50B893}">
      <dsp:nvSpPr>
        <dsp:cNvPr id="0" name=""/>
        <dsp:cNvSpPr/>
      </dsp:nvSpPr>
      <dsp:spPr>
        <a:xfrm>
          <a:off x="2852591" y="926419"/>
          <a:ext cx="2445339" cy="1552790"/>
        </a:xfrm>
        <a:prstGeom prst="roundRect">
          <a:avLst>
            <a:gd name="adj" fmla="val 10000"/>
          </a:avLst>
        </a:prstGeom>
        <a:solidFill>
          <a:srgbClr val="852D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F7F9B-70F9-9A47-B791-88FF02847DA1}">
      <dsp:nvSpPr>
        <dsp:cNvPr id="0" name=""/>
        <dsp:cNvSpPr/>
      </dsp:nvSpPr>
      <dsp:spPr>
        <a:xfrm>
          <a:off x="3124295" y="1184538"/>
          <a:ext cx="2445339" cy="1552790"/>
        </a:xfrm>
        <a:prstGeom prst="roundRect">
          <a:avLst>
            <a:gd name="adj" fmla="val 10000"/>
          </a:avLst>
        </a:prstGeom>
        <a:solidFill>
          <a:schemeClr val="lt1">
            <a:alpha val="90000"/>
            <a:hueOff val="0"/>
            <a:satOff val="0"/>
            <a:lumOff val="0"/>
            <a:alphaOff val="0"/>
          </a:schemeClr>
        </a:solidFill>
        <a:ln w="25400" cap="flat" cmpd="sng" algn="ctr">
          <a:solidFill>
            <a:srgbClr val="852D04"/>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Validity</a:t>
          </a:r>
        </a:p>
      </dsp:txBody>
      <dsp:txXfrm>
        <a:off x="3169775" y="1230018"/>
        <a:ext cx="2354379" cy="1461830"/>
      </dsp:txXfrm>
    </dsp:sp>
    <dsp:sp modelId="{2AF14EC4-C1B0-9343-BDE8-225DE52872C3}">
      <dsp:nvSpPr>
        <dsp:cNvPr id="0" name=""/>
        <dsp:cNvSpPr/>
      </dsp:nvSpPr>
      <dsp:spPr>
        <a:xfrm>
          <a:off x="5977495" y="893438"/>
          <a:ext cx="2445339" cy="1552790"/>
        </a:xfrm>
        <a:prstGeom prst="roundRect">
          <a:avLst>
            <a:gd name="adj" fmla="val 10000"/>
          </a:avLst>
        </a:prstGeom>
        <a:solidFill>
          <a:srgbClr val="852D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A080B-BE86-E64B-98FC-E8E492C43EEB}">
      <dsp:nvSpPr>
        <dsp:cNvPr id="0" name=""/>
        <dsp:cNvSpPr/>
      </dsp:nvSpPr>
      <dsp:spPr>
        <a:xfrm>
          <a:off x="6249199" y="1151557"/>
          <a:ext cx="2445339" cy="1552790"/>
        </a:xfrm>
        <a:prstGeom prst="roundRect">
          <a:avLst>
            <a:gd name="adj" fmla="val 10000"/>
          </a:avLst>
        </a:prstGeom>
        <a:solidFill>
          <a:schemeClr val="lt1">
            <a:alpha val="90000"/>
            <a:hueOff val="0"/>
            <a:satOff val="0"/>
            <a:lumOff val="0"/>
            <a:alphaOff val="0"/>
          </a:schemeClr>
        </a:solidFill>
        <a:ln w="25400" cap="flat" cmpd="sng" algn="ctr">
          <a:solidFill>
            <a:srgbClr val="852D04"/>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Uniqueness</a:t>
          </a:r>
        </a:p>
      </dsp:txBody>
      <dsp:txXfrm>
        <a:off x="6294679" y="1197037"/>
        <a:ext cx="2354379" cy="146183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1BF7E8E-FBD1-CE47-8107-54EFF88A8847}" type="datetimeFigureOut">
              <a:rPr lang="en-US" smtClean="0"/>
              <a:t>5/10/23</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FDDE295-6E59-0D4D-8902-355DC9132B8A}" type="slidenum">
              <a:rPr lang="en-US" smtClean="0"/>
              <a:t>‹#›</a:t>
            </a:fld>
            <a:endParaRPr lang="en-US"/>
          </a:p>
        </p:txBody>
      </p:sp>
    </p:spTree>
    <p:extLst>
      <p:ext uri="{BB962C8B-B14F-4D97-AF65-F5344CB8AC3E}">
        <p14:creationId xmlns:p14="http://schemas.microsoft.com/office/powerpoint/2010/main" val="19813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98BE2-56FF-C846-B53E-095E3931F58A}" type="slidenum">
              <a:rPr lang="en-US" smtClean="0"/>
              <a:t>1</a:t>
            </a:fld>
            <a:endParaRPr lang="en-US"/>
          </a:p>
        </p:txBody>
      </p:sp>
    </p:spTree>
    <p:extLst>
      <p:ext uri="{BB962C8B-B14F-4D97-AF65-F5344CB8AC3E}">
        <p14:creationId xmlns:p14="http://schemas.microsoft.com/office/powerpoint/2010/main" val="42991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spcBef>
                <a:spcPts val="0"/>
              </a:spcBef>
              <a:spcAft>
                <a:spcPts val="0"/>
              </a:spcAft>
            </a:pPr>
            <a:endParaRPr lang="en-US" dirty="0"/>
          </a:p>
        </p:txBody>
      </p:sp>
    </p:spTree>
    <p:extLst>
      <p:ext uri="{BB962C8B-B14F-4D97-AF65-F5344CB8AC3E}">
        <p14:creationId xmlns:p14="http://schemas.microsoft.com/office/powerpoint/2010/main" val="249916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To reach your customers, you need accurate data for your preferred communication channel.</a:t>
            </a:r>
          </a:p>
          <a:p>
            <a:pPr algn="l"/>
            <a:r>
              <a:rPr lang="en-US" b="0" i="0" dirty="0">
                <a:effectLst/>
                <a:latin typeface="Roboto" panose="02000000000000000000" pitchFamily="2" charset="0"/>
              </a:rPr>
              <a:t>If you want your sales reps to call customers, you will need an accurate phone number for them.</a:t>
            </a:r>
          </a:p>
          <a:p>
            <a:pPr algn="l"/>
            <a:r>
              <a:rPr lang="en-US" b="0" i="0" dirty="0">
                <a:effectLst/>
                <a:latin typeface="Roboto" panose="02000000000000000000" pitchFamily="2" charset="0"/>
              </a:rPr>
              <a:t>Identify invalid phone numbers.</a:t>
            </a:r>
          </a:p>
          <a:p>
            <a:pPr algn="l"/>
            <a:r>
              <a:rPr lang="en-US" b="0" i="0" dirty="0">
                <a:effectLst/>
                <a:latin typeface="Roboto" panose="02000000000000000000" pitchFamily="2" charset="0"/>
              </a:rPr>
              <a:t>Invalid data is data that does not meet field specifications for accurate and useful records.</a:t>
            </a:r>
          </a:p>
          <a:p>
            <a:endParaRPr lang="en-US" dirty="0"/>
          </a:p>
          <a:p>
            <a:pPr marL="0" marR="0" algn="just">
              <a:spcBef>
                <a:spcPts val="0"/>
              </a:spcBef>
              <a:spcAft>
                <a:spcPts val="0"/>
              </a:spcAft>
            </a:pPr>
            <a:endParaRPr lang="en-US" dirty="0"/>
          </a:p>
        </p:txBody>
      </p:sp>
    </p:spTree>
    <p:extLst>
      <p:ext uri="{BB962C8B-B14F-4D97-AF65-F5344CB8AC3E}">
        <p14:creationId xmlns:p14="http://schemas.microsoft.com/office/powerpoint/2010/main" val="2154757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In the United States, most individuals are identified by a Social Security number (SSN) assigned by the Social Security Administration (SSA). </a:t>
            </a:r>
          </a:p>
          <a:p>
            <a:pPr algn="l"/>
            <a:r>
              <a:rPr lang="en-US" dirty="0"/>
              <a:t>An SSN can be used as a common key for joining information from different sources. If SSNs are invalid, joining different data sources is much more difficult, if not impossible. Therefore, one of the first steps in processing data with SSNs is to identify invalid SSNs. This paper describes a process for checking SSNs. An SSN consists of three sets of digits. The first set is the three-digit area number. The second set is the two-digit group number. The third set is the four-digit serial number. Often these sets of digits are shown separated by hyphens, so an SSN looks like this: 999-99-9999. </a:t>
            </a:r>
          </a:p>
          <a:p>
            <a:pPr marL="0" marR="0" algn="just">
              <a:spcBef>
                <a:spcPts val="0"/>
              </a:spcBef>
              <a:spcAft>
                <a:spcPts val="0"/>
              </a:spcAft>
            </a:pPr>
            <a:endParaRPr lang="en-US" dirty="0"/>
          </a:p>
        </p:txBody>
      </p:sp>
    </p:spTree>
    <p:extLst>
      <p:ext uri="{BB962C8B-B14F-4D97-AF65-F5344CB8AC3E}">
        <p14:creationId xmlns:p14="http://schemas.microsoft.com/office/powerpoint/2010/main" val="2198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DOWNLOADING INFORMATION FROM THE SSA WEB SITE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Social Security Administration web site has a text file of information about the currently valid ranges for SSN area and group codes. SAS ® makes it easy to download files from a web site by using a FILENAME statement with the URL access method. It works like magic. filename </a:t>
            </a:r>
            <a:r>
              <a:rPr lang="en-US" sz="1200" dirty="0" err="1">
                <a:latin typeface="Times New Roman" panose="02020603050405020304" pitchFamily="18" charset="0"/>
                <a:cs typeface="Times New Roman" panose="02020603050405020304" pitchFamily="18" charset="0"/>
              </a:rPr>
              <a:t>ssn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url</a:t>
            </a:r>
            <a:r>
              <a:rPr lang="en-US" sz="1200" dirty="0">
                <a:latin typeface="Times New Roman" panose="02020603050405020304" pitchFamily="18" charset="0"/>
                <a:cs typeface="Times New Roman" panose="02020603050405020304" pitchFamily="18" charset="0"/>
              </a:rPr>
              <a:t> 'http://</a:t>
            </a:r>
            <a:r>
              <a:rPr lang="en-US" sz="1200" dirty="0" err="1">
                <a:latin typeface="Times New Roman" panose="02020603050405020304" pitchFamily="18" charset="0"/>
                <a:cs typeface="Times New Roman" panose="02020603050405020304" pitchFamily="18" charset="0"/>
              </a:rPr>
              <a:t>www.socialsecurity.gov</a:t>
            </a:r>
            <a:r>
              <a:rPr lang="en-US" sz="1200" dirty="0">
                <a:latin typeface="Times New Roman" panose="02020603050405020304" pitchFamily="18" charset="0"/>
                <a:cs typeface="Times New Roman" panose="02020603050405020304" pitchFamily="18" charset="0"/>
              </a:rPr>
              <a:t>/employer/</a:t>
            </a:r>
            <a:r>
              <a:rPr lang="en-US" sz="1200" dirty="0" err="1">
                <a:latin typeface="Times New Roman" panose="02020603050405020304" pitchFamily="18" charset="0"/>
                <a:cs typeface="Times New Roman" panose="02020603050405020304" pitchFamily="18" charset="0"/>
              </a:rPr>
              <a:t>highgroup.txt</a:t>
            </a:r>
            <a:r>
              <a:rPr lang="en-US" sz="1200" dirty="0">
                <a:latin typeface="Times New Roman" panose="02020603050405020304" pitchFamily="18" charset="0"/>
                <a:cs typeface="Times New Roman" panose="02020603050405020304" pitchFamily="18" charset="0"/>
              </a:rPr>
              <a:t>';</a:t>
            </a:r>
          </a:p>
          <a:p>
            <a:pPr marL="0" marR="0" algn="just">
              <a:spcBef>
                <a:spcPts val="0"/>
              </a:spcBef>
              <a:spcAft>
                <a:spcPts val="0"/>
              </a:spcAft>
            </a:pPr>
            <a:endParaRPr lang="en-US" dirty="0"/>
          </a:p>
        </p:txBody>
      </p:sp>
    </p:spTree>
    <p:extLst>
      <p:ext uri="{BB962C8B-B14F-4D97-AF65-F5344CB8AC3E}">
        <p14:creationId xmlns:p14="http://schemas.microsoft.com/office/powerpoint/2010/main" val="2987083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DOWNLOADING INFORMATION FROM THE SSA WEB SITE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Social Security Administration web site has a text file of information about the currently valid ranges for SSN area and group codes. SAS ® makes it easy to download files from a web site by using a FILENAME statement with the URL access method. It works like magic. filename </a:t>
            </a:r>
            <a:r>
              <a:rPr lang="en-US" sz="1200" dirty="0" err="1">
                <a:latin typeface="Times New Roman" panose="02020603050405020304" pitchFamily="18" charset="0"/>
                <a:cs typeface="Times New Roman" panose="02020603050405020304" pitchFamily="18" charset="0"/>
              </a:rPr>
              <a:t>ssn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url</a:t>
            </a:r>
            <a:r>
              <a:rPr lang="en-US" sz="1200" dirty="0">
                <a:latin typeface="Times New Roman" panose="02020603050405020304" pitchFamily="18" charset="0"/>
                <a:cs typeface="Times New Roman" panose="02020603050405020304" pitchFamily="18" charset="0"/>
              </a:rPr>
              <a:t> 'http://</a:t>
            </a:r>
            <a:r>
              <a:rPr lang="en-US" sz="1200" dirty="0" err="1">
                <a:latin typeface="Times New Roman" panose="02020603050405020304" pitchFamily="18" charset="0"/>
                <a:cs typeface="Times New Roman" panose="02020603050405020304" pitchFamily="18" charset="0"/>
              </a:rPr>
              <a:t>www.socialsecurity.gov</a:t>
            </a:r>
            <a:r>
              <a:rPr lang="en-US" sz="1200" dirty="0">
                <a:latin typeface="Times New Roman" panose="02020603050405020304" pitchFamily="18" charset="0"/>
                <a:cs typeface="Times New Roman" panose="02020603050405020304" pitchFamily="18" charset="0"/>
              </a:rPr>
              <a:t>/employer/</a:t>
            </a:r>
            <a:r>
              <a:rPr lang="en-US" sz="1200" dirty="0" err="1">
                <a:latin typeface="Times New Roman" panose="02020603050405020304" pitchFamily="18" charset="0"/>
                <a:cs typeface="Times New Roman" panose="02020603050405020304" pitchFamily="18" charset="0"/>
              </a:rPr>
              <a:t>highgroup.txt</a:t>
            </a:r>
            <a:r>
              <a:rPr lang="en-US" sz="1200" dirty="0">
                <a:latin typeface="Times New Roman" panose="02020603050405020304" pitchFamily="18" charset="0"/>
                <a:cs typeface="Times New Roman" panose="02020603050405020304" pitchFamily="18" charset="0"/>
              </a:rPr>
              <a:t>';</a:t>
            </a:r>
          </a:p>
          <a:p>
            <a:pPr marL="0" marR="0" algn="just">
              <a:spcBef>
                <a:spcPts val="0"/>
              </a:spcBef>
              <a:spcAft>
                <a:spcPts val="0"/>
              </a:spcAft>
            </a:pPr>
            <a:endParaRPr lang="en-US" dirty="0"/>
          </a:p>
        </p:txBody>
      </p:sp>
    </p:spTree>
    <p:extLst>
      <p:ext uri="{BB962C8B-B14F-4D97-AF65-F5344CB8AC3E}">
        <p14:creationId xmlns:p14="http://schemas.microsoft.com/office/powerpoint/2010/main" val="1996033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DOWNLOADING INFORMATION FROM THE SSA WEB SITE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Social Security Administration web site has a text file of information about the currently valid ranges for SSN area and group codes. SAS ® makes it easy to download files from a web site by using a FILENAME statement with the URL access method. It works like magic. filename </a:t>
            </a:r>
            <a:r>
              <a:rPr lang="en-US" sz="1200" dirty="0" err="1">
                <a:latin typeface="Times New Roman" panose="02020603050405020304" pitchFamily="18" charset="0"/>
                <a:cs typeface="Times New Roman" panose="02020603050405020304" pitchFamily="18" charset="0"/>
              </a:rPr>
              <a:t>ssn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url</a:t>
            </a:r>
            <a:r>
              <a:rPr lang="en-US" sz="1200" dirty="0">
                <a:latin typeface="Times New Roman" panose="02020603050405020304" pitchFamily="18" charset="0"/>
                <a:cs typeface="Times New Roman" panose="02020603050405020304" pitchFamily="18" charset="0"/>
              </a:rPr>
              <a:t> 'http://</a:t>
            </a:r>
            <a:r>
              <a:rPr lang="en-US" sz="1200" dirty="0" err="1">
                <a:latin typeface="Times New Roman" panose="02020603050405020304" pitchFamily="18" charset="0"/>
                <a:cs typeface="Times New Roman" panose="02020603050405020304" pitchFamily="18" charset="0"/>
              </a:rPr>
              <a:t>www.socialsecurity.gov</a:t>
            </a:r>
            <a:r>
              <a:rPr lang="en-US" sz="1200" dirty="0">
                <a:latin typeface="Times New Roman" panose="02020603050405020304" pitchFamily="18" charset="0"/>
                <a:cs typeface="Times New Roman" panose="02020603050405020304" pitchFamily="18" charset="0"/>
              </a:rPr>
              <a:t>/employer/</a:t>
            </a:r>
            <a:r>
              <a:rPr lang="en-US" sz="1200" dirty="0" err="1">
                <a:latin typeface="Times New Roman" panose="02020603050405020304" pitchFamily="18" charset="0"/>
                <a:cs typeface="Times New Roman" panose="02020603050405020304" pitchFamily="18" charset="0"/>
              </a:rPr>
              <a:t>highgroup.txt</a:t>
            </a:r>
            <a:r>
              <a:rPr lang="en-US" sz="1200" dirty="0">
                <a:latin typeface="Times New Roman" panose="02020603050405020304" pitchFamily="18" charset="0"/>
                <a:cs typeface="Times New Roman" panose="02020603050405020304" pitchFamily="18" charset="0"/>
              </a:rPr>
              <a:t>';</a:t>
            </a:r>
          </a:p>
          <a:p>
            <a:pPr marL="0" marR="0" algn="just">
              <a:spcBef>
                <a:spcPts val="0"/>
              </a:spcBef>
              <a:spcAft>
                <a:spcPts val="0"/>
              </a:spcAft>
            </a:pPr>
            <a:endParaRPr lang="en-US" dirty="0"/>
          </a:p>
        </p:txBody>
      </p:sp>
    </p:spTree>
    <p:extLst>
      <p:ext uri="{BB962C8B-B14F-4D97-AF65-F5344CB8AC3E}">
        <p14:creationId xmlns:p14="http://schemas.microsoft.com/office/powerpoint/2010/main" val="754720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DOWNLOADING INFORMATION FROM THE SSA WEB SITE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Social Security Administration web site has a text file of information about the currently valid ranges for SSN area and group codes. SAS ® makes it easy to download files from a web site by using a FILENAME statement with the URL access method. It works like magic. filename </a:t>
            </a:r>
            <a:r>
              <a:rPr lang="en-US" sz="1200" dirty="0" err="1">
                <a:latin typeface="Times New Roman" panose="02020603050405020304" pitchFamily="18" charset="0"/>
                <a:cs typeface="Times New Roman" panose="02020603050405020304" pitchFamily="18" charset="0"/>
              </a:rPr>
              <a:t>ssn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url</a:t>
            </a:r>
            <a:r>
              <a:rPr lang="en-US" sz="1200" dirty="0">
                <a:latin typeface="Times New Roman" panose="02020603050405020304" pitchFamily="18" charset="0"/>
                <a:cs typeface="Times New Roman" panose="02020603050405020304" pitchFamily="18" charset="0"/>
              </a:rPr>
              <a:t> 'http://</a:t>
            </a:r>
            <a:r>
              <a:rPr lang="en-US" sz="1200" dirty="0" err="1">
                <a:latin typeface="Times New Roman" panose="02020603050405020304" pitchFamily="18" charset="0"/>
                <a:cs typeface="Times New Roman" panose="02020603050405020304" pitchFamily="18" charset="0"/>
              </a:rPr>
              <a:t>www.socialsecurity.gov</a:t>
            </a:r>
            <a:r>
              <a:rPr lang="en-US" sz="1200" dirty="0">
                <a:latin typeface="Times New Roman" panose="02020603050405020304" pitchFamily="18" charset="0"/>
                <a:cs typeface="Times New Roman" panose="02020603050405020304" pitchFamily="18" charset="0"/>
              </a:rPr>
              <a:t>/employer/</a:t>
            </a:r>
            <a:r>
              <a:rPr lang="en-US" sz="1200" dirty="0" err="1">
                <a:latin typeface="Times New Roman" panose="02020603050405020304" pitchFamily="18" charset="0"/>
                <a:cs typeface="Times New Roman" panose="02020603050405020304" pitchFamily="18" charset="0"/>
              </a:rPr>
              <a:t>highgroup.txt</a:t>
            </a:r>
            <a:r>
              <a:rPr lang="en-US" sz="1200" dirty="0">
                <a:latin typeface="Times New Roman" panose="02020603050405020304" pitchFamily="18" charset="0"/>
                <a:cs typeface="Times New Roman" panose="02020603050405020304" pitchFamily="18" charset="0"/>
              </a:rPr>
              <a:t>';</a:t>
            </a:r>
          </a:p>
          <a:p>
            <a:pPr marL="0" marR="0" algn="just">
              <a:spcBef>
                <a:spcPts val="0"/>
              </a:spcBef>
              <a:spcAft>
                <a:spcPts val="0"/>
              </a:spcAft>
            </a:pPr>
            <a:endParaRPr lang="en-US" dirty="0"/>
          </a:p>
        </p:txBody>
      </p:sp>
    </p:spTree>
    <p:extLst>
      <p:ext uri="{BB962C8B-B14F-4D97-AF65-F5344CB8AC3E}">
        <p14:creationId xmlns:p14="http://schemas.microsoft.com/office/powerpoint/2010/main" val="4118354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4698BE2-56FF-C846-B53E-095E3931F58A}" type="slidenum">
              <a:rPr lang="en-US" smtClean="0"/>
              <a:t>19</a:t>
            </a:fld>
            <a:endParaRPr lang="en-US"/>
          </a:p>
        </p:txBody>
      </p:sp>
    </p:spTree>
    <p:extLst>
      <p:ext uri="{BB962C8B-B14F-4D97-AF65-F5344CB8AC3E}">
        <p14:creationId xmlns:p14="http://schemas.microsoft.com/office/powerpoint/2010/main" val="130635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In Entity Resolution, the strings that are nearly identical, but maybe not exactly the same, are matched without having a unique identifier.</a:t>
            </a:r>
            <a:endParaRPr lang="en-US" dirty="0"/>
          </a:p>
        </p:txBody>
      </p:sp>
    </p:spTree>
    <p:extLst>
      <p:ext uri="{BB962C8B-B14F-4D97-AF65-F5344CB8AC3E}">
        <p14:creationId xmlns:p14="http://schemas.microsoft.com/office/powerpoint/2010/main" val="2590301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In Entity Resolution, the strings that are nearly identical, but maybe not exactly the same, are matched without having a unique identifier.</a:t>
            </a:r>
            <a:endParaRPr lang="en-US" dirty="0"/>
          </a:p>
        </p:txBody>
      </p:sp>
    </p:spTree>
    <p:extLst>
      <p:ext uri="{BB962C8B-B14F-4D97-AF65-F5344CB8AC3E}">
        <p14:creationId xmlns:p14="http://schemas.microsoft.com/office/powerpoint/2010/main" val="246931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98BE2-56FF-C846-B53E-095E3931F58A}" type="slidenum">
              <a:rPr lang="en-US" smtClean="0"/>
              <a:t>3</a:t>
            </a:fld>
            <a:endParaRPr lang="en-US"/>
          </a:p>
        </p:txBody>
      </p:sp>
    </p:spTree>
    <p:extLst>
      <p:ext uri="{BB962C8B-B14F-4D97-AF65-F5344CB8AC3E}">
        <p14:creationId xmlns:p14="http://schemas.microsoft.com/office/powerpoint/2010/main" val="44589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251234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4285392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390393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4109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3512698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847101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407170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2974944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3708562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260947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98BE2-56FF-C846-B53E-095E3931F58A}" type="slidenum">
              <a:rPr lang="en-US" smtClean="0"/>
              <a:t>4</a:t>
            </a:fld>
            <a:endParaRPr lang="en-US"/>
          </a:p>
        </p:txBody>
      </p:sp>
    </p:spTree>
    <p:extLst>
      <p:ext uri="{BB962C8B-B14F-4D97-AF65-F5344CB8AC3E}">
        <p14:creationId xmlns:p14="http://schemas.microsoft.com/office/powerpoint/2010/main" val="1162133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1889851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1808189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773535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4083722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3149384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1548127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2673499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182036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computer science and statistics, the </a:t>
            </a:r>
            <a:r>
              <a:rPr lang="en-US" b="0" i="0" dirty="0" err="1">
                <a:solidFill>
                  <a:srgbClr val="4D5156"/>
                </a:solidFill>
                <a:effectLst/>
                <a:latin typeface="Roboto" panose="02000000000000000000" pitchFamily="2" charset="0"/>
              </a:rPr>
              <a:t>Jaro</a:t>
            </a:r>
            <a:r>
              <a:rPr lang="en-US" b="0" i="0" dirty="0">
                <a:solidFill>
                  <a:srgbClr val="4D5156"/>
                </a:solidFill>
                <a:effectLst/>
                <a:latin typeface="Roboto" panose="02000000000000000000" pitchFamily="2" charset="0"/>
              </a:rPr>
              <a:t>–Winkler similarity is a string metric measuring an edit distance between two sequences.</a:t>
            </a:r>
            <a:endParaRPr lang="en-US" dirty="0"/>
          </a:p>
        </p:txBody>
      </p:sp>
    </p:spTree>
    <p:extLst>
      <p:ext uri="{BB962C8B-B14F-4D97-AF65-F5344CB8AC3E}">
        <p14:creationId xmlns:p14="http://schemas.microsoft.com/office/powerpoint/2010/main" val="83101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98BE2-56FF-C846-B53E-095E3931F58A}" type="slidenum">
              <a:rPr lang="en-US" smtClean="0"/>
              <a:t>5</a:t>
            </a:fld>
            <a:endParaRPr lang="en-US"/>
          </a:p>
        </p:txBody>
      </p:sp>
    </p:spTree>
    <p:extLst>
      <p:ext uri="{BB962C8B-B14F-4D97-AF65-F5344CB8AC3E}">
        <p14:creationId xmlns:p14="http://schemas.microsoft.com/office/powerpoint/2010/main" val="26366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98BE2-56FF-C846-B53E-095E3931F58A}" type="slidenum">
              <a:rPr lang="en-US" smtClean="0"/>
              <a:t>6</a:t>
            </a:fld>
            <a:endParaRPr lang="en-US"/>
          </a:p>
        </p:txBody>
      </p:sp>
    </p:spTree>
    <p:extLst>
      <p:ext uri="{BB962C8B-B14F-4D97-AF65-F5344CB8AC3E}">
        <p14:creationId xmlns:p14="http://schemas.microsoft.com/office/powerpoint/2010/main" val="411883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000000"/>
                </a:solidFill>
                <a:effectLst/>
                <a:latin typeface="Söhne"/>
              </a:rPr>
              <a:t>Profiling-based approach: In this approach, data is analyzed to identify patterns and detect anomalies. This can involve the use of statistical methods, data profiling tools, and data visualization techniques to identify outliers, missing values, or inconsistencies in the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000000"/>
                </a:solidFill>
                <a:effectLst/>
                <a:latin typeface="Söhne"/>
              </a:rPr>
              <a:t>Machine learning-based approach: This approach involves the use of machine learning algorithms to identify and correct data quality issues. This can include using clustering or classification algorithms to identify patterns in the data, or using regression or predictive modeling to impute missing values.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000000"/>
                </a:solidFill>
                <a:effectLst/>
                <a:latin typeface="Söhne"/>
              </a:rPr>
              <a:t>Data enrichment approach: This approach involves adding additional data to improve the quality of existing data. This can include using external data sources to validate or supplement existing data, or using data cleansing tools to add missing data or correct errors.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2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000000"/>
                </a:solidFill>
                <a:effectLst/>
                <a:latin typeface="Söhne"/>
              </a:rPr>
              <a:t>Data governance approach: This approach involves the implementation of policies, procedures, and standards to ensure data quality. This can include establishing data quality rules, defining data ownership and stewardship, and implementing data quality monitoring and reporting processes.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rgbClr val="000000"/>
                </a:solidFill>
                <a:effectLst/>
                <a:latin typeface="Söhne"/>
              </a:rPr>
              <a:t>Data profiling approach: In this approach, data is analyzed to identify its quality characteristics such as completeness, accuracy, consistency, and integrity. This information can then be used to develop data quality rules and metrics to evaluate and improve data quality.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2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öhne"/>
              </a:rPr>
              <a:t>Overall, there are many different approaches to improving data quality, and the best approach will depend on the specific data quality issues you are trying to address, as well as the resources and tools available to you.</a:t>
            </a:r>
          </a:p>
          <a:p>
            <a:endParaRPr lang="en-US" dirty="0">
              <a:cs typeface="Calibri"/>
            </a:endParaRPr>
          </a:p>
        </p:txBody>
      </p:sp>
      <p:sp>
        <p:nvSpPr>
          <p:cNvPr id="4" name="Slide Number Placeholder 3"/>
          <p:cNvSpPr>
            <a:spLocks noGrp="1"/>
          </p:cNvSpPr>
          <p:nvPr>
            <p:ph type="sldNum" sz="quarter" idx="5"/>
          </p:nvPr>
        </p:nvSpPr>
        <p:spPr/>
        <p:txBody>
          <a:bodyPr/>
          <a:lstStyle/>
          <a:p>
            <a:fld id="{F4698BE2-56FF-C846-B53E-095E3931F58A}" type="slidenum">
              <a:rPr lang="en-US" smtClean="0"/>
              <a:t>8</a:t>
            </a:fld>
            <a:endParaRPr lang="en-US"/>
          </a:p>
        </p:txBody>
      </p:sp>
    </p:spTree>
    <p:extLst>
      <p:ext uri="{BB962C8B-B14F-4D97-AF65-F5344CB8AC3E}">
        <p14:creationId xmlns:p14="http://schemas.microsoft.com/office/powerpoint/2010/main" val="92963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spcBef>
                <a:spcPts val="0"/>
              </a:spcBef>
              <a:spcAft>
                <a:spcPts val="0"/>
              </a:spcAft>
            </a:pPr>
            <a:endParaRPr lang="en-US" dirty="0"/>
          </a:p>
        </p:txBody>
      </p:sp>
    </p:spTree>
    <p:extLst>
      <p:ext uri="{BB962C8B-B14F-4D97-AF65-F5344CB8AC3E}">
        <p14:creationId xmlns:p14="http://schemas.microsoft.com/office/powerpoint/2010/main" val="261876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spcBef>
                <a:spcPts val="0"/>
              </a:spcBef>
              <a:spcAft>
                <a:spcPts val="0"/>
              </a:spcAft>
            </a:pPr>
            <a:endParaRPr lang="en-US" dirty="0"/>
          </a:p>
        </p:txBody>
      </p:sp>
    </p:spTree>
    <p:extLst>
      <p:ext uri="{BB962C8B-B14F-4D97-AF65-F5344CB8AC3E}">
        <p14:creationId xmlns:p14="http://schemas.microsoft.com/office/powerpoint/2010/main" val="4217769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spcBef>
                <a:spcPts val="0"/>
              </a:spcBef>
              <a:spcAft>
                <a:spcPts val="0"/>
              </a:spcAft>
            </a:pPr>
            <a:endParaRPr lang="en-US" dirty="0"/>
          </a:p>
        </p:txBody>
      </p:sp>
    </p:spTree>
    <p:extLst>
      <p:ext uri="{BB962C8B-B14F-4D97-AF65-F5344CB8AC3E}">
        <p14:creationId xmlns:p14="http://schemas.microsoft.com/office/powerpoint/2010/main" val="278680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31AD-BF40-528D-D9D5-2B5C9839B1A4}"/>
              </a:ext>
            </a:extLst>
          </p:cNvPr>
          <p:cNvSpPr>
            <a:spLocks noGrp="1"/>
          </p:cNvSpPr>
          <p:nvPr>
            <p:ph type="ctrTitle"/>
          </p:nvPr>
        </p:nvSpPr>
        <p:spPr>
          <a:xfrm>
            <a:off x="1260078" y="928028"/>
            <a:ext cx="7560469" cy="1974191"/>
          </a:xfrm>
        </p:spPr>
        <p:txBody>
          <a:bodyPr anchor="b"/>
          <a:lstStyle>
            <a:lvl1pPr algn="ctr">
              <a:defRPr sz="4961"/>
            </a:lvl1pPr>
          </a:lstStyle>
          <a:p>
            <a:r>
              <a:rPr lang="en-US"/>
              <a:t>Click to edit Master title style</a:t>
            </a:r>
          </a:p>
        </p:txBody>
      </p:sp>
      <p:sp>
        <p:nvSpPr>
          <p:cNvPr id="3" name="Subtitle 2">
            <a:extLst>
              <a:ext uri="{FF2B5EF4-FFF2-40B4-BE49-F238E27FC236}">
                <a16:creationId xmlns:a16="http://schemas.microsoft.com/office/drawing/2014/main" id="{7352109A-034C-3A8F-64DF-06A65289CA53}"/>
              </a:ext>
            </a:extLst>
          </p:cNvPr>
          <p:cNvSpPr>
            <a:spLocks noGrp="1"/>
          </p:cNvSpPr>
          <p:nvPr>
            <p:ph type="subTitle" idx="1"/>
          </p:nvPr>
        </p:nvSpPr>
        <p:spPr>
          <a:xfrm>
            <a:off x="1260078" y="2978352"/>
            <a:ext cx="7560469"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a:extLst>
              <a:ext uri="{FF2B5EF4-FFF2-40B4-BE49-F238E27FC236}">
                <a16:creationId xmlns:a16="http://schemas.microsoft.com/office/drawing/2014/main" id="{1810DF97-CE21-AB57-41E4-F9F5809164B9}"/>
              </a:ext>
            </a:extLst>
          </p:cNvPr>
          <p:cNvSpPr>
            <a:spLocks noGrp="1"/>
          </p:cNvSpPr>
          <p:nvPr>
            <p:ph type="dt" sz="half" idx="10"/>
          </p:nvPr>
        </p:nvSpPr>
        <p:spPr/>
        <p:txBody>
          <a:bodyPr/>
          <a:lstStyle/>
          <a:p>
            <a:fld id="{7CC48F38-9827-174E-BCA3-8CD7DA6DAECE}" type="datetime1">
              <a:rPr lang="en-US" smtClean="0"/>
              <a:t>5/10/23</a:t>
            </a:fld>
            <a:endParaRPr lang="en-US"/>
          </a:p>
        </p:txBody>
      </p:sp>
      <p:sp>
        <p:nvSpPr>
          <p:cNvPr id="5" name="Footer Placeholder 4">
            <a:extLst>
              <a:ext uri="{FF2B5EF4-FFF2-40B4-BE49-F238E27FC236}">
                <a16:creationId xmlns:a16="http://schemas.microsoft.com/office/drawing/2014/main" id="{50B75497-1D71-2406-E75C-F32C318AC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E1FDD-5E7C-B2C0-5416-F15BE4765306}"/>
              </a:ext>
            </a:extLst>
          </p:cNvPr>
          <p:cNvSpPr>
            <a:spLocks noGrp="1"/>
          </p:cNvSpPr>
          <p:nvPr>
            <p:ph type="sldNum" sz="quarter" idx="12"/>
          </p:nvPr>
        </p:nvSpPr>
        <p:spPr/>
        <p:txBody>
          <a:bodyPr/>
          <a:lstStyle/>
          <a:p>
            <a:fld id="{96FD9FDD-A8F1-2643-B5D1-2B969FF16100}" type="slidenum">
              <a:rPr lang="en-US" smtClean="0"/>
              <a:t>‹#›</a:t>
            </a:fld>
            <a:endParaRPr lang="en-US"/>
          </a:p>
        </p:txBody>
      </p:sp>
    </p:spTree>
    <p:extLst>
      <p:ext uri="{BB962C8B-B14F-4D97-AF65-F5344CB8AC3E}">
        <p14:creationId xmlns:p14="http://schemas.microsoft.com/office/powerpoint/2010/main" val="719528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AF35-F9B1-FA19-9D90-B9157EE5C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EBFE35-376E-834C-7F82-36429E4E27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0A222-5A40-9701-199F-BEB3F279FB62}"/>
              </a:ext>
            </a:extLst>
          </p:cNvPr>
          <p:cNvSpPr>
            <a:spLocks noGrp="1"/>
          </p:cNvSpPr>
          <p:nvPr>
            <p:ph type="dt" sz="half" idx="10"/>
          </p:nvPr>
        </p:nvSpPr>
        <p:spPr/>
        <p:txBody>
          <a:bodyPr/>
          <a:lstStyle/>
          <a:p>
            <a:fld id="{6E3712C7-AD23-6946-B6A7-1781A0A2AC44}" type="datetime1">
              <a:rPr lang="en-US" smtClean="0"/>
              <a:t>5/10/23</a:t>
            </a:fld>
            <a:endParaRPr lang="en-US"/>
          </a:p>
        </p:txBody>
      </p:sp>
      <p:sp>
        <p:nvSpPr>
          <p:cNvPr id="5" name="Footer Placeholder 4">
            <a:extLst>
              <a:ext uri="{FF2B5EF4-FFF2-40B4-BE49-F238E27FC236}">
                <a16:creationId xmlns:a16="http://schemas.microsoft.com/office/drawing/2014/main" id="{000777AB-0FB7-160A-B703-5B9C8C2D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034B7-61BC-EBFD-9081-B08735FD04AC}"/>
              </a:ext>
            </a:extLst>
          </p:cNvPr>
          <p:cNvSpPr>
            <a:spLocks noGrp="1"/>
          </p:cNvSpPr>
          <p:nvPr>
            <p:ph type="sldNum" sz="quarter" idx="12"/>
          </p:nvPr>
        </p:nvSpPr>
        <p:spPr/>
        <p:txBody>
          <a:bodyPr/>
          <a:lstStyle/>
          <a:p>
            <a:fld id="{96FD9FDD-A8F1-2643-B5D1-2B969FF16100}" type="slidenum">
              <a:rPr lang="en-US" smtClean="0"/>
              <a:t>‹#›</a:t>
            </a:fld>
            <a:endParaRPr lang="en-US"/>
          </a:p>
        </p:txBody>
      </p:sp>
    </p:spTree>
    <p:extLst>
      <p:ext uri="{BB962C8B-B14F-4D97-AF65-F5344CB8AC3E}">
        <p14:creationId xmlns:p14="http://schemas.microsoft.com/office/powerpoint/2010/main" val="370297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4AAE-1D4E-4C8F-A28A-A58E4356EB38}"/>
              </a:ext>
            </a:extLst>
          </p:cNvPr>
          <p:cNvSpPr>
            <a:spLocks noGrp="1"/>
          </p:cNvSpPr>
          <p:nvPr>
            <p:ph type="title"/>
          </p:nvPr>
        </p:nvSpPr>
        <p:spPr>
          <a:xfrm>
            <a:off x="694356" y="301905"/>
            <a:ext cx="8694539" cy="1096044"/>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B65C77-CC52-8BDA-C796-5970AB11F941}"/>
              </a:ext>
            </a:extLst>
          </p:cNvPr>
          <p:cNvSpPr>
            <a:spLocks noGrp="1"/>
          </p:cNvSpPr>
          <p:nvPr>
            <p:ph type="body" idx="1"/>
          </p:nvPr>
        </p:nvSpPr>
        <p:spPr>
          <a:xfrm>
            <a:off x="694357" y="1390073"/>
            <a:ext cx="4264576"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a:extLst>
              <a:ext uri="{FF2B5EF4-FFF2-40B4-BE49-F238E27FC236}">
                <a16:creationId xmlns:a16="http://schemas.microsoft.com/office/drawing/2014/main" id="{D6D6B1ED-1877-D7DA-ECAD-B2AEF237E22C}"/>
              </a:ext>
            </a:extLst>
          </p:cNvPr>
          <p:cNvSpPr>
            <a:spLocks noGrp="1"/>
          </p:cNvSpPr>
          <p:nvPr>
            <p:ph sz="half" idx="2"/>
          </p:nvPr>
        </p:nvSpPr>
        <p:spPr>
          <a:xfrm>
            <a:off x="694357" y="2071326"/>
            <a:ext cx="4264576"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B4D8A1-CA9C-D8A9-0ED2-5969818E1CBD}"/>
              </a:ext>
            </a:extLst>
          </p:cNvPr>
          <p:cNvSpPr>
            <a:spLocks noGrp="1"/>
          </p:cNvSpPr>
          <p:nvPr>
            <p:ph type="body" sz="quarter" idx="3"/>
          </p:nvPr>
        </p:nvSpPr>
        <p:spPr>
          <a:xfrm>
            <a:off x="5103316" y="1390073"/>
            <a:ext cx="4285579"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a:extLst>
              <a:ext uri="{FF2B5EF4-FFF2-40B4-BE49-F238E27FC236}">
                <a16:creationId xmlns:a16="http://schemas.microsoft.com/office/drawing/2014/main" id="{F2D8AE31-CCF4-20D4-C01E-F24D0A05E785}"/>
              </a:ext>
            </a:extLst>
          </p:cNvPr>
          <p:cNvSpPr>
            <a:spLocks noGrp="1"/>
          </p:cNvSpPr>
          <p:nvPr>
            <p:ph sz="quarter" idx="4"/>
          </p:nvPr>
        </p:nvSpPr>
        <p:spPr>
          <a:xfrm>
            <a:off x="5103316" y="2071326"/>
            <a:ext cx="4285579"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247D05-E605-2561-266F-F9E3FB050568}"/>
              </a:ext>
            </a:extLst>
          </p:cNvPr>
          <p:cNvSpPr>
            <a:spLocks noGrp="1"/>
          </p:cNvSpPr>
          <p:nvPr>
            <p:ph type="dt" sz="half" idx="10"/>
          </p:nvPr>
        </p:nvSpPr>
        <p:spPr/>
        <p:txBody>
          <a:bodyPr/>
          <a:lstStyle/>
          <a:p>
            <a:fld id="{0165AB63-40F9-624F-B390-1F96F4275434}" type="datetime1">
              <a:rPr lang="en-US" smtClean="0"/>
              <a:t>5/10/23</a:t>
            </a:fld>
            <a:endParaRPr lang="en-US"/>
          </a:p>
        </p:txBody>
      </p:sp>
      <p:sp>
        <p:nvSpPr>
          <p:cNvPr id="8" name="Footer Placeholder 7">
            <a:extLst>
              <a:ext uri="{FF2B5EF4-FFF2-40B4-BE49-F238E27FC236}">
                <a16:creationId xmlns:a16="http://schemas.microsoft.com/office/drawing/2014/main" id="{747C19E2-A3F6-75CE-416F-4E766CE5AD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B79C7B-9686-F43F-7BB3-E78CD8AA8E50}"/>
              </a:ext>
            </a:extLst>
          </p:cNvPr>
          <p:cNvSpPr>
            <a:spLocks noGrp="1"/>
          </p:cNvSpPr>
          <p:nvPr>
            <p:ph type="sldNum" sz="quarter" idx="12"/>
          </p:nvPr>
        </p:nvSpPr>
        <p:spPr/>
        <p:txBody>
          <a:bodyPr/>
          <a:lstStyle/>
          <a:p>
            <a:fld id="{96FD9FDD-A8F1-2643-B5D1-2B969FF16100}" type="slidenum">
              <a:rPr lang="en-US" smtClean="0"/>
              <a:t>‹#›</a:t>
            </a:fld>
            <a:endParaRPr lang="en-US"/>
          </a:p>
        </p:txBody>
      </p:sp>
    </p:spTree>
    <p:extLst>
      <p:ext uri="{BB962C8B-B14F-4D97-AF65-F5344CB8AC3E}">
        <p14:creationId xmlns:p14="http://schemas.microsoft.com/office/powerpoint/2010/main" val="104446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mshaik1@ualr.edu"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21.png"/><Relationship Id="rId4" Type="http://schemas.microsoft.com/office/2017/06/relationships/model3d" Target="../media/model3d1.glb"/></Relationships>
</file>

<file path=ppt/slides/_rels/slide2.xml.rels><?xml version="1.0" encoding="UTF-8" standalone="yes"?>
<Relationships xmlns="http://schemas.openxmlformats.org/package/2006/relationships"><Relationship Id="rId3" Type="http://schemas.openxmlformats.org/officeDocument/2006/relationships/hyperlink" Target="mailto:leon.claassens@pilog.co.za" TargetMode="External"/><Relationship Id="rId2" Type="http://schemas.openxmlformats.org/officeDocument/2006/relationships/hyperlink" Target="mailto:jrtalburt@ualr.edu" TargetMode="Externa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s://www.mockaroo.com/"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microsoft.com/office/2017/06/relationships/model3d" Target="../media/model3d1.glb"/></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490722-AB2A-3A4B-0468-BB027C258933}"/>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err="1">
                <a:solidFill>
                  <a:schemeClr val="bg1">
                    <a:lumMod val="85000"/>
                  </a:schemeClr>
                </a:solidFill>
              </a:rPr>
              <a:t>Dpartment</a:t>
            </a:r>
            <a:r>
              <a:rPr lang="en-US" sz="1158" dirty="0">
                <a:solidFill>
                  <a:schemeClr val="bg1">
                    <a:lumMod val="85000"/>
                  </a:schemeClr>
                </a:solidFill>
              </a:rPr>
              <a:t> of Information Science, Spring 2023						Master’s Project</a:t>
            </a:r>
          </a:p>
        </p:txBody>
      </p:sp>
      <p:sp>
        <p:nvSpPr>
          <p:cNvPr id="2" name="Title 1">
            <a:extLst>
              <a:ext uri="{FF2B5EF4-FFF2-40B4-BE49-F238E27FC236}">
                <a16:creationId xmlns:a16="http://schemas.microsoft.com/office/drawing/2014/main" id="{04065549-7F04-39F0-25AC-C56E233474B7}"/>
              </a:ext>
            </a:extLst>
          </p:cNvPr>
          <p:cNvSpPr>
            <a:spLocks noGrp="1"/>
          </p:cNvSpPr>
          <p:nvPr>
            <p:ph type="ctrTitle"/>
          </p:nvPr>
        </p:nvSpPr>
        <p:spPr>
          <a:xfrm>
            <a:off x="721805" y="1160913"/>
            <a:ext cx="8637014" cy="1250176"/>
          </a:xfrm>
        </p:spPr>
        <p:txBody>
          <a:bodyPr>
            <a:noAutofit/>
          </a:bodyPr>
          <a:lstStyle/>
          <a:p>
            <a:pPr marL="0" marR="0" algn="ctr">
              <a:spcBef>
                <a:spcPts val="0"/>
              </a:spcBef>
              <a:spcAft>
                <a:spcPts val="0"/>
              </a:spcAft>
            </a:pP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4400" b="1" dirty="0">
                <a:effectLst/>
                <a:latin typeface="Times New Roman" panose="02020603050405020304" pitchFamily="18" charset="0"/>
                <a:ea typeface="Times New Roman" panose="02020603050405020304" pitchFamily="18" charset="0"/>
                <a:cs typeface="Calibri" panose="020F0502020204030204" pitchFamily="34" charset="0"/>
              </a:rPr>
            </a:br>
            <a:endParaRPr lang="en-US" sz="44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293D2C1B-72FD-774C-A88E-7187B728446C}"/>
              </a:ext>
            </a:extLst>
          </p:cNvPr>
          <p:cNvSpPr>
            <a:spLocks noGrp="1"/>
          </p:cNvSpPr>
          <p:nvPr>
            <p:ph type="subTitle" idx="1"/>
          </p:nvPr>
        </p:nvSpPr>
        <p:spPr>
          <a:xfrm>
            <a:off x="1261240" y="4807131"/>
            <a:ext cx="8652971" cy="491858"/>
          </a:xfrm>
        </p:spPr>
        <p:txBody>
          <a:bodyPr>
            <a:normAutofit/>
          </a:bodyPr>
          <a:lstStyle/>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Submitted by: Mohammed Mutahar Shaik </a:t>
            </a:r>
            <a:r>
              <a:rPr lang="en-US" sz="1600" b="1" dirty="0">
                <a:effectLst/>
                <a:latin typeface="Times New Roman" panose="02020603050405020304" pitchFamily="18" charset="0"/>
                <a:ea typeface="Times New Roman" panose="02020603050405020304" pitchFamily="18" charset="0"/>
              </a:rPr>
              <a:t>(</a:t>
            </a:r>
            <a:r>
              <a:rPr lang="en-US" sz="1600" b="1" u="sng" dirty="0">
                <a:solidFill>
                  <a:srgbClr val="0563C1"/>
                </a:solidFill>
                <a:effectLst/>
                <a:latin typeface="Times New Roman" panose="02020603050405020304" pitchFamily="18" charset="0"/>
                <a:ea typeface="Times New Roman" panose="02020603050405020304" pitchFamily="18" charset="0"/>
                <a:hlinkClick r:id="rId3"/>
              </a:rPr>
              <a:t>mmshaik1@ualr.edu</a:t>
            </a:r>
            <a:r>
              <a:rPr lang="en-US" sz="1600" b="1" dirty="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p>
            <a:endParaRPr lang="en-US" sz="1488" dirty="0">
              <a:solidFill>
                <a:schemeClr val="tx1">
                  <a:lumMod val="65000"/>
                  <a:lumOff val="35000"/>
                </a:schemeClr>
              </a:solidFill>
            </a:endParaRPr>
          </a:p>
          <a:p>
            <a:endParaRPr lang="en-US" sz="1488" dirty="0"/>
          </a:p>
          <a:p>
            <a:endParaRPr lang="en-US" sz="1488" dirty="0"/>
          </a:p>
        </p:txBody>
      </p:sp>
      <p:pic>
        <p:nvPicPr>
          <p:cNvPr id="4" name="Picture 3" descr="ua-little-rock-box-v-rgb.png">
            <a:extLst>
              <a:ext uri="{FF2B5EF4-FFF2-40B4-BE49-F238E27FC236}">
                <a16:creationId xmlns:a16="http://schemas.microsoft.com/office/drawing/2014/main" id="{97EB789E-6F0C-0781-0C41-B096B8614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6" name="Slide Number Placeholder 5">
            <a:extLst>
              <a:ext uri="{FF2B5EF4-FFF2-40B4-BE49-F238E27FC236}">
                <a16:creationId xmlns:a16="http://schemas.microsoft.com/office/drawing/2014/main" id="{0357E6FC-6F08-B1EC-BEA5-73A4A21C2F09}"/>
              </a:ext>
            </a:extLst>
          </p:cNvPr>
          <p:cNvSpPr>
            <a:spLocks noGrp="1"/>
          </p:cNvSpPr>
          <p:nvPr>
            <p:ph type="sldNum" sz="quarter" idx="12"/>
          </p:nvPr>
        </p:nvSpPr>
        <p:spPr>
          <a:xfrm>
            <a:off x="7812485" y="5348726"/>
            <a:ext cx="335154" cy="301894"/>
          </a:xfrm>
        </p:spPr>
        <p:txBody>
          <a:bodyPr/>
          <a:lstStyle/>
          <a:p>
            <a:r>
              <a:rPr lang="en-US" dirty="0">
                <a:solidFill>
                  <a:schemeClr val="bg1">
                    <a:lumMod val="85000"/>
                  </a:schemeClr>
                </a:solidFill>
              </a:rPr>
              <a:t>1</a:t>
            </a:r>
          </a:p>
        </p:txBody>
      </p:sp>
      <p:sp>
        <p:nvSpPr>
          <p:cNvPr id="8" name="TextBox 7">
            <a:extLst>
              <a:ext uri="{FF2B5EF4-FFF2-40B4-BE49-F238E27FC236}">
                <a16:creationId xmlns:a16="http://schemas.microsoft.com/office/drawing/2014/main" id="{B157384C-367C-F296-3B3B-F2CA67E48E95}"/>
              </a:ext>
            </a:extLst>
          </p:cNvPr>
          <p:cNvSpPr txBox="1"/>
          <p:nvPr/>
        </p:nvSpPr>
        <p:spPr>
          <a:xfrm>
            <a:off x="619125" y="1160913"/>
            <a:ext cx="8652971" cy="1938992"/>
          </a:xfrm>
          <a:prstGeom prst="rect">
            <a:avLst/>
          </a:prstGeom>
          <a:noFill/>
        </p:spPr>
        <p:txBody>
          <a:bodyPr wrap="square">
            <a:spAutoFit/>
          </a:bodyPr>
          <a:lstStyle/>
          <a:p>
            <a:pPr algn="ctr"/>
            <a:r>
              <a:rPr lang="en-US" sz="4000" b="1" dirty="0">
                <a:effectLst/>
                <a:latin typeface="Times New Roman" panose="02020603050405020304" pitchFamily="18" charset="0"/>
                <a:ea typeface="Times New Roman" panose="02020603050405020304" pitchFamily="18" charset="0"/>
                <a:cs typeface="Calibri" panose="020F0502020204030204" pitchFamily="34" charset="0"/>
              </a:rPr>
              <a:t>Implementing an Automation tool to improve the Quality of customer Data for </a:t>
            </a:r>
            <a:r>
              <a:rPr lang="en-US" sz="4000" b="1" dirty="0" err="1">
                <a:effectLst/>
                <a:latin typeface="Times New Roman" panose="02020603050405020304" pitchFamily="18" charset="0"/>
                <a:ea typeface="Times New Roman" panose="02020603050405020304" pitchFamily="18" charset="0"/>
                <a:cs typeface="Calibri" panose="020F0502020204030204" pitchFamily="34" charset="0"/>
              </a:rPr>
              <a:t>PiLog</a:t>
            </a:r>
            <a:r>
              <a:rPr lang="en-US" sz="4000" b="1" dirty="0">
                <a:effectLst/>
                <a:latin typeface="Times New Roman" panose="02020603050405020304" pitchFamily="18" charset="0"/>
                <a:ea typeface="Times New Roman" panose="02020603050405020304" pitchFamily="18" charset="0"/>
                <a:cs typeface="Calibri" panose="020F0502020204030204" pitchFamily="34" charset="0"/>
              </a:rPr>
              <a:t> groups.</a:t>
            </a:r>
            <a:endParaRPr lang="en-US" sz="4000" dirty="0"/>
          </a:p>
        </p:txBody>
      </p:sp>
    </p:spTree>
    <p:extLst>
      <p:ext uri="{BB962C8B-B14F-4D97-AF65-F5344CB8AC3E}">
        <p14:creationId xmlns:p14="http://schemas.microsoft.com/office/powerpoint/2010/main" val="297445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Metrics for Improvising the incompleteness</a:t>
            </a:r>
          </a:p>
          <a:p>
            <a:pPr algn="just"/>
            <a:endParaRPr lang="en-US" sz="20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10</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335152" y="775503"/>
            <a:ext cx="8854634" cy="1323439"/>
          </a:xfrm>
          <a:prstGeom prst="rect">
            <a:avLst/>
          </a:prstGeom>
          <a:noFill/>
        </p:spPr>
        <p:txBody>
          <a:bodyPr wrap="square" rtlCol="0">
            <a:spAutoFit/>
          </a:bodyPr>
          <a:lstStyle/>
          <a:p>
            <a:r>
              <a:rPr lang="en-US" sz="2000" dirty="0"/>
              <a:t>For Largest Transaction column :</a:t>
            </a:r>
          </a:p>
          <a:p>
            <a:r>
              <a:rPr lang="en-US" sz="2000" dirty="0"/>
              <a:t>Master Dataset [Largest Transaction column] we connected to the Database of the Transaction History table </a:t>
            </a:r>
            <a:r>
              <a:rPr lang="en-US" sz="2000" dirty="0" err="1"/>
              <a:t>retriving</a:t>
            </a:r>
            <a:r>
              <a:rPr lang="en-US" sz="2000" dirty="0"/>
              <a:t> the highest transaction amount and replacing the null values with  the respected records in the master Dataset</a:t>
            </a:r>
          </a:p>
        </p:txBody>
      </p:sp>
      <p:sp>
        <p:nvSpPr>
          <p:cNvPr id="5" name="Right Arrow 4">
            <a:extLst>
              <a:ext uri="{FF2B5EF4-FFF2-40B4-BE49-F238E27FC236}">
                <a16:creationId xmlns:a16="http://schemas.microsoft.com/office/drawing/2014/main" id="{53505DC1-18CB-698B-F3D5-4B89A6D50DE0}"/>
              </a:ext>
            </a:extLst>
          </p:cNvPr>
          <p:cNvSpPr/>
          <p:nvPr/>
        </p:nvSpPr>
        <p:spPr>
          <a:xfrm>
            <a:off x="2606738" y="2177794"/>
            <a:ext cx="1175478" cy="34297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AAEB7CB2-202C-0FA2-D6C9-3EC2BFF5D39A}"/>
              </a:ext>
            </a:extLst>
          </p:cNvPr>
          <p:cNvGrpSpPr/>
          <p:nvPr/>
        </p:nvGrpSpPr>
        <p:grpSpPr>
          <a:xfrm>
            <a:off x="3782216" y="2022371"/>
            <a:ext cx="1648415" cy="571329"/>
            <a:chOff x="2914907" y="1479020"/>
            <a:chExt cx="2453215" cy="984250"/>
          </a:xfrm>
          <a:scene3d>
            <a:camera prst="orthographicFront"/>
            <a:lightRig rig="flat" dir="t"/>
          </a:scene3d>
        </p:grpSpPr>
        <p:sp>
          <p:nvSpPr>
            <p:cNvPr id="11" name="Rounded Rectangle 10">
              <a:extLst>
                <a:ext uri="{FF2B5EF4-FFF2-40B4-BE49-F238E27FC236}">
                  <a16:creationId xmlns:a16="http://schemas.microsoft.com/office/drawing/2014/main" id="{ACB00777-EA51-1836-75B8-1424E38F330E}"/>
                </a:ext>
              </a:extLst>
            </p:cNvPr>
            <p:cNvSpPr/>
            <p:nvPr/>
          </p:nvSpPr>
          <p:spPr>
            <a:xfrm>
              <a:off x="2914907" y="1479020"/>
              <a:ext cx="229818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ounded Rectangle 6">
              <a:extLst>
                <a:ext uri="{FF2B5EF4-FFF2-40B4-BE49-F238E27FC236}">
                  <a16:creationId xmlns:a16="http://schemas.microsoft.com/office/drawing/2014/main" id="{B1687E2F-3207-9E03-DF15-C4546000FB05}"/>
                </a:ext>
              </a:extLst>
            </p:cNvPr>
            <p:cNvSpPr txBox="1"/>
            <p:nvPr/>
          </p:nvSpPr>
          <p:spPr>
            <a:xfrm>
              <a:off x="2943735" y="1507848"/>
              <a:ext cx="2424387" cy="92659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kern="1200" dirty="0"/>
                <a:t>Transaction History Table </a:t>
              </a:r>
            </a:p>
          </p:txBody>
        </p:sp>
      </p:grpSp>
      <p:grpSp>
        <p:nvGrpSpPr>
          <p:cNvPr id="13" name="Group 12">
            <a:extLst>
              <a:ext uri="{FF2B5EF4-FFF2-40B4-BE49-F238E27FC236}">
                <a16:creationId xmlns:a16="http://schemas.microsoft.com/office/drawing/2014/main" id="{489C6827-2258-41C9-AA05-2308C7C0EBE7}"/>
              </a:ext>
            </a:extLst>
          </p:cNvPr>
          <p:cNvGrpSpPr/>
          <p:nvPr/>
        </p:nvGrpSpPr>
        <p:grpSpPr>
          <a:xfrm>
            <a:off x="1033363" y="2066986"/>
            <a:ext cx="1544244" cy="571329"/>
            <a:chOff x="2914907" y="1479020"/>
            <a:chExt cx="2298185" cy="984250"/>
          </a:xfrm>
          <a:scene3d>
            <a:camera prst="orthographicFront"/>
            <a:lightRig rig="flat" dir="t"/>
          </a:scene3d>
        </p:grpSpPr>
        <p:sp>
          <p:nvSpPr>
            <p:cNvPr id="14" name="Rounded Rectangle 13">
              <a:extLst>
                <a:ext uri="{FF2B5EF4-FFF2-40B4-BE49-F238E27FC236}">
                  <a16:creationId xmlns:a16="http://schemas.microsoft.com/office/drawing/2014/main" id="{038E81EE-8721-ABE9-FDDB-A4B1DC68A16A}"/>
                </a:ext>
              </a:extLst>
            </p:cNvPr>
            <p:cNvSpPr/>
            <p:nvPr/>
          </p:nvSpPr>
          <p:spPr>
            <a:xfrm>
              <a:off x="2914907" y="1479020"/>
              <a:ext cx="229818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6">
              <a:extLst>
                <a:ext uri="{FF2B5EF4-FFF2-40B4-BE49-F238E27FC236}">
                  <a16:creationId xmlns:a16="http://schemas.microsoft.com/office/drawing/2014/main" id="{6DD0B16C-8B51-535F-3E86-9959216B177E}"/>
                </a:ext>
              </a:extLst>
            </p:cNvPr>
            <p:cNvSpPr txBox="1"/>
            <p:nvPr/>
          </p:nvSpPr>
          <p:spPr>
            <a:xfrm>
              <a:off x="2943735" y="1507848"/>
              <a:ext cx="2240529"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dirty="0"/>
                <a:t>Master Dataset</a:t>
              </a:r>
              <a:endParaRPr lang="en-US" sz="1400" kern="1200" dirty="0"/>
            </a:p>
          </p:txBody>
        </p:sp>
      </p:grpSp>
      <p:sp>
        <p:nvSpPr>
          <p:cNvPr id="17" name="TextBox 16">
            <a:extLst>
              <a:ext uri="{FF2B5EF4-FFF2-40B4-BE49-F238E27FC236}">
                <a16:creationId xmlns:a16="http://schemas.microsoft.com/office/drawing/2014/main" id="{3991D949-3AE3-ABB9-F445-CE0BDBC14590}"/>
              </a:ext>
            </a:extLst>
          </p:cNvPr>
          <p:cNvSpPr txBox="1"/>
          <p:nvPr/>
        </p:nvSpPr>
        <p:spPr>
          <a:xfrm>
            <a:off x="1320416" y="2719382"/>
            <a:ext cx="970137" cy="246221"/>
          </a:xfrm>
          <a:prstGeom prst="rect">
            <a:avLst/>
          </a:prstGeom>
          <a:noFill/>
        </p:spPr>
        <p:txBody>
          <a:bodyPr wrap="none" rtlCol="0">
            <a:spAutoFit/>
          </a:bodyPr>
          <a:lstStyle/>
          <a:p>
            <a:r>
              <a:rPr lang="en-US" sz="1000" dirty="0"/>
              <a:t>Present table </a:t>
            </a:r>
          </a:p>
        </p:txBody>
      </p:sp>
      <p:sp>
        <p:nvSpPr>
          <p:cNvPr id="18" name="TextBox 17">
            <a:extLst>
              <a:ext uri="{FF2B5EF4-FFF2-40B4-BE49-F238E27FC236}">
                <a16:creationId xmlns:a16="http://schemas.microsoft.com/office/drawing/2014/main" id="{FBD6A95B-665E-E927-6BEA-B4B8CD3BAAF1}"/>
              </a:ext>
            </a:extLst>
          </p:cNvPr>
          <p:cNvSpPr txBox="1"/>
          <p:nvPr/>
        </p:nvSpPr>
        <p:spPr>
          <a:xfrm>
            <a:off x="3656551" y="2649071"/>
            <a:ext cx="1919115" cy="246221"/>
          </a:xfrm>
          <a:prstGeom prst="rect">
            <a:avLst/>
          </a:prstGeom>
          <a:noFill/>
        </p:spPr>
        <p:txBody>
          <a:bodyPr wrap="none" rtlCol="0">
            <a:spAutoFit/>
          </a:bodyPr>
          <a:lstStyle/>
          <a:p>
            <a:r>
              <a:rPr lang="en-US" sz="1000" dirty="0"/>
              <a:t>Metadata DB of </a:t>
            </a:r>
            <a:r>
              <a:rPr lang="en-US" sz="1000" dirty="0" err="1"/>
              <a:t>PiLog</a:t>
            </a:r>
            <a:r>
              <a:rPr lang="en-US" sz="1000" dirty="0"/>
              <a:t> Groups </a:t>
            </a:r>
          </a:p>
        </p:txBody>
      </p:sp>
      <p:pic>
        <p:nvPicPr>
          <p:cNvPr id="20" name="Picture 19" descr="Chart&#10;&#10;Description automatically generated">
            <a:extLst>
              <a:ext uri="{FF2B5EF4-FFF2-40B4-BE49-F238E27FC236}">
                <a16:creationId xmlns:a16="http://schemas.microsoft.com/office/drawing/2014/main" id="{2E3A391B-53EB-B750-0DB5-DC2E43E30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402" y="3051919"/>
            <a:ext cx="3886389" cy="2129527"/>
          </a:xfrm>
          <a:prstGeom prst="rect">
            <a:avLst/>
          </a:prstGeom>
        </p:spPr>
      </p:pic>
      <p:pic>
        <p:nvPicPr>
          <p:cNvPr id="22" name="Picture 21" descr="Chart, histogram&#10;&#10;Description automatically generated">
            <a:extLst>
              <a:ext uri="{FF2B5EF4-FFF2-40B4-BE49-F238E27FC236}">
                <a16:creationId xmlns:a16="http://schemas.microsoft.com/office/drawing/2014/main" id="{F91EF6B4-E30A-EF6C-7EBA-29B7F6E6C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489" y="2871381"/>
            <a:ext cx="3779349" cy="2400300"/>
          </a:xfrm>
          <a:prstGeom prst="rect">
            <a:avLst/>
          </a:prstGeom>
        </p:spPr>
      </p:pic>
    </p:spTree>
    <p:extLst>
      <p:ext uri="{BB962C8B-B14F-4D97-AF65-F5344CB8AC3E}">
        <p14:creationId xmlns:p14="http://schemas.microsoft.com/office/powerpoint/2010/main" val="315926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1"/>
            <a:ext cx="8854633" cy="711860"/>
          </a:xfrm>
        </p:spPr>
        <p:txBody>
          <a:bodyPr>
            <a:noAutofit/>
          </a:bodyPr>
          <a:lstStyle/>
          <a:p>
            <a:pPr algn="just"/>
            <a:r>
              <a:rPr lang="en-US" sz="3200" dirty="0"/>
              <a:t>3. Metrics for Improvising the incompleteness</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11</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335152" y="775503"/>
            <a:ext cx="8854634" cy="1323439"/>
          </a:xfrm>
          <a:prstGeom prst="rect">
            <a:avLst/>
          </a:prstGeom>
          <a:noFill/>
        </p:spPr>
        <p:txBody>
          <a:bodyPr wrap="square" rtlCol="0">
            <a:spAutoFit/>
          </a:bodyPr>
          <a:lstStyle/>
          <a:p>
            <a:r>
              <a:rPr lang="en-US" sz="2000" dirty="0"/>
              <a:t>For State and city:</a:t>
            </a:r>
          </a:p>
          <a:p>
            <a:r>
              <a:rPr lang="en-US" sz="2000" dirty="0">
                <a:solidFill>
                  <a:srgbClr val="8C8C8C"/>
                </a:solidFill>
                <a:effectLst/>
              </a:rPr>
              <a:t>Use an API that can retrieve state information based on a given </a:t>
            </a:r>
            <a:r>
              <a:rPr lang="en-US" sz="2000" dirty="0" err="1">
                <a:solidFill>
                  <a:srgbClr val="8C8C8C"/>
                </a:solidFill>
                <a:effectLst/>
              </a:rPr>
              <a:t>zipcode</a:t>
            </a:r>
            <a:r>
              <a:rPr lang="en-US" sz="2000" dirty="0">
                <a:solidFill>
                  <a:srgbClr val="8C8C8C"/>
                </a:solidFill>
                <a:effectLst/>
              </a:rPr>
              <a:t> and replace in their respective columns of state and city if there is any null values in the Master data.</a:t>
            </a:r>
            <a:endParaRPr lang="en-US" sz="2000" dirty="0"/>
          </a:p>
        </p:txBody>
      </p:sp>
      <p:sp>
        <p:nvSpPr>
          <p:cNvPr id="9" name="TextBox 8">
            <a:extLst>
              <a:ext uri="{FF2B5EF4-FFF2-40B4-BE49-F238E27FC236}">
                <a16:creationId xmlns:a16="http://schemas.microsoft.com/office/drawing/2014/main" id="{A5DF5F27-8E3C-8FF8-8A9D-E8CD2E432844}"/>
              </a:ext>
            </a:extLst>
          </p:cNvPr>
          <p:cNvSpPr txBox="1"/>
          <p:nvPr/>
        </p:nvSpPr>
        <p:spPr>
          <a:xfrm>
            <a:off x="1618789" y="1775934"/>
            <a:ext cx="5040774" cy="369332"/>
          </a:xfrm>
          <a:prstGeom prst="rect">
            <a:avLst/>
          </a:prstGeom>
          <a:noFill/>
        </p:spPr>
        <p:txBody>
          <a:bodyPr wrap="square">
            <a:spAutoFit/>
          </a:bodyPr>
          <a:lstStyle/>
          <a:p>
            <a:r>
              <a:rPr lang="en-US" dirty="0"/>
              <a:t>ENDPOINT = </a:t>
            </a:r>
            <a:r>
              <a:rPr lang="en-US" dirty="0">
                <a:solidFill>
                  <a:srgbClr val="067D17"/>
                </a:solidFill>
                <a:effectLst/>
              </a:rPr>
              <a:t>"http://</a:t>
            </a:r>
            <a:r>
              <a:rPr lang="en-US" dirty="0" err="1">
                <a:solidFill>
                  <a:srgbClr val="067D17"/>
                </a:solidFill>
                <a:effectLst/>
              </a:rPr>
              <a:t>api.zippopotam.us</a:t>
            </a:r>
            <a:r>
              <a:rPr lang="en-US" dirty="0">
                <a:solidFill>
                  <a:srgbClr val="067D17"/>
                </a:solidFill>
                <a:effectLst/>
              </a:rPr>
              <a:t>/us/"</a:t>
            </a:r>
            <a:endParaRPr lang="en-US" dirty="0"/>
          </a:p>
        </p:txBody>
      </p:sp>
      <p:pic>
        <p:nvPicPr>
          <p:cNvPr id="21" name="Picture 20" descr="Chart, histogram&#10;&#10;Description automatically generated">
            <a:extLst>
              <a:ext uri="{FF2B5EF4-FFF2-40B4-BE49-F238E27FC236}">
                <a16:creationId xmlns:a16="http://schemas.microsoft.com/office/drawing/2014/main" id="{A0D05236-0ABE-F50A-F1D4-15A0185F9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303" y="2354326"/>
            <a:ext cx="4476483" cy="3007162"/>
          </a:xfrm>
          <a:prstGeom prst="rect">
            <a:avLst/>
          </a:prstGeom>
        </p:spPr>
      </p:pic>
      <p:pic>
        <p:nvPicPr>
          <p:cNvPr id="24" name="Picture 23" descr="A picture containing histogram&#10;&#10;Description automatically generated">
            <a:extLst>
              <a:ext uri="{FF2B5EF4-FFF2-40B4-BE49-F238E27FC236}">
                <a16:creationId xmlns:a16="http://schemas.microsoft.com/office/drawing/2014/main" id="{6BEC3256-51BC-F92B-DF57-DC668BB55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821" y="2277483"/>
            <a:ext cx="3690355" cy="3267370"/>
          </a:xfrm>
          <a:prstGeom prst="rect">
            <a:avLst/>
          </a:prstGeom>
        </p:spPr>
      </p:pic>
    </p:spTree>
    <p:extLst>
      <p:ext uri="{BB962C8B-B14F-4D97-AF65-F5344CB8AC3E}">
        <p14:creationId xmlns:p14="http://schemas.microsoft.com/office/powerpoint/2010/main" val="362311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2800" dirty="0"/>
              <a:t>3. Metrics for Improvising the incompleteness</a:t>
            </a:r>
          </a:p>
          <a:p>
            <a:pPr algn="just"/>
            <a:endParaRPr lang="en-US" sz="28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12</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335152" y="617387"/>
            <a:ext cx="8854634" cy="1938992"/>
          </a:xfrm>
          <a:prstGeom prst="rect">
            <a:avLst/>
          </a:prstGeom>
          <a:noFill/>
        </p:spPr>
        <p:txBody>
          <a:bodyPr wrap="square" rtlCol="0">
            <a:spAutoFit/>
          </a:bodyPr>
          <a:lstStyle/>
          <a:p>
            <a:r>
              <a:rPr lang="en-US" sz="2000" dirty="0"/>
              <a:t>For Email and the Name parsers:</a:t>
            </a:r>
          </a:p>
          <a:p>
            <a:r>
              <a:rPr lang="en-US" sz="2000" dirty="0"/>
              <a:t>We follow rule based approach. We make sure there is no null in the </a:t>
            </a:r>
            <a:r>
              <a:rPr lang="en-US" sz="2000" dirty="0" err="1"/>
              <a:t>Completename</a:t>
            </a:r>
            <a:r>
              <a:rPr lang="en-US" sz="2000" dirty="0"/>
              <a:t> column if not we </a:t>
            </a:r>
            <a:r>
              <a:rPr lang="en-US" sz="2000" dirty="0" err="1"/>
              <a:t>retrive</a:t>
            </a:r>
            <a:r>
              <a:rPr lang="en-US" sz="2000" dirty="0"/>
              <a:t> from the </a:t>
            </a:r>
            <a:r>
              <a:rPr lang="en-US" sz="2000" dirty="0" err="1"/>
              <a:t>PiLog</a:t>
            </a:r>
            <a:r>
              <a:rPr lang="en-US" sz="2000" dirty="0"/>
              <a:t> Metadata and then parse it to their respective columns </a:t>
            </a:r>
            <a:r>
              <a:rPr lang="en-US" sz="2000" u="sng" dirty="0"/>
              <a:t>(data enrichment).</a:t>
            </a:r>
          </a:p>
          <a:p>
            <a:r>
              <a:rPr lang="en-US" sz="2000" dirty="0"/>
              <a:t>For email if the customer doesn’t have a email we provide them with a standard format of </a:t>
            </a:r>
            <a:r>
              <a:rPr lang="en-US" sz="2000" dirty="0" err="1"/>
              <a:t>firstname.lastname@Pilog.com</a:t>
            </a:r>
            <a:endParaRPr lang="en-US" sz="2000" dirty="0"/>
          </a:p>
        </p:txBody>
      </p:sp>
      <p:pic>
        <p:nvPicPr>
          <p:cNvPr id="21" name="Picture 20" descr="Chart, histogram&#10;&#10;Description automatically generated">
            <a:extLst>
              <a:ext uri="{FF2B5EF4-FFF2-40B4-BE49-F238E27FC236}">
                <a16:creationId xmlns:a16="http://schemas.microsoft.com/office/drawing/2014/main" id="{A0D05236-0ABE-F50A-F1D4-15A0185F9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986" y="2539748"/>
            <a:ext cx="4476483" cy="3007162"/>
          </a:xfrm>
          <a:prstGeom prst="rect">
            <a:avLst/>
          </a:prstGeom>
        </p:spPr>
      </p:pic>
      <p:pic>
        <p:nvPicPr>
          <p:cNvPr id="6" name="Picture 5" descr="Chart, histogram&#10;&#10;Description automatically generated">
            <a:extLst>
              <a:ext uri="{FF2B5EF4-FFF2-40B4-BE49-F238E27FC236}">
                <a16:creationId xmlns:a16="http://schemas.microsoft.com/office/drawing/2014/main" id="{9605E967-8848-1DF6-B2EA-FF8E2F41E5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522" y="2568587"/>
            <a:ext cx="3758482" cy="3164062"/>
          </a:xfrm>
          <a:prstGeom prst="rect">
            <a:avLst/>
          </a:prstGeom>
        </p:spPr>
      </p:pic>
    </p:spTree>
    <p:extLst>
      <p:ext uri="{BB962C8B-B14F-4D97-AF65-F5344CB8AC3E}">
        <p14:creationId xmlns:p14="http://schemas.microsoft.com/office/powerpoint/2010/main" val="144215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validity</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13</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335152" y="617387"/>
            <a:ext cx="8854634" cy="1631216"/>
          </a:xfrm>
          <a:prstGeom prst="rect">
            <a:avLst/>
          </a:prstGeom>
          <a:noFill/>
        </p:spPr>
        <p:txBody>
          <a:bodyPr wrap="square" rtlCol="0">
            <a:spAutoFit/>
          </a:bodyPr>
          <a:lstStyle/>
          <a:p>
            <a:r>
              <a:rPr lang="en-US" sz="2000" dirty="0"/>
              <a:t>The Critical Attributes we focused on validity are:</a:t>
            </a:r>
          </a:p>
          <a:p>
            <a:pPr marL="342900" indent="-342900">
              <a:buFontTx/>
              <a:buAutoNum type="arabicPeriod"/>
            </a:pPr>
            <a:r>
              <a:rPr lang="en-US" sz="2000" dirty="0"/>
              <a:t>SSN</a:t>
            </a:r>
          </a:p>
          <a:p>
            <a:pPr marL="342900" indent="-342900">
              <a:buAutoNum type="arabicPeriod"/>
            </a:pPr>
            <a:r>
              <a:rPr lang="en-US" sz="2000" dirty="0"/>
              <a:t>Mobile number </a:t>
            </a:r>
          </a:p>
          <a:p>
            <a:pPr marL="342900" indent="-342900">
              <a:buAutoNum type="arabicPeriod"/>
            </a:pPr>
            <a:r>
              <a:rPr lang="en-US" sz="2000" dirty="0"/>
              <a:t>Date of Birth</a:t>
            </a:r>
          </a:p>
          <a:p>
            <a:endParaRPr lang="en-US" sz="2000" dirty="0"/>
          </a:p>
        </p:txBody>
      </p:sp>
      <p:sp>
        <p:nvSpPr>
          <p:cNvPr id="9" name="TextBox 8">
            <a:extLst>
              <a:ext uri="{FF2B5EF4-FFF2-40B4-BE49-F238E27FC236}">
                <a16:creationId xmlns:a16="http://schemas.microsoft.com/office/drawing/2014/main" id="{8BB9F236-029D-9DF5-AE78-A63579A1F4EC}"/>
              </a:ext>
            </a:extLst>
          </p:cNvPr>
          <p:cNvSpPr txBox="1"/>
          <p:nvPr/>
        </p:nvSpPr>
        <p:spPr>
          <a:xfrm>
            <a:off x="207881" y="1786974"/>
            <a:ext cx="9664860" cy="1938992"/>
          </a:xfrm>
          <a:prstGeom prst="rect">
            <a:avLst/>
          </a:prstGeom>
          <a:noFill/>
        </p:spPr>
        <p:txBody>
          <a:bodyPr wrap="square" rtlCol="0">
            <a:spAutoFit/>
          </a:bodyPr>
          <a:lstStyle/>
          <a:p>
            <a:pPr algn="l"/>
            <a:r>
              <a:rPr lang="en-US" sz="2000" b="0" i="0" dirty="0">
                <a:effectLst/>
                <a:latin typeface="Roboto" panose="02000000000000000000" pitchFamily="2" charset="0"/>
              </a:rPr>
              <a:t>To reach your customers </a:t>
            </a:r>
            <a:r>
              <a:rPr lang="en-US" sz="2000" b="0" i="0" dirty="0">
                <a:effectLst/>
                <a:latin typeface="Roboto" panose="02000000000000000000" pitchFamily="2" charset="0"/>
                <a:sym typeface="Wingdings" pitchFamily="2" charset="2"/>
              </a:rPr>
              <a:t> </a:t>
            </a:r>
            <a:r>
              <a:rPr lang="en-US" sz="2000" b="0" i="0" dirty="0">
                <a:effectLst/>
                <a:latin typeface="Roboto" panose="02000000000000000000" pitchFamily="2" charset="0"/>
              </a:rPr>
              <a:t>need accurate mobile no  as communication channel.</a:t>
            </a:r>
          </a:p>
          <a:p>
            <a:pPr algn="l"/>
            <a:r>
              <a:rPr lang="en-US" sz="2000" b="0" i="0" dirty="0">
                <a:effectLst/>
                <a:latin typeface="Roboto" panose="02000000000000000000" pitchFamily="2" charset="0"/>
              </a:rPr>
              <a:t>sales reps to call customers</a:t>
            </a:r>
            <a:r>
              <a:rPr lang="en-US" sz="2000" b="0" i="0" dirty="0">
                <a:effectLst/>
                <a:latin typeface="Roboto" panose="02000000000000000000" pitchFamily="2" charset="0"/>
                <a:sym typeface="Wingdings" pitchFamily="2" charset="2"/>
              </a:rPr>
              <a:t> </a:t>
            </a:r>
            <a:r>
              <a:rPr lang="en-US" sz="2000" b="0" i="0" dirty="0">
                <a:effectLst/>
                <a:latin typeface="Roboto" panose="02000000000000000000" pitchFamily="2" charset="0"/>
              </a:rPr>
              <a:t>accurate phone number.</a:t>
            </a:r>
          </a:p>
          <a:p>
            <a:pPr algn="l"/>
            <a:r>
              <a:rPr lang="en-US" sz="2000" b="0" i="0" dirty="0">
                <a:effectLst/>
                <a:latin typeface="Roboto" panose="02000000000000000000" pitchFamily="2" charset="0"/>
              </a:rPr>
              <a:t>Identify invalid phone numbers.</a:t>
            </a:r>
          </a:p>
          <a:p>
            <a:pPr algn="l"/>
            <a:r>
              <a:rPr lang="en-US" sz="2000" b="0" i="0" dirty="0">
                <a:effectLst/>
                <a:latin typeface="Roboto" panose="02000000000000000000" pitchFamily="2" charset="0"/>
              </a:rPr>
              <a:t>Invalid data : </a:t>
            </a:r>
            <a:r>
              <a:rPr lang="en-US" sz="2000" b="0" i="0" dirty="0">
                <a:effectLst/>
                <a:latin typeface="Roboto" panose="02000000000000000000" pitchFamily="2" charset="0"/>
                <a:sym typeface="Wingdings" pitchFamily="2" charset="2"/>
              </a:rPr>
              <a:t> </a:t>
            </a:r>
            <a:r>
              <a:rPr lang="en-US" sz="2000" b="0" i="0" dirty="0">
                <a:effectLst/>
                <a:latin typeface="Roboto" panose="02000000000000000000" pitchFamily="2" charset="0"/>
              </a:rPr>
              <a:t>data that does not meet </a:t>
            </a:r>
            <a:r>
              <a:rPr lang="en-US" sz="2000" b="1" i="0" dirty="0">
                <a:effectLst/>
                <a:latin typeface="Roboto" panose="02000000000000000000" pitchFamily="2" charset="0"/>
              </a:rPr>
              <a:t>field specifications</a:t>
            </a:r>
            <a:r>
              <a:rPr lang="en-US" sz="2000" b="0" i="0" dirty="0">
                <a:effectLst/>
                <a:latin typeface="Roboto" panose="02000000000000000000" pitchFamily="2" charset="0"/>
              </a:rPr>
              <a:t> for accurate and useful records.</a:t>
            </a:r>
          </a:p>
          <a:p>
            <a:endParaRPr lang="en-US" sz="2000" dirty="0"/>
          </a:p>
        </p:txBody>
      </p:sp>
      <p:sp>
        <p:nvSpPr>
          <p:cNvPr id="11" name="TextBox 10">
            <a:extLst>
              <a:ext uri="{FF2B5EF4-FFF2-40B4-BE49-F238E27FC236}">
                <a16:creationId xmlns:a16="http://schemas.microsoft.com/office/drawing/2014/main" id="{E2C2ECB7-CFB4-EE06-A305-3AA9D25B8B76}"/>
              </a:ext>
            </a:extLst>
          </p:cNvPr>
          <p:cNvSpPr txBox="1"/>
          <p:nvPr/>
        </p:nvSpPr>
        <p:spPr>
          <a:xfrm>
            <a:off x="222213" y="3635889"/>
            <a:ext cx="6350136" cy="400110"/>
          </a:xfrm>
          <a:prstGeom prst="rect">
            <a:avLst/>
          </a:prstGeom>
          <a:noFill/>
        </p:spPr>
        <p:txBody>
          <a:bodyPr wrap="none" rtlCol="0">
            <a:spAutoFit/>
          </a:bodyPr>
          <a:lstStyle/>
          <a:p>
            <a:r>
              <a:rPr lang="en-US" sz="2000" dirty="0"/>
              <a:t>We classify Invalid and valid based on the Us standard rules</a:t>
            </a:r>
          </a:p>
        </p:txBody>
      </p:sp>
    </p:spTree>
    <p:extLst>
      <p:ext uri="{BB962C8B-B14F-4D97-AF65-F5344CB8AC3E}">
        <p14:creationId xmlns:p14="http://schemas.microsoft.com/office/powerpoint/2010/main" val="368018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08343"/>
            <a:ext cx="8854633" cy="758161"/>
          </a:xfrm>
        </p:spPr>
        <p:txBody>
          <a:bodyPr>
            <a:noAutofit/>
          </a:bodyPr>
          <a:lstStyle/>
          <a:p>
            <a:pPr algn="just"/>
            <a:r>
              <a:rPr lang="en-US" sz="2800" dirty="0"/>
              <a:t>Improvising the DQ dimension- validity</a:t>
            </a:r>
          </a:p>
          <a:p>
            <a:r>
              <a:rPr lang="en-US" sz="2800" b="1" dirty="0"/>
              <a:t>Rules to classify valid and invalid SSN:   </a:t>
            </a:r>
            <a:r>
              <a:rPr lang="en-US" sz="2800" dirty="0"/>
              <a:t>### - ## -  ####</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14</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pic>
        <p:nvPicPr>
          <p:cNvPr id="6" name="Picture 5" descr="Diagram&#10;&#10;Description automatically generated">
            <a:extLst>
              <a:ext uri="{FF2B5EF4-FFF2-40B4-BE49-F238E27FC236}">
                <a16:creationId xmlns:a16="http://schemas.microsoft.com/office/drawing/2014/main" id="{0A9C1ADC-A6B1-A123-E8F3-96FD42305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5566" y="2177921"/>
            <a:ext cx="4497571" cy="2969499"/>
          </a:xfrm>
          <a:prstGeom prst="rect">
            <a:avLst/>
          </a:prstGeom>
        </p:spPr>
      </p:pic>
      <p:sp>
        <p:nvSpPr>
          <p:cNvPr id="21" name="TextBox 20">
            <a:extLst>
              <a:ext uri="{FF2B5EF4-FFF2-40B4-BE49-F238E27FC236}">
                <a16:creationId xmlns:a16="http://schemas.microsoft.com/office/drawing/2014/main" id="{BD34EEF4-A458-B87C-4E75-F73246635439}"/>
              </a:ext>
            </a:extLst>
          </p:cNvPr>
          <p:cNvSpPr txBox="1"/>
          <p:nvPr/>
        </p:nvSpPr>
        <p:spPr>
          <a:xfrm>
            <a:off x="167575" y="1033163"/>
            <a:ext cx="7078178"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SSN is used in US to join the info from different sources</a:t>
            </a:r>
          </a:p>
          <a:p>
            <a:r>
              <a:rPr lang="en-US" sz="1600" dirty="0">
                <a:latin typeface="Times New Roman" panose="02020603050405020304" pitchFamily="18" charset="0"/>
                <a:cs typeface="Times New Roman" panose="02020603050405020304" pitchFamily="18" charset="0"/>
              </a:rPr>
              <a:t>If SSN </a:t>
            </a:r>
            <a:r>
              <a:rPr lang="en-US" sz="1600" dirty="0">
                <a:latin typeface="Times New Roman" panose="02020603050405020304" pitchFamily="18" charset="0"/>
                <a:cs typeface="Times New Roman" panose="02020603050405020304" pitchFamily="18" charset="0"/>
                <a:sym typeface="Wingdings" pitchFamily="2" charset="2"/>
              </a:rPr>
              <a:t> invalid  Difficult to connect b/w DS</a:t>
            </a:r>
          </a:p>
          <a:p>
            <a:endParaRPr lang="en-US" sz="1600" dirty="0">
              <a:latin typeface="Times New Roman" panose="02020603050405020304" pitchFamily="18" charset="0"/>
              <a:cs typeface="Times New Roman" panose="02020603050405020304" pitchFamily="18" charset="0"/>
              <a:sym typeface="Wingdings" pitchFamily="2" charset="2"/>
            </a:endParaRPr>
          </a:p>
          <a:p>
            <a:r>
              <a:rPr lang="en-US" sz="1600" dirty="0">
                <a:latin typeface="Times New Roman" panose="02020603050405020304" pitchFamily="18" charset="0"/>
                <a:cs typeface="Times New Roman" panose="02020603050405020304" pitchFamily="18" charset="0"/>
              </a:rPr>
              <a:t>In processing data with SSNs is to identify invalid SSNs</a:t>
            </a:r>
          </a:p>
          <a:p>
            <a:r>
              <a:rPr lang="en-US" sz="1600" dirty="0">
                <a:latin typeface="Times New Roman" panose="02020603050405020304" pitchFamily="18" charset="0"/>
                <a:cs typeface="Times New Roman" panose="02020603050405020304" pitchFamily="18" charset="0"/>
              </a:rPr>
              <a:t>Downloading information from the SSA web site </a:t>
            </a:r>
          </a:p>
          <a:p>
            <a:r>
              <a:rPr lang="en-US" sz="1600" dirty="0">
                <a:latin typeface="Times New Roman" panose="02020603050405020304" pitchFamily="18" charset="0"/>
                <a:cs typeface="Times New Roman" panose="02020603050405020304" pitchFamily="18" charset="0"/>
              </a:rPr>
              <a:t>  - Available with valid ranges for SSN area and group codes</a:t>
            </a:r>
          </a:p>
        </p:txBody>
      </p:sp>
      <p:pic>
        <p:nvPicPr>
          <p:cNvPr id="30" name="Picture 29" descr="Text&#10;&#10;Description automatically generated">
            <a:extLst>
              <a:ext uri="{FF2B5EF4-FFF2-40B4-BE49-F238E27FC236}">
                <a16:creationId xmlns:a16="http://schemas.microsoft.com/office/drawing/2014/main" id="{6EE250D9-E986-6F35-6643-BD875C739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951" y="2993133"/>
            <a:ext cx="4497571" cy="2373718"/>
          </a:xfrm>
          <a:prstGeom prst="rect">
            <a:avLst/>
          </a:prstGeom>
        </p:spPr>
      </p:pic>
      <p:sp>
        <p:nvSpPr>
          <p:cNvPr id="34" name="TextBox 33">
            <a:extLst>
              <a:ext uri="{FF2B5EF4-FFF2-40B4-BE49-F238E27FC236}">
                <a16:creationId xmlns:a16="http://schemas.microsoft.com/office/drawing/2014/main" id="{67AE0DEA-93A2-2F9F-E7EB-7A1274FD1001}"/>
              </a:ext>
            </a:extLst>
          </p:cNvPr>
          <p:cNvSpPr txBox="1"/>
          <p:nvPr/>
        </p:nvSpPr>
        <p:spPr>
          <a:xfrm>
            <a:off x="0" y="2542036"/>
            <a:ext cx="7630935"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filename </a:t>
            </a:r>
            <a:r>
              <a:rPr lang="en-US" sz="2000" dirty="0" err="1">
                <a:latin typeface="Times New Roman" panose="02020603050405020304" pitchFamily="18" charset="0"/>
                <a:cs typeface="Times New Roman" panose="02020603050405020304" pitchFamily="18" charset="0"/>
              </a:rPr>
              <a:t>ssn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'http://</a:t>
            </a:r>
            <a:r>
              <a:rPr lang="en-US" sz="2000" dirty="0" err="1">
                <a:latin typeface="Times New Roman" panose="02020603050405020304" pitchFamily="18" charset="0"/>
                <a:cs typeface="Times New Roman" panose="02020603050405020304" pitchFamily="18" charset="0"/>
              </a:rPr>
              <a:t>www.socialsecurity.gov</a:t>
            </a:r>
            <a:r>
              <a:rPr lang="en-US" sz="2000" dirty="0">
                <a:latin typeface="Times New Roman" panose="02020603050405020304" pitchFamily="18" charset="0"/>
                <a:cs typeface="Times New Roman" panose="02020603050405020304" pitchFamily="18" charset="0"/>
              </a:rPr>
              <a:t>/employer/</a:t>
            </a:r>
            <a:r>
              <a:rPr lang="en-US" sz="2000" dirty="0" err="1">
                <a:latin typeface="Times New Roman" panose="02020603050405020304" pitchFamily="18" charset="0"/>
                <a:cs typeface="Times New Roman" panose="02020603050405020304" pitchFamily="18" charset="0"/>
              </a:rPr>
              <a:t>highgroup.txt</a:t>
            </a:r>
            <a:r>
              <a:rPr lang="en-US" sz="2000"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85799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validity</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15</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775205" y="791028"/>
            <a:ext cx="8854634" cy="954107"/>
          </a:xfrm>
          <a:prstGeom prst="rect">
            <a:avLst/>
          </a:prstGeom>
          <a:noFill/>
        </p:spPr>
        <p:txBody>
          <a:bodyPr wrap="square" rtlCol="0">
            <a:spAutoFit/>
          </a:bodyPr>
          <a:lstStyle/>
          <a:p>
            <a:r>
              <a:rPr lang="en-US" sz="2800" b="1" dirty="0"/>
              <a:t>Rules to classify valid and invalid SSN:</a:t>
            </a:r>
          </a:p>
          <a:p>
            <a:endParaRPr lang="en-US" sz="2800" dirty="0"/>
          </a:p>
        </p:txBody>
      </p:sp>
      <p:sp>
        <p:nvSpPr>
          <p:cNvPr id="7" name="TextBox 6">
            <a:extLst>
              <a:ext uri="{FF2B5EF4-FFF2-40B4-BE49-F238E27FC236}">
                <a16:creationId xmlns:a16="http://schemas.microsoft.com/office/drawing/2014/main" id="{CB20B3CD-48F4-BFBD-A5E5-5F9E232B3B9A}"/>
              </a:ext>
            </a:extLst>
          </p:cNvPr>
          <p:cNvSpPr txBox="1"/>
          <p:nvPr/>
        </p:nvSpPr>
        <p:spPr>
          <a:xfrm>
            <a:off x="5202522" y="796737"/>
            <a:ext cx="1813317" cy="369332"/>
          </a:xfrm>
          <a:prstGeom prst="rect">
            <a:avLst/>
          </a:prstGeom>
          <a:noFill/>
        </p:spPr>
        <p:txBody>
          <a:bodyPr wrap="none" rtlCol="0">
            <a:spAutoFit/>
          </a:bodyPr>
          <a:lstStyle/>
          <a:p>
            <a:r>
              <a:rPr lang="en-US" dirty="0"/>
              <a:t>### - ## -  ####</a:t>
            </a:r>
          </a:p>
        </p:txBody>
      </p:sp>
      <p:sp>
        <p:nvSpPr>
          <p:cNvPr id="21" name="TextBox 20">
            <a:extLst>
              <a:ext uri="{FF2B5EF4-FFF2-40B4-BE49-F238E27FC236}">
                <a16:creationId xmlns:a16="http://schemas.microsoft.com/office/drawing/2014/main" id="{BD34EEF4-A458-B87C-4E75-F73246635439}"/>
              </a:ext>
            </a:extLst>
          </p:cNvPr>
          <p:cNvSpPr txBox="1"/>
          <p:nvPr/>
        </p:nvSpPr>
        <p:spPr>
          <a:xfrm>
            <a:off x="234815" y="1285035"/>
            <a:ext cx="5437843" cy="1169551"/>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30" name="Picture 29" descr="Text&#10;&#10;Description automatically generated">
            <a:extLst>
              <a:ext uri="{FF2B5EF4-FFF2-40B4-BE49-F238E27FC236}">
                <a16:creationId xmlns:a16="http://schemas.microsoft.com/office/drawing/2014/main" id="{6EE250D9-E986-6F35-6643-BD875C739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658" y="1561618"/>
            <a:ext cx="4497571" cy="2373718"/>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9802D7F1-EC25-9D20-E617-1649BBC03A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78" y="1320628"/>
            <a:ext cx="5696564" cy="3558894"/>
          </a:xfrm>
          <a:prstGeom prst="rect">
            <a:avLst/>
          </a:prstGeom>
        </p:spPr>
      </p:pic>
    </p:spTree>
    <p:extLst>
      <p:ext uri="{BB962C8B-B14F-4D97-AF65-F5344CB8AC3E}">
        <p14:creationId xmlns:p14="http://schemas.microsoft.com/office/powerpoint/2010/main" val="109571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validity</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16</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147621" y="806656"/>
            <a:ext cx="6606090" cy="707886"/>
          </a:xfrm>
          <a:prstGeom prst="rect">
            <a:avLst/>
          </a:prstGeom>
          <a:noFill/>
        </p:spPr>
        <p:txBody>
          <a:bodyPr wrap="square" rtlCol="0">
            <a:spAutoFit/>
          </a:bodyPr>
          <a:lstStyle/>
          <a:p>
            <a:r>
              <a:rPr lang="en-US" sz="2000" b="1" dirty="0"/>
              <a:t>Standardization rules for making standard format for SSN</a:t>
            </a:r>
          </a:p>
          <a:p>
            <a:endParaRPr lang="en-US" sz="2000" dirty="0"/>
          </a:p>
        </p:txBody>
      </p:sp>
      <p:sp>
        <p:nvSpPr>
          <p:cNvPr id="21" name="TextBox 20">
            <a:extLst>
              <a:ext uri="{FF2B5EF4-FFF2-40B4-BE49-F238E27FC236}">
                <a16:creationId xmlns:a16="http://schemas.microsoft.com/office/drawing/2014/main" id="{BD34EEF4-A458-B87C-4E75-F73246635439}"/>
              </a:ext>
            </a:extLst>
          </p:cNvPr>
          <p:cNvSpPr txBox="1"/>
          <p:nvPr/>
        </p:nvSpPr>
        <p:spPr>
          <a:xfrm>
            <a:off x="6308203" y="1109020"/>
            <a:ext cx="3321636" cy="3754874"/>
          </a:xfrm>
          <a:prstGeom prst="rect">
            <a:avLst/>
          </a:prstGeom>
          <a:noFill/>
        </p:spPr>
        <p:txBody>
          <a:bodyPr wrap="square" rtlCol="0">
            <a:spAutoFit/>
          </a:bodyPr>
          <a:lstStyle/>
          <a:p>
            <a:endParaRPr lang="en-US" sz="1400" i="1" dirty="0">
              <a:solidFill>
                <a:srgbClr val="8C8C8C"/>
              </a:solidFill>
              <a:effectLst/>
            </a:endParaRPr>
          </a:p>
          <a:p>
            <a:r>
              <a:rPr lang="en-US" sz="1400" i="1" dirty="0">
                <a:solidFill>
                  <a:srgbClr val="8C8C8C"/>
                </a:solidFill>
                <a:effectLst/>
              </a:rPr>
              <a:t>formats </a:t>
            </a:r>
          </a:p>
          <a:p>
            <a:r>
              <a:rPr lang="en-US" sz="1400" i="1" dirty="0">
                <a:solidFill>
                  <a:srgbClr val="8C8C8C"/>
                </a:solidFill>
                <a:effectLst/>
              </a:rPr>
              <a:t>###-###-####</a:t>
            </a:r>
          </a:p>
          <a:p>
            <a:r>
              <a:rPr lang="en-US" sz="1400" i="1" dirty="0">
                <a:solidFill>
                  <a:srgbClr val="8C8C8C"/>
                </a:solidFill>
                <a:effectLst/>
              </a:rPr>
              <a:t>(###)#######</a:t>
            </a:r>
          </a:p>
          <a:p>
            <a:r>
              <a:rPr lang="en-US" sz="1400" i="1" dirty="0">
                <a:solidFill>
                  <a:srgbClr val="8C8C8C"/>
                </a:solidFill>
                <a:effectLst/>
              </a:rPr>
              <a:t>(###) ###-####</a:t>
            </a:r>
          </a:p>
          <a:p>
            <a:r>
              <a:rPr lang="en-US" sz="1400" i="1" dirty="0">
                <a:solidFill>
                  <a:srgbClr val="8C8C8C"/>
                </a:solidFill>
                <a:effectLst/>
              </a:rPr>
              <a:t>(###)-###-####</a:t>
            </a:r>
          </a:p>
          <a:p>
            <a:r>
              <a:rPr lang="en-US" sz="1400" i="1" dirty="0">
                <a:solidFill>
                  <a:srgbClr val="8C8C8C"/>
                </a:solidFill>
                <a:effectLst/>
              </a:rPr>
              <a:t>###.###.####</a:t>
            </a:r>
          </a:p>
          <a:p>
            <a:r>
              <a:rPr lang="en-US" sz="1400" i="1" dirty="0">
                <a:solidFill>
                  <a:srgbClr val="8C8C8C"/>
                </a:solidFill>
                <a:effectLst/>
              </a:rPr>
              <a:t>##########</a:t>
            </a:r>
          </a:p>
          <a:p>
            <a:r>
              <a:rPr lang="en-US" sz="1400" i="1" dirty="0">
                <a:solidFill>
                  <a:srgbClr val="8C8C8C"/>
                </a:solidFill>
                <a:effectLst/>
              </a:rPr>
              <a:t>(###) ###-####</a:t>
            </a:r>
          </a:p>
          <a:p>
            <a:r>
              <a:rPr lang="en-US" sz="1400" i="1" dirty="0">
                <a:solidFill>
                  <a:srgbClr val="8C8C8C"/>
                </a:solidFill>
                <a:effectLst/>
              </a:rPr>
              <a:t>### ### ####</a:t>
            </a:r>
          </a:p>
          <a:p>
            <a:r>
              <a:rPr lang="en-US" sz="1400" i="1" dirty="0">
                <a:solidFill>
                  <a:srgbClr val="8C8C8C"/>
                </a:solidFill>
                <a:effectLst/>
              </a:rPr>
              <a:t>##########</a:t>
            </a:r>
          </a:p>
          <a:p>
            <a:r>
              <a:rPr lang="en-US" sz="1400" i="1" dirty="0">
                <a:solidFill>
                  <a:srgbClr val="8C8C8C"/>
                </a:solidFill>
                <a:effectLst/>
              </a:rPr>
              <a:t>### * ### * ####</a:t>
            </a:r>
          </a:p>
          <a:p>
            <a:r>
              <a:rPr lang="en-US" sz="1400" i="1" dirty="0">
                <a:solidFill>
                  <a:srgbClr val="8C8C8C"/>
                </a:solidFill>
                <a:effectLst/>
              </a:rPr>
              <a:t>(###) ### . ####</a:t>
            </a:r>
          </a:p>
          <a:p>
            <a:r>
              <a:rPr lang="en-US" sz="1400" i="1" dirty="0">
                <a:solidFill>
                  <a:srgbClr val="8C8C8C"/>
                </a:solidFill>
                <a:effectLst/>
              </a:rPr>
              <a:t>### - #######</a:t>
            </a:r>
          </a:p>
          <a:p>
            <a:r>
              <a:rPr lang="en-US" sz="1400" i="1" dirty="0">
                <a:solidFill>
                  <a:srgbClr val="8C8C8C"/>
                </a:solidFill>
                <a:effectLst/>
              </a:rPr>
              <a:t>### . #######</a:t>
            </a:r>
          </a:p>
          <a:p>
            <a:r>
              <a:rPr lang="en-US" sz="1400" i="1" dirty="0">
                <a:solidFill>
                  <a:srgbClr val="8C8C8C"/>
                </a:solidFill>
                <a:effectLst/>
              </a:rPr>
              <a:t>(###) #######</a:t>
            </a:r>
          </a:p>
          <a:p>
            <a:r>
              <a:rPr lang="en-US" sz="1400" i="1" dirty="0">
                <a:solidFill>
                  <a:srgbClr val="8C8C8C"/>
                </a:solidFill>
                <a:effectLst/>
              </a:rPr>
              <a:t>(###)###-####</a:t>
            </a:r>
            <a:endParaRPr lang="en-US" sz="1400" dirty="0">
              <a:latin typeface="Times New Roman" panose="02020603050405020304" pitchFamily="18" charset="0"/>
              <a:cs typeface="Times New Roman" panose="02020603050405020304" pitchFamily="18"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2C95C822-8C54-8E2A-49D7-CC26411DC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75" y="1288735"/>
            <a:ext cx="5839686" cy="3980350"/>
          </a:xfrm>
          <a:prstGeom prst="rect">
            <a:avLst/>
          </a:prstGeom>
        </p:spPr>
      </p:pic>
      <p:pic>
        <p:nvPicPr>
          <p:cNvPr id="13" name="Picture 12" descr="Chart, pie chart&#10;&#10;Description automatically generated">
            <a:extLst>
              <a:ext uri="{FF2B5EF4-FFF2-40B4-BE49-F238E27FC236}">
                <a16:creationId xmlns:a16="http://schemas.microsoft.com/office/drawing/2014/main" id="{6B1A9CA1-DCD7-A271-3AB2-FB62002CD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8522" y="2266534"/>
            <a:ext cx="2248739" cy="2280464"/>
          </a:xfrm>
          <a:prstGeom prst="rect">
            <a:avLst/>
          </a:prstGeom>
        </p:spPr>
      </p:pic>
    </p:spTree>
    <p:extLst>
      <p:ext uri="{BB962C8B-B14F-4D97-AF65-F5344CB8AC3E}">
        <p14:creationId xmlns:p14="http://schemas.microsoft.com/office/powerpoint/2010/main" val="376349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34703" y="660609"/>
            <a:ext cx="8854633" cy="742117"/>
          </a:xfrm>
        </p:spPr>
        <p:txBody>
          <a:bodyPr>
            <a:noAutofit/>
          </a:bodyPr>
          <a:lstStyle/>
          <a:p>
            <a:pPr algn="just"/>
            <a:r>
              <a:rPr lang="en-US" sz="2800" dirty="0"/>
              <a:t>3.  Improvising the DQ dimension- validity for mobile number </a:t>
            </a:r>
          </a:p>
          <a:p>
            <a:pPr algn="just"/>
            <a:endParaRPr lang="en-US" sz="28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17</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450018" y="1049582"/>
            <a:ext cx="9139318" cy="707886"/>
          </a:xfrm>
          <a:prstGeom prst="rect">
            <a:avLst/>
          </a:prstGeom>
          <a:noFill/>
        </p:spPr>
        <p:txBody>
          <a:bodyPr wrap="square" rtlCol="0">
            <a:spAutoFit/>
          </a:bodyPr>
          <a:lstStyle/>
          <a:p>
            <a:r>
              <a:rPr lang="en-US" sz="2000" b="1" dirty="0"/>
              <a:t>Standardization rules Rules for making standard format:</a:t>
            </a:r>
          </a:p>
          <a:p>
            <a:endParaRPr lang="en-US" sz="2000" dirty="0"/>
          </a:p>
        </p:txBody>
      </p:sp>
      <p:sp>
        <p:nvSpPr>
          <p:cNvPr id="21" name="TextBox 20">
            <a:extLst>
              <a:ext uri="{FF2B5EF4-FFF2-40B4-BE49-F238E27FC236}">
                <a16:creationId xmlns:a16="http://schemas.microsoft.com/office/drawing/2014/main" id="{BD34EEF4-A458-B87C-4E75-F73246635439}"/>
              </a:ext>
            </a:extLst>
          </p:cNvPr>
          <p:cNvSpPr txBox="1"/>
          <p:nvPr/>
        </p:nvSpPr>
        <p:spPr>
          <a:xfrm>
            <a:off x="5985564" y="1224805"/>
            <a:ext cx="3321636" cy="3754874"/>
          </a:xfrm>
          <a:prstGeom prst="rect">
            <a:avLst/>
          </a:prstGeom>
          <a:noFill/>
        </p:spPr>
        <p:txBody>
          <a:bodyPr wrap="square" rtlCol="0">
            <a:spAutoFit/>
          </a:bodyPr>
          <a:lstStyle/>
          <a:p>
            <a:endParaRPr lang="en-US" sz="1400" i="1" dirty="0">
              <a:solidFill>
                <a:srgbClr val="8C8C8C"/>
              </a:solidFill>
              <a:effectLst/>
            </a:endParaRPr>
          </a:p>
          <a:p>
            <a:r>
              <a:rPr lang="en-US" sz="1400" i="1" dirty="0">
                <a:solidFill>
                  <a:srgbClr val="8C8C8C"/>
                </a:solidFill>
                <a:effectLst/>
              </a:rPr>
              <a:t>formats </a:t>
            </a:r>
          </a:p>
          <a:p>
            <a:r>
              <a:rPr lang="en-US" sz="1400" i="1" dirty="0">
                <a:solidFill>
                  <a:srgbClr val="8C8C8C"/>
                </a:solidFill>
                <a:effectLst/>
              </a:rPr>
              <a:t>###-###-#### </a:t>
            </a:r>
          </a:p>
          <a:p>
            <a:r>
              <a:rPr lang="en-US" sz="1400" i="1" dirty="0">
                <a:solidFill>
                  <a:srgbClr val="8C8C8C"/>
                </a:solidFill>
                <a:effectLst/>
              </a:rPr>
              <a:t>(###)####### </a:t>
            </a:r>
          </a:p>
          <a:p>
            <a:r>
              <a:rPr lang="en-US" sz="1400" i="1" dirty="0">
                <a:solidFill>
                  <a:srgbClr val="8C8C8C"/>
                </a:solidFill>
                <a:effectLst/>
              </a:rPr>
              <a:t>(###) ###-####</a:t>
            </a:r>
          </a:p>
          <a:p>
            <a:r>
              <a:rPr lang="en-US" sz="1400" i="1" dirty="0">
                <a:solidFill>
                  <a:srgbClr val="8C8C8C"/>
                </a:solidFill>
                <a:effectLst/>
              </a:rPr>
              <a:t>(###)-###-####</a:t>
            </a:r>
          </a:p>
          <a:p>
            <a:r>
              <a:rPr lang="en-US" sz="1400" i="1" dirty="0">
                <a:solidFill>
                  <a:srgbClr val="8C8C8C"/>
                </a:solidFill>
                <a:effectLst/>
              </a:rPr>
              <a:t> ###.###.#### </a:t>
            </a:r>
          </a:p>
          <a:p>
            <a:r>
              <a:rPr lang="en-US" sz="1400" i="1" dirty="0">
                <a:solidFill>
                  <a:srgbClr val="8C8C8C"/>
                </a:solidFill>
                <a:effectLst/>
              </a:rPr>
              <a:t>1+##########</a:t>
            </a:r>
          </a:p>
          <a:p>
            <a:r>
              <a:rPr lang="en-US" sz="1400" i="1" dirty="0">
                <a:solidFill>
                  <a:srgbClr val="8C8C8C"/>
                </a:solidFill>
                <a:effectLst/>
              </a:rPr>
              <a:t>+(###) ###-####’</a:t>
            </a:r>
          </a:p>
          <a:p>
            <a:r>
              <a:rPr lang="en-US" sz="1400" i="1" dirty="0">
                <a:solidFill>
                  <a:srgbClr val="8C8C8C"/>
                </a:solidFill>
                <a:effectLst/>
              </a:rPr>
              <a:t>'### ### ####’</a:t>
            </a:r>
          </a:p>
          <a:p>
            <a:r>
              <a:rPr lang="en-US" sz="1400" i="1" dirty="0">
                <a:solidFill>
                  <a:srgbClr val="8C8C8C"/>
                </a:solidFill>
                <a:effectLst/>
              </a:rPr>
              <a:t>##########’</a:t>
            </a:r>
          </a:p>
          <a:p>
            <a:r>
              <a:rPr lang="en-US" sz="1400" i="1" dirty="0">
                <a:solidFill>
                  <a:srgbClr val="8C8C8C"/>
                </a:solidFill>
                <a:effectLst/>
              </a:rPr>
              <a:t>###*###*####</a:t>
            </a:r>
          </a:p>
          <a:p>
            <a:r>
              <a:rPr lang="en-US" sz="1400" i="1" dirty="0">
                <a:solidFill>
                  <a:srgbClr val="8C8C8C"/>
                </a:solidFill>
                <a:effectLst/>
              </a:rPr>
              <a:t>(###) ###.####</a:t>
            </a:r>
          </a:p>
          <a:p>
            <a:r>
              <a:rPr lang="en-US" sz="1400" i="1" dirty="0">
                <a:solidFill>
                  <a:srgbClr val="8C8C8C"/>
                </a:solidFill>
                <a:effectLst/>
              </a:rPr>
              <a:t>###-#######</a:t>
            </a:r>
          </a:p>
          <a:p>
            <a:r>
              <a:rPr lang="en-US" sz="1400" i="1" dirty="0">
                <a:solidFill>
                  <a:srgbClr val="8C8C8C"/>
                </a:solidFill>
                <a:effectLst/>
              </a:rPr>
              <a:t>###.#######’</a:t>
            </a:r>
          </a:p>
          <a:p>
            <a:r>
              <a:rPr lang="en-US" sz="1400" i="1" dirty="0">
                <a:solidFill>
                  <a:srgbClr val="8C8C8C"/>
                </a:solidFill>
                <a:effectLst/>
              </a:rPr>
              <a:t> ###) #######</a:t>
            </a:r>
          </a:p>
          <a:p>
            <a:r>
              <a:rPr lang="en-US" sz="1400" i="1" dirty="0">
                <a:solidFill>
                  <a:srgbClr val="8C8C8C"/>
                </a:solidFill>
                <a:effectLst/>
              </a:rPr>
              <a:t>(###)###-####</a:t>
            </a:r>
            <a:endParaRPr lang="en-US" sz="1400" dirty="0">
              <a:latin typeface="Times New Roman" panose="02020603050405020304" pitchFamily="18" charset="0"/>
              <a:cs typeface="Times New Roman" panose="02020603050405020304" pitchFamily="18" charset="0"/>
            </a:endParaRPr>
          </a:p>
        </p:txBody>
      </p:sp>
      <p:pic>
        <p:nvPicPr>
          <p:cNvPr id="7" name="Picture 6" descr="Graphical user interface, text, application, email&#10;&#10;Description automatically generated">
            <a:extLst>
              <a:ext uri="{FF2B5EF4-FFF2-40B4-BE49-F238E27FC236}">
                <a16:creationId xmlns:a16="http://schemas.microsoft.com/office/drawing/2014/main" id="{C660E1F2-F167-EC04-F692-80F8545AB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89" y="1515050"/>
            <a:ext cx="4711233" cy="3437779"/>
          </a:xfrm>
          <a:prstGeom prst="rect">
            <a:avLst/>
          </a:prstGeom>
        </p:spPr>
      </p:pic>
    </p:spTree>
    <p:extLst>
      <p:ext uri="{BB962C8B-B14F-4D97-AF65-F5344CB8AC3E}">
        <p14:creationId xmlns:p14="http://schemas.microsoft.com/office/powerpoint/2010/main" val="77931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748309"/>
            <a:ext cx="8854633" cy="742117"/>
          </a:xfrm>
        </p:spPr>
        <p:txBody>
          <a:bodyPr>
            <a:noAutofit/>
          </a:bodyPr>
          <a:lstStyle/>
          <a:p>
            <a:pPr algn="just"/>
            <a:r>
              <a:rPr lang="en-US" sz="3200" dirty="0"/>
              <a:t>3.  Improvising the DQ dimension- validity for Date of birth</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18</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490521" y="934505"/>
            <a:ext cx="9139318" cy="400110"/>
          </a:xfrm>
          <a:prstGeom prst="rect">
            <a:avLst/>
          </a:prstGeom>
          <a:noFill/>
        </p:spPr>
        <p:txBody>
          <a:bodyPr wrap="square" rtlCol="0">
            <a:spAutoFit/>
          </a:bodyPr>
          <a:lstStyle/>
          <a:p>
            <a:r>
              <a:rPr lang="en-US" sz="2000" b="1" dirty="0"/>
              <a:t>                      Standardization rules</a:t>
            </a:r>
            <a:endParaRPr lang="en-US" sz="2000" dirty="0"/>
          </a:p>
        </p:txBody>
      </p:sp>
      <p:pic>
        <p:nvPicPr>
          <p:cNvPr id="11" name="Picture 10" descr="Graphical user interface, text, application, email&#10;&#10;Description automatically generated">
            <a:extLst>
              <a:ext uri="{FF2B5EF4-FFF2-40B4-BE49-F238E27FC236}">
                <a16:creationId xmlns:a16="http://schemas.microsoft.com/office/drawing/2014/main" id="{D4A1C19A-D34A-159B-CC95-6DB0AC9BB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989" y="1428609"/>
            <a:ext cx="5040313" cy="3870381"/>
          </a:xfrm>
          <a:prstGeom prst="rect">
            <a:avLst/>
          </a:prstGeom>
        </p:spPr>
      </p:pic>
    </p:spTree>
    <p:extLst>
      <p:ext uri="{BB962C8B-B14F-4D97-AF65-F5344CB8AC3E}">
        <p14:creationId xmlns:p14="http://schemas.microsoft.com/office/powerpoint/2010/main" val="397204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F305A-9E69-41E0-5154-98FB220208A1}"/>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2" name="Title 1">
            <a:extLst>
              <a:ext uri="{FF2B5EF4-FFF2-40B4-BE49-F238E27FC236}">
                <a16:creationId xmlns:a16="http://schemas.microsoft.com/office/drawing/2014/main" id="{7D8E7131-8E5B-3640-F011-E8903B015C51}"/>
              </a:ext>
            </a:extLst>
          </p:cNvPr>
          <p:cNvSpPr>
            <a:spLocks noGrp="1"/>
          </p:cNvSpPr>
          <p:nvPr>
            <p:ph type="title"/>
          </p:nvPr>
        </p:nvSpPr>
        <p:spPr/>
        <p:txBody>
          <a:bodyPr>
            <a:normAutofit/>
          </a:bodyPr>
          <a:lstStyle/>
          <a:p>
            <a:r>
              <a:rPr lang="en-US" sz="3307" dirty="0"/>
              <a:t>Problem Statement for Uniqueness</a:t>
            </a:r>
          </a:p>
        </p:txBody>
      </p:sp>
      <p:pic>
        <p:nvPicPr>
          <p:cNvPr id="6" name="Picture 5" descr="ua-little-rock-box-v-rgb.png">
            <a:extLst>
              <a:ext uri="{FF2B5EF4-FFF2-40B4-BE49-F238E27FC236}">
                <a16:creationId xmlns:a16="http://schemas.microsoft.com/office/drawing/2014/main" id="{9A247665-51F6-DB96-2227-102F03B4D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Slide Number Placeholder 5">
            <a:extLst>
              <a:ext uri="{FF2B5EF4-FFF2-40B4-BE49-F238E27FC236}">
                <a16:creationId xmlns:a16="http://schemas.microsoft.com/office/drawing/2014/main" id="{1FE0052E-AEE5-1BA9-8332-94DDEE041EB8}"/>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19</a:t>
            </a:fld>
            <a:endParaRPr lang="en-US" sz="992" dirty="0">
              <a:solidFill>
                <a:schemeClr val="bg1">
                  <a:lumMod val="85000"/>
                </a:schemeClr>
              </a:solidFill>
            </a:endParaRPr>
          </a:p>
        </p:txBody>
      </p:sp>
      <p:sp>
        <p:nvSpPr>
          <p:cNvPr id="18" name="TextBox 17">
            <a:extLst>
              <a:ext uri="{FF2B5EF4-FFF2-40B4-BE49-F238E27FC236}">
                <a16:creationId xmlns:a16="http://schemas.microsoft.com/office/drawing/2014/main" id="{B666F154-B08E-3C9C-F409-0213EB218D4C}"/>
              </a:ext>
            </a:extLst>
          </p:cNvPr>
          <p:cNvSpPr txBox="1"/>
          <p:nvPr/>
        </p:nvSpPr>
        <p:spPr>
          <a:xfrm>
            <a:off x="335152" y="1387107"/>
            <a:ext cx="8577354" cy="3970318"/>
          </a:xfrm>
          <a:prstGeom prst="rect">
            <a:avLst/>
          </a:prstGeom>
          <a:noFill/>
        </p:spPr>
        <p:txBody>
          <a:bodyPr wrap="square" rtlCol="0">
            <a:spAutoFit/>
          </a:bodyPr>
          <a:lstStyle/>
          <a:p>
            <a:pPr algn="just"/>
            <a:r>
              <a:rPr lang="en-US" dirty="0"/>
              <a:t>1. Goal: To improve the Uniqueness.</a:t>
            </a:r>
          </a:p>
          <a:p>
            <a:pPr algn="just"/>
            <a:endParaRPr lang="en-US" dirty="0"/>
          </a:p>
          <a:p>
            <a:pPr algn="just"/>
            <a:r>
              <a:rPr lang="en-US" dirty="0"/>
              <a:t>2. Which approach to proceed to improve data Quality.</a:t>
            </a:r>
          </a:p>
          <a:p>
            <a:pPr algn="just"/>
            <a:r>
              <a:rPr lang="en-US" dirty="0"/>
              <a:t>We proceed with 3 methods to improve the Uniqueness and compare the results based on Precision and recall.</a:t>
            </a:r>
          </a:p>
          <a:p>
            <a:pPr algn="just"/>
            <a:r>
              <a:rPr lang="en-US" dirty="0"/>
              <a:t>They are:</a:t>
            </a:r>
          </a:p>
          <a:p>
            <a:pPr marL="342900" indent="-342900" algn="just">
              <a:buAutoNum type="arabicPeriod"/>
            </a:pPr>
            <a:r>
              <a:rPr lang="en-US" dirty="0" err="1"/>
              <a:t>RecordLinkage</a:t>
            </a:r>
            <a:r>
              <a:rPr lang="en-US" dirty="0"/>
              <a:t> tool kit (Pairwise </a:t>
            </a:r>
            <a:r>
              <a:rPr lang="en-US" dirty="0" err="1"/>
              <a:t>comparision</a:t>
            </a:r>
            <a:r>
              <a:rPr lang="en-US" dirty="0"/>
              <a:t>)</a:t>
            </a:r>
          </a:p>
          <a:p>
            <a:pPr marL="342900" indent="-342900" algn="just">
              <a:buAutoNum type="arabicPeriod"/>
            </a:pPr>
            <a:r>
              <a:rPr lang="en-US" dirty="0"/>
              <a:t>Using Oyster </a:t>
            </a:r>
          </a:p>
          <a:p>
            <a:pPr marL="342900" indent="-342900" algn="just">
              <a:buAutoNum type="arabicPeriod"/>
            </a:pPr>
            <a:r>
              <a:rPr lang="en-US" dirty="0" err="1"/>
              <a:t>Splink</a:t>
            </a:r>
            <a:r>
              <a:rPr lang="en-US" dirty="0"/>
              <a:t> </a:t>
            </a:r>
          </a:p>
          <a:p>
            <a:pPr algn="just"/>
            <a:endParaRPr lang="en-US" dirty="0"/>
          </a:p>
          <a:p>
            <a:pPr algn="just"/>
            <a:r>
              <a:rPr lang="en-US" dirty="0"/>
              <a:t>1. What are the Metrics to consider to resolve and Improvising the incompleteness?</a:t>
            </a:r>
          </a:p>
          <a:p>
            <a:pPr algn="just"/>
            <a:endParaRPr lang="en-US" dirty="0"/>
          </a:p>
          <a:p>
            <a:pPr algn="just"/>
            <a:r>
              <a:rPr lang="en-US" dirty="0"/>
              <a:t>4. Comparing the results with the Truth set / from the Organizational metadate </a:t>
            </a:r>
          </a:p>
          <a:p>
            <a:pPr algn="just"/>
            <a:endParaRPr lang="en-US" dirty="0"/>
          </a:p>
        </p:txBody>
      </p:sp>
      <mc:AlternateContent xmlns:mc="http://schemas.openxmlformats.org/markup-compatibility/2006">
        <mc:Choice xmlns:am3d="http://schemas.microsoft.com/office/drawing/2017/model3d" Requires="am3d">
          <p:graphicFrame>
            <p:nvGraphicFramePr>
              <p:cNvPr id="5" name="3D Model 4" descr="Question mark">
                <a:extLst>
                  <a:ext uri="{FF2B5EF4-FFF2-40B4-BE49-F238E27FC236}">
                    <a16:creationId xmlns:a16="http://schemas.microsoft.com/office/drawing/2014/main" id="{782312FB-4D0E-6BE5-C126-39F198B96F65}"/>
                  </a:ext>
                </a:extLst>
              </p:cNvPr>
              <p:cNvGraphicFramePr>
                <a:graphicFrameLocks noChangeAspect="1"/>
              </p:cNvGraphicFramePr>
              <p:nvPr>
                <p:extLst>
                  <p:ext uri="{D42A27DB-BD31-4B8C-83A1-F6EECF244321}">
                    <p14:modId xmlns:p14="http://schemas.microsoft.com/office/powerpoint/2010/main" val="1407459907"/>
                  </p:ext>
                </p:extLst>
              </p:nvPr>
            </p:nvGraphicFramePr>
            <p:xfrm>
              <a:off x="8337883" y="2767050"/>
              <a:ext cx="1149246" cy="1516393"/>
            </p:xfrm>
            <a:graphic>
              <a:graphicData uri="http://schemas.microsoft.com/office/drawing/2017/model3d">
                <am3d:model3d r:embed="rId4">
                  <am3d:spPr>
                    <a:xfrm>
                      <a:off x="0" y="0"/>
                      <a:ext cx="1149246" cy="1516393"/>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m3d:postTrans dx="0" dy="0" dz="0"/>
                  </am3d:trans>
                  <am3d:raster rName="Office3DRenderer" rVer="16.0.8326">
                    <am3d:blip r:embed="rId5"/>
                  </am3d:raster>
                  <am3d:objViewport viewportSz="18842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Question mark">
                <a:extLst>
                  <a:ext uri="{FF2B5EF4-FFF2-40B4-BE49-F238E27FC236}">
                    <a16:creationId xmlns:a16="http://schemas.microsoft.com/office/drawing/2014/main" id="{782312FB-4D0E-6BE5-C126-39F198B96F65}"/>
                  </a:ext>
                </a:extLst>
              </p:cNvPr>
              <p:cNvPicPr>
                <a:picLocks noGrp="1" noRot="1" noChangeAspect="1" noMove="1" noResize="1" noEditPoints="1" noAdjustHandles="1" noChangeArrowheads="1" noChangeShapeType="1" noCrop="1"/>
              </p:cNvPicPr>
              <p:nvPr/>
            </p:nvPicPr>
            <p:blipFill>
              <a:blip r:embed="rId5"/>
              <a:stretch>
                <a:fillRect/>
              </a:stretch>
            </p:blipFill>
            <p:spPr>
              <a:xfrm>
                <a:off x="8337883" y="2767050"/>
                <a:ext cx="1149246" cy="1516393"/>
              </a:xfrm>
              <a:prstGeom prst="rect">
                <a:avLst/>
              </a:prstGeom>
            </p:spPr>
          </p:pic>
        </mc:Fallback>
      </mc:AlternateContent>
      <p:pic>
        <p:nvPicPr>
          <p:cNvPr id="13" name="Graphic 12" descr="Question Mark with solid fill">
            <a:extLst>
              <a:ext uri="{FF2B5EF4-FFF2-40B4-BE49-F238E27FC236}">
                <a16:creationId xmlns:a16="http://schemas.microsoft.com/office/drawing/2014/main" id="{963194B5-3A6C-1E34-F1CF-E9FDCA1D3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7586" y="3727717"/>
            <a:ext cx="580594" cy="580594"/>
          </a:xfrm>
          <a:prstGeom prst="rect">
            <a:avLst/>
          </a:prstGeom>
        </p:spPr>
      </p:pic>
    </p:spTree>
    <p:extLst>
      <p:ext uri="{BB962C8B-B14F-4D97-AF65-F5344CB8AC3E}">
        <p14:creationId xmlns:p14="http://schemas.microsoft.com/office/powerpoint/2010/main" val="133015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DEFD-5163-A6AB-3D96-25F3D59FE901}"/>
              </a:ext>
            </a:extLst>
          </p:cNvPr>
          <p:cNvSpPr>
            <a:spLocks noGrp="1"/>
          </p:cNvSpPr>
          <p:nvPr>
            <p:ph type="title"/>
          </p:nvPr>
        </p:nvSpPr>
        <p:spPr>
          <a:xfrm>
            <a:off x="693043" y="277125"/>
            <a:ext cx="8694539" cy="1096006"/>
          </a:xfrm>
        </p:spPr>
        <p:txBody>
          <a:bodyPr/>
          <a:lstStyle/>
          <a:p>
            <a:r>
              <a:rPr lang="en-US" dirty="0"/>
              <a:t>Supervisory Committee</a:t>
            </a:r>
          </a:p>
        </p:txBody>
      </p:sp>
      <p:sp>
        <p:nvSpPr>
          <p:cNvPr id="4" name="Slide Number Placeholder 3">
            <a:extLst>
              <a:ext uri="{FF2B5EF4-FFF2-40B4-BE49-F238E27FC236}">
                <a16:creationId xmlns:a16="http://schemas.microsoft.com/office/drawing/2014/main" id="{2E139A20-246E-0307-A08F-A660963B9EFB}"/>
              </a:ext>
            </a:extLst>
          </p:cNvPr>
          <p:cNvSpPr>
            <a:spLocks noGrp="1"/>
          </p:cNvSpPr>
          <p:nvPr>
            <p:ph type="sldNum" sz="quarter" idx="12"/>
          </p:nvPr>
        </p:nvSpPr>
        <p:spPr/>
        <p:txBody>
          <a:bodyPr/>
          <a:lstStyle/>
          <a:p>
            <a:fld id="{96FD9FDD-A8F1-2643-B5D1-2B969FF16100}" type="slidenum">
              <a:rPr lang="en-US" smtClean="0"/>
              <a:t>2</a:t>
            </a:fld>
            <a:endParaRPr lang="en-US"/>
          </a:p>
        </p:txBody>
      </p:sp>
      <p:sp>
        <p:nvSpPr>
          <p:cNvPr id="7" name="TextBox 6">
            <a:extLst>
              <a:ext uri="{FF2B5EF4-FFF2-40B4-BE49-F238E27FC236}">
                <a16:creationId xmlns:a16="http://schemas.microsoft.com/office/drawing/2014/main" id="{E5820BF4-386B-5A17-3EC5-4B859F54B2A6}"/>
              </a:ext>
            </a:extLst>
          </p:cNvPr>
          <p:cNvSpPr txBox="1"/>
          <p:nvPr/>
        </p:nvSpPr>
        <p:spPr>
          <a:xfrm>
            <a:off x="0" y="1397999"/>
            <a:ext cx="9523284" cy="3634136"/>
          </a:xfrm>
          <a:prstGeom prst="rect">
            <a:avLst/>
          </a:prstGeom>
          <a:noFill/>
        </p:spPr>
        <p:txBody>
          <a:bodyPr wrap="square">
            <a:spAutoFit/>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Committee Chair &amp; Faculty Advisor: Dr. John 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Talburt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u="sng"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jrtalburt@ualr.edu</a:t>
            </a:r>
            <a:r>
              <a:rPr lang="en-US" sz="20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Sponsoring Organization: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PiLog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Groups</a:t>
            </a:r>
          </a:p>
          <a:p>
            <a:pPr marL="0" marR="0">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Committee Member &amp;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Sponsoring Supervisor &amp; Business Consultant: Leon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Claassens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leon.Claassens@pilog.co.za</a:t>
            </a:r>
            <a:r>
              <a:rPr lang="en-US" sz="2000" b="1"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endParaRPr lang="en-US"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Information Science,</a:t>
            </a:r>
            <a:endPar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University of Arkansas at Little Rock</a:t>
            </a:r>
            <a:endParaRPr lang="en-US" sz="20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A2F2FCAE-1FB5-9022-CE7E-E768E6DEABBA}"/>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pic>
        <p:nvPicPr>
          <p:cNvPr id="11" name="Picture 10" descr="ua-little-rock-box-v-rgb.png">
            <a:extLst>
              <a:ext uri="{FF2B5EF4-FFF2-40B4-BE49-F238E27FC236}">
                <a16:creationId xmlns:a16="http://schemas.microsoft.com/office/drawing/2014/main" id="{B7E64EBA-FE6F-390B-D3B8-2CE30980A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12" name="Slide Number Placeholder 5">
            <a:extLst>
              <a:ext uri="{FF2B5EF4-FFF2-40B4-BE49-F238E27FC236}">
                <a16:creationId xmlns:a16="http://schemas.microsoft.com/office/drawing/2014/main" id="{DE11BDA9-0818-23EA-351F-5307F366D4B0}"/>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2</a:t>
            </a:fld>
            <a:endParaRPr lang="en-US" sz="992" dirty="0">
              <a:solidFill>
                <a:schemeClr val="bg1">
                  <a:lumMod val="85000"/>
                </a:schemeClr>
              </a:solidFill>
            </a:endParaRPr>
          </a:p>
        </p:txBody>
      </p:sp>
    </p:spTree>
    <p:extLst>
      <p:ext uri="{BB962C8B-B14F-4D97-AF65-F5344CB8AC3E}">
        <p14:creationId xmlns:p14="http://schemas.microsoft.com/office/powerpoint/2010/main" val="243268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Uniqueness</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20</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775205" y="791028"/>
            <a:ext cx="8854634" cy="3785652"/>
          </a:xfrm>
          <a:prstGeom prst="rect">
            <a:avLst/>
          </a:prstGeom>
          <a:noFill/>
        </p:spPr>
        <p:txBody>
          <a:bodyPr wrap="square" rtlCol="0">
            <a:spAutoFit/>
          </a:bodyPr>
          <a:lstStyle/>
          <a:p>
            <a:r>
              <a:rPr lang="en-US" sz="2000" b="1" dirty="0"/>
              <a:t>Uniqueness:</a:t>
            </a:r>
          </a:p>
          <a:p>
            <a:r>
              <a:rPr lang="en-US" sz="2000" dirty="0"/>
              <a:t>Most Critical dimension to ensure no duplication of records.</a:t>
            </a:r>
          </a:p>
          <a:p>
            <a:r>
              <a:rPr lang="en-US" sz="2000" dirty="0"/>
              <a:t>Measured with in the dataset or across the dataset</a:t>
            </a:r>
          </a:p>
          <a:p>
            <a:r>
              <a:rPr lang="en-US" sz="2000" b="0" i="0" dirty="0">
                <a:solidFill>
                  <a:srgbClr val="002B40"/>
                </a:solidFill>
                <a:effectLst/>
                <a:latin typeface="ivar"/>
              </a:rPr>
              <a:t>Data uniqueness also improves Data Governance and speeds up compliance.</a:t>
            </a:r>
            <a:endParaRPr lang="en-US" sz="2000" dirty="0"/>
          </a:p>
          <a:p>
            <a:endParaRPr lang="en-US" sz="2000" dirty="0"/>
          </a:p>
          <a:p>
            <a:r>
              <a:rPr lang="en-US" sz="2000" dirty="0"/>
              <a:t>Entity Resolution is a strategy for finding records that refer to the same real-world entity in different data sources or within the same data source.</a:t>
            </a:r>
          </a:p>
          <a:p>
            <a:r>
              <a:rPr lang="en-US" sz="2000" dirty="0"/>
              <a:t>In this even the  strings are nearly identical.</a:t>
            </a:r>
          </a:p>
          <a:p>
            <a:r>
              <a:rPr lang="en-US" sz="2000" dirty="0"/>
              <a:t>To improve the uniqueness we are using </a:t>
            </a:r>
            <a:r>
              <a:rPr lang="en-US" sz="2000" dirty="0" err="1"/>
              <a:t>RecordLinkage</a:t>
            </a:r>
            <a:r>
              <a:rPr lang="en-US" sz="2000" dirty="0"/>
              <a:t> Package to link and deduplicate the records.</a:t>
            </a:r>
          </a:p>
          <a:p>
            <a:endParaRPr lang="en-US" sz="2000" dirty="0"/>
          </a:p>
          <a:p>
            <a:endParaRPr lang="en-US" sz="2000" dirty="0"/>
          </a:p>
        </p:txBody>
      </p:sp>
    </p:spTree>
    <p:extLst>
      <p:ext uri="{BB962C8B-B14F-4D97-AF65-F5344CB8AC3E}">
        <p14:creationId xmlns:p14="http://schemas.microsoft.com/office/powerpoint/2010/main" val="257948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Uniqueness</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21</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775205" y="791028"/>
            <a:ext cx="8854634" cy="3477875"/>
          </a:xfrm>
          <a:prstGeom prst="rect">
            <a:avLst/>
          </a:prstGeom>
          <a:noFill/>
        </p:spPr>
        <p:txBody>
          <a:bodyPr wrap="square" rtlCol="0">
            <a:spAutoFit/>
          </a:bodyPr>
          <a:lstStyle/>
          <a:p>
            <a:r>
              <a:rPr lang="en-US" sz="2000" b="0" i="0" dirty="0">
                <a:solidFill>
                  <a:srgbClr val="464646"/>
                </a:solidFill>
                <a:effectLst/>
                <a:latin typeface="+mj-lt"/>
              </a:rPr>
              <a:t>Purpose </a:t>
            </a:r>
            <a:r>
              <a:rPr lang="en-US" sz="2000" b="0" i="0" dirty="0">
                <a:solidFill>
                  <a:srgbClr val="464646"/>
                </a:solidFill>
                <a:effectLst/>
                <a:latin typeface="+mj-lt"/>
                <a:sym typeface="Wingdings" pitchFamily="2" charset="2"/>
              </a:rPr>
              <a:t> To find the duplicates between two datasets.</a:t>
            </a:r>
          </a:p>
          <a:p>
            <a:endParaRPr lang="en-US" sz="2000" b="0" i="0" dirty="0">
              <a:solidFill>
                <a:srgbClr val="464646"/>
              </a:solidFill>
              <a:effectLst/>
              <a:latin typeface="+mj-lt"/>
            </a:endParaRPr>
          </a:p>
          <a:p>
            <a:pPr algn="l"/>
            <a:r>
              <a:rPr lang="en-US" sz="2000" b="0" i="0" dirty="0">
                <a:effectLst/>
                <a:latin typeface="+mj-lt"/>
              </a:rPr>
              <a:t>There are two main types of record linkage:</a:t>
            </a:r>
          </a:p>
          <a:p>
            <a:pPr algn="l"/>
            <a:r>
              <a:rPr lang="en-US" sz="2000" b="1" i="0" dirty="0">
                <a:effectLst/>
                <a:latin typeface="+mj-lt"/>
              </a:rPr>
              <a:t>Deterministic Record Linkage:</a:t>
            </a:r>
          </a:p>
          <a:p>
            <a:pPr lvl="1"/>
            <a:r>
              <a:rPr lang="en-US" sz="2000" dirty="0">
                <a:latin typeface="+mj-lt"/>
              </a:rPr>
              <a:t>It involves </a:t>
            </a:r>
            <a:r>
              <a:rPr lang="en-US" sz="2000" b="0" i="0" dirty="0">
                <a:effectLst/>
                <a:latin typeface="+mj-lt"/>
              </a:rPr>
              <a:t>doing </a:t>
            </a:r>
            <a:r>
              <a:rPr lang="en-US" sz="2000" b="1" i="0" dirty="0">
                <a:effectLst/>
                <a:latin typeface="+mj-lt"/>
              </a:rPr>
              <a:t>matches and joins</a:t>
            </a:r>
            <a:r>
              <a:rPr lang="en-US" sz="2000" b="0" i="0" dirty="0">
                <a:effectLst/>
                <a:latin typeface="+mj-lt"/>
              </a:rPr>
              <a:t> on data to find duplicates </a:t>
            </a:r>
          </a:p>
          <a:p>
            <a:pPr algn="l"/>
            <a:r>
              <a:rPr lang="en-US" sz="2000" b="0" i="0" dirty="0">
                <a:effectLst/>
                <a:latin typeface="+mj-lt"/>
              </a:rPr>
              <a:t>          Easier, Suitable for data having high level of  inaccuracy.</a:t>
            </a:r>
          </a:p>
          <a:p>
            <a:pPr algn="l"/>
            <a:r>
              <a:rPr lang="en-US" sz="2000" b="1" i="0" dirty="0" err="1">
                <a:effectLst/>
                <a:latin typeface="+mj-lt"/>
              </a:rPr>
              <a:t>Probabalistic</a:t>
            </a:r>
            <a:r>
              <a:rPr lang="en-US" sz="2000" b="1" i="0" dirty="0">
                <a:effectLst/>
                <a:latin typeface="+mj-lt"/>
              </a:rPr>
              <a:t> Record Linkage:</a:t>
            </a:r>
          </a:p>
          <a:p>
            <a:pPr marL="342900" indent="-342900" algn="l">
              <a:buAutoNum type="arabicPeriod"/>
            </a:pPr>
            <a:r>
              <a:rPr lang="en-US" sz="2000" b="0" i="0" dirty="0">
                <a:effectLst/>
                <a:latin typeface="+mj-lt"/>
              </a:rPr>
              <a:t>Calculates based on the probability that two records matches or not.</a:t>
            </a:r>
          </a:p>
          <a:p>
            <a:pPr marL="342900" indent="-342900" algn="l">
              <a:buAutoNum type="arabicPeriod"/>
            </a:pPr>
            <a:r>
              <a:rPr lang="en-US" sz="2000" dirty="0">
                <a:latin typeface="+mj-lt"/>
              </a:rPr>
              <a:t>Further uses ML Algorithms to classify and find matches automatically using confusion matrix.</a:t>
            </a:r>
          </a:p>
          <a:p>
            <a:endParaRPr lang="en-US" sz="2000" dirty="0"/>
          </a:p>
        </p:txBody>
      </p:sp>
    </p:spTree>
    <p:extLst>
      <p:ext uri="{BB962C8B-B14F-4D97-AF65-F5344CB8AC3E}">
        <p14:creationId xmlns:p14="http://schemas.microsoft.com/office/powerpoint/2010/main" val="3221290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7"/>
            <a:ext cx="8854633" cy="742117"/>
          </a:xfrm>
        </p:spPr>
        <p:txBody>
          <a:bodyPr>
            <a:noAutofit/>
          </a:bodyPr>
          <a:lstStyle/>
          <a:p>
            <a:pPr algn="just"/>
            <a:r>
              <a:rPr lang="en-US" sz="3200" dirty="0"/>
              <a:t>3.  Improvising the DQ dimension- Uniqueness</a:t>
            </a:r>
          </a:p>
          <a:p>
            <a:pPr algn="just"/>
            <a:endParaRPr lang="en-US" sz="3200"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22</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775205" y="791028"/>
            <a:ext cx="8854634" cy="5016758"/>
          </a:xfrm>
          <a:prstGeom prst="rect">
            <a:avLst/>
          </a:prstGeom>
          <a:noFill/>
        </p:spPr>
        <p:txBody>
          <a:bodyPr wrap="square" rtlCol="0">
            <a:spAutoFit/>
          </a:bodyPr>
          <a:lstStyle/>
          <a:p>
            <a:r>
              <a:rPr lang="en-US" sz="1600" dirty="0" err="1"/>
              <a:t>RecordLinkageToolKit</a:t>
            </a:r>
            <a:r>
              <a:rPr lang="en-US" sz="1600" dirty="0"/>
              <a:t>:</a:t>
            </a:r>
          </a:p>
          <a:p>
            <a:r>
              <a:rPr lang="en-US" sz="1600" dirty="0"/>
              <a:t>1</a:t>
            </a:r>
            <a:r>
              <a:rPr lang="en-US" sz="1600" baseline="30000" dirty="0"/>
              <a:t>st</a:t>
            </a:r>
            <a:r>
              <a:rPr lang="en-US" sz="1600" dirty="0"/>
              <a:t> stage:</a:t>
            </a:r>
          </a:p>
          <a:p>
            <a:pPr marL="342900" indent="-342900">
              <a:buAutoNum type="arabicPeriod"/>
            </a:pPr>
            <a:r>
              <a:rPr lang="en-US" sz="1600" dirty="0"/>
              <a:t>Preprocess the data(cleaning, detecting </a:t>
            </a:r>
            <a:r>
              <a:rPr lang="en-US" sz="1600" dirty="0" err="1"/>
              <a:t>anamolies</a:t>
            </a:r>
            <a:r>
              <a:rPr lang="en-US" sz="1600" dirty="0"/>
              <a:t>)</a:t>
            </a:r>
          </a:p>
          <a:p>
            <a:pPr marL="342900" indent="-342900">
              <a:buAutoNum type="arabicPeriod"/>
            </a:pPr>
            <a:r>
              <a:rPr lang="en-US" sz="1600" dirty="0"/>
              <a:t>Adding </a:t>
            </a:r>
            <a:r>
              <a:rPr lang="en-US" sz="1600" b="0" i="1" dirty="0">
                <a:effectLst/>
                <a:latin typeface="Inter"/>
              </a:rPr>
              <a:t>phonetic</a:t>
            </a:r>
            <a:r>
              <a:rPr lang="en-US" sz="1600" b="0" i="0" dirty="0">
                <a:effectLst/>
                <a:latin typeface="Inter"/>
              </a:rPr>
              <a:t> version of the name using the </a:t>
            </a:r>
            <a:r>
              <a:rPr lang="en-US" sz="1600" b="0" i="0" dirty="0" err="1">
                <a:effectLst/>
                <a:latin typeface="Inter"/>
              </a:rPr>
              <a:t>soundex</a:t>
            </a:r>
            <a:r>
              <a:rPr lang="en-US" sz="1600" b="0" i="0" dirty="0">
                <a:effectLst/>
                <a:latin typeface="Inter"/>
              </a:rPr>
              <a:t> method</a:t>
            </a:r>
          </a:p>
          <a:p>
            <a:pPr marL="342900" indent="-342900">
              <a:buAutoNum type="arabicPeriod"/>
            </a:pPr>
            <a:endParaRPr lang="en-US" sz="1600" dirty="0">
              <a:latin typeface="Inter"/>
            </a:endParaRPr>
          </a:p>
          <a:p>
            <a:r>
              <a:rPr lang="en-US" sz="1600" dirty="0"/>
              <a:t>2nd stage: Indexing and Blocking </a:t>
            </a:r>
          </a:p>
          <a:p>
            <a:r>
              <a:rPr lang="en-US" sz="1600" dirty="0"/>
              <a:t>Identifying the candidate pairs (</a:t>
            </a:r>
            <a:r>
              <a:rPr lang="en-US" sz="1600" dirty="0" err="1"/>
              <a:t>possibllity</a:t>
            </a:r>
            <a:r>
              <a:rPr lang="en-US" sz="1600" dirty="0"/>
              <a:t> of having matches)</a:t>
            </a:r>
          </a:p>
          <a:p>
            <a:r>
              <a:rPr lang="en-US" sz="1600" dirty="0"/>
              <a:t>Blocking using the </a:t>
            </a:r>
            <a:r>
              <a:rPr lang="en-US" sz="1600" dirty="0" err="1"/>
              <a:t>Phonetic_Initials</a:t>
            </a:r>
            <a:endParaRPr lang="en-US" sz="1600" dirty="0"/>
          </a:p>
          <a:p>
            <a:r>
              <a:rPr lang="en-US" sz="1600" b="0" i="0" dirty="0">
                <a:effectLst/>
                <a:latin typeface="Inter"/>
              </a:rPr>
              <a:t>Generated  </a:t>
            </a:r>
            <a:r>
              <a:rPr lang="en-US" sz="1600" b="1" i="0" dirty="0" err="1">
                <a:effectLst/>
                <a:latin typeface="Inter"/>
              </a:rPr>
              <a:t>multiindex</a:t>
            </a:r>
            <a:r>
              <a:rPr lang="en-US" sz="1600" b="0" i="0" dirty="0">
                <a:effectLst/>
                <a:latin typeface="Inter"/>
              </a:rPr>
              <a:t> showing each candidate pair</a:t>
            </a:r>
            <a:endParaRPr lang="en-US" sz="1600" dirty="0"/>
          </a:p>
          <a:p>
            <a:endParaRPr lang="en-US" sz="1600" dirty="0"/>
          </a:p>
          <a:p>
            <a:r>
              <a:rPr lang="en-US" sz="1600" dirty="0"/>
              <a:t>3</a:t>
            </a:r>
            <a:r>
              <a:rPr lang="en-US" sz="1600" baseline="30000" dirty="0"/>
              <a:t>rd</a:t>
            </a:r>
            <a:r>
              <a:rPr lang="en-US" sz="1600" dirty="0"/>
              <a:t> Stage: </a:t>
            </a:r>
            <a:r>
              <a:rPr lang="en-US" sz="1600" dirty="0" err="1"/>
              <a:t>Comparisions</a:t>
            </a:r>
            <a:endParaRPr lang="en-US" sz="1600" dirty="0"/>
          </a:p>
          <a:p>
            <a:r>
              <a:rPr lang="en-US" sz="1600" dirty="0"/>
              <a:t>It measures the difference between each of the record features </a:t>
            </a:r>
            <a:r>
              <a:rPr lang="en-US" sz="1600" dirty="0">
                <a:sym typeface="Wingdings" pitchFamily="2" charset="2"/>
              </a:rPr>
              <a:t> determines level of similar in the feature</a:t>
            </a:r>
            <a:endParaRPr lang="en-US" sz="1600" dirty="0"/>
          </a:p>
          <a:p>
            <a:r>
              <a:rPr lang="en-US" sz="1600" dirty="0"/>
              <a:t>Using the </a:t>
            </a:r>
            <a:r>
              <a:rPr lang="en-US" sz="1600" b="0" i="0" dirty="0">
                <a:effectLst/>
                <a:latin typeface="Inter"/>
              </a:rPr>
              <a:t>"</a:t>
            </a:r>
            <a:r>
              <a:rPr lang="en-US" sz="1600" b="0" i="0" dirty="0" err="1">
                <a:effectLst/>
                <a:latin typeface="Inter"/>
              </a:rPr>
              <a:t>jarowinkler</a:t>
            </a:r>
            <a:r>
              <a:rPr lang="en-US" sz="1600" b="0" i="0" dirty="0">
                <a:effectLst/>
                <a:latin typeface="Inter"/>
              </a:rPr>
              <a:t>" algorithm on all the strings</a:t>
            </a:r>
            <a:endParaRPr lang="en-US" sz="1600" dirty="0"/>
          </a:p>
          <a:p>
            <a:r>
              <a:rPr lang="en-US" sz="1600" dirty="0"/>
              <a:t>Results in scaling the similarity between 0 -1 range.</a:t>
            </a:r>
          </a:p>
          <a:p>
            <a:endParaRPr lang="en-US" sz="1600" dirty="0"/>
          </a:p>
          <a:p>
            <a:r>
              <a:rPr lang="en-US" sz="1600" dirty="0"/>
              <a:t>4</a:t>
            </a:r>
            <a:r>
              <a:rPr lang="en-US" sz="1600" baseline="30000" dirty="0"/>
              <a:t>th</a:t>
            </a:r>
            <a:r>
              <a:rPr lang="en-US" sz="1600" dirty="0"/>
              <a:t> stage: </a:t>
            </a:r>
            <a:r>
              <a:rPr lang="en-US" sz="1600" b="0" i="0" dirty="0">
                <a:solidFill>
                  <a:srgbClr val="000000"/>
                </a:solidFill>
                <a:effectLst/>
                <a:latin typeface="Inter"/>
              </a:rPr>
              <a:t>Classification:   Match or No-match</a:t>
            </a:r>
          </a:p>
          <a:p>
            <a:r>
              <a:rPr lang="en-US" sz="1600" dirty="0"/>
              <a:t>Selecting a arbitrary score and sum up the </a:t>
            </a:r>
            <a:r>
              <a:rPr lang="en-US" sz="1600" dirty="0" err="1"/>
              <a:t>comparision</a:t>
            </a:r>
            <a:r>
              <a:rPr lang="en-US" sz="1600" dirty="0"/>
              <a:t> values </a:t>
            </a:r>
          </a:p>
          <a:p>
            <a:r>
              <a:rPr lang="en-US" sz="1600" dirty="0"/>
              <a:t>If (</a:t>
            </a:r>
            <a:r>
              <a:rPr lang="en-US" sz="1600" dirty="0" err="1"/>
              <a:t>cand_pair</a:t>
            </a:r>
            <a:r>
              <a:rPr lang="en-US" sz="1600" dirty="0"/>
              <a:t> &gt; arbitrary score)  </a:t>
            </a:r>
            <a:r>
              <a:rPr lang="en-US" sz="1600" dirty="0">
                <a:sym typeface="Wingdings" pitchFamily="2" charset="2"/>
              </a:rPr>
              <a:t> match </a:t>
            </a:r>
            <a:endParaRPr lang="en-US" sz="1600" dirty="0"/>
          </a:p>
          <a:p>
            <a:pPr marL="342900" indent="-342900">
              <a:buAutoNum type="arabicPeriod"/>
            </a:pP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283275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612994" y="183153"/>
            <a:ext cx="8854633" cy="537876"/>
          </a:xfrm>
        </p:spPr>
        <p:txBody>
          <a:bodyPr>
            <a:noAutofit/>
          </a:bodyPr>
          <a:lstStyle/>
          <a:p>
            <a:pPr algn="just"/>
            <a:r>
              <a:rPr lang="en-US" sz="3200" dirty="0"/>
              <a:t>3. Metrics using in </a:t>
            </a:r>
            <a:r>
              <a:rPr lang="en-US" sz="3200" dirty="0" err="1"/>
              <a:t>RecordLinkage</a:t>
            </a:r>
            <a:r>
              <a:rPr lang="en-US" sz="3200" dirty="0"/>
              <a:t> method</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23</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139EAAF8-6E52-4E20-1EB5-58EA47D53E61}"/>
              </a:ext>
            </a:extLst>
          </p:cNvPr>
          <p:cNvSpPr txBox="1"/>
          <p:nvPr/>
        </p:nvSpPr>
        <p:spPr>
          <a:xfrm>
            <a:off x="775205" y="791028"/>
            <a:ext cx="8854634" cy="4401205"/>
          </a:xfrm>
          <a:prstGeom prst="rect">
            <a:avLst/>
          </a:prstGeom>
          <a:noFill/>
        </p:spPr>
        <p:txBody>
          <a:bodyPr wrap="square" rtlCol="0">
            <a:spAutoFit/>
          </a:bodyPr>
          <a:lstStyle/>
          <a:p>
            <a:pPr marL="342900" indent="-342900">
              <a:buAutoNum type="arabicPeriod"/>
            </a:pPr>
            <a:r>
              <a:rPr lang="en-US" sz="2000" dirty="0"/>
              <a:t>Metrics used for </a:t>
            </a:r>
            <a:r>
              <a:rPr lang="en-US" sz="2000" dirty="0" err="1"/>
              <a:t>performace</a:t>
            </a:r>
            <a:r>
              <a:rPr lang="en-US" sz="2000" dirty="0"/>
              <a:t> Evaluation:</a:t>
            </a:r>
          </a:p>
          <a:p>
            <a:pPr marL="342900" indent="-342900">
              <a:buAutoNum type="arabicPeriod"/>
            </a:pPr>
            <a:endParaRPr lang="en-US" sz="2000" dirty="0"/>
          </a:p>
          <a:p>
            <a:r>
              <a:rPr lang="en-US" sz="2000" dirty="0"/>
              <a:t>Precision: How many were right matches?</a:t>
            </a:r>
          </a:p>
          <a:p>
            <a:endParaRPr lang="en-US" sz="2000" dirty="0"/>
          </a:p>
          <a:p>
            <a:r>
              <a:rPr lang="en-US" sz="2000" dirty="0"/>
              <a:t>Recall: How many matches we miss?</a:t>
            </a:r>
          </a:p>
          <a:p>
            <a:endParaRPr lang="en-US" sz="2000" dirty="0"/>
          </a:p>
          <a:p>
            <a:r>
              <a:rPr lang="en-US" sz="2000" dirty="0"/>
              <a:t>Procedure:</a:t>
            </a:r>
          </a:p>
          <a:p>
            <a:r>
              <a:rPr lang="en-US" sz="2000" b="0" i="0" dirty="0">
                <a:effectLst/>
                <a:latin typeface="Inter"/>
              </a:rPr>
              <a:t>Set the scores that include whole numbers from 0 to 7.</a:t>
            </a:r>
          </a:p>
          <a:p>
            <a:endParaRPr lang="en-US" sz="2000" b="0" i="0" dirty="0">
              <a:effectLst/>
              <a:latin typeface="Inter"/>
            </a:endParaRPr>
          </a:p>
          <a:p>
            <a:r>
              <a:rPr lang="en-US" sz="2000" dirty="0">
                <a:latin typeface="Inter"/>
              </a:rPr>
              <a:t>If Score ~ 7     </a:t>
            </a:r>
            <a:r>
              <a:rPr lang="en-US" sz="2000" dirty="0">
                <a:latin typeface="Inter"/>
                <a:sym typeface="Wingdings" pitchFamily="2" charset="2"/>
              </a:rPr>
              <a:t>         Precision Increases              ( Gets less FP).     But  recall </a:t>
            </a:r>
          </a:p>
          <a:p>
            <a:endParaRPr lang="en-US" sz="2000" dirty="0">
              <a:latin typeface="Inter"/>
              <a:sym typeface="Wingdings" pitchFamily="2" charset="2"/>
            </a:endParaRPr>
          </a:p>
          <a:p>
            <a:r>
              <a:rPr lang="en-US" sz="2000" b="0" i="0" dirty="0">
                <a:effectLst/>
                <a:latin typeface="Inter"/>
              </a:rPr>
              <a:t>Best optimal score we get is somewhere between 6 and 7.</a:t>
            </a:r>
            <a:endParaRPr lang="en-US" sz="2000" dirty="0">
              <a:latin typeface="Inter"/>
              <a:sym typeface="Wingdings" pitchFamily="2" charset="2"/>
            </a:endParaRPr>
          </a:p>
          <a:p>
            <a:endParaRPr lang="en-US" sz="2000" dirty="0"/>
          </a:p>
          <a:p>
            <a:r>
              <a:rPr lang="en-US" sz="2000" dirty="0"/>
              <a:t>Further we can introduce ML algorithm (having numerical values) like SVM</a:t>
            </a:r>
          </a:p>
        </p:txBody>
      </p:sp>
      <p:sp>
        <p:nvSpPr>
          <p:cNvPr id="5" name="Up Arrow 4">
            <a:extLst>
              <a:ext uri="{FF2B5EF4-FFF2-40B4-BE49-F238E27FC236}">
                <a16:creationId xmlns:a16="http://schemas.microsoft.com/office/drawing/2014/main" id="{36CD79FE-ECAF-CF3C-EFD7-549B79CDB19F}"/>
              </a:ext>
            </a:extLst>
          </p:cNvPr>
          <p:cNvSpPr/>
          <p:nvPr/>
        </p:nvSpPr>
        <p:spPr>
          <a:xfrm>
            <a:off x="5202522" y="3547873"/>
            <a:ext cx="166835" cy="289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a:extLst>
              <a:ext uri="{FF2B5EF4-FFF2-40B4-BE49-F238E27FC236}">
                <a16:creationId xmlns:a16="http://schemas.microsoft.com/office/drawing/2014/main" id="{192DC53F-B216-12AB-332C-FBE129ABCC1C}"/>
              </a:ext>
            </a:extLst>
          </p:cNvPr>
          <p:cNvSpPr/>
          <p:nvPr/>
        </p:nvSpPr>
        <p:spPr>
          <a:xfrm rot="10800000" flipH="1">
            <a:off x="9223898" y="3480486"/>
            <a:ext cx="166835" cy="4303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29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612994" y="183153"/>
            <a:ext cx="8854633" cy="537876"/>
          </a:xfrm>
        </p:spPr>
        <p:txBody>
          <a:bodyPr>
            <a:noAutofit/>
          </a:bodyPr>
          <a:lstStyle/>
          <a:p>
            <a:pPr algn="just"/>
            <a:r>
              <a:rPr lang="en-US" sz="3200" dirty="0"/>
              <a:t>3. Metrics using in </a:t>
            </a:r>
            <a:r>
              <a:rPr lang="en-US" sz="3200" dirty="0" err="1"/>
              <a:t>RecordLinkage</a:t>
            </a:r>
            <a:r>
              <a:rPr lang="en-US" sz="3200" dirty="0"/>
              <a:t> method</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24</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cxnSp>
        <p:nvCxnSpPr>
          <p:cNvPr id="9" name="Straight Connector 8">
            <a:extLst>
              <a:ext uri="{FF2B5EF4-FFF2-40B4-BE49-F238E27FC236}">
                <a16:creationId xmlns:a16="http://schemas.microsoft.com/office/drawing/2014/main" id="{5A3F4D8D-F828-DD83-7839-82245206432E}"/>
              </a:ext>
            </a:extLst>
          </p:cNvPr>
          <p:cNvCxnSpPr>
            <a:cxnSpLocks/>
          </p:cNvCxnSpPr>
          <p:nvPr/>
        </p:nvCxnSpPr>
        <p:spPr>
          <a:xfrm>
            <a:off x="4893548" y="1028441"/>
            <a:ext cx="0" cy="4270549"/>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96E3041-04C0-ED13-0530-6DE1BF154FFD}"/>
              </a:ext>
            </a:extLst>
          </p:cNvPr>
          <p:cNvSpPr txBox="1"/>
          <p:nvPr/>
        </p:nvSpPr>
        <p:spPr>
          <a:xfrm>
            <a:off x="1934331" y="721029"/>
            <a:ext cx="6263253" cy="400110"/>
          </a:xfrm>
          <a:prstGeom prst="rect">
            <a:avLst/>
          </a:prstGeom>
          <a:noFill/>
        </p:spPr>
        <p:txBody>
          <a:bodyPr wrap="none" rtlCol="0">
            <a:spAutoFit/>
          </a:bodyPr>
          <a:lstStyle/>
          <a:p>
            <a:r>
              <a:rPr lang="en-US" sz="2000" dirty="0"/>
              <a:t>Comparing the results based on Blocking and classification</a:t>
            </a:r>
          </a:p>
        </p:txBody>
      </p:sp>
      <p:sp>
        <p:nvSpPr>
          <p:cNvPr id="18" name="TextBox 17">
            <a:extLst>
              <a:ext uri="{FF2B5EF4-FFF2-40B4-BE49-F238E27FC236}">
                <a16:creationId xmlns:a16="http://schemas.microsoft.com/office/drawing/2014/main" id="{9364231E-018C-DFA9-70D2-A4DC9E45723E}"/>
              </a:ext>
            </a:extLst>
          </p:cNvPr>
          <p:cNvSpPr txBox="1"/>
          <p:nvPr/>
        </p:nvSpPr>
        <p:spPr>
          <a:xfrm>
            <a:off x="505113" y="971110"/>
            <a:ext cx="2920992" cy="707886"/>
          </a:xfrm>
          <a:prstGeom prst="rect">
            <a:avLst/>
          </a:prstGeom>
          <a:noFill/>
        </p:spPr>
        <p:txBody>
          <a:bodyPr wrap="none" rtlCol="0">
            <a:spAutoFit/>
          </a:bodyPr>
          <a:lstStyle/>
          <a:p>
            <a:r>
              <a:rPr lang="en-US" sz="2000" b="1" dirty="0"/>
              <a:t>Blocking: </a:t>
            </a:r>
          </a:p>
          <a:p>
            <a:pPr marL="342900" indent="-342900">
              <a:buAutoNum type="arabicPeriod"/>
            </a:pPr>
            <a:r>
              <a:rPr lang="en-US" sz="2000" b="1" dirty="0"/>
              <a:t>using exact </a:t>
            </a:r>
            <a:r>
              <a:rPr lang="en-US" sz="2000" b="1" dirty="0" err="1"/>
              <a:t>last_name</a:t>
            </a:r>
            <a:endParaRPr lang="en-US" sz="2000" b="1" dirty="0"/>
          </a:p>
        </p:txBody>
      </p:sp>
      <p:pic>
        <p:nvPicPr>
          <p:cNvPr id="20" name="Picture 19" descr="Graphical user interface, text, application&#10;&#10;Description automatically generated">
            <a:extLst>
              <a:ext uri="{FF2B5EF4-FFF2-40B4-BE49-F238E27FC236}">
                <a16:creationId xmlns:a16="http://schemas.microsoft.com/office/drawing/2014/main" id="{3B5DF027-B7C7-46D6-EF1C-71DA965BF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53" y="2145792"/>
            <a:ext cx="4356712" cy="1740408"/>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22B1B5A2-E516-BBB7-3257-1A9380BC6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6452" y="1528967"/>
            <a:ext cx="4628959" cy="2228572"/>
          </a:xfrm>
          <a:prstGeom prst="rect">
            <a:avLst/>
          </a:prstGeom>
        </p:spPr>
      </p:pic>
      <p:sp>
        <p:nvSpPr>
          <p:cNvPr id="24" name="TextBox 23">
            <a:extLst>
              <a:ext uri="{FF2B5EF4-FFF2-40B4-BE49-F238E27FC236}">
                <a16:creationId xmlns:a16="http://schemas.microsoft.com/office/drawing/2014/main" id="{42FCE4B2-9398-EE90-FE86-40180FF44EF7}"/>
              </a:ext>
            </a:extLst>
          </p:cNvPr>
          <p:cNvSpPr txBox="1"/>
          <p:nvPr/>
        </p:nvSpPr>
        <p:spPr>
          <a:xfrm>
            <a:off x="5320446" y="1126191"/>
            <a:ext cx="3866764" cy="707886"/>
          </a:xfrm>
          <a:prstGeom prst="rect">
            <a:avLst/>
          </a:prstGeom>
          <a:noFill/>
        </p:spPr>
        <p:txBody>
          <a:bodyPr wrap="none" rtlCol="0">
            <a:spAutoFit/>
          </a:bodyPr>
          <a:lstStyle/>
          <a:p>
            <a:r>
              <a:rPr lang="en-US" sz="2000" b="1" dirty="0"/>
              <a:t>Using Phonetic Soundex Blocking</a:t>
            </a:r>
          </a:p>
          <a:p>
            <a:endParaRPr lang="en-US" sz="2000" b="1" dirty="0"/>
          </a:p>
        </p:txBody>
      </p:sp>
    </p:spTree>
    <p:extLst>
      <p:ext uri="{BB962C8B-B14F-4D97-AF65-F5344CB8AC3E}">
        <p14:creationId xmlns:p14="http://schemas.microsoft.com/office/powerpoint/2010/main" val="425869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547943" y="375098"/>
            <a:ext cx="8854633" cy="537876"/>
          </a:xfrm>
        </p:spPr>
        <p:txBody>
          <a:bodyPr>
            <a:noAutofit/>
          </a:bodyPr>
          <a:lstStyle/>
          <a:p>
            <a:pPr algn="just"/>
            <a:r>
              <a:rPr lang="en-US" sz="2800" dirty="0"/>
              <a:t>3. Metrics using in </a:t>
            </a:r>
            <a:r>
              <a:rPr lang="en-US" sz="2800" dirty="0" err="1"/>
              <a:t>RecordLinkage</a:t>
            </a:r>
            <a:r>
              <a:rPr lang="en-US" sz="2800" dirty="0"/>
              <a:t> method and Oyster Results </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25</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cxnSp>
        <p:nvCxnSpPr>
          <p:cNvPr id="9" name="Straight Connector 8">
            <a:extLst>
              <a:ext uri="{FF2B5EF4-FFF2-40B4-BE49-F238E27FC236}">
                <a16:creationId xmlns:a16="http://schemas.microsoft.com/office/drawing/2014/main" id="{5A3F4D8D-F828-DD83-7839-82245206432E}"/>
              </a:ext>
            </a:extLst>
          </p:cNvPr>
          <p:cNvCxnSpPr>
            <a:cxnSpLocks/>
          </p:cNvCxnSpPr>
          <p:nvPr/>
        </p:nvCxnSpPr>
        <p:spPr>
          <a:xfrm>
            <a:off x="4893548" y="1028441"/>
            <a:ext cx="0" cy="4270549"/>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96E3041-04C0-ED13-0530-6DE1BF154FFD}"/>
              </a:ext>
            </a:extLst>
          </p:cNvPr>
          <p:cNvSpPr txBox="1"/>
          <p:nvPr/>
        </p:nvSpPr>
        <p:spPr>
          <a:xfrm>
            <a:off x="3078905" y="712919"/>
            <a:ext cx="2627835" cy="400110"/>
          </a:xfrm>
          <a:prstGeom prst="rect">
            <a:avLst/>
          </a:prstGeom>
          <a:noFill/>
        </p:spPr>
        <p:txBody>
          <a:bodyPr wrap="none" rtlCol="0">
            <a:spAutoFit/>
          </a:bodyPr>
          <a:lstStyle/>
          <a:p>
            <a:r>
              <a:rPr lang="en-US" sz="2000" b="1" dirty="0"/>
              <a:t>Comparing the results</a:t>
            </a:r>
          </a:p>
        </p:txBody>
      </p:sp>
      <p:sp>
        <p:nvSpPr>
          <p:cNvPr id="18" name="TextBox 17">
            <a:extLst>
              <a:ext uri="{FF2B5EF4-FFF2-40B4-BE49-F238E27FC236}">
                <a16:creationId xmlns:a16="http://schemas.microsoft.com/office/drawing/2014/main" id="{9364231E-018C-DFA9-70D2-A4DC9E45723E}"/>
              </a:ext>
            </a:extLst>
          </p:cNvPr>
          <p:cNvSpPr txBox="1"/>
          <p:nvPr/>
        </p:nvSpPr>
        <p:spPr>
          <a:xfrm>
            <a:off x="793466" y="1256309"/>
            <a:ext cx="2569934" cy="369332"/>
          </a:xfrm>
          <a:prstGeom prst="rect">
            <a:avLst/>
          </a:prstGeom>
          <a:noFill/>
        </p:spPr>
        <p:txBody>
          <a:bodyPr wrap="none" rtlCol="0">
            <a:spAutoFit/>
          </a:bodyPr>
          <a:lstStyle/>
          <a:p>
            <a:r>
              <a:rPr lang="en-US" sz="1800" dirty="0" err="1"/>
              <a:t>RecordLinkage</a:t>
            </a:r>
            <a:r>
              <a:rPr lang="en-US" sz="1800" dirty="0"/>
              <a:t> method</a:t>
            </a:r>
            <a:endParaRPr lang="en-US" dirty="0"/>
          </a:p>
        </p:txBody>
      </p:sp>
      <p:sp>
        <p:nvSpPr>
          <p:cNvPr id="24" name="TextBox 23">
            <a:extLst>
              <a:ext uri="{FF2B5EF4-FFF2-40B4-BE49-F238E27FC236}">
                <a16:creationId xmlns:a16="http://schemas.microsoft.com/office/drawing/2014/main" id="{42FCE4B2-9398-EE90-FE86-40180FF44EF7}"/>
              </a:ext>
            </a:extLst>
          </p:cNvPr>
          <p:cNvSpPr txBox="1"/>
          <p:nvPr/>
        </p:nvSpPr>
        <p:spPr>
          <a:xfrm>
            <a:off x="6048749" y="810043"/>
            <a:ext cx="1697901" cy="369332"/>
          </a:xfrm>
          <a:prstGeom prst="rect">
            <a:avLst/>
          </a:prstGeom>
          <a:noFill/>
        </p:spPr>
        <p:txBody>
          <a:bodyPr wrap="none" rtlCol="0">
            <a:spAutoFit/>
          </a:bodyPr>
          <a:lstStyle/>
          <a:p>
            <a:r>
              <a:rPr lang="en-US" sz="1800" dirty="0"/>
              <a:t>Oyster Results</a:t>
            </a:r>
            <a:endParaRPr lang="en-US" dirty="0"/>
          </a:p>
        </p:txBody>
      </p:sp>
      <p:sp>
        <p:nvSpPr>
          <p:cNvPr id="6" name="TextBox 5">
            <a:extLst>
              <a:ext uri="{FF2B5EF4-FFF2-40B4-BE49-F238E27FC236}">
                <a16:creationId xmlns:a16="http://schemas.microsoft.com/office/drawing/2014/main" id="{4EA024F0-007B-D0CC-CADA-2B7A2FA5F452}"/>
              </a:ext>
            </a:extLst>
          </p:cNvPr>
          <p:cNvSpPr txBox="1"/>
          <p:nvPr/>
        </p:nvSpPr>
        <p:spPr>
          <a:xfrm>
            <a:off x="-1" y="1813174"/>
            <a:ext cx="4975261" cy="861774"/>
          </a:xfrm>
          <a:prstGeom prst="rect">
            <a:avLst/>
          </a:prstGeom>
          <a:noFill/>
        </p:spPr>
        <p:txBody>
          <a:bodyPr wrap="square" rtlCol="0">
            <a:spAutoFit/>
          </a:bodyPr>
          <a:lstStyle/>
          <a:p>
            <a:r>
              <a:rPr lang="en-US" sz="1000" dirty="0"/>
              <a:t>when score is 0 precision is 0.5192307692307693 and recall is 0.9310344827586207 </a:t>
            </a:r>
          </a:p>
          <a:p>
            <a:r>
              <a:rPr lang="en-US" sz="1000" dirty="0"/>
              <a:t>when score is 1 precision is 0.5192307692307693 and recall is 0.9310344827586207 </a:t>
            </a:r>
          </a:p>
          <a:p>
            <a:r>
              <a:rPr lang="en-US" sz="1000" dirty="0"/>
              <a:t>when score is 2 precision is 0.5346534653465347 and recall is 0.9310344827586207 </a:t>
            </a:r>
          </a:p>
          <a:p>
            <a:r>
              <a:rPr lang="en-US" sz="1000" dirty="0"/>
              <a:t>when score is 3 precision is 0.7397260273972602 and recall is 0.9310344827586207 </a:t>
            </a:r>
          </a:p>
          <a:p>
            <a:r>
              <a:rPr lang="en-US" sz="1000" dirty="0">
                <a:highlight>
                  <a:srgbClr val="FFFF00"/>
                </a:highlight>
              </a:rPr>
              <a:t>when score is 4 precision is 0.9642857142857143 and recall is 0.9310344827586207</a:t>
            </a:r>
          </a:p>
        </p:txBody>
      </p:sp>
      <p:sp>
        <p:nvSpPr>
          <p:cNvPr id="7" name="TextBox 6">
            <a:extLst>
              <a:ext uri="{FF2B5EF4-FFF2-40B4-BE49-F238E27FC236}">
                <a16:creationId xmlns:a16="http://schemas.microsoft.com/office/drawing/2014/main" id="{2A18770C-487F-31D8-E419-A90803AF5E75}"/>
              </a:ext>
            </a:extLst>
          </p:cNvPr>
          <p:cNvSpPr txBox="1"/>
          <p:nvPr/>
        </p:nvSpPr>
        <p:spPr>
          <a:xfrm>
            <a:off x="5202979" y="1199827"/>
            <a:ext cx="4248955" cy="4093428"/>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Total Count:114 Pairs:50 Clusters:64</a:t>
            </a:r>
            <a:br>
              <a:rPr lang="en-US" sz="1000" dirty="0"/>
            </a:br>
            <a:br>
              <a:rPr lang="en-US" sz="1000" dirty="0"/>
            </a:br>
            <a:r>
              <a:rPr lang="en-US" sz="1000" b="0" i="0" dirty="0">
                <a:solidFill>
                  <a:srgbClr val="222222"/>
                </a:solidFill>
                <a:effectLst/>
                <a:latin typeface="Arial" panose="020B0604020202020204" pitchFamily="34" charset="0"/>
              </a:rPr>
              <a:t>Total Distinct Records ID values (N) ............... = 114</a:t>
            </a:r>
            <a:br>
              <a:rPr lang="en-US" sz="1000" dirty="0"/>
            </a:br>
            <a:r>
              <a:rPr lang="en-US" sz="1000" b="0" i="0" dirty="0">
                <a:solidFill>
                  <a:srgbClr val="222222"/>
                </a:solidFill>
                <a:effectLst/>
                <a:latin typeface="Arial" panose="020B0604020202020204" pitchFamily="34" charset="0"/>
              </a:rPr>
              <a:t>---------------------Clusters ----------------------</a:t>
            </a:r>
            <a:br>
              <a:rPr lang="en-US" sz="1000" dirty="0"/>
            </a:br>
            <a:r>
              <a:rPr lang="en-US" sz="1000" b="0" i="0" dirty="0">
                <a:solidFill>
                  <a:srgbClr val="222222"/>
                </a:solidFill>
                <a:effectLst/>
                <a:latin typeface="Arial" panose="020B0604020202020204" pitchFamily="34" charset="0"/>
              </a:rPr>
              <a:t>Reference Set Clusters (EC) ........................ = 58</a:t>
            </a:r>
            <a:br>
              <a:rPr lang="en-US" sz="1000" dirty="0"/>
            </a:br>
            <a:r>
              <a:rPr lang="en-US" sz="1000" b="0" i="0" dirty="0">
                <a:solidFill>
                  <a:srgbClr val="222222"/>
                </a:solidFill>
                <a:effectLst/>
                <a:latin typeface="Arial" panose="020B0604020202020204" pitchFamily="34" charset="0"/>
              </a:rPr>
              <a:t>Link Set Clusters (LC) ............................. = 62</a:t>
            </a:r>
            <a:br>
              <a:rPr lang="en-US" sz="1000" dirty="0"/>
            </a:br>
            <a:r>
              <a:rPr lang="en-US" sz="1000" b="0" i="0" dirty="0" err="1">
                <a:solidFill>
                  <a:srgbClr val="222222"/>
                </a:solidFill>
                <a:effectLst/>
                <a:latin typeface="Arial" panose="020B0604020202020204" pitchFamily="34" charset="0"/>
              </a:rPr>
              <a:t>Reference+Link</a:t>
            </a:r>
            <a:r>
              <a:rPr lang="en-US" sz="1000" b="0" i="0" dirty="0">
                <a:solidFill>
                  <a:srgbClr val="222222"/>
                </a:solidFill>
                <a:effectLst/>
                <a:latin typeface="Arial" panose="020B0604020202020204" pitchFamily="34" charset="0"/>
              </a:rPr>
              <a:t> Set Agreement Clusters (AC) ......... = 64</a:t>
            </a:r>
            <a:br>
              <a:rPr lang="en-US" sz="1000" dirty="0"/>
            </a:br>
            <a:br>
              <a:rPr lang="en-US" sz="1000" dirty="0"/>
            </a:br>
            <a:r>
              <a:rPr lang="en-US" sz="1000" b="0" i="0" dirty="0">
                <a:solidFill>
                  <a:srgbClr val="222222"/>
                </a:solidFill>
                <a:effectLst/>
                <a:latin typeface="Arial" panose="020B0604020202020204" pitchFamily="34" charset="0"/>
              </a:rPr>
              <a:t>---------------------Pairs -------------------------</a:t>
            </a:r>
            <a:br>
              <a:rPr lang="en-US" sz="1000" dirty="0"/>
            </a:br>
            <a:r>
              <a:rPr lang="en-US" sz="1000" b="0" i="0" dirty="0">
                <a:solidFill>
                  <a:srgbClr val="222222"/>
                </a:solidFill>
                <a:effectLst/>
                <a:latin typeface="Arial" panose="020B0604020202020204" pitchFamily="34" charset="0"/>
              </a:rPr>
              <a:t>Total Pairs (D) = ((N * N-1) / 2) .................. = 6,441</a:t>
            </a:r>
            <a:br>
              <a:rPr lang="en-US" sz="1000" dirty="0"/>
            </a:br>
            <a:r>
              <a:rPr lang="en-US" sz="1000" b="0" i="0" dirty="0">
                <a:solidFill>
                  <a:srgbClr val="222222"/>
                </a:solidFill>
                <a:effectLst/>
                <a:latin typeface="Arial" panose="020B0604020202020204" pitchFamily="34" charset="0"/>
              </a:rPr>
              <a:t>Reference Set Pairs (E) ............................ = 56</a:t>
            </a:r>
            <a:br>
              <a:rPr lang="en-US" sz="1000" dirty="0"/>
            </a:br>
            <a:r>
              <a:rPr lang="en-US" sz="1000" b="0" i="0" dirty="0">
                <a:solidFill>
                  <a:srgbClr val="222222"/>
                </a:solidFill>
                <a:effectLst/>
                <a:latin typeface="Arial" panose="020B0604020202020204" pitchFamily="34" charset="0"/>
              </a:rPr>
              <a:t>Link Set Linked Pairs (L) .......................... = 54</a:t>
            </a:r>
            <a:br>
              <a:rPr lang="en-US" sz="1000" dirty="0"/>
            </a:br>
            <a:r>
              <a:rPr lang="en-US" sz="1000" b="0" i="0" dirty="0" err="1">
                <a:solidFill>
                  <a:srgbClr val="222222"/>
                </a:solidFill>
                <a:effectLst/>
                <a:latin typeface="Arial" panose="020B0604020202020204" pitchFamily="34" charset="0"/>
              </a:rPr>
              <a:t>Reference+Link</a:t>
            </a:r>
            <a:r>
              <a:rPr lang="en-US" sz="1000" b="0" i="0" dirty="0">
                <a:solidFill>
                  <a:srgbClr val="222222"/>
                </a:solidFill>
                <a:effectLst/>
                <a:latin typeface="Arial" panose="020B0604020202020204" pitchFamily="34" charset="0"/>
              </a:rPr>
              <a:t> Set Agreement Pairs (A) ............. = 50</a:t>
            </a:r>
            <a:br>
              <a:rPr lang="en-US" sz="1000" dirty="0"/>
            </a:br>
            <a:r>
              <a:rPr lang="en-US" sz="1000" b="0" i="0" dirty="0">
                <a:solidFill>
                  <a:srgbClr val="222222"/>
                </a:solidFill>
                <a:effectLst/>
                <a:latin typeface="Arial" panose="020B0604020202020204" pitchFamily="34" charset="0"/>
              </a:rPr>
              <a:t>True Positive Pairs (TP) ........................... = 50</a:t>
            </a:r>
            <a:br>
              <a:rPr lang="en-US" sz="1000" dirty="0"/>
            </a:br>
            <a:r>
              <a:rPr lang="en-US" sz="1000" b="0" i="0" dirty="0">
                <a:solidFill>
                  <a:srgbClr val="222222"/>
                </a:solidFill>
                <a:effectLst/>
                <a:latin typeface="Arial" panose="020B0604020202020204" pitchFamily="34" charset="0"/>
              </a:rPr>
              <a:t>False Positive Pairs (FP) = L - TP ................. = 4</a:t>
            </a:r>
            <a:br>
              <a:rPr lang="en-US" sz="1000" dirty="0"/>
            </a:br>
            <a:r>
              <a:rPr lang="en-US" sz="1000" b="0" i="0" dirty="0">
                <a:solidFill>
                  <a:srgbClr val="222222"/>
                </a:solidFill>
                <a:effectLst/>
                <a:latin typeface="Arial" panose="020B0604020202020204" pitchFamily="34" charset="0"/>
              </a:rPr>
              <a:t>True Negative Pairs (TN) = D - TP - FP - FN ........ = 6,381</a:t>
            </a:r>
            <a:br>
              <a:rPr lang="en-US" sz="1000" dirty="0"/>
            </a:br>
            <a:r>
              <a:rPr lang="en-US" sz="1000" b="0" i="0" dirty="0">
                <a:solidFill>
                  <a:srgbClr val="222222"/>
                </a:solidFill>
                <a:effectLst/>
                <a:latin typeface="Arial" panose="020B0604020202020204" pitchFamily="34" charset="0"/>
              </a:rPr>
              <a:t>False Negative Pairs (FN) = E - TP ................. = 6</a:t>
            </a:r>
            <a:br>
              <a:rPr lang="en-US" sz="1000" dirty="0"/>
            </a:br>
            <a:br>
              <a:rPr lang="en-US" sz="1000" dirty="0"/>
            </a:br>
            <a:r>
              <a:rPr lang="en-US" sz="1000" b="0" i="0" dirty="0">
                <a:solidFill>
                  <a:srgbClr val="222222"/>
                </a:solidFill>
                <a:effectLst/>
                <a:latin typeface="Arial" panose="020B0604020202020204" pitchFamily="34" charset="0"/>
              </a:rPr>
              <a:t>---------------------Rates - (0.0 - 1.0) -----------</a:t>
            </a:r>
            <a:br>
              <a:rPr lang="en-US" sz="1000" dirty="0"/>
            </a:br>
            <a:r>
              <a:rPr lang="en-US" sz="1000" b="0" i="0" dirty="0">
                <a:solidFill>
                  <a:srgbClr val="222222"/>
                </a:solidFill>
                <a:effectLst/>
                <a:latin typeface="Arial" panose="020B0604020202020204" pitchFamily="34" charset="0"/>
              </a:rPr>
              <a:t>False Positive Rate = FP / (TN + FP) ............... = 0.00062647</a:t>
            </a:r>
            <a:br>
              <a:rPr lang="en-US" sz="1000" dirty="0"/>
            </a:br>
            <a:r>
              <a:rPr lang="en-US" sz="1000" b="0" i="0" dirty="0">
                <a:solidFill>
                  <a:srgbClr val="222222"/>
                </a:solidFill>
                <a:effectLst/>
                <a:latin typeface="Arial" panose="020B0604020202020204" pitchFamily="34" charset="0"/>
              </a:rPr>
              <a:t>False Negative Rate = FN / E ....................... = 0.10714286</a:t>
            </a:r>
            <a:br>
              <a:rPr lang="en-US" sz="1000" dirty="0"/>
            </a:br>
            <a:r>
              <a:rPr lang="en-US" sz="1000" b="0" i="0" dirty="0">
                <a:solidFill>
                  <a:srgbClr val="222222"/>
                </a:solidFill>
                <a:effectLst/>
                <a:latin typeface="Arial" panose="020B0604020202020204" pitchFamily="34" charset="0"/>
              </a:rPr>
              <a:t>Accuracy = (TP + TN) / D ........................... = 0.99844745</a:t>
            </a:r>
            <a:br>
              <a:rPr lang="en-US" sz="1000" dirty="0"/>
            </a:br>
            <a:r>
              <a:rPr lang="en-US" sz="1000" b="0" i="0" dirty="0">
                <a:solidFill>
                  <a:srgbClr val="222222"/>
                </a:solidFill>
                <a:effectLst/>
                <a:highlight>
                  <a:srgbClr val="FFFF00"/>
                </a:highlight>
                <a:latin typeface="Arial" panose="020B0604020202020204" pitchFamily="34" charset="0"/>
              </a:rPr>
              <a:t>Precision = TP / (TP + FP) ......................... = 0.92592593</a:t>
            </a:r>
            <a:br>
              <a:rPr lang="en-US" sz="1000" dirty="0">
                <a:highlight>
                  <a:srgbClr val="FFFF00"/>
                </a:highlight>
              </a:rPr>
            </a:br>
            <a:r>
              <a:rPr lang="en-US" sz="1000" b="0" i="0" dirty="0">
                <a:solidFill>
                  <a:srgbClr val="222222"/>
                </a:solidFill>
                <a:effectLst/>
                <a:highlight>
                  <a:srgbClr val="FFFF00"/>
                </a:highlight>
                <a:latin typeface="Arial" panose="020B0604020202020204" pitchFamily="34" charset="0"/>
              </a:rPr>
              <a:t>Recall = TP / (TP + FN) ............................ = 0.89285714</a:t>
            </a:r>
            <a:br>
              <a:rPr lang="en-US" sz="1000" dirty="0">
                <a:highlight>
                  <a:srgbClr val="FFFF00"/>
                </a:highlight>
              </a:rPr>
            </a:br>
            <a:r>
              <a:rPr lang="en-US" sz="1000" b="0" i="0" dirty="0">
                <a:solidFill>
                  <a:srgbClr val="222222"/>
                </a:solidFill>
                <a:effectLst/>
                <a:latin typeface="Arial" panose="020B0604020202020204" pitchFamily="34" charset="0"/>
              </a:rPr>
              <a:t>F-Measure .......................................... = 0.90909091</a:t>
            </a:r>
            <a:br>
              <a:rPr lang="en-US" sz="1000" dirty="0"/>
            </a:br>
            <a:r>
              <a:rPr lang="en-US" sz="1000" b="0" i="0" dirty="0" err="1">
                <a:solidFill>
                  <a:srgbClr val="222222"/>
                </a:solidFill>
                <a:effectLst/>
                <a:latin typeface="Arial" panose="020B0604020202020204" pitchFamily="34" charset="0"/>
              </a:rPr>
              <a:t>TWi</a:t>
            </a:r>
            <a:r>
              <a:rPr lang="en-US" sz="1000" b="0" i="0" dirty="0">
                <a:solidFill>
                  <a:srgbClr val="222222"/>
                </a:solidFill>
                <a:effectLst/>
                <a:latin typeface="Arial" panose="020B0604020202020204" pitchFamily="34" charset="0"/>
              </a:rPr>
              <a:t> ................................................ = 0.93697902</a:t>
            </a:r>
            <a:endParaRPr lang="en-US" sz="1000" dirty="0"/>
          </a:p>
        </p:txBody>
      </p:sp>
    </p:spTree>
    <p:extLst>
      <p:ext uri="{BB962C8B-B14F-4D97-AF65-F5344CB8AC3E}">
        <p14:creationId xmlns:p14="http://schemas.microsoft.com/office/powerpoint/2010/main" val="4076015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215700" y="523875"/>
            <a:ext cx="8854633" cy="4018133"/>
          </a:xfrm>
        </p:spPr>
        <p:txBody>
          <a:bodyPr>
            <a:noAutofit/>
          </a:bodyPr>
          <a:lstStyle/>
          <a:p>
            <a:pPr algn="l"/>
            <a:endParaRPr lang="en-US" sz="2800" b="1" i="0" dirty="0">
              <a:solidFill>
                <a:srgbClr val="000000"/>
              </a:solidFill>
              <a:effectLst/>
              <a:latin typeface="Times New Roman" panose="02020603050405020304" pitchFamily="18" charset="0"/>
              <a:cs typeface="Times New Roman" panose="02020603050405020304" pitchFamily="18" charset="0"/>
            </a:endParaRPr>
          </a:p>
          <a:p>
            <a:pPr algn="l"/>
            <a:r>
              <a:rPr lang="en-US" sz="2800" dirty="0">
                <a:solidFill>
                  <a:srgbClr val="000000"/>
                </a:solidFill>
                <a:latin typeface="Times New Roman" panose="02020603050405020304" pitchFamily="18" charset="0"/>
                <a:cs typeface="Times New Roman" panose="02020603050405020304" pitchFamily="18" charset="0"/>
              </a:rPr>
              <a:t>  </a:t>
            </a:r>
          </a:p>
          <a:p>
            <a:pPr algn="l"/>
            <a:r>
              <a:rPr lang="en-US" sz="2800" b="1" i="0" dirty="0">
                <a:solidFill>
                  <a:srgbClr val="000000"/>
                </a:solidFill>
                <a:effectLst/>
                <a:latin typeface="Times New Roman" panose="02020603050405020304" pitchFamily="18" charset="0"/>
                <a:cs typeface="Times New Roman" panose="02020603050405020304" pitchFamily="18" charset="0"/>
              </a:rPr>
              <a:t>Method -3 </a:t>
            </a:r>
          </a:p>
          <a:p>
            <a:pPr algn="l"/>
            <a:r>
              <a:rPr lang="en-US" sz="1800" b="1" i="0" dirty="0">
                <a:solidFill>
                  <a:srgbClr val="000000"/>
                </a:solidFill>
                <a:effectLst/>
                <a:latin typeface="Times New Roman" panose="02020603050405020304" pitchFamily="18" charset="0"/>
                <a:cs typeface="Times New Roman" panose="02020603050405020304" pitchFamily="18" charset="0"/>
              </a:rPr>
              <a:t>Using </a:t>
            </a:r>
            <a:r>
              <a:rPr lang="en-US" sz="1800" b="1" i="0" dirty="0" err="1">
                <a:solidFill>
                  <a:srgbClr val="000000"/>
                </a:solidFill>
                <a:effectLst/>
                <a:latin typeface="Times New Roman" panose="02020603050405020304" pitchFamily="18" charset="0"/>
                <a:cs typeface="Times New Roman" panose="02020603050405020304" pitchFamily="18" charset="0"/>
              </a:rPr>
              <a:t>SPlink</a:t>
            </a:r>
            <a:r>
              <a:rPr lang="en-US" sz="1800" b="1" i="0" dirty="0">
                <a:solidFill>
                  <a:srgbClr val="000000"/>
                </a:solidFill>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probabilistic record linkage (entity resolution) </a:t>
            </a:r>
            <a:r>
              <a:rPr lang="en-US" sz="1800" b="0" i="0" dirty="0">
                <a:solidFill>
                  <a:srgbClr val="000000"/>
                </a:solidFill>
                <a:effectLst/>
                <a:latin typeface="Times New Roman" panose="02020603050405020304" pitchFamily="18" charset="0"/>
                <a:cs typeface="Times New Roman" panose="02020603050405020304" pitchFamily="18" charset="0"/>
                <a:sym typeface="Wingdings" pitchFamily="2" charset="2"/>
              </a:rPr>
              <a:t> deduplicate and link </a:t>
            </a:r>
            <a:r>
              <a:rPr lang="en-US" sz="1800" b="0" dirty="0">
                <a:solidFill>
                  <a:srgbClr val="000000"/>
                </a:solidFill>
                <a:latin typeface="Times New Roman" panose="02020603050405020304" pitchFamily="18" charset="0"/>
                <a:cs typeface="Times New Roman" panose="02020603050405020304" pitchFamily="18" charset="0"/>
                <a:sym typeface="Wingdings" pitchFamily="2" charset="2"/>
              </a:rPr>
              <a:t>W</a:t>
            </a:r>
            <a:r>
              <a:rPr lang="en-US" sz="1800" b="0" i="0" dirty="0">
                <a:solidFill>
                  <a:srgbClr val="000000"/>
                </a:solidFill>
                <a:effectLst/>
                <a:latin typeface="Times New Roman" panose="02020603050405020304" pitchFamily="18" charset="0"/>
                <a:cs typeface="Times New Roman" panose="02020603050405020304" pitchFamily="18" charset="0"/>
                <a:sym typeface="Wingdings" pitchFamily="2" charset="2"/>
              </a:rPr>
              <a:t>/O identifiers.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Blocking using Pairwise </a:t>
            </a:r>
            <a:r>
              <a:rPr lang="en-US" sz="1800" b="0" dirty="0" err="1">
                <a:effectLst/>
                <a:latin typeface="Times New Roman" panose="02020603050405020304" pitchFamily="18" charset="0"/>
                <a:cs typeface="Times New Roman" panose="02020603050405020304" pitchFamily="18" charset="0"/>
              </a:rPr>
              <a:t>Comparisions</a:t>
            </a:r>
            <a:r>
              <a:rPr lang="en-US" sz="1800" b="0" dirty="0">
                <a:latin typeface="Times New Roman" panose="02020603050405020304" pitchFamily="18" charset="0"/>
                <a:cs typeface="Times New Roman" panose="02020603050405020304" pitchFamily="18" charset="0"/>
              </a:rPr>
              <a:t>.</a:t>
            </a:r>
            <a:endParaRPr lang="en-US" sz="1800" b="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Linkage Algorithm based on </a:t>
            </a:r>
            <a:r>
              <a:rPr lang="en-US" sz="1800" b="0" dirty="0" err="1">
                <a:effectLst/>
                <a:latin typeface="Times New Roman" panose="02020603050405020304" pitchFamily="18" charset="0"/>
                <a:cs typeface="Times New Roman" panose="02020603050405020304" pitchFamily="18" charset="0"/>
              </a:rPr>
              <a:t>Fellegi</a:t>
            </a:r>
            <a:r>
              <a:rPr lang="en-US" sz="1800" b="0" dirty="0">
                <a:effectLst/>
                <a:latin typeface="Times New Roman" panose="02020603050405020304" pitchFamily="18" charset="0"/>
                <a:cs typeface="Times New Roman" panose="02020603050405020304" pitchFamily="18" charset="0"/>
              </a:rPr>
              <a:t>-Suter's statistical model.</a:t>
            </a:r>
          </a:p>
          <a:p>
            <a:pPr marL="285750" indent="-285750" algn="l">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Best fit for data with multipl</a:t>
            </a:r>
            <a:r>
              <a:rPr lang="en-US" sz="1800" b="0" dirty="0">
                <a:latin typeface="Times New Roman" panose="02020603050405020304" pitchFamily="18" charset="0"/>
                <a:cs typeface="Times New Roman" panose="02020603050405020304" pitchFamily="18" charset="0"/>
              </a:rPr>
              <a:t>e </a:t>
            </a:r>
            <a:r>
              <a:rPr lang="en-US" sz="1800" b="0" dirty="0" err="1">
                <a:latin typeface="Times New Roman" panose="02020603050405020304" pitchFamily="18" charset="0"/>
                <a:cs typeface="Times New Roman" panose="02020603050405020304" pitchFamily="18" charset="0"/>
              </a:rPr>
              <a:t>colums</a:t>
            </a:r>
            <a:r>
              <a:rPr lang="en-US" sz="1800" b="0" dirty="0">
                <a:latin typeface="Times New Roman" panose="02020603050405020304" pitchFamily="18" charset="0"/>
                <a:cs typeface="Times New Roman" panose="02020603050405020304" pitchFamily="18" charset="0"/>
              </a:rPr>
              <a:t> (are not highly correlated)</a:t>
            </a:r>
          </a:p>
          <a:p>
            <a:pPr marL="285750" indent="-285750" algn="l">
              <a:buFont typeface="Arial" panose="020B0604020202020204" pitchFamily="34" charset="0"/>
              <a:buChar char="•"/>
            </a:pPr>
            <a:endParaRPr lang="en-US" sz="1600" b="0" dirty="0">
              <a:latin typeface="Times New Roman" panose="02020603050405020304" pitchFamily="18" charset="0"/>
              <a:cs typeface="Times New Roman" panose="02020603050405020304" pitchFamily="18" charset="0"/>
            </a:endParaRPr>
          </a:p>
          <a:p>
            <a:pPr algn="l"/>
            <a:r>
              <a:rPr lang="en-US" sz="2000" dirty="0">
                <a:effectLst/>
                <a:latin typeface="Times New Roman" panose="02020603050405020304" pitchFamily="18" charset="0"/>
                <a:cs typeface="Times New Roman" panose="02020603050405020304" pitchFamily="18" charset="0"/>
              </a:rPr>
              <a:t>types of data linking:</a:t>
            </a:r>
          </a:p>
          <a:p>
            <a:pPr algn="l"/>
            <a:r>
              <a:rPr lang="en-US" sz="1600" b="0" dirty="0">
                <a:effectLst/>
                <a:latin typeface="Times New Roman" panose="02020603050405020304" pitchFamily="18" charset="0"/>
                <a:cs typeface="Times New Roman" panose="02020603050405020304" pitchFamily="18" charset="0"/>
              </a:rPr>
              <a:t>1. </a:t>
            </a:r>
            <a:r>
              <a:rPr lang="en-US" sz="1600" b="0" dirty="0" err="1">
                <a:effectLst/>
                <a:latin typeface="Times New Roman" panose="02020603050405020304" pitchFamily="18" charset="0"/>
                <a:cs typeface="Times New Roman" panose="02020603050405020304" pitchFamily="18" charset="0"/>
              </a:rPr>
              <a:t>dedupe_only</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splink</a:t>
            </a:r>
            <a:r>
              <a:rPr lang="en-US" sz="1600" b="0" dirty="0">
                <a:effectLst/>
                <a:latin typeface="Times New Roman" panose="02020603050405020304" pitchFamily="18" charset="0"/>
                <a:cs typeface="Times New Roman" panose="02020603050405020304" pitchFamily="18" charset="0"/>
              </a:rPr>
              <a:t>  --&gt; find duplicates, for single input dataset.</a:t>
            </a:r>
          </a:p>
          <a:p>
            <a:pPr algn="l"/>
            <a:r>
              <a:rPr lang="en-US" sz="1600" b="0" dirty="0">
                <a:effectLst/>
                <a:latin typeface="Times New Roman" panose="02020603050405020304" pitchFamily="18" charset="0"/>
                <a:cs typeface="Times New Roman" panose="02020603050405020304" pitchFamily="18" charset="0"/>
              </a:rPr>
              <a:t>2. </a:t>
            </a:r>
            <a:r>
              <a:rPr lang="en-US" sz="1600" b="0" dirty="0" err="1">
                <a:effectLst/>
                <a:latin typeface="Times New Roman" panose="02020603050405020304" pitchFamily="18" charset="0"/>
                <a:cs typeface="Times New Roman" panose="02020603050405020304" pitchFamily="18" charset="0"/>
              </a:rPr>
              <a:t>link_and_dedupe</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splink</a:t>
            </a:r>
            <a:r>
              <a:rPr lang="en-US" sz="1600" b="0" dirty="0">
                <a:effectLst/>
                <a:latin typeface="Times New Roman" panose="02020603050405020304" pitchFamily="18" charset="0"/>
                <a:cs typeface="Times New Roman" panose="02020603050405020304" pitchFamily="18" charset="0"/>
              </a:rPr>
              <a:t> --&gt; finds links within and between input datasets</a:t>
            </a:r>
          </a:p>
          <a:p>
            <a:pPr algn="l"/>
            <a:r>
              <a:rPr lang="en-US" sz="1600" b="0" dirty="0">
                <a:effectLst/>
                <a:latin typeface="Times New Roman" panose="02020603050405020304" pitchFamily="18" charset="0"/>
                <a:cs typeface="Times New Roman" panose="02020603050405020304" pitchFamily="18" charset="0"/>
              </a:rPr>
              <a:t> for two or more input datasets.</a:t>
            </a:r>
          </a:p>
          <a:p>
            <a:pPr algn="l"/>
            <a:r>
              <a:rPr lang="en-US" sz="1600" b="0" dirty="0">
                <a:effectLst/>
                <a:latin typeface="Times New Roman" panose="02020603050405020304" pitchFamily="18" charset="0"/>
                <a:cs typeface="Times New Roman" panose="02020603050405020304" pitchFamily="18" charset="0"/>
              </a:rPr>
              <a:t>3. </a:t>
            </a:r>
            <a:r>
              <a:rPr lang="en-US" sz="1600" b="0" dirty="0" err="1">
                <a:effectLst/>
                <a:latin typeface="Times New Roman" panose="02020603050405020304" pitchFamily="18" charset="0"/>
                <a:cs typeface="Times New Roman" panose="02020603050405020304" pitchFamily="18" charset="0"/>
              </a:rPr>
              <a:t>link_only</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splink</a:t>
            </a:r>
            <a:r>
              <a:rPr lang="en-US" sz="1600" b="0" dirty="0">
                <a:effectLst/>
                <a:latin typeface="Times New Roman" panose="02020603050405020304" pitchFamily="18" charset="0"/>
                <a:cs typeface="Times New Roman" panose="02020603050405020304" pitchFamily="18" charset="0"/>
              </a:rPr>
              <a:t> --&gt; finds links between datasets,</a:t>
            </a:r>
          </a:p>
          <a:p>
            <a:pPr algn="l"/>
            <a:r>
              <a:rPr lang="en-US" sz="1600" b="0" dirty="0">
                <a:effectLst/>
                <a:latin typeface="Times New Roman" panose="02020603050405020304" pitchFamily="18" charset="0"/>
                <a:cs typeface="Times New Roman" panose="02020603050405020304" pitchFamily="18" charset="0"/>
              </a:rPr>
              <a:t>    but does not attempt to deduplicate the datasets for two or more input datasets.</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26</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pic>
        <p:nvPicPr>
          <p:cNvPr id="5" name="Picture 4" descr="Diagram&#10;&#10;Description automatically generated">
            <a:extLst>
              <a:ext uri="{FF2B5EF4-FFF2-40B4-BE49-F238E27FC236}">
                <a16:creationId xmlns:a16="http://schemas.microsoft.com/office/drawing/2014/main" id="{37664B92-8F59-BB76-DFD8-A195CF4C7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113" y="1128542"/>
            <a:ext cx="3373182" cy="3196249"/>
          </a:xfrm>
          <a:prstGeom prst="rect">
            <a:avLst/>
          </a:prstGeom>
        </p:spPr>
      </p:pic>
    </p:spTree>
    <p:extLst>
      <p:ext uri="{BB962C8B-B14F-4D97-AF65-F5344CB8AC3E}">
        <p14:creationId xmlns:p14="http://schemas.microsoft.com/office/powerpoint/2010/main" val="317982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335152" y="509933"/>
            <a:ext cx="8854633" cy="1088044"/>
          </a:xfrm>
        </p:spPr>
        <p:txBody>
          <a:bodyPr>
            <a:noAutofit/>
          </a:bodyPr>
          <a:lstStyle/>
          <a:p>
            <a:pPr algn="l"/>
            <a:r>
              <a:rPr lang="en-US" sz="2800" b="1" i="0" dirty="0" err="1">
                <a:solidFill>
                  <a:srgbClr val="000000"/>
                </a:solidFill>
                <a:effectLst/>
                <a:latin typeface="Helvetica Neue" panose="02000503000000020004" pitchFamily="2" charset="0"/>
              </a:rPr>
              <a:t>Analyse</a:t>
            </a:r>
            <a:r>
              <a:rPr lang="en-US" sz="2800" b="1" i="0" dirty="0">
                <a:solidFill>
                  <a:srgbClr val="000000"/>
                </a:solidFill>
                <a:effectLst/>
                <a:latin typeface="Helvetica Neue" panose="02000503000000020004" pitchFamily="2" charset="0"/>
              </a:rPr>
              <a:t> the distribution of values in your data</a:t>
            </a:r>
          </a:p>
          <a:p>
            <a:pPr algn="l"/>
            <a:r>
              <a:rPr lang="en-US" sz="2800" dirty="0">
                <a:effectLst/>
              </a:rPr>
              <a:t>Columns with higher cardinality (number of distinct values) The skew of values is important.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27</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pic>
        <p:nvPicPr>
          <p:cNvPr id="6" name="Picture 5" descr="Chart&#10;&#10;Description automatically generated">
            <a:extLst>
              <a:ext uri="{FF2B5EF4-FFF2-40B4-BE49-F238E27FC236}">
                <a16:creationId xmlns:a16="http://schemas.microsoft.com/office/drawing/2014/main" id="{165C5300-7978-A26F-63ED-3AD08AAB7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521" y="1633807"/>
            <a:ext cx="7290610" cy="3345280"/>
          </a:xfrm>
          <a:prstGeom prst="rect">
            <a:avLst/>
          </a:prstGeom>
        </p:spPr>
      </p:pic>
    </p:spTree>
    <p:extLst>
      <p:ext uri="{BB962C8B-B14F-4D97-AF65-F5344CB8AC3E}">
        <p14:creationId xmlns:p14="http://schemas.microsoft.com/office/powerpoint/2010/main" val="266617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167575" y="-162913"/>
            <a:ext cx="8854633" cy="1477328"/>
          </a:xfrm>
        </p:spPr>
        <p:txBody>
          <a:bodyPr>
            <a:noAutofit/>
          </a:bodyPr>
          <a:lstStyle/>
          <a:p>
            <a:pPr algn="l"/>
            <a:r>
              <a:rPr lang="en-US" sz="2400" b="1" i="0" dirty="0" err="1">
                <a:solidFill>
                  <a:srgbClr val="000000"/>
                </a:solidFill>
                <a:effectLst/>
                <a:latin typeface="Helvetica Neue" panose="02000503000000020004" pitchFamily="2" charset="0"/>
              </a:rPr>
              <a:t>Analyse</a:t>
            </a:r>
            <a:r>
              <a:rPr lang="en-US" sz="2400" b="1" i="0" dirty="0">
                <a:solidFill>
                  <a:srgbClr val="000000"/>
                </a:solidFill>
                <a:effectLst/>
                <a:latin typeface="Helvetica Neue" panose="02000503000000020004" pitchFamily="2" charset="0"/>
              </a:rPr>
              <a:t> the distribution of values in your data</a:t>
            </a:r>
          </a:p>
          <a:p>
            <a:pPr algn="l"/>
            <a:r>
              <a:rPr lang="en-US" sz="2400" dirty="0">
                <a:effectLst/>
              </a:rPr>
              <a:t>Blocking rules based on pairwise matching with using </a:t>
            </a:r>
            <a:r>
              <a:rPr lang="en-US" sz="2400" dirty="0" err="1">
                <a:effectLst/>
              </a:rPr>
              <a:t>index_id</a:t>
            </a:r>
            <a:endParaRPr lang="en-US" sz="2400" dirty="0">
              <a:effectLst/>
            </a:endParaRPr>
          </a:p>
          <a:p>
            <a:pPr algn="l"/>
            <a:endParaRPr lang="en-US" sz="2800" b="0" dirty="0">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28</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67317EF2-DB4C-2BAF-CDF4-2AEDBEE36602}"/>
              </a:ext>
            </a:extLst>
          </p:cNvPr>
          <p:cNvSpPr txBox="1"/>
          <p:nvPr/>
        </p:nvSpPr>
        <p:spPr>
          <a:xfrm>
            <a:off x="167575" y="3903905"/>
            <a:ext cx="7972182" cy="1477328"/>
          </a:xfrm>
          <a:prstGeom prst="rect">
            <a:avLst/>
          </a:prstGeom>
          <a:noFill/>
        </p:spPr>
        <p:txBody>
          <a:bodyPr wrap="none" rtlCol="0">
            <a:spAutoFit/>
          </a:bodyPr>
          <a:lstStyle/>
          <a:p>
            <a:r>
              <a:rPr lang="en-US" dirty="0"/>
              <a:t>Number of comparisons :</a:t>
            </a:r>
          </a:p>
          <a:p>
            <a:r>
              <a:rPr lang="en-US" dirty="0" err="1"/>
              <a:t>substr</a:t>
            </a:r>
            <a:r>
              <a:rPr lang="en-US" dirty="0"/>
              <a:t>(l.first_name,1,1) = </a:t>
            </a:r>
            <a:r>
              <a:rPr lang="en-US" dirty="0" err="1"/>
              <a:t>substr</a:t>
            </a:r>
            <a:r>
              <a:rPr lang="en-US" dirty="0"/>
              <a:t>(r.first_name,1,1) and </a:t>
            </a:r>
            <a:r>
              <a:rPr lang="en-US" dirty="0" err="1"/>
              <a:t>l.last_name</a:t>
            </a:r>
            <a:r>
              <a:rPr lang="en-US" dirty="0"/>
              <a:t> = </a:t>
            </a:r>
            <a:r>
              <a:rPr lang="en-US" dirty="0" err="1"/>
              <a:t>r.last_name</a:t>
            </a:r>
            <a:r>
              <a:rPr lang="en-US" dirty="0"/>
              <a:t>: 52 </a:t>
            </a:r>
          </a:p>
          <a:p>
            <a:r>
              <a:rPr lang="en-US" dirty="0" err="1"/>
              <a:t>l.last_name</a:t>
            </a:r>
            <a:r>
              <a:rPr lang="en-US" dirty="0"/>
              <a:t> = </a:t>
            </a:r>
            <a:r>
              <a:rPr lang="en-US" dirty="0" err="1"/>
              <a:t>r.last_name</a:t>
            </a:r>
            <a:r>
              <a:rPr lang="en-US" dirty="0"/>
              <a:t>: 71 </a:t>
            </a:r>
          </a:p>
          <a:p>
            <a:r>
              <a:rPr lang="en-US" dirty="0" err="1"/>
              <a:t>l.email</a:t>
            </a:r>
            <a:r>
              <a:rPr lang="en-US" dirty="0"/>
              <a:t> = </a:t>
            </a:r>
            <a:r>
              <a:rPr lang="en-US" dirty="0" err="1"/>
              <a:t>r.email</a:t>
            </a:r>
            <a:r>
              <a:rPr lang="en-US" dirty="0"/>
              <a:t>: 216 </a:t>
            </a:r>
          </a:p>
          <a:p>
            <a:r>
              <a:rPr lang="en-US" dirty="0" err="1"/>
              <a:t>l.city</a:t>
            </a:r>
            <a:r>
              <a:rPr lang="en-US" dirty="0"/>
              <a:t> = </a:t>
            </a:r>
            <a:r>
              <a:rPr lang="en-US" dirty="0" err="1"/>
              <a:t>r.city</a:t>
            </a:r>
            <a:r>
              <a:rPr lang="en-US" dirty="0"/>
              <a:t> and </a:t>
            </a:r>
            <a:r>
              <a:rPr lang="en-US" dirty="0" err="1"/>
              <a:t>l.first_name</a:t>
            </a:r>
            <a:r>
              <a:rPr lang="en-US" dirty="0"/>
              <a:t> = </a:t>
            </a:r>
            <a:r>
              <a:rPr lang="en-US" dirty="0" err="1"/>
              <a:t>r.first_name</a:t>
            </a:r>
            <a:r>
              <a:rPr lang="en-US" dirty="0"/>
              <a:t>: 8</a:t>
            </a:r>
          </a:p>
        </p:txBody>
      </p:sp>
      <p:pic>
        <p:nvPicPr>
          <p:cNvPr id="9" name="Picture 8" descr="Graphical user interface, text&#10;&#10;Description automatically generated">
            <a:extLst>
              <a:ext uri="{FF2B5EF4-FFF2-40B4-BE49-F238E27FC236}">
                <a16:creationId xmlns:a16="http://schemas.microsoft.com/office/drawing/2014/main" id="{0876C7FE-4382-2C15-CE3A-8D0BFE0A3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01" y="923377"/>
            <a:ext cx="7543656" cy="2905132"/>
          </a:xfrm>
          <a:prstGeom prst="rect">
            <a:avLst/>
          </a:prstGeom>
        </p:spPr>
      </p:pic>
    </p:spTree>
    <p:extLst>
      <p:ext uri="{BB962C8B-B14F-4D97-AF65-F5344CB8AC3E}">
        <p14:creationId xmlns:p14="http://schemas.microsoft.com/office/powerpoint/2010/main" val="4237070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29</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5" name="TextBox 4">
            <a:extLst>
              <a:ext uri="{FF2B5EF4-FFF2-40B4-BE49-F238E27FC236}">
                <a16:creationId xmlns:a16="http://schemas.microsoft.com/office/drawing/2014/main" id="{2491BCEF-7FED-9F23-DA09-BBB98A0BB164}"/>
              </a:ext>
            </a:extLst>
          </p:cNvPr>
          <p:cNvSpPr txBox="1"/>
          <p:nvPr/>
        </p:nvSpPr>
        <p:spPr>
          <a:xfrm>
            <a:off x="42498" y="758989"/>
            <a:ext cx="9546970" cy="523220"/>
          </a:xfrm>
          <a:prstGeom prst="rect">
            <a:avLst/>
          </a:prstGeom>
          <a:noFill/>
        </p:spPr>
        <p:txBody>
          <a:bodyPr wrap="square" rtlCol="0">
            <a:spAutoFit/>
          </a:bodyPr>
          <a:lstStyle/>
          <a:p>
            <a:r>
              <a:rPr lang="en-US" sz="2800" b="1" dirty="0" err="1"/>
              <a:t>cumulative_num_comparisons_from_blocking_rules_chart</a:t>
            </a:r>
            <a:endParaRPr lang="en-US" sz="2800" b="1" dirty="0"/>
          </a:p>
        </p:txBody>
      </p:sp>
      <p:pic>
        <p:nvPicPr>
          <p:cNvPr id="6" name="Picture 5" descr="Chart&#10;&#10;Description automatically generated">
            <a:extLst>
              <a:ext uri="{FF2B5EF4-FFF2-40B4-BE49-F238E27FC236}">
                <a16:creationId xmlns:a16="http://schemas.microsoft.com/office/drawing/2014/main" id="{36D2E3C1-FC8A-2F4A-C4ED-2D5B79A9B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52" y="2326033"/>
            <a:ext cx="8439463" cy="1993304"/>
          </a:xfrm>
          <a:prstGeom prst="rect">
            <a:avLst/>
          </a:prstGeom>
        </p:spPr>
      </p:pic>
    </p:spTree>
    <p:extLst>
      <p:ext uri="{BB962C8B-B14F-4D97-AF65-F5344CB8AC3E}">
        <p14:creationId xmlns:p14="http://schemas.microsoft.com/office/powerpoint/2010/main" val="219785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7131-8E5B-3640-F011-E8903B015C51}"/>
              </a:ext>
            </a:extLst>
          </p:cNvPr>
          <p:cNvSpPr>
            <a:spLocks noGrp="1"/>
          </p:cNvSpPr>
          <p:nvPr>
            <p:ph type="title"/>
          </p:nvPr>
        </p:nvSpPr>
        <p:spPr/>
        <p:txBody>
          <a:bodyPr>
            <a:normAutofit/>
          </a:bodyPr>
          <a:lstStyle/>
          <a:p>
            <a:r>
              <a:rPr lang="en-US" sz="3307" dirty="0"/>
              <a:t>Introduction</a:t>
            </a:r>
          </a:p>
        </p:txBody>
      </p:sp>
      <p:sp>
        <p:nvSpPr>
          <p:cNvPr id="4" name="Slide Number Placeholder 3">
            <a:extLst>
              <a:ext uri="{FF2B5EF4-FFF2-40B4-BE49-F238E27FC236}">
                <a16:creationId xmlns:a16="http://schemas.microsoft.com/office/drawing/2014/main" id="{5C102A9B-2871-082B-BCB3-76FBE7569E35}"/>
              </a:ext>
            </a:extLst>
          </p:cNvPr>
          <p:cNvSpPr>
            <a:spLocks noGrp="1"/>
          </p:cNvSpPr>
          <p:nvPr>
            <p:ph type="sldNum" sz="quarter" idx="12"/>
          </p:nvPr>
        </p:nvSpPr>
        <p:spPr/>
        <p:txBody>
          <a:bodyPr/>
          <a:lstStyle/>
          <a:p>
            <a:fld id="{96FD9FDD-A8F1-2643-B5D1-2B969FF16100}" type="slidenum">
              <a:rPr lang="en-US" smtClean="0"/>
              <a:t>3</a:t>
            </a:fld>
            <a:endParaRPr lang="en-US"/>
          </a:p>
        </p:txBody>
      </p:sp>
      <p:sp>
        <p:nvSpPr>
          <p:cNvPr id="5" name="Rectangle 4">
            <a:extLst>
              <a:ext uri="{FF2B5EF4-FFF2-40B4-BE49-F238E27FC236}">
                <a16:creationId xmlns:a16="http://schemas.microsoft.com/office/drawing/2014/main" id="{F73FF718-317C-9DA6-1BA4-7D6BF18F7572}"/>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 Project</a:t>
            </a:r>
          </a:p>
        </p:txBody>
      </p:sp>
      <p:pic>
        <p:nvPicPr>
          <p:cNvPr id="6" name="Picture 5" descr="ua-little-rock-box-v-rgb.png">
            <a:extLst>
              <a:ext uri="{FF2B5EF4-FFF2-40B4-BE49-F238E27FC236}">
                <a16:creationId xmlns:a16="http://schemas.microsoft.com/office/drawing/2014/main" id="{9A247665-51F6-DB96-2227-102F03B4D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Slide Number Placeholder 5">
            <a:extLst>
              <a:ext uri="{FF2B5EF4-FFF2-40B4-BE49-F238E27FC236}">
                <a16:creationId xmlns:a16="http://schemas.microsoft.com/office/drawing/2014/main" id="{1FE0052E-AEE5-1BA9-8332-94DDEE041EB8}"/>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3</a:t>
            </a:fld>
            <a:endParaRPr lang="en-US" sz="992" dirty="0">
              <a:solidFill>
                <a:schemeClr val="bg1">
                  <a:lumMod val="85000"/>
                </a:schemeClr>
              </a:solidFill>
            </a:endParaRPr>
          </a:p>
        </p:txBody>
      </p:sp>
      <p:graphicFrame>
        <p:nvGraphicFramePr>
          <p:cNvPr id="3" name="Diagram 2">
            <a:extLst>
              <a:ext uri="{FF2B5EF4-FFF2-40B4-BE49-F238E27FC236}">
                <a16:creationId xmlns:a16="http://schemas.microsoft.com/office/drawing/2014/main" id="{7AAA609B-CEC5-73AC-EA1A-1E5E971C74C1}"/>
              </a:ext>
            </a:extLst>
          </p:cNvPr>
          <p:cNvGraphicFramePr/>
          <p:nvPr>
            <p:extLst>
              <p:ext uri="{D42A27DB-BD31-4B8C-83A1-F6EECF244321}">
                <p14:modId xmlns:p14="http://schemas.microsoft.com/office/powerpoint/2010/main" val="2051549482"/>
              </p:ext>
            </p:extLst>
          </p:nvPr>
        </p:nvGraphicFramePr>
        <p:xfrm>
          <a:off x="250888" y="1189502"/>
          <a:ext cx="8879257" cy="36738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542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30</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D30A4EC0-682C-AD24-1E8C-ECD38DF3C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49" y="697832"/>
            <a:ext cx="9802774" cy="4040423"/>
          </a:xfrm>
          <a:prstGeom prst="rect">
            <a:avLst/>
          </a:prstGeom>
        </p:spPr>
      </p:pic>
    </p:spTree>
    <p:extLst>
      <p:ext uri="{BB962C8B-B14F-4D97-AF65-F5344CB8AC3E}">
        <p14:creationId xmlns:p14="http://schemas.microsoft.com/office/powerpoint/2010/main" val="2432841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31</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335152" y="1204059"/>
            <a:ext cx="9746948" cy="3447098"/>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Estimate the parameters of the model</a:t>
            </a:r>
          </a:p>
          <a:p>
            <a:pPr algn="l"/>
            <a:endParaRPr lang="en-US" sz="2400" b="1" dirty="0">
              <a:solidFill>
                <a:srgbClr val="000000"/>
              </a:solidFill>
              <a:latin typeface="Helvetica Neue" panose="02000503000000020004" pitchFamily="2" charset="0"/>
            </a:endParaRPr>
          </a:p>
          <a:p>
            <a:pPr algn="l"/>
            <a:endParaRPr lang="en-US" sz="2400" b="1" i="0" dirty="0">
              <a:solidFill>
                <a:srgbClr val="000000"/>
              </a:solidFill>
              <a:effectLst/>
              <a:latin typeface="Helvetica Neue" panose="02000503000000020004" pitchFamily="2" charset="0"/>
            </a:endParaRPr>
          </a:p>
          <a:p>
            <a:pPr algn="l"/>
            <a:r>
              <a:rPr lang="en-US" sz="2000" b="1" i="0" dirty="0" err="1">
                <a:solidFill>
                  <a:srgbClr val="000000"/>
                </a:solidFill>
                <a:effectLst/>
                <a:latin typeface="Helvetica Neue" panose="02000503000000020004" pitchFamily="2" charset="0"/>
              </a:rPr>
              <a:t>probability_two_random_records_match</a:t>
            </a:r>
            <a:r>
              <a:rPr lang="en-US" sz="2000" b="1" i="0" dirty="0">
                <a:solidFill>
                  <a:srgbClr val="000000"/>
                </a:solidFill>
                <a:effectLst/>
                <a:latin typeface="Helvetica Neue" panose="02000503000000020004" pitchFamily="2" charset="0"/>
              </a:rPr>
              <a:t> parameter:  </a:t>
            </a:r>
          </a:p>
          <a:p>
            <a:pPr algn="l"/>
            <a:r>
              <a:rPr lang="en-US" sz="2000" b="0" i="0" dirty="0">
                <a:solidFill>
                  <a:srgbClr val="000000"/>
                </a:solidFill>
                <a:effectLst/>
                <a:latin typeface="Helvetica Neue" panose="02000503000000020004" pitchFamily="2" charset="0"/>
              </a:rPr>
              <a:t>probability that two records taken at </a:t>
            </a:r>
            <a:r>
              <a:rPr lang="en-US" sz="2000" b="0" i="1" dirty="0">
                <a:solidFill>
                  <a:srgbClr val="000000"/>
                </a:solidFill>
                <a:effectLst/>
                <a:latin typeface="Helvetica Neue" panose="02000503000000020004" pitchFamily="2" charset="0"/>
              </a:rPr>
              <a:t>random represent a match</a:t>
            </a:r>
          </a:p>
          <a:p>
            <a:pPr algn="l"/>
            <a:r>
              <a:rPr lang="en-US" sz="2000" b="1" i="0" dirty="0">
                <a:solidFill>
                  <a:srgbClr val="000000"/>
                </a:solidFill>
                <a:effectLst/>
                <a:latin typeface="Helvetica Neue" panose="02000503000000020004" pitchFamily="2" charset="0"/>
              </a:rPr>
              <a:t>The u values : </a:t>
            </a:r>
          </a:p>
          <a:p>
            <a:pPr algn="l"/>
            <a:r>
              <a:rPr lang="en-US" sz="2000" b="0" i="0" dirty="0">
                <a:solidFill>
                  <a:srgbClr val="000000"/>
                </a:solidFill>
                <a:effectLst/>
                <a:latin typeface="Helvetica Neue" panose="02000503000000020004" pitchFamily="2" charset="0"/>
              </a:rPr>
              <a:t>proportion of records in each </a:t>
            </a:r>
            <a:r>
              <a:rPr lang="en-US" sz="2000" b="0" i="0" dirty="0" err="1">
                <a:solidFill>
                  <a:srgbClr val="000000"/>
                </a:solidFill>
                <a:effectLst/>
                <a:latin typeface="Helvetica Neue" panose="02000503000000020004" pitchFamily="2" charset="0"/>
              </a:rPr>
              <a:t>ComparisonLevel</a:t>
            </a:r>
            <a:r>
              <a:rPr lang="en-US" sz="2000" b="0" i="0" dirty="0">
                <a:solidFill>
                  <a:srgbClr val="000000"/>
                </a:solidFill>
                <a:effectLst/>
                <a:latin typeface="Helvetica Neue" panose="02000503000000020004" pitchFamily="2" charset="0"/>
              </a:rPr>
              <a:t> for </a:t>
            </a:r>
            <a:r>
              <a:rPr lang="en-US" sz="2000" b="0" i="1" dirty="0">
                <a:solidFill>
                  <a:srgbClr val="000000"/>
                </a:solidFill>
                <a:effectLst/>
                <a:latin typeface="Helvetica Neue" panose="02000503000000020004" pitchFamily="2" charset="0"/>
              </a:rPr>
              <a:t>truly non-matching </a:t>
            </a:r>
            <a:r>
              <a:rPr lang="en-US" sz="2000" b="0" i="0" dirty="0">
                <a:solidFill>
                  <a:srgbClr val="000000"/>
                </a:solidFill>
                <a:effectLst/>
                <a:latin typeface="Helvetica Neue" panose="02000503000000020004" pitchFamily="2" charset="0"/>
              </a:rPr>
              <a:t>records.</a:t>
            </a:r>
          </a:p>
          <a:p>
            <a:pPr algn="l"/>
            <a:r>
              <a:rPr lang="en-US" sz="2000" b="1" i="0" dirty="0">
                <a:solidFill>
                  <a:srgbClr val="000000"/>
                </a:solidFill>
                <a:effectLst/>
                <a:latin typeface="Helvetica Neue" panose="02000503000000020004" pitchFamily="2" charset="0"/>
              </a:rPr>
              <a:t>The m values: </a:t>
            </a:r>
          </a:p>
          <a:p>
            <a:pPr algn="l"/>
            <a:r>
              <a:rPr lang="en-US" sz="2000" b="0" i="0" dirty="0">
                <a:solidFill>
                  <a:srgbClr val="000000"/>
                </a:solidFill>
                <a:effectLst/>
                <a:latin typeface="Helvetica Neue" panose="02000503000000020004" pitchFamily="2" charset="0"/>
              </a:rPr>
              <a:t>proportion of records in each </a:t>
            </a:r>
            <a:r>
              <a:rPr lang="en-US" sz="2000" b="0" i="0" dirty="0" err="1">
                <a:solidFill>
                  <a:srgbClr val="000000"/>
                </a:solidFill>
                <a:effectLst/>
                <a:latin typeface="Helvetica Neue" panose="02000503000000020004" pitchFamily="2" charset="0"/>
              </a:rPr>
              <a:t>ComparisonLevel</a:t>
            </a:r>
            <a:r>
              <a:rPr lang="en-US" sz="2000" b="0" i="0" dirty="0">
                <a:solidFill>
                  <a:srgbClr val="000000"/>
                </a:solidFill>
                <a:effectLst/>
                <a:latin typeface="Helvetica Neue" panose="02000503000000020004" pitchFamily="2" charset="0"/>
              </a:rPr>
              <a:t> for </a:t>
            </a:r>
            <a:r>
              <a:rPr lang="en-US" sz="2000" b="0" i="1" dirty="0">
                <a:solidFill>
                  <a:srgbClr val="000000"/>
                </a:solidFill>
                <a:effectLst/>
                <a:latin typeface="Helvetica Neue" panose="02000503000000020004" pitchFamily="2" charset="0"/>
              </a:rPr>
              <a:t>truly matching </a:t>
            </a:r>
            <a:r>
              <a:rPr lang="en-US" sz="2000" b="0" i="0" dirty="0">
                <a:solidFill>
                  <a:srgbClr val="000000"/>
                </a:solidFill>
                <a:effectLst/>
                <a:latin typeface="Helvetica Neue" panose="02000503000000020004" pitchFamily="2" charset="0"/>
              </a:rPr>
              <a:t>records</a:t>
            </a:r>
          </a:p>
          <a:p>
            <a:endParaRPr lang="en-US" dirty="0"/>
          </a:p>
        </p:txBody>
      </p:sp>
    </p:spTree>
    <p:extLst>
      <p:ext uri="{BB962C8B-B14F-4D97-AF65-F5344CB8AC3E}">
        <p14:creationId xmlns:p14="http://schemas.microsoft.com/office/powerpoint/2010/main" val="1276729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32</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7575" y="762000"/>
            <a:ext cx="9746948" cy="1846659"/>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Estimate the parameters of the model</a:t>
            </a:r>
          </a:p>
          <a:p>
            <a:pPr algn="l"/>
            <a:endParaRPr lang="en-US" sz="2400" b="1" dirty="0">
              <a:solidFill>
                <a:srgbClr val="000000"/>
              </a:solidFill>
              <a:latin typeface="Helvetica Neue" panose="02000503000000020004" pitchFamily="2" charset="0"/>
            </a:endParaRPr>
          </a:p>
          <a:p>
            <a:pPr algn="l"/>
            <a:r>
              <a:rPr lang="en-US" sz="2000" b="1" i="0" dirty="0" err="1">
                <a:solidFill>
                  <a:srgbClr val="000000"/>
                </a:solidFill>
                <a:effectLst/>
                <a:latin typeface="Helvetica Neue" panose="02000503000000020004" pitchFamily="2" charset="0"/>
              </a:rPr>
              <a:t>probability_two_random_records_match</a:t>
            </a:r>
            <a:r>
              <a:rPr lang="en-US" sz="2000" b="1" i="0" dirty="0">
                <a:solidFill>
                  <a:srgbClr val="000000"/>
                </a:solidFill>
                <a:effectLst/>
                <a:latin typeface="Helvetica Neue" panose="02000503000000020004" pitchFamily="2" charset="0"/>
              </a:rPr>
              <a:t> parameter:  </a:t>
            </a:r>
          </a:p>
          <a:p>
            <a:pPr algn="l"/>
            <a:r>
              <a:rPr lang="en-US" sz="2000" b="0" i="0" dirty="0">
                <a:solidFill>
                  <a:srgbClr val="000000"/>
                </a:solidFill>
                <a:effectLst/>
                <a:latin typeface="Helvetica Neue" panose="02000503000000020004" pitchFamily="2" charset="0"/>
              </a:rPr>
              <a:t>It follows Deterministic rules </a:t>
            </a:r>
            <a:endParaRPr lang="en-US" sz="2000" b="0" i="1" dirty="0">
              <a:solidFill>
                <a:srgbClr val="000000"/>
              </a:solidFill>
              <a:effectLst/>
              <a:latin typeface="Helvetica Neue" panose="02000503000000020004" pitchFamily="2" charset="0"/>
            </a:endParaRPr>
          </a:p>
          <a:p>
            <a:endParaRPr lang="en-US" dirty="0"/>
          </a:p>
        </p:txBody>
      </p:sp>
      <p:pic>
        <p:nvPicPr>
          <p:cNvPr id="6" name="Picture 5" descr="Text&#10;&#10;Description automatically generated">
            <a:extLst>
              <a:ext uri="{FF2B5EF4-FFF2-40B4-BE49-F238E27FC236}">
                <a16:creationId xmlns:a16="http://schemas.microsoft.com/office/drawing/2014/main" id="{A2C2536F-ABFF-9F38-5B00-8E2450D42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52" y="2432790"/>
            <a:ext cx="9745472" cy="2475760"/>
          </a:xfrm>
          <a:prstGeom prst="rect">
            <a:avLst/>
          </a:prstGeom>
        </p:spPr>
      </p:pic>
    </p:spTree>
    <p:extLst>
      <p:ext uri="{BB962C8B-B14F-4D97-AF65-F5344CB8AC3E}">
        <p14:creationId xmlns:p14="http://schemas.microsoft.com/office/powerpoint/2010/main" val="4087231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33</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7575" y="762000"/>
            <a:ext cx="9746948" cy="1569660"/>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Estimate the parameters of the model</a:t>
            </a:r>
          </a:p>
          <a:p>
            <a:pPr algn="l"/>
            <a:endParaRPr lang="en-US" sz="2400" b="1" dirty="0">
              <a:solidFill>
                <a:srgbClr val="000000"/>
              </a:solidFill>
              <a:latin typeface="Helvetica Neue" panose="02000503000000020004" pitchFamily="2" charset="0"/>
            </a:endParaRPr>
          </a:p>
          <a:p>
            <a:pPr algn="l"/>
            <a:r>
              <a:rPr lang="en-US" sz="2000" b="1" i="0" dirty="0">
                <a:solidFill>
                  <a:srgbClr val="000000"/>
                </a:solidFill>
                <a:effectLst/>
                <a:latin typeface="Helvetica Neue" panose="02000503000000020004" pitchFamily="2" charset="0"/>
              </a:rPr>
              <a:t>The u values : </a:t>
            </a:r>
          </a:p>
          <a:p>
            <a:r>
              <a:rPr lang="en-US" sz="2000" dirty="0"/>
              <a:t>larger the random sample </a:t>
            </a:r>
            <a:r>
              <a:rPr lang="en-US" sz="2000" dirty="0">
                <a:sym typeface="Wingdings" pitchFamily="2" charset="2"/>
              </a:rPr>
              <a:t> </a:t>
            </a:r>
            <a:r>
              <a:rPr lang="en-US" sz="2000" dirty="0"/>
              <a:t> the more accurate the predictions</a:t>
            </a:r>
          </a:p>
        </p:txBody>
      </p:sp>
      <p:pic>
        <p:nvPicPr>
          <p:cNvPr id="7" name="Picture 6" descr="Graphical user interface, text&#10;&#10;Description automatically generated">
            <a:extLst>
              <a:ext uri="{FF2B5EF4-FFF2-40B4-BE49-F238E27FC236}">
                <a16:creationId xmlns:a16="http://schemas.microsoft.com/office/drawing/2014/main" id="{120942F1-84C9-93FA-4F6C-B6300CDE8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98" y="2433492"/>
            <a:ext cx="8977602" cy="2475057"/>
          </a:xfrm>
          <a:prstGeom prst="rect">
            <a:avLst/>
          </a:prstGeom>
        </p:spPr>
      </p:pic>
    </p:spTree>
    <p:extLst>
      <p:ext uri="{BB962C8B-B14F-4D97-AF65-F5344CB8AC3E}">
        <p14:creationId xmlns:p14="http://schemas.microsoft.com/office/powerpoint/2010/main" val="3261519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34</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83787" y="435202"/>
            <a:ext cx="9746948" cy="1877437"/>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Estimate the parameters of the model</a:t>
            </a:r>
          </a:p>
          <a:p>
            <a:pPr algn="l"/>
            <a:endParaRPr lang="en-US" sz="2400" b="1" dirty="0">
              <a:solidFill>
                <a:srgbClr val="000000"/>
              </a:solidFill>
              <a:latin typeface="Helvetica Neue" panose="02000503000000020004" pitchFamily="2" charset="0"/>
            </a:endParaRPr>
          </a:p>
          <a:p>
            <a:pPr algn="l"/>
            <a:r>
              <a:rPr lang="en-US" sz="2000" b="1" i="0" dirty="0">
                <a:solidFill>
                  <a:srgbClr val="000000"/>
                </a:solidFill>
                <a:effectLst/>
                <a:latin typeface="Helvetica Neue" panose="02000503000000020004" pitchFamily="2" charset="0"/>
              </a:rPr>
              <a:t>The m values : </a:t>
            </a:r>
          </a:p>
          <a:p>
            <a:r>
              <a:rPr lang="en-US" sz="2000" dirty="0"/>
              <a:t>Estimating the  parameter for all of the other columns by blocking (other than </a:t>
            </a:r>
            <a:r>
              <a:rPr lang="en-US" sz="2000" dirty="0" err="1"/>
              <a:t>first_name</a:t>
            </a:r>
            <a:r>
              <a:rPr lang="en-US" sz="2000" dirty="0"/>
              <a:t> and surname) using EM (Expectation Maximization Algorithm)</a:t>
            </a:r>
          </a:p>
        </p:txBody>
      </p:sp>
      <p:pic>
        <p:nvPicPr>
          <p:cNvPr id="10" name="Picture 9" descr="Graphical user interface, text, application, email&#10;&#10;Description automatically generated">
            <a:extLst>
              <a:ext uri="{FF2B5EF4-FFF2-40B4-BE49-F238E27FC236}">
                <a16:creationId xmlns:a16="http://schemas.microsoft.com/office/drawing/2014/main" id="{04A0378C-DB49-5BF9-FE21-BDD706634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2306"/>
            <a:ext cx="9914523" cy="2823042"/>
          </a:xfrm>
          <a:prstGeom prst="rect">
            <a:avLst/>
          </a:prstGeom>
        </p:spPr>
      </p:pic>
    </p:spTree>
    <p:extLst>
      <p:ext uri="{BB962C8B-B14F-4D97-AF65-F5344CB8AC3E}">
        <p14:creationId xmlns:p14="http://schemas.microsoft.com/office/powerpoint/2010/main" val="3811858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35</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6102" y="298246"/>
            <a:ext cx="9746948" cy="2062103"/>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Estimate the parameters of the model</a:t>
            </a:r>
          </a:p>
          <a:p>
            <a:pPr algn="l"/>
            <a:endParaRPr lang="en-US" sz="2400" b="1" dirty="0">
              <a:solidFill>
                <a:srgbClr val="000000"/>
              </a:solidFill>
              <a:latin typeface="Helvetica Neue" panose="02000503000000020004" pitchFamily="2" charset="0"/>
            </a:endParaRPr>
          </a:p>
          <a:p>
            <a:pPr algn="l"/>
            <a:r>
              <a:rPr lang="en-US" sz="2400" b="1" i="0" dirty="0">
                <a:solidFill>
                  <a:srgbClr val="000000"/>
                </a:solidFill>
                <a:effectLst/>
                <a:latin typeface="Helvetica Neue" panose="02000503000000020004" pitchFamily="2" charset="0"/>
              </a:rPr>
              <a:t>The m values : </a:t>
            </a:r>
          </a:p>
          <a:p>
            <a:r>
              <a:rPr lang="en-US" sz="2400" dirty="0"/>
              <a:t>Estimating the  parameter for all of the other columns by blocking (other than </a:t>
            </a:r>
            <a:r>
              <a:rPr lang="en-US" sz="2400" dirty="0" err="1"/>
              <a:t>first_name</a:t>
            </a:r>
            <a:r>
              <a:rPr lang="en-US" sz="2400" dirty="0"/>
              <a:t> and surname) using EM (Expectation Maximization Algorithm)</a:t>
            </a:r>
          </a:p>
        </p:txBody>
      </p:sp>
      <p:pic>
        <p:nvPicPr>
          <p:cNvPr id="6" name="Picture 5" descr="Graphical user interface, text, application, email&#10;&#10;Description automatically generated">
            <a:extLst>
              <a:ext uri="{FF2B5EF4-FFF2-40B4-BE49-F238E27FC236}">
                <a16:creationId xmlns:a16="http://schemas.microsoft.com/office/drawing/2014/main" id="{F3C39B7B-A083-0FE7-9CA2-461F6FC3B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02" y="2423992"/>
            <a:ext cx="9746948" cy="2811355"/>
          </a:xfrm>
          <a:prstGeom prst="rect">
            <a:avLst/>
          </a:prstGeom>
        </p:spPr>
      </p:pic>
    </p:spTree>
    <p:extLst>
      <p:ext uri="{BB962C8B-B14F-4D97-AF65-F5344CB8AC3E}">
        <p14:creationId xmlns:p14="http://schemas.microsoft.com/office/powerpoint/2010/main" val="47705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36</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6838" y="107990"/>
            <a:ext cx="9746948" cy="584775"/>
          </a:xfrm>
          <a:prstGeom prst="rect">
            <a:avLst/>
          </a:prstGeom>
          <a:noFill/>
        </p:spPr>
        <p:txBody>
          <a:bodyPr wrap="square" rtlCol="0">
            <a:spAutoFit/>
          </a:bodyPr>
          <a:lstStyle/>
          <a:p>
            <a:pPr algn="l"/>
            <a:r>
              <a:rPr lang="en-US" sz="3200" b="1" i="0" dirty="0" err="1">
                <a:solidFill>
                  <a:srgbClr val="000000"/>
                </a:solidFill>
                <a:effectLst/>
                <a:latin typeface="Helvetica Neue" panose="02000503000000020004" pitchFamily="2" charset="0"/>
              </a:rPr>
              <a:t>Visualising</a:t>
            </a:r>
            <a:r>
              <a:rPr lang="en-US" sz="3200" b="1" i="0" dirty="0">
                <a:solidFill>
                  <a:srgbClr val="000000"/>
                </a:solidFill>
                <a:effectLst/>
                <a:latin typeface="Helvetica Neue" panose="02000503000000020004" pitchFamily="2" charset="0"/>
              </a:rPr>
              <a:t> model parameters</a:t>
            </a:r>
          </a:p>
        </p:txBody>
      </p:sp>
      <p:pic>
        <p:nvPicPr>
          <p:cNvPr id="14" name="Picture 13" descr="Chart&#10;&#10;Description automatically generated">
            <a:extLst>
              <a:ext uri="{FF2B5EF4-FFF2-40B4-BE49-F238E27FC236}">
                <a16:creationId xmlns:a16="http://schemas.microsoft.com/office/drawing/2014/main" id="{23664150-A258-170C-AEA8-1320494CF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838" y="720436"/>
            <a:ext cx="9591111" cy="4514911"/>
          </a:xfrm>
          <a:prstGeom prst="rect">
            <a:avLst/>
          </a:prstGeom>
        </p:spPr>
      </p:pic>
    </p:spTree>
    <p:extLst>
      <p:ext uri="{BB962C8B-B14F-4D97-AF65-F5344CB8AC3E}">
        <p14:creationId xmlns:p14="http://schemas.microsoft.com/office/powerpoint/2010/main" val="364945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37</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6838" y="107990"/>
            <a:ext cx="9746948" cy="584775"/>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Visualizing model parameters</a:t>
            </a:r>
          </a:p>
        </p:txBody>
      </p:sp>
      <p:pic>
        <p:nvPicPr>
          <p:cNvPr id="6" name="Picture 5" descr="Chart, bar chart&#10;&#10;Description automatically generated">
            <a:extLst>
              <a:ext uri="{FF2B5EF4-FFF2-40B4-BE49-F238E27FC236}">
                <a16:creationId xmlns:a16="http://schemas.microsoft.com/office/drawing/2014/main" id="{49D66BEA-EEEA-3753-638A-32933F5BA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52" y="608980"/>
            <a:ext cx="9085939" cy="4690010"/>
          </a:xfrm>
          <a:prstGeom prst="rect">
            <a:avLst/>
          </a:prstGeom>
        </p:spPr>
      </p:pic>
    </p:spTree>
    <p:extLst>
      <p:ext uri="{BB962C8B-B14F-4D97-AF65-F5344CB8AC3E}">
        <p14:creationId xmlns:p14="http://schemas.microsoft.com/office/powerpoint/2010/main" val="3056088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38</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7575" y="381365"/>
            <a:ext cx="9746948" cy="584775"/>
          </a:xfrm>
          <a:prstGeom prst="rect">
            <a:avLst/>
          </a:prstGeom>
          <a:noFill/>
        </p:spPr>
        <p:txBody>
          <a:bodyPr wrap="square" rtlCol="0">
            <a:spAutoFit/>
          </a:bodyPr>
          <a:lstStyle/>
          <a:p>
            <a:pPr algn="l"/>
            <a:r>
              <a:rPr lang="en-US" sz="3200" b="1" i="0" dirty="0">
                <a:solidFill>
                  <a:srgbClr val="000000"/>
                </a:solidFill>
                <a:effectLst/>
                <a:latin typeface="Helvetica Neue" panose="02000503000000020004" pitchFamily="2" charset="0"/>
              </a:rPr>
              <a:t>Detecting </a:t>
            </a:r>
            <a:r>
              <a:rPr lang="en-US" sz="3200" b="1" i="0" dirty="0" err="1">
                <a:solidFill>
                  <a:srgbClr val="000000"/>
                </a:solidFill>
                <a:effectLst/>
                <a:latin typeface="Helvetica Neue" panose="02000503000000020004" pitchFamily="2" charset="0"/>
              </a:rPr>
              <a:t>unlinkable</a:t>
            </a:r>
            <a:r>
              <a:rPr lang="en-US" sz="3200" b="1" i="0" dirty="0">
                <a:solidFill>
                  <a:srgbClr val="000000"/>
                </a:solidFill>
                <a:effectLst/>
                <a:latin typeface="Helvetica Neue" panose="02000503000000020004" pitchFamily="2" charset="0"/>
              </a:rPr>
              <a:t> records</a:t>
            </a:r>
          </a:p>
        </p:txBody>
      </p:sp>
      <p:sp>
        <p:nvSpPr>
          <p:cNvPr id="5" name="TextBox 4">
            <a:extLst>
              <a:ext uri="{FF2B5EF4-FFF2-40B4-BE49-F238E27FC236}">
                <a16:creationId xmlns:a16="http://schemas.microsoft.com/office/drawing/2014/main" id="{F670D1F7-F843-2C81-E114-2F1B2D52D310}"/>
              </a:ext>
            </a:extLst>
          </p:cNvPr>
          <p:cNvSpPr txBox="1"/>
          <p:nvPr/>
        </p:nvSpPr>
        <p:spPr>
          <a:xfrm>
            <a:off x="166102" y="1674303"/>
            <a:ext cx="4682989" cy="3477875"/>
          </a:xfrm>
          <a:prstGeom prst="rect">
            <a:avLst/>
          </a:prstGeom>
          <a:noFill/>
        </p:spPr>
        <p:txBody>
          <a:bodyPr wrap="square" rtlCol="0">
            <a:spAutoFit/>
          </a:bodyPr>
          <a:lstStyle/>
          <a:p>
            <a:r>
              <a:rPr lang="en-US" sz="2000" b="0" i="0" dirty="0" err="1">
                <a:solidFill>
                  <a:srgbClr val="000000"/>
                </a:solidFill>
                <a:effectLst/>
                <a:latin typeface="Times New Roman" panose="02020603050405020304" pitchFamily="18" charset="0"/>
                <a:cs typeface="Times New Roman" panose="02020603050405020304" pitchFamily="18" charset="0"/>
              </a:rPr>
              <a:t>Unlinkable</a:t>
            </a:r>
            <a:r>
              <a:rPr lang="en-US" sz="2000" b="0" i="0" dirty="0">
                <a:solidFill>
                  <a:srgbClr val="000000"/>
                </a:solidFill>
                <a:effectLst/>
                <a:latin typeface="Times New Roman" panose="02020603050405020304" pitchFamily="18" charset="0"/>
                <a:cs typeface="Times New Roman" panose="02020603050405020304" pitchFamily="18" charset="0"/>
              </a:rPr>
              <a:t> records are those which do not contain enough information to be linked. </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Unlinkable</a:t>
            </a:r>
            <a:r>
              <a:rPr lang="en-US" sz="2000" dirty="0">
                <a:latin typeface="Times New Roman" panose="02020603050405020304" pitchFamily="18" charset="0"/>
                <a:cs typeface="Times New Roman" panose="02020603050405020304" pitchFamily="18" charset="0"/>
              </a:rPr>
              <a:t> records can be found by linking records to themselves </a:t>
            </a:r>
          </a:p>
          <a:p>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en-US" sz="2000" dirty="0">
                <a:latin typeface="Times New Roman" panose="02020603050405020304" pitchFamily="18" charset="0"/>
                <a:cs typeface="Times New Roman" panose="02020603050405020304" pitchFamily="18" charset="0"/>
              </a:rPr>
              <a:t>if, even when matched to themselves, they don't meet the match threshold score, </a:t>
            </a:r>
          </a:p>
          <a:p>
            <a:pPr marL="285750" indent="-285750">
              <a:buFontTx/>
              <a:buChar char="-"/>
            </a:pPr>
            <a:r>
              <a:rPr lang="en-US" sz="2000" dirty="0">
                <a:latin typeface="Times New Roman" panose="02020603050405020304" pitchFamily="18" charset="0"/>
                <a:cs typeface="Times New Roman" panose="02020603050405020304" pitchFamily="18" charset="0"/>
              </a:rPr>
              <a:t>we can be sure they will never link to anything.</a:t>
            </a:r>
          </a:p>
        </p:txBody>
      </p:sp>
      <p:pic>
        <p:nvPicPr>
          <p:cNvPr id="10" name="Picture 9" descr="Chart, line chart&#10;&#10;Description automatically generated">
            <a:extLst>
              <a:ext uri="{FF2B5EF4-FFF2-40B4-BE49-F238E27FC236}">
                <a16:creationId xmlns:a16="http://schemas.microsoft.com/office/drawing/2014/main" id="{1A004730-137E-9D03-CF4A-B91C9865A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77" y="223194"/>
            <a:ext cx="5331547" cy="5065991"/>
          </a:xfrm>
          <a:prstGeom prst="rect">
            <a:avLst/>
          </a:prstGeom>
        </p:spPr>
      </p:pic>
    </p:spTree>
    <p:extLst>
      <p:ext uri="{BB962C8B-B14F-4D97-AF65-F5344CB8AC3E}">
        <p14:creationId xmlns:p14="http://schemas.microsoft.com/office/powerpoint/2010/main" val="3660790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39</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167575" y="381365"/>
            <a:ext cx="9746948" cy="523220"/>
          </a:xfrm>
          <a:prstGeom prst="rect">
            <a:avLst/>
          </a:prstGeom>
          <a:noFill/>
        </p:spPr>
        <p:txBody>
          <a:bodyPr wrap="square" rtlCol="0">
            <a:spAutoFit/>
          </a:bodyPr>
          <a:lstStyle/>
          <a:p>
            <a:pPr algn="l"/>
            <a:r>
              <a:rPr lang="en-US" sz="2800" b="1" i="0" dirty="0">
                <a:solidFill>
                  <a:srgbClr val="000000"/>
                </a:solidFill>
                <a:effectLst/>
                <a:latin typeface="Helvetica Neue" panose="02000503000000020004" pitchFamily="2" charset="0"/>
              </a:rPr>
              <a:t>Matching based on Match weight and match probability </a:t>
            </a:r>
          </a:p>
        </p:txBody>
      </p:sp>
      <p:pic>
        <p:nvPicPr>
          <p:cNvPr id="7" name="Picture 6" descr="Table&#10;&#10;Description automatically generated">
            <a:extLst>
              <a:ext uri="{FF2B5EF4-FFF2-40B4-BE49-F238E27FC236}">
                <a16:creationId xmlns:a16="http://schemas.microsoft.com/office/drawing/2014/main" id="{FDA1834D-D2C9-88D5-E922-EF3F199D6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52" y="1412359"/>
            <a:ext cx="9022052" cy="3822989"/>
          </a:xfrm>
          <a:prstGeom prst="rect">
            <a:avLst/>
          </a:prstGeom>
        </p:spPr>
      </p:pic>
      <p:sp>
        <p:nvSpPr>
          <p:cNvPr id="9" name="TextBox 8">
            <a:extLst>
              <a:ext uri="{FF2B5EF4-FFF2-40B4-BE49-F238E27FC236}">
                <a16:creationId xmlns:a16="http://schemas.microsoft.com/office/drawing/2014/main" id="{75683130-BA71-A4FD-8864-84EB3E55E438}"/>
              </a:ext>
            </a:extLst>
          </p:cNvPr>
          <p:cNvSpPr txBox="1"/>
          <p:nvPr/>
        </p:nvSpPr>
        <p:spPr>
          <a:xfrm>
            <a:off x="335152" y="906672"/>
            <a:ext cx="3449983" cy="400110"/>
          </a:xfrm>
          <a:prstGeom prst="rect">
            <a:avLst/>
          </a:prstGeom>
          <a:noFill/>
        </p:spPr>
        <p:txBody>
          <a:bodyPr wrap="none" rtlCol="0">
            <a:spAutoFit/>
          </a:bodyPr>
          <a:lstStyle/>
          <a:p>
            <a:r>
              <a:rPr lang="en-US" sz="2000" dirty="0"/>
              <a:t>resulted Matching records = 63 </a:t>
            </a:r>
          </a:p>
        </p:txBody>
      </p:sp>
    </p:spTree>
    <p:extLst>
      <p:ext uri="{BB962C8B-B14F-4D97-AF65-F5344CB8AC3E}">
        <p14:creationId xmlns:p14="http://schemas.microsoft.com/office/powerpoint/2010/main" val="74885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7131-8E5B-3640-F011-E8903B015C51}"/>
              </a:ext>
            </a:extLst>
          </p:cNvPr>
          <p:cNvSpPr>
            <a:spLocks noGrp="1"/>
          </p:cNvSpPr>
          <p:nvPr>
            <p:ph type="title"/>
          </p:nvPr>
        </p:nvSpPr>
        <p:spPr/>
        <p:txBody>
          <a:bodyPr>
            <a:normAutofit/>
          </a:bodyPr>
          <a:lstStyle/>
          <a:p>
            <a:r>
              <a:rPr lang="en-US" sz="3307"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5C102A9B-2871-082B-BCB3-76FBE7569E35}"/>
              </a:ext>
            </a:extLst>
          </p:cNvPr>
          <p:cNvSpPr>
            <a:spLocks noGrp="1"/>
          </p:cNvSpPr>
          <p:nvPr>
            <p:ph type="sldNum" sz="quarter" idx="12"/>
          </p:nvPr>
        </p:nvSpPr>
        <p:spPr/>
        <p:txBody>
          <a:bodyPr/>
          <a:lstStyle/>
          <a:p>
            <a:fld id="{96FD9FDD-A8F1-2643-B5D1-2B969FF16100}" type="slidenum">
              <a:rPr lang="en-US" smtClean="0"/>
              <a:t>4</a:t>
            </a:fld>
            <a:endParaRPr lang="en-US"/>
          </a:p>
        </p:txBody>
      </p:sp>
      <p:sp>
        <p:nvSpPr>
          <p:cNvPr id="5" name="Rectangle 4">
            <a:extLst>
              <a:ext uri="{FF2B5EF4-FFF2-40B4-BE49-F238E27FC236}">
                <a16:creationId xmlns:a16="http://schemas.microsoft.com/office/drawing/2014/main" id="{F73FF718-317C-9DA6-1BA4-7D6BF18F7572}"/>
              </a:ext>
            </a:extLst>
          </p:cNvPr>
          <p:cNvSpPr/>
          <p:nvPr/>
        </p:nvSpPr>
        <p:spPr>
          <a:xfrm>
            <a:off x="-1" y="5269085"/>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a:p>
            <a:endParaRPr lang="en-US" sz="1158" dirty="0">
              <a:solidFill>
                <a:schemeClr val="bg1">
                  <a:lumMod val="85000"/>
                </a:schemeClr>
              </a:solidFill>
            </a:endParaRPr>
          </a:p>
        </p:txBody>
      </p:sp>
      <p:pic>
        <p:nvPicPr>
          <p:cNvPr id="6" name="Picture 5" descr="ua-little-rock-box-v-rgb.png">
            <a:extLst>
              <a:ext uri="{FF2B5EF4-FFF2-40B4-BE49-F238E27FC236}">
                <a16:creationId xmlns:a16="http://schemas.microsoft.com/office/drawing/2014/main" id="{9A247665-51F6-DB96-2227-102F03B4D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Slide Number Placeholder 5">
            <a:extLst>
              <a:ext uri="{FF2B5EF4-FFF2-40B4-BE49-F238E27FC236}">
                <a16:creationId xmlns:a16="http://schemas.microsoft.com/office/drawing/2014/main" id="{1FE0052E-AEE5-1BA9-8332-94DDEE041EB8}"/>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4</a:t>
            </a:fld>
            <a:endParaRPr lang="en-US" sz="992" dirty="0">
              <a:solidFill>
                <a:schemeClr val="bg1">
                  <a:lumMod val="85000"/>
                </a:schemeClr>
              </a:solidFill>
            </a:endParaRPr>
          </a:p>
        </p:txBody>
      </p:sp>
      <p:pic>
        <p:nvPicPr>
          <p:cNvPr id="10" name="Picture 9" descr="Chart, diagram, bubble chart&#10;&#10;Description automatically generated">
            <a:extLst>
              <a:ext uri="{FF2B5EF4-FFF2-40B4-BE49-F238E27FC236}">
                <a16:creationId xmlns:a16="http://schemas.microsoft.com/office/drawing/2014/main" id="{58071C9F-B0EB-0685-48AD-2C884A07D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484" y="118941"/>
            <a:ext cx="1879600" cy="1892300"/>
          </a:xfrm>
          <a:prstGeom prst="rect">
            <a:avLst/>
          </a:prstGeom>
        </p:spPr>
      </p:pic>
      <p:sp>
        <p:nvSpPr>
          <p:cNvPr id="15" name="TextBox 14">
            <a:extLst>
              <a:ext uri="{FF2B5EF4-FFF2-40B4-BE49-F238E27FC236}">
                <a16:creationId xmlns:a16="http://schemas.microsoft.com/office/drawing/2014/main" id="{340570CB-7257-2D03-76A0-DEBF18303436}"/>
              </a:ext>
            </a:extLst>
          </p:cNvPr>
          <p:cNvSpPr txBox="1"/>
          <p:nvPr/>
        </p:nvSpPr>
        <p:spPr>
          <a:xfrm>
            <a:off x="335152" y="2703383"/>
            <a:ext cx="9072000" cy="1200329"/>
          </a:xfrm>
          <a:prstGeom prst="rect">
            <a:avLst/>
          </a:prstGeom>
          <a:noFill/>
        </p:spPr>
        <p:txBody>
          <a:bodyPr wrap="square" rtlCol="0">
            <a:spAutoFit/>
          </a:bodyPr>
          <a:lstStyle/>
          <a:p>
            <a:r>
              <a:rPr lang="en-US" dirty="0"/>
              <a:t>Term data Quality Dimension has wide definitions </a:t>
            </a:r>
          </a:p>
          <a:p>
            <a:r>
              <a:rPr lang="en-US" sz="1800" dirty="0">
                <a:effectLst/>
                <a:latin typeface="Z@R4AAC.tmp"/>
              </a:rPr>
              <a:t>to describe a features of data that can be measured or assessed against </a:t>
            </a:r>
            <a:r>
              <a:rPr lang="en-US" sz="1800" b="1" dirty="0">
                <a:effectLst/>
                <a:latin typeface="Z@R4AAC.tmp"/>
              </a:rPr>
              <a:t>defined standards</a:t>
            </a:r>
            <a:r>
              <a:rPr lang="en-US" sz="1800" dirty="0">
                <a:effectLst/>
                <a:latin typeface="Z@R4AAC.tmp"/>
              </a:rPr>
              <a:t> in order to determine the quality of data. </a:t>
            </a:r>
            <a:endParaRPr lang="en-US" dirty="0"/>
          </a:p>
          <a:p>
            <a:endParaRPr lang="en-US" dirty="0"/>
          </a:p>
        </p:txBody>
      </p:sp>
      <p:sp>
        <p:nvSpPr>
          <p:cNvPr id="19" name="TextBox 18">
            <a:extLst>
              <a:ext uri="{FF2B5EF4-FFF2-40B4-BE49-F238E27FC236}">
                <a16:creationId xmlns:a16="http://schemas.microsoft.com/office/drawing/2014/main" id="{ED8F50CE-025C-6076-C14E-84D1BBB34D01}"/>
              </a:ext>
            </a:extLst>
          </p:cNvPr>
          <p:cNvSpPr txBox="1"/>
          <p:nvPr/>
        </p:nvSpPr>
        <p:spPr>
          <a:xfrm>
            <a:off x="335152" y="961393"/>
            <a:ext cx="8442863" cy="1938992"/>
          </a:xfrm>
          <a:prstGeom prst="rect">
            <a:avLst/>
          </a:prstGeom>
          <a:noFill/>
        </p:spPr>
        <p:txBody>
          <a:bodyPr wrap="square" rtlCol="0">
            <a:spAutoFit/>
          </a:bodyPr>
          <a:lstStyle/>
          <a:p>
            <a:r>
              <a:rPr lang="en-US" sz="2000" b="1" dirty="0">
                <a:effectLst/>
                <a:latin typeface="Times New Roman" panose="02020603050405020304" pitchFamily="18" charset="0"/>
                <a:cs typeface="Times New Roman" panose="02020603050405020304" pitchFamily="18" charset="0"/>
              </a:rPr>
              <a:t>Information Quality:</a:t>
            </a:r>
          </a:p>
          <a:p>
            <a:r>
              <a:rPr lang="en-US" sz="2000" dirty="0">
                <a:effectLst/>
                <a:latin typeface="Times New Roman" panose="02020603050405020304" pitchFamily="18" charset="0"/>
                <a:cs typeface="Times New Roman" panose="02020603050405020304" pitchFamily="18" charset="0"/>
              </a:rPr>
              <a:t>Maximizing the value and minimizing the risk of an organization’s information assets </a:t>
            </a:r>
          </a:p>
          <a:p>
            <a:r>
              <a:rPr lang="en-US" sz="2000" dirty="0">
                <a:effectLst/>
                <a:latin typeface="Times New Roman" panose="02020603050405020304" pitchFamily="18" charset="0"/>
                <a:cs typeface="Times New Roman" panose="02020603050405020304" pitchFamily="18" charset="0"/>
              </a:rPr>
              <a:t>• Assuring the information  products produced by the organization create value for the people and systems who use them </a:t>
            </a:r>
          </a:p>
          <a:p>
            <a:endParaRPr 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3196E56-C903-FE55-0860-36FB9C1C303E}"/>
              </a:ext>
            </a:extLst>
          </p:cNvPr>
          <p:cNvSpPr txBox="1"/>
          <p:nvPr/>
        </p:nvSpPr>
        <p:spPr>
          <a:xfrm>
            <a:off x="335151" y="3753231"/>
            <a:ext cx="9272196" cy="1600438"/>
          </a:xfrm>
          <a:prstGeom prst="rect">
            <a:avLst/>
          </a:prstGeom>
          <a:noFill/>
        </p:spPr>
        <p:txBody>
          <a:bodyPr wrap="square">
            <a:spAutoFit/>
          </a:bodyPr>
          <a:lstStyle/>
          <a:p>
            <a:r>
              <a:rPr lang="en-US" sz="2000" dirty="0">
                <a:effectLst/>
                <a:latin typeface="Z@R4AAC.tmp"/>
              </a:rPr>
              <a:t>Term </a:t>
            </a:r>
            <a:r>
              <a:rPr lang="en-US" sz="2000" i="1" u="sng" dirty="0">
                <a:effectLst/>
                <a:latin typeface="Z@R4C76.tmp,Italic"/>
              </a:rPr>
              <a:t>data quality dimension </a:t>
            </a:r>
            <a:r>
              <a:rPr lang="en-US" sz="2000" dirty="0">
                <a:effectLst/>
                <a:latin typeface="Z@R4AAC.tmp"/>
              </a:rPr>
              <a:t>is taken to mean:</a:t>
            </a:r>
            <a:br>
              <a:rPr lang="en-US" sz="2000" dirty="0">
                <a:effectLst/>
                <a:latin typeface="Z@R4AAC.tmp"/>
              </a:rPr>
            </a:br>
            <a:r>
              <a:rPr lang="en-US" sz="2000" dirty="0">
                <a:effectLst/>
                <a:latin typeface="Z@R4AAC.tmp"/>
              </a:rPr>
              <a:t>some thing (data item, record, data set or database) that can either be measured or assessed </a:t>
            </a:r>
            <a:endParaRPr lang="en-US" sz="2000" dirty="0"/>
          </a:p>
          <a:p>
            <a:r>
              <a:rPr lang="en-US" sz="2000" dirty="0">
                <a:effectLst/>
                <a:latin typeface="Z@R4AAC.tmp"/>
              </a:rPr>
              <a:t>in order to understand the quality of data </a:t>
            </a:r>
          </a:p>
          <a:p>
            <a:endParaRPr lang="en-US" dirty="0"/>
          </a:p>
        </p:txBody>
      </p:sp>
    </p:spTree>
    <p:extLst>
      <p:ext uri="{BB962C8B-B14F-4D97-AF65-F5344CB8AC3E}">
        <p14:creationId xmlns:p14="http://schemas.microsoft.com/office/powerpoint/2010/main" val="1499353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40</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4" name="TextBox 3">
            <a:extLst>
              <a:ext uri="{FF2B5EF4-FFF2-40B4-BE49-F238E27FC236}">
                <a16:creationId xmlns:a16="http://schemas.microsoft.com/office/drawing/2014/main" id="{231F3B7B-8B71-16F8-AC36-BE5764708988}"/>
              </a:ext>
            </a:extLst>
          </p:cNvPr>
          <p:cNvSpPr txBox="1"/>
          <p:nvPr/>
        </p:nvSpPr>
        <p:spPr>
          <a:xfrm>
            <a:off x="627204" y="76114"/>
            <a:ext cx="9746948" cy="553998"/>
          </a:xfrm>
          <a:prstGeom prst="rect">
            <a:avLst/>
          </a:prstGeom>
          <a:noFill/>
        </p:spPr>
        <p:txBody>
          <a:bodyPr wrap="square" rtlCol="0">
            <a:spAutoFit/>
          </a:bodyPr>
          <a:lstStyle/>
          <a:p>
            <a:pPr algn="l"/>
            <a:r>
              <a:rPr lang="en-US" sz="3000" b="1" i="0" dirty="0">
                <a:solidFill>
                  <a:srgbClr val="000000"/>
                </a:solidFill>
                <a:effectLst/>
                <a:latin typeface="Helvetica Neue" panose="02000503000000020004" pitchFamily="2" charset="0"/>
              </a:rPr>
              <a:t>Match weight Waterfall Chart </a:t>
            </a:r>
          </a:p>
        </p:txBody>
      </p:sp>
      <p:sp>
        <p:nvSpPr>
          <p:cNvPr id="9" name="TextBox 8">
            <a:extLst>
              <a:ext uri="{FF2B5EF4-FFF2-40B4-BE49-F238E27FC236}">
                <a16:creationId xmlns:a16="http://schemas.microsoft.com/office/drawing/2014/main" id="{75683130-BA71-A4FD-8864-84EB3E55E438}"/>
              </a:ext>
            </a:extLst>
          </p:cNvPr>
          <p:cNvSpPr txBox="1"/>
          <p:nvPr/>
        </p:nvSpPr>
        <p:spPr>
          <a:xfrm>
            <a:off x="627204" y="507632"/>
            <a:ext cx="5059398" cy="400110"/>
          </a:xfrm>
          <a:prstGeom prst="rect">
            <a:avLst/>
          </a:prstGeom>
          <a:noFill/>
        </p:spPr>
        <p:txBody>
          <a:bodyPr wrap="none" rtlCol="0">
            <a:spAutoFit/>
          </a:bodyPr>
          <a:lstStyle/>
          <a:p>
            <a:r>
              <a:rPr lang="en-US" sz="2000" dirty="0"/>
              <a:t>Cumulative </a:t>
            </a:r>
            <a:r>
              <a:rPr lang="en-US" sz="2000" dirty="0" err="1"/>
              <a:t>comparisions</a:t>
            </a:r>
            <a:r>
              <a:rPr lang="en-US" sz="2000" dirty="0"/>
              <a:t> for final match score </a:t>
            </a:r>
          </a:p>
        </p:txBody>
      </p:sp>
      <p:pic>
        <p:nvPicPr>
          <p:cNvPr id="12" name="Picture 11" descr="Chart, waterfall chart&#10;&#10;Description automatically generated">
            <a:extLst>
              <a:ext uri="{FF2B5EF4-FFF2-40B4-BE49-F238E27FC236}">
                <a16:creationId xmlns:a16="http://schemas.microsoft.com/office/drawing/2014/main" id="{115E5273-E553-B5CD-EADC-13A755983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02" y="933467"/>
            <a:ext cx="9254836" cy="4365523"/>
          </a:xfrm>
          <a:prstGeom prst="rect">
            <a:avLst/>
          </a:prstGeom>
        </p:spPr>
      </p:pic>
    </p:spTree>
    <p:extLst>
      <p:ext uri="{BB962C8B-B14F-4D97-AF65-F5344CB8AC3E}">
        <p14:creationId xmlns:p14="http://schemas.microsoft.com/office/powerpoint/2010/main" val="5955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84037-BF24-8E99-9DED-F9AB75E2FD90}"/>
              </a:ext>
            </a:extLst>
          </p:cNvPr>
          <p:cNvSpPr/>
          <p:nvPr/>
        </p:nvSpPr>
        <p:spPr>
          <a:xfrm>
            <a:off x="-1" y="5269085"/>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Project</a:t>
            </a:r>
          </a:p>
        </p:txBody>
      </p:sp>
      <p:sp>
        <p:nvSpPr>
          <p:cNvPr id="2" name="Title 1">
            <a:extLst>
              <a:ext uri="{FF2B5EF4-FFF2-40B4-BE49-F238E27FC236}">
                <a16:creationId xmlns:a16="http://schemas.microsoft.com/office/drawing/2014/main" id="{21ED3733-828F-8AB8-52C6-4A6D3739B307}"/>
              </a:ext>
            </a:extLst>
          </p:cNvPr>
          <p:cNvSpPr>
            <a:spLocks noGrp="1"/>
          </p:cNvSpPr>
          <p:nvPr>
            <p:ph type="title"/>
          </p:nvPr>
        </p:nvSpPr>
        <p:spPr>
          <a:xfrm>
            <a:off x="504000" y="226080"/>
            <a:ext cx="9072000" cy="1215858"/>
          </a:xfrm>
        </p:spPr>
        <p:txBody>
          <a:bodyPr>
            <a:normAutofit/>
          </a:bodyPr>
          <a:lstStyle/>
          <a:p>
            <a:r>
              <a:rPr lang="en-US" sz="3307" dirty="0">
                <a:latin typeface="Times New Roman" panose="02020603050405020304" pitchFamily="18" charset="0"/>
                <a:cs typeface="Times New Roman" panose="02020603050405020304" pitchFamily="18" charset="0"/>
              </a:rPr>
              <a:t>Agenda</a:t>
            </a:r>
            <a:r>
              <a:rPr lang="en-US" sz="3307" dirty="0"/>
              <a:t> </a:t>
            </a:r>
            <a:br>
              <a:rPr lang="en-US" sz="3307" dirty="0"/>
            </a:br>
            <a:r>
              <a:rPr lang="en-US" sz="3307" dirty="0"/>
              <a:t>- </a:t>
            </a:r>
            <a:r>
              <a:rPr lang="en-US" sz="2200" dirty="0"/>
              <a:t>To measure and </a:t>
            </a:r>
            <a:r>
              <a:rPr lang="en-US" sz="2200" dirty="0">
                <a:latin typeface="Times New Roman" panose="02020603050405020304" pitchFamily="18" charset="0"/>
                <a:cs typeface="Times New Roman" panose="02020603050405020304" pitchFamily="18" charset="0"/>
              </a:rPr>
              <a:t>improve</a:t>
            </a:r>
            <a:r>
              <a:rPr lang="en-US" sz="2200" dirty="0"/>
              <a:t> the impact of poor data Quality in terms of 3 data Quality dimensions</a:t>
            </a:r>
          </a:p>
        </p:txBody>
      </p:sp>
      <p:graphicFrame>
        <p:nvGraphicFramePr>
          <p:cNvPr id="7" name="Content Placeholder 2">
            <a:extLst>
              <a:ext uri="{FF2B5EF4-FFF2-40B4-BE49-F238E27FC236}">
                <a16:creationId xmlns:a16="http://schemas.microsoft.com/office/drawing/2014/main" id="{D5733283-D456-F934-2E9F-6E6EE771912E}"/>
              </a:ext>
            </a:extLst>
          </p:cNvPr>
          <p:cNvGraphicFramePr>
            <a:graphicFrameLocks noGrp="1"/>
          </p:cNvGraphicFramePr>
          <p:nvPr>
            <p:ph idx="1"/>
            <p:extLst>
              <p:ext uri="{D42A27DB-BD31-4B8C-83A1-F6EECF244321}">
                <p14:modId xmlns:p14="http://schemas.microsoft.com/office/powerpoint/2010/main" val="1343825289"/>
              </p:ext>
            </p:extLst>
          </p:nvPr>
        </p:nvGraphicFramePr>
        <p:xfrm>
          <a:off x="693043" y="1036382"/>
          <a:ext cx="8694539" cy="3597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D6BE8C5-7472-55A4-FB10-5D54F4C124FC}"/>
              </a:ext>
            </a:extLst>
          </p:cNvPr>
          <p:cNvSpPr>
            <a:spLocks noGrp="1"/>
          </p:cNvSpPr>
          <p:nvPr>
            <p:ph type="sldNum" sz="quarter" idx="12"/>
          </p:nvPr>
        </p:nvSpPr>
        <p:spPr>
          <a:xfrm>
            <a:off x="7694462" y="5318821"/>
            <a:ext cx="2268141" cy="301894"/>
          </a:xfrm>
        </p:spPr>
        <p:txBody>
          <a:bodyPr/>
          <a:lstStyle/>
          <a:p>
            <a:fld id="{96FD9FDD-A8F1-2643-B5D1-2B969FF16100}" type="slidenum">
              <a:rPr lang="en-US" smtClean="0">
                <a:solidFill>
                  <a:schemeClr val="bg1"/>
                </a:solidFill>
              </a:rPr>
              <a:t>5</a:t>
            </a:fld>
            <a:endParaRPr lang="en-US" dirty="0">
              <a:solidFill>
                <a:schemeClr val="bg1"/>
              </a:solidFill>
            </a:endParaRPr>
          </a:p>
        </p:txBody>
      </p:sp>
      <p:pic>
        <p:nvPicPr>
          <p:cNvPr id="6" name="Picture 5" descr="ua-little-rock-box-v-rgb.png">
            <a:extLst>
              <a:ext uri="{FF2B5EF4-FFF2-40B4-BE49-F238E27FC236}">
                <a16:creationId xmlns:a16="http://schemas.microsoft.com/office/drawing/2014/main" id="{FC8F0015-8707-02A9-195C-06D09A610E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Tree>
    <p:extLst>
      <p:ext uri="{BB962C8B-B14F-4D97-AF65-F5344CB8AC3E}">
        <p14:creationId xmlns:p14="http://schemas.microsoft.com/office/powerpoint/2010/main" val="242152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03FFA3-1D18-0D3B-38EE-409B03B5DA9A}"/>
              </a:ext>
            </a:extLst>
          </p:cNvPr>
          <p:cNvSpPr/>
          <p:nvPr/>
        </p:nvSpPr>
        <p:spPr>
          <a:xfrm>
            <a:off x="-1" y="5280367"/>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2" name="Title 1">
            <a:extLst>
              <a:ext uri="{FF2B5EF4-FFF2-40B4-BE49-F238E27FC236}">
                <a16:creationId xmlns:a16="http://schemas.microsoft.com/office/drawing/2014/main" id="{7D8E7131-8E5B-3640-F011-E8903B015C51}"/>
              </a:ext>
            </a:extLst>
          </p:cNvPr>
          <p:cNvSpPr>
            <a:spLocks noGrp="1"/>
          </p:cNvSpPr>
          <p:nvPr>
            <p:ph type="title"/>
          </p:nvPr>
        </p:nvSpPr>
        <p:spPr/>
        <p:txBody>
          <a:bodyPr>
            <a:normAutofit/>
          </a:bodyPr>
          <a:lstStyle/>
          <a:p>
            <a:r>
              <a:rPr lang="en-US" sz="3307" dirty="0"/>
              <a:t>Data Collection</a:t>
            </a:r>
          </a:p>
        </p:txBody>
      </p:sp>
      <p:pic>
        <p:nvPicPr>
          <p:cNvPr id="6" name="Picture 5" descr="ua-little-rock-box-v-rgb.png">
            <a:extLst>
              <a:ext uri="{FF2B5EF4-FFF2-40B4-BE49-F238E27FC236}">
                <a16:creationId xmlns:a16="http://schemas.microsoft.com/office/drawing/2014/main" id="{9A247665-51F6-DB96-2227-102F03B4D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Slide Number Placeholder 5">
            <a:extLst>
              <a:ext uri="{FF2B5EF4-FFF2-40B4-BE49-F238E27FC236}">
                <a16:creationId xmlns:a16="http://schemas.microsoft.com/office/drawing/2014/main" id="{1FE0052E-AEE5-1BA9-8332-94DDEE041EB8}"/>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6</a:t>
            </a:fld>
            <a:endParaRPr lang="en-US" sz="992" dirty="0">
              <a:solidFill>
                <a:schemeClr val="bg1">
                  <a:lumMod val="85000"/>
                </a:schemeClr>
              </a:solidFill>
            </a:endParaRPr>
          </a:p>
        </p:txBody>
      </p:sp>
      <p:pic>
        <p:nvPicPr>
          <p:cNvPr id="9" name="Picture 8">
            <a:extLst>
              <a:ext uri="{FF2B5EF4-FFF2-40B4-BE49-F238E27FC236}">
                <a16:creationId xmlns:a16="http://schemas.microsoft.com/office/drawing/2014/main" id="{CCEE280B-96A1-02A6-ED75-64EDBDFEE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252" y="439448"/>
            <a:ext cx="2124008" cy="519704"/>
          </a:xfrm>
          <a:prstGeom prst="rect">
            <a:avLst/>
          </a:prstGeom>
        </p:spPr>
      </p:pic>
      <p:sp>
        <p:nvSpPr>
          <p:cNvPr id="10" name="TextBox 9">
            <a:extLst>
              <a:ext uri="{FF2B5EF4-FFF2-40B4-BE49-F238E27FC236}">
                <a16:creationId xmlns:a16="http://schemas.microsoft.com/office/drawing/2014/main" id="{4246F1BE-0DE1-4586-A7F0-472B25D43C04}"/>
              </a:ext>
            </a:extLst>
          </p:cNvPr>
          <p:cNvSpPr txBox="1"/>
          <p:nvPr/>
        </p:nvSpPr>
        <p:spPr>
          <a:xfrm>
            <a:off x="504001" y="1094538"/>
            <a:ext cx="9366830" cy="4247317"/>
          </a:xfrm>
          <a:prstGeom prst="rect">
            <a:avLst/>
          </a:prstGeom>
          <a:noFill/>
        </p:spPr>
        <p:txBody>
          <a:bodyPr wrap="square" rtlCol="0">
            <a:spAutoFit/>
          </a:bodyPr>
          <a:lstStyle/>
          <a:p>
            <a:r>
              <a:rPr lang="en-US" dirty="0"/>
              <a:t>Synthetic data is </a:t>
            </a:r>
            <a:r>
              <a:rPr lang="en-US" dirty="0">
                <a:latin typeface="Times New Roman" panose="02020603050405020304" pitchFamily="18" charset="0"/>
                <a:cs typeface="Times New Roman" panose="02020603050405020304" pitchFamily="18" charset="0"/>
              </a:rPr>
              <a:t>generated</a:t>
            </a:r>
            <a:r>
              <a:rPr lang="en-US" dirty="0"/>
              <a:t> from </a:t>
            </a:r>
            <a:r>
              <a:rPr lang="en-US" dirty="0" err="1"/>
              <a:t>Mockaroo</a:t>
            </a:r>
            <a:r>
              <a:rPr lang="en-US" dirty="0"/>
              <a:t> website for </a:t>
            </a:r>
            <a:r>
              <a:rPr lang="en-US" dirty="0" err="1"/>
              <a:t>tesing</a:t>
            </a:r>
            <a:r>
              <a:rPr lang="en-US" dirty="0"/>
              <a:t> the data later it is tested on </a:t>
            </a:r>
            <a:r>
              <a:rPr lang="en-US" dirty="0" err="1"/>
              <a:t>Organisational</a:t>
            </a:r>
            <a:r>
              <a:rPr lang="en-US" dirty="0"/>
              <a:t> Customer Data. </a:t>
            </a:r>
            <a:endParaRPr lang="en-US" dirty="0">
              <a:hlinkClick r:id="rId5"/>
            </a:endParaRPr>
          </a:p>
          <a:p>
            <a:r>
              <a:rPr lang="en-US" dirty="0">
                <a:hlinkClick r:id="rId5"/>
              </a:rPr>
              <a:t>https://www.mockaroo.com/</a:t>
            </a:r>
            <a:endParaRPr lang="en-US" dirty="0"/>
          </a:p>
          <a:p>
            <a:r>
              <a:rPr lang="en-US" dirty="0"/>
              <a:t>List of attributes of Customer Data are:</a:t>
            </a:r>
          </a:p>
          <a:p>
            <a:r>
              <a:rPr lang="en-US" dirty="0" err="1"/>
              <a:t>customer_ID</a:t>
            </a:r>
            <a:r>
              <a:rPr lang="en-US" dirty="0"/>
              <a:t>,</a:t>
            </a:r>
          </a:p>
          <a:p>
            <a:r>
              <a:rPr lang="en-US" dirty="0"/>
              <a:t>prefix,</a:t>
            </a:r>
          </a:p>
          <a:p>
            <a:r>
              <a:rPr lang="en-US" dirty="0" err="1"/>
              <a:t>first_name</a:t>
            </a:r>
            <a:r>
              <a:rPr lang="en-US" dirty="0"/>
              <a:t>,</a:t>
            </a:r>
          </a:p>
          <a:p>
            <a:r>
              <a:rPr lang="en-US" dirty="0" err="1"/>
              <a:t>last_name</a:t>
            </a:r>
            <a:r>
              <a:rPr lang="en-US" dirty="0"/>
              <a:t>,</a:t>
            </a:r>
          </a:p>
          <a:p>
            <a:r>
              <a:rPr lang="en-US" dirty="0" err="1"/>
              <a:t>generationalSuffix</a:t>
            </a:r>
            <a:r>
              <a:rPr lang="en-US" dirty="0"/>
              <a:t>,</a:t>
            </a:r>
          </a:p>
          <a:p>
            <a:r>
              <a:rPr lang="en-US" dirty="0" err="1"/>
              <a:t>suffixTitle</a:t>
            </a:r>
            <a:r>
              <a:rPr lang="en-US" dirty="0"/>
              <a:t>,</a:t>
            </a:r>
          </a:p>
          <a:p>
            <a:r>
              <a:rPr lang="en-US" dirty="0" err="1"/>
              <a:t>CompleteName</a:t>
            </a:r>
            <a:r>
              <a:rPr lang="en-US" dirty="0"/>
              <a:t>,</a:t>
            </a:r>
          </a:p>
          <a:p>
            <a:r>
              <a:rPr lang="en-US" dirty="0"/>
              <a:t>gender,email,Address1,Address2,city,state,zipcode,country,Race,Birth_Date,Marrital_Status,Number_of_Children,Mobile,SSN,Store_Membership_Card,Occupation,Annual_Income,Largest_Bill_Amount,Mean_Transaction_Amount,Transaction_ID,Last_Transaction,customer_Since,IntBankAccNo,CreditcardNo,CreditCard_type,password</a:t>
            </a:r>
          </a:p>
        </p:txBody>
      </p:sp>
    </p:spTree>
    <p:extLst>
      <p:ext uri="{BB962C8B-B14F-4D97-AF65-F5344CB8AC3E}">
        <p14:creationId xmlns:p14="http://schemas.microsoft.com/office/powerpoint/2010/main" val="114684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FD1D-C4CF-FA8E-79ED-62297B74426B}"/>
              </a:ext>
            </a:extLst>
          </p:cNvPr>
          <p:cNvSpPr>
            <a:spLocks noGrp="1"/>
          </p:cNvSpPr>
          <p:nvPr>
            <p:ph type="title"/>
          </p:nvPr>
        </p:nvSpPr>
        <p:spPr>
          <a:xfrm>
            <a:off x="504000" y="-170225"/>
            <a:ext cx="9072000" cy="946440"/>
          </a:xfrm>
        </p:spPr>
        <p:txBody>
          <a:bodyPr/>
          <a:lstStyle/>
          <a:p>
            <a:r>
              <a:rPr lang="en-US" dirty="0"/>
              <a:t>Project </a:t>
            </a:r>
            <a:r>
              <a:rPr lang="en-US" dirty="0" err="1"/>
              <a:t>FlowChart</a:t>
            </a:r>
            <a:endParaRPr lang="en-US" dirty="0"/>
          </a:p>
        </p:txBody>
      </p:sp>
      <p:grpSp>
        <p:nvGrpSpPr>
          <p:cNvPr id="4" name="Group 3">
            <a:extLst>
              <a:ext uri="{FF2B5EF4-FFF2-40B4-BE49-F238E27FC236}">
                <a16:creationId xmlns:a16="http://schemas.microsoft.com/office/drawing/2014/main" id="{38520F97-4A73-90F6-64FF-8A15596E9AC2}"/>
              </a:ext>
            </a:extLst>
          </p:cNvPr>
          <p:cNvGrpSpPr/>
          <p:nvPr/>
        </p:nvGrpSpPr>
        <p:grpSpPr>
          <a:xfrm>
            <a:off x="2052714" y="2393344"/>
            <a:ext cx="2652023" cy="808095"/>
            <a:chOff x="2545402" y="1479020"/>
            <a:chExt cx="3094701" cy="984250"/>
          </a:xfrm>
          <a:scene3d>
            <a:camera prst="orthographicFront"/>
            <a:lightRig rig="flat" dir="t"/>
          </a:scene3d>
        </p:grpSpPr>
        <p:sp>
          <p:nvSpPr>
            <p:cNvPr id="5" name="Rounded Rectangle 4">
              <a:extLst>
                <a:ext uri="{FF2B5EF4-FFF2-40B4-BE49-F238E27FC236}">
                  <a16:creationId xmlns:a16="http://schemas.microsoft.com/office/drawing/2014/main" id="{5F0A21DC-7508-AE44-0A20-94F696618C37}"/>
                </a:ext>
              </a:extLst>
            </p:cNvPr>
            <p:cNvSpPr/>
            <p:nvPr/>
          </p:nvSpPr>
          <p:spPr>
            <a:xfrm>
              <a:off x="2545402" y="1479020"/>
              <a:ext cx="3094701"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 name="Rounded Rectangle 6">
              <a:extLst>
                <a:ext uri="{FF2B5EF4-FFF2-40B4-BE49-F238E27FC236}">
                  <a16:creationId xmlns:a16="http://schemas.microsoft.com/office/drawing/2014/main" id="{B41631BA-DCD9-525B-86CE-B1D7178954FE}"/>
                </a:ext>
              </a:extLst>
            </p:cNvPr>
            <p:cNvSpPr txBox="1"/>
            <p:nvPr/>
          </p:nvSpPr>
          <p:spPr>
            <a:xfrm>
              <a:off x="2654948" y="1507849"/>
              <a:ext cx="2985155"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Selection of Attributes based on business requirements </a:t>
              </a:r>
              <a:endParaRPr lang="en-US" sz="1800" kern="1200" dirty="0"/>
            </a:p>
          </p:txBody>
        </p:sp>
      </p:grpSp>
      <p:grpSp>
        <p:nvGrpSpPr>
          <p:cNvPr id="8" name="Group 7">
            <a:extLst>
              <a:ext uri="{FF2B5EF4-FFF2-40B4-BE49-F238E27FC236}">
                <a16:creationId xmlns:a16="http://schemas.microsoft.com/office/drawing/2014/main" id="{79F52FD8-2C89-F401-5902-DFC7AB75DB57}"/>
              </a:ext>
            </a:extLst>
          </p:cNvPr>
          <p:cNvGrpSpPr/>
          <p:nvPr/>
        </p:nvGrpSpPr>
        <p:grpSpPr>
          <a:xfrm>
            <a:off x="6121592" y="3707882"/>
            <a:ext cx="3074119" cy="808095"/>
            <a:chOff x="2914907" y="1479020"/>
            <a:chExt cx="3587255" cy="984250"/>
          </a:xfrm>
          <a:scene3d>
            <a:camera prst="orthographicFront"/>
            <a:lightRig rig="flat" dir="t"/>
          </a:scene3d>
        </p:grpSpPr>
        <p:sp>
          <p:nvSpPr>
            <p:cNvPr id="9" name="Rounded Rectangle 8">
              <a:extLst>
                <a:ext uri="{FF2B5EF4-FFF2-40B4-BE49-F238E27FC236}">
                  <a16:creationId xmlns:a16="http://schemas.microsoft.com/office/drawing/2014/main" id="{1570B07C-7EF6-663D-E080-DB6801503A3F}"/>
                </a:ext>
              </a:extLst>
            </p:cNvPr>
            <p:cNvSpPr/>
            <p:nvPr/>
          </p:nvSpPr>
          <p:spPr>
            <a:xfrm>
              <a:off x="2914907" y="1479020"/>
              <a:ext cx="358725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 name="Rounded Rectangle 6">
              <a:extLst>
                <a:ext uri="{FF2B5EF4-FFF2-40B4-BE49-F238E27FC236}">
                  <a16:creationId xmlns:a16="http://schemas.microsoft.com/office/drawing/2014/main" id="{9918A8B7-9208-32AD-1478-D08246467B7D}"/>
                </a:ext>
              </a:extLst>
            </p:cNvPr>
            <p:cNvSpPr txBox="1"/>
            <p:nvPr/>
          </p:nvSpPr>
          <p:spPr>
            <a:xfrm>
              <a:off x="2943735" y="1507849"/>
              <a:ext cx="3558427"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Improving the Completeness for selected numerical, Categorical attributes </a:t>
              </a:r>
              <a:endParaRPr lang="en-US" sz="1800" kern="1200" dirty="0"/>
            </a:p>
          </p:txBody>
        </p:sp>
      </p:grpSp>
      <p:grpSp>
        <p:nvGrpSpPr>
          <p:cNvPr id="12" name="Group 11">
            <a:extLst>
              <a:ext uri="{FF2B5EF4-FFF2-40B4-BE49-F238E27FC236}">
                <a16:creationId xmlns:a16="http://schemas.microsoft.com/office/drawing/2014/main" id="{2E75971E-0002-FDCF-4125-325ABF8D865B}"/>
              </a:ext>
            </a:extLst>
          </p:cNvPr>
          <p:cNvGrpSpPr/>
          <p:nvPr/>
        </p:nvGrpSpPr>
        <p:grpSpPr>
          <a:xfrm>
            <a:off x="3677539" y="3298549"/>
            <a:ext cx="2319930" cy="866004"/>
            <a:chOff x="2914907" y="1479020"/>
            <a:chExt cx="2707176" cy="1054782"/>
          </a:xfrm>
          <a:scene3d>
            <a:camera prst="orthographicFront"/>
            <a:lightRig rig="flat" dir="t"/>
          </a:scene3d>
        </p:grpSpPr>
        <p:sp>
          <p:nvSpPr>
            <p:cNvPr id="13" name="Rounded Rectangle 12">
              <a:extLst>
                <a:ext uri="{FF2B5EF4-FFF2-40B4-BE49-F238E27FC236}">
                  <a16:creationId xmlns:a16="http://schemas.microsoft.com/office/drawing/2014/main" id="{6D798E58-6381-252C-D90B-FDEFF9FD6A6D}"/>
                </a:ext>
              </a:extLst>
            </p:cNvPr>
            <p:cNvSpPr/>
            <p:nvPr/>
          </p:nvSpPr>
          <p:spPr>
            <a:xfrm>
              <a:off x="2914907" y="1479020"/>
              <a:ext cx="2707176"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6">
              <a:extLst>
                <a:ext uri="{FF2B5EF4-FFF2-40B4-BE49-F238E27FC236}">
                  <a16:creationId xmlns:a16="http://schemas.microsoft.com/office/drawing/2014/main" id="{824B9F5E-0711-B5B8-DF91-14B0F8CAE142}"/>
                </a:ext>
              </a:extLst>
            </p:cNvPr>
            <p:cNvSpPr txBox="1"/>
            <p:nvPr/>
          </p:nvSpPr>
          <p:spPr>
            <a:xfrm>
              <a:off x="2943732" y="1507849"/>
              <a:ext cx="2678350" cy="102595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Preparation and Preprocessing stage</a:t>
              </a:r>
            </a:p>
          </p:txBody>
        </p:sp>
      </p:grpSp>
      <p:grpSp>
        <p:nvGrpSpPr>
          <p:cNvPr id="16" name="Group 15">
            <a:extLst>
              <a:ext uri="{FF2B5EF4-FFF2-40B4-BE49-F238E27FC236}">
                <a16:creationId xmlns:a16="http://schemas.microsoft.com/office/drawing/2014/main" id="{E44DE174-0C8D-AD7F-2533-6DA66AB37923}"/>
              </a:ext>
            </a:extLst>
          </p:cNvPr>
          <p:cNvGrpSpPr/>
          <p:nvPr/>
        </p:nvGrpSpPr>
        <p:grpSpPr>
          <a:xfrm>
            <a:off x="1201244" y="1462580"/>
            <a:ext cx="1969443" cy="808095"/>
            <a:chOff x="2914907" y="1479020"/>
            <a:chExt cx="2298185" cy="984250"/>
          </a:xfrm>
          <a:scene3d>
            <a:camera prst="orthographicFront"/>
            <a:lightRig rig="flat" dir="t"/>
          </a:scene3d>
        </p:grpSpPr>
        <p:sp>
          <p:nvSpPr>
            <p:cNvPr id="17" name="Rounded Rectangle 16">
              <a:extLst>
                <a:ext uri="{FF2B5EF4-FFF2-40B4-BE49-F238E27FC236}">
                  <a16:creationId xmlns:a16="http://schemas.microsoft.com/office/drawing/2014/main" id="{5F4E01FD-304F-A71C-47A9-65C4193821EA}"/>
                </a:ext>
              </a:extLst>
            </p:cNvPr>
            <p:cNvSpPr/>
            <p:nvPr/>
          </p:nvSpPr>
          <p:spPr>
            <a:xfrm>
              <a:off x="2914907" y="1479020"/>
              <a:ext cx="229818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ounded Rectangle 6">
              <a:extLst>
                <a:ext uri="{FF2B5EF4-FFF2-40B4-BE49-F238E27FC236}">
                  <a16:creationId xmlns:a16="http://schemas.microsoft.com/office/drawing/2014/main" id="{077E6002-F9DE-2CFF-288C-197AC9C0D791}"/>
                </a:ext>
              </a:extLst>
            </p:cNvPr>
            <p:cNvSpPr txBox="1"/>
            <p:nvPr/>
          </p:nvSpPr>
          <p:spPr>
            <a:xfrm>
              <a:off x="2943734" y="1507849"/>
              <a:ext cx="2240530"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Synthetic Data Generation from </a:t>
              </a:r>
              <a:r>
                <a:rPr lang="en-US" sz="1800" kern="1200" dirty="0" err="1"/>
                <a:t>Mockaroo</a:t>
              </a:r>
              <a:r>
                <a:rPr lang="en-US" sz="1800" kern="1200" dirty="0"/>
                <a:t> </a:t>
              </a:r>
            </a:p>
          </p:txBody>
        </p:sp>
      </p:grpSp>
      <p:grpSp>
        <p:nvGrpSpPr>
          <p:cNvPr id="20" name="Group 19">
            <a:extLst>
              <a:ext uri="{FF2B5EF4-FFF2-40B4-BE49-F238E27FC236}">
                <a16:creationId xmlns:a16="http://schemas.microsoft.com/office/drawing/2014/main" id="{6C0375BE-24F8-98C6-F76E-DAADA459AF58}"/>
              </a:ext>
            </a:extLst>
          </p:cNvPr>
          <p:cNvGrpSpPr/>
          <p:nvPr/>
        </p:nvGrpSpPr>
        <p:grpSpPr>
          <a:xfrm>
            <a:off x="83271" y="591943"/>
            <a:ext cx="1969443" cy="808095"/>
            <a:chOff x="2914907" y="1479020"/>
            <a:chExt cx="2298185" cy="984250"/>
          </a:xfrm>
          <a:scene3d>
            <a:camera prst="orthographicFront"/>
            <a:lightRig rig="flat" dir="t"/>
          </a:scene3d>
        </p:grpSpPr>
        <p:sp>
          <p:nvSpPr>
            <p:cNvPr id="21" name="Rounded Rectangle 20">
              <a:extLst>
                <a:ext uri="{FF2B5EF4-FFF2-40B4-BE49-F238E27FC236}">
                  <a16:creationId xmlns:a16="http://schemas.microsoft.com/office/drawing/2014/main" id="{FA41CD45-AE8E-AD3C-EAF3-8BE0C1D9494E}"/>
                </a:ext>
              </a:extLst>
            </p:cNvPr>
            <p:cNvSpPr/>
            <p:nvPr/>
          </p:nvSpPr>
          <p:spPr>
            <a:xfrm>
              <a:off x="2914907" y="1479020"/>
              <a:ext cx="229818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Rounded Rectangle 6">
              <a:extLst>
                <a:ext uri="{FF2B5EF4-FFF2-40B4-BE49-F238E27FC236}">
                  <a16:creationId xmlns:a16="http://schemas.microsoft.com/office/drawing/2014/main" id="{94C9BB6E-CD20-CA3A-0D81-892939C18917}"/>
                </a:ext>
              </a:extLst>
            </p:cNvPr>
            <p:cNvSpPr txBox="1"/>
            <p:nvPr/>
          </p:nvSpPr>
          <p:spPr>
            <a:xfrm>
              <a:off x="2943735" y="1507849"/>
              <a:ext cx="2240529"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Understanding Business requirements </a:t>
              </a:r>
              <a:endParaRPr lang="en-US" sz="1800" kern="1200" dirty="0"/>
            </a:p>
          </p:txBody>
        </p:sp>
      </p:grpSp>
      <p:sp>
        <p:nvSpPr>
          <p:cNvPr id="23" name="Right Arrow 22">
            <a:extLst>
              <a:ext uri="{FF2B5EF4-FFF2-40B4-BE49-F238E27FC236}">
                <a16:creationId xmlns:a16="http://schemas.microsoft.com/office/drawing/2014/main" id="{411A4327-BD04-8F55-6C97-B575DF2C0F70}"/>
              </a:ext>
            </a:extLst>
          </p:cNvPr>
          <p:cNvSpPr/>
          <p:nvPr/>
        </p:nvSpPr>
        <p:spPr>
          <a:xfrm>
            <a:off x="8728593" y="4697586"/>
            <a:ext cx="573173" cy="34297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4" name="Group 23">
            <a:extLst>
              <a:ext uri="{FF2B5EF4-FFF2-40B4-BE49-F238E27FC236}">
                <a16:creationId xmlns:a16="http://schemas.microsoft.com/office/drawing/2014/main" id="{DA85ACA4-8050-7820-ECA0-301FF0B3F6CB}"/>
              </a:ext>
            </a:extLst>
          </p:cNvPr>
          <p:cNvGrpSpPr/>
          <p:nvPr/>
        </p:nvGrpSpPr>
        <p:grpSpPr>
          <a:xfrm>
            <a:off x="3427762" y="4744032"/>
            <a:ext cx="3074119" cy="808095"/>
            <a:chOff x="2914907" y="1479020"/>
            <a:chExt cx="3587255" cy="984250"/>
          </a:xfrm>
          <a:scene3d>
            <a:camera prst="orthographicFront"/>
            <a:lightRig rig="flat" dir="t"/>
          </a:scene3d>
        </p:grpSpPr>
        <p:sp>
          <p:nvSpPr>
            <p:cNvPr id="25" name="Rounded Rectangle 24">
              <a:extLst>
                <a:ext uri="{FF2B5EF4-FFF2-40B4-BE49-F238E27FC236}">
                  <a16:creationId xmlns:a16="http://schemas.microsoft.com/office/drawing/2014/main" id="{04A600EA-0E56-D4FC-86E2-7083A859BBA4}"/>
                </a:ext>
              </a:extLst>
            </p:cNvPr>
            <p:cNvSpPr/>
            <p:nvPr/>
          </p:nvSpPr>
          <p:spPr>
            <a:xfrm>
              <a:off x="2914907" y="1479020"/>
              <a:ext cx="358725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6">
              <a:extLst>
                <a:ext uri="{FF2B5EF4-FFF2-40B4-BE49-F238E27FC236}">
                  <a16:creationId xmlns:a16="http://schemas.microsoft.com/office/drawing/2014/main" id="{996ADC9F-A892-93BB-7617-9FBA5168D601}"/>
                </a:ext>
              </a:extLst>
            </p:cNvPr>
            <p:cNvSpPr txBox="1"/>
            <p:nvPr/>
          </p:nvSpPr>
          <p:spPr>
            <a:xfrm>
              <a:off x="2943735" y="1507849"/>
              <a:ext cx="3558427"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Improving the </a:t>
              </a:r>
              <a:r>
                <a:rPr lang="en-US" dirty="0" err="1"/>
                <a:t>Vality</a:t>
              </a:r>
              <a:r>
                <a:rPr lang="en-US" dirty="0"/>
                <a:t> for</a:t>
              </a:r>
            </a:p>
            <a:p>
              <a:pPr marL="0" lvl="0" indent="0" algn="ctr" defTabSz="800100">
                <a:lnSpc>
                  <a:spcPct val="90000"/>
                </a:lnSpc>
                <a:spcBef>
                  <a:spcPct val="0"/>
                </a:spcBef>
                <a:spcAft>
                  <a:spcPct val="35000"/>
                </a:spcAft>
                <a:buNone/>
              </a:pPr>
              <a:r>
                <a:rPr lang="en-US" sz="1800" kern="1200" dirty="0"/>
                <a:t>SSN, </a:t>
              </a:r>
              <a:r>
                <a:rPr lang="en-US" dirty="0"/>
                <a:t>Telephone, Date of Birth</a:t>
              </a:r>
              <a:endParaRPr lang="en-US" sz="1800" kern="1200" dirty="0"/>
            </a:p>
          </p:txBody>
        </p:sp>
      </p:grpSp>
      <p:grpSp>
        <p:nvGrpSpPr>
          <p:cNvPr id="32" name="Group 31">
            <a:extLst>
              <a:ext uri="{FF2B5EF4-FFF2-40B4-BE49-F238E27FC236}">
                <a16:creationId xmlns:a16="http://schemas.microsoft.com/office/drawing/2014/main" id="{65443E25-6BA4-92C0-AECA-2B0F974D8B04}"/>
              </a:ext>
            </a:extLst>
          </p:cNvPr>
          <p:cNvGrpSpPr/>
          <p:nvPr/>
        </p:nvGrpSpPr>
        <p:grpSpPr>
          <a:xfrm>
            <a:off x="6922610" y="4704045"/>
            <a:ext cx="3074119" cy="808095"/>
            <a:chOff x="2914907" y="1479020"/>
            <a:chExt cx="3587255" cy="984250"/>
          </a:xfrm>
          <a:scene3d>
            <a:camera prst="orthographicFront"/>
            <a:lightRig rig="flat" dir="t"/>
          </a:scene3d>
        </p:grpSpPr>
        <p:sp>
          <p:nvSpPr>
            <p:cNvPr id="33" name="Rounded Rectangle 32">
              <a:extLst>
                <a:ext uri="{FF2B5EF4-FFF2-40B4-BE49-F238E27FC236}">
                  <a16:creationId xmlns:a16="http://schemas.microsoft.com/office/drawing/2014/main" id="{F159A258-8083-C6AD-2E5E-6F89965C3836}"/>
                </a:ext>
              </a:extLst>
            </p:cNvPr>
            <p:cNvSpPr/>
            <p:nvPr/>
          </p:nvSpPr>
          <p:spPr>
            <a:xfrm>
              <a:off x="2914907" y="1479020"/>
              <a:ext cx="3587255" cy="98425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4" name="Rounded Rectangle 6">
              <a:extLst>
                <a:ext uri="{FF2B5EF4-FFF2-40B4-BE49-F238E27FC236}">
                  <a16:creationId xmlns:a16="http://schemas.microsoft.com/office/drawing/2014/main" id="{2F046B44-38D6-69EB-6785-7E4436FABA31}"/>
                </a:ext>
              </a:extLst>
            </p:cNvPr>
            <p:cNvSpPr txBox="1"/>
            <p:nvPr/>
          </p:nvSpPr>
          <p:spPr>
            <a:xfrm>
              <a:off x="2943735" y="1507849"/>
              <a:ext cx="3558427" cy="926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t>Improving the Uniqueness</a:t>
              </a:r>
            </a:p>
            <a:p>
              <a:pPr marL="0" lvl="0" indent="0" algn="ctr" defTabSz="800100">
                <a:lnSpc>
                  <a:spcPct val="90000"/>
                </a:lnSpc>
                <a:spcBef>
                  <a:spcPct val="0"/>
                </a:spcBef>
                <a:spcAft>
                  <a:spcPct val="35000"/>
                </a:spcAft>
                <a:buNone/>
              </a:pPr>
              <a:r>
                <a:rPr lang="en-US" dirty="0"/>
                <a:t>by linking records and deduplication </a:t>
              </a:r>
              <a:endParaRPr lang="en-US" sz="1800" kern="1200" dirty="0"/>
            </a:p>
          </p:txBody>
        </p:sp>
      </p:grpSp>
      <p:cxnSp>
        <p:nvCxnSpPr>
          <p:cNvPr id="29" name="Connector: Elbow 28">
            <a:extLst>
              <a:ext uri="{FF2B5EF4-FFF2-40B4-BE49-F238E27FC236}">
                <a16:creationId xmlns:a16="http://schemas.microsoft.com/office/drawing/2014/main" id="{906F831D-19A9-7FDA-65C1-454597979A1B}"/>
              </a:ext>
            </a:extLst>
          </p:cNvPr>
          <p:cNvCxnSpPr>
            <a:cxnSpLocks/>
          </p:cNvCxnSpPr>
          <p:nvPr/>
        </p:nvCxnSpPr>
        <p:spPr>
          <a:xfrm>
            <a:off x="2083746" y="1056906"/>
            <a:ext cx="396024" cy="40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AA86615-3383-F674-53D4-AAD24096ECCC}"/>
              </a:ext>
            </a:extLst>
          </p:cNvPr>
          <p:cNvCxnSpPr/>
          <p:nvPr/>
        </p:nvCxnSpPr>
        <p:spPr>
          <a:xfrm>
            <a:off x="3158334" y="1965629"/>
            <a:ext cx="396024" cy="40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1E3E554-7450-6524-0F79-BAD4056C5501}"/>
              </a:ext>
            </a:extLst>
          </p:cNvPr>
          <p:cNvCxnSpPr/>
          <p:nvPr/>
        </p:nvCxnSpPr>
        <p:spPr>
          <a:xfrm>
            <a:off x="4703267" y="2897797"/>
            <a:ext cx="396024" cy="40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D9A8B2E-D4CD-82BC-1C9F-FDBD5844E3C6}"/>
              </a:ext>
            </a:extLst>
          </p:cNvPr>
          <p:cNvCxnSpPr>
            <a:cxnSpLocks/>
            <a:endCxn id="10" idx="0"/>
          </p:cNvCxnSpPr>
          <p:nvPr/>
        </p:nvCxnSpPr>
        <p:spPr>
          <a:xfrm>
            <a:off x="5997469" y="3391889"/>
            <a:ext cx="1673535" cy="339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D13C7FB-2F06-B7F5-7B74-0B6D15EB2E07}"/>
              </a:ext>
            </a:extLst>
          </p:cNvPr>
          <p:cNvCxnSpPr/>
          <p:nvPr/>
        </p:nvCxnSpPr>
        <p:spPr>
          <a:xfrm>
            <a:off x="9204680" y="4261032"/>
            <a:ext cx="396024" cy="40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C8FCFA7-4FEB-F6C5-51F5-62FA2F6C6893}"/>
              </a:ext>
            </a:extLst>
          </p:cNvPr>
          <p:cNvCxnSpPr/>
          <p:nvPr/>
        </p:nvCxnSpPr>
        <p:spPr>
          <a:xfrm flipH="1">
            <a:off x="6501881" y="5148079"/>
            <a:ext cx="445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22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F305A-9E69-41E0-5154-98FB220208A1}"/>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2" name="Title 1">
            <a:extLst>
              <a:ext uri="{FF2B5EF4-FFF2-40B4-BE49-F238E27FC236}">
                <a16:creationId xmlns:a16="http://schemas.microsoft.com/office/drawing/2014/main" id="{7D8E7131-8E5B-3640-F011-E8903B015C51}"/>
              </a:ext>
            </a:extLst>
          </p:cNvPr>
          <p:cNvSpPr>
            <a:spLocks noGrp="1"/>
          </p:cNvSpPr>
          <p:nvPr>
            <p:ph type="title"/>
          </p:nvPr>
        </p:nvSpPr>
        <p:spPr/>
        <p:txBody>
          <a:bodyPr>
            <a:normAutofit/>
          </a:bodyPr>
          <a:lstStyle/>
          <a:p>
            <a:r>
              <a:rPr lang="en-US" sz="3307" dirty="0"/>
              <a:t>Problem Statement for Completeness</a:t>
            </a:r>
          </a:p>
        </p:txBody>
      </p:sp>
      <p:pic>
        <p:nvPicPr>
          <p:cNvPr id="6" name="Picture 5" descr="ua-little-rock-box-v-rgb.png">
            <a:extLst>
              <a:ext uri="{FF2B5EF4-FFF2-40B4-BE49-F238E27FC236}">
                <a16:creationId xmlns:a16="http://schemas.microsoft.com/office/drawing/2014/main" id="{9A247665-51F6-DB96-2227-102F03B4D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Slide Number Placeholder 5">
            <a:extLst>
              <a:ext uri="{FF2B5EF4-FFF2-40B4-BE49-F238E27FC236}">
                <a16:creationId xmlns:a16="http://schemas.microsoft.com/office/drawing/2014/main" id="{1FE0052E-AEE5-1BA9-8332-94DDEE041EB8}"/>
              </a:ext>
            </a:extLst>
          </p:cNvPr>
          <p:cNvSpPr txBox="1">
            <a:spLocks/>
          </p:cNvSpPr>
          <p:nvPr/>
        </p:nvSpPr>
        <p:spPr>
          <a:xfrm>
            <a:off x="7812484" y="5348726"/>
            <a:ext cx="2268141" cy="301894"/>
          </a:xfrm>
          <a:prstGeom prst="rect">
            <a:avLst/>
          </a:prstGeom>
        </p:spPr>
        <p:txBody>
          <a:bodyPr vert="horz" lIns="75605" tIns="37802" rIns="75605" bIns="3780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FD9FDD-A8F1-2643-B5D1-2B969FF16100}" type="slidenum">
              <a:rPr lang="en-US" sz="992">
                <a:solidFill>
                  <a:schemeClr val="bg1">
                    <a:lumMod val="85000"/>
                  </a:schemeClr>
                </a:solidFill>
              </a:rPr>
              <a:pPr/>
              <a:t>8</a:t>
            </a:fld>
            <a:endParaRPr lang="en-US" sz="992" dirty="0">
              <a:solidFill>
                <a:schemeClr val="bg1">
                  <a:lumMod val="85000"/>
                </a:schemeClr>
              </a:solidFill>
            </a:endParaRPr>
          </a:p>
        </p:txBody>
      </p:sp>
      <p:sp>
        <p:nvSpPr>
          <p:cNvPr id="18" name="TextBox 17">
            <a:extLst>
              <a:ext uri="{FF2B5EF4-FFF2-40B4-BE49-F238E27FC236}">
                <a16:creationId xmlns:a16="http://schemas.microsoft.com/office/drawing/2014/main" id="{B666F154-B08E-3C9C-F409-0213EB218D4C}"/>
              </a:ext>
            </a:extLst>
          </p:cNvPr>
          <p:cNvSpPr txBox="1"/>
          <p:nvPr/>
        </p:nvSpPr>
        <p:spPr>
          <a:xfrm>
            <a:off x="335152" y="1387107"/>
            <a:ext cx="8577354" cy="3170099"/>
          </a:xfrm>
          <a:prstGeom prst="rect">
            <a:avLst/>
          </a:prstGeom>
          <a:noFill/>
        </p:spPr>
        <p:txBody>
          <a:bodyPr wrap="square" rtlCol="0">
            <a:spAutoFit/>
          </a:bodyPr>
          <a:lstStyle/>
          <a:p>
            <a:pPr algn="just"/>
            <a:endParaRPr lang="en-US" sz="2000" dirty="0"/>
          </a:p>
          <a:p>
            <a:pPr marL="283510" indent="-283510" algn="just">
              <a:buFont typeface="+mj-lt"/>
              <a:buAutoNum type="arabicPeriod"/>
            </a:pPr>
            <a:r>
              <a:rPr lang="en-US" sz="2000" dirty="0"/>
              <a:t>What are the most Critical Attributes to focus on? </a:t>
            </a:r>
          </a:p>
          <a:p>
            <a:pPr marL="283510" indent="-283510" algn="just">
              <a:buFont typeface="+mj-lt"/>
              <a:buAutoNum type="arabicPeriod"/>
            </a:pPr>
            <a:endParaRPr lang="en-US" sz="2000" dirty="0"/>
          </a:p>
          <a:p>
            <a:pPr marL="283510" indent="-283510" algn="just">
              <a:buFont typeface="+mj-lt"/>
              <a:buAutoNum type="arabicPeriod"/>
            </a:pPr>
            <a:r>
              <a:rPr lang="en-US" sz="2000" dirty="0"/>
              <a:t>Which approach to proceed to improve data Quality </a:t>
            </a:r>
          </a:p>
          <a:p>
            <a:pPr marL="283510" indent="-283510" algn="just">
              <a:buFont typeface="+mj-lt"/>
              <a:buAutoNum type="arabicPeriod"/>
            </a:pPr>
            <a:endParaRPr lang="en-US" sz="2000" dirty="0"/>
          </a:p>
          <a:p>
            <a:pPr marL="283510" indent="-283510" algn="just">
              <a:buFont typeface="+mj-lt"/>
              <a:buAutoNum type="arabicPeriod"/>
            </a:pPr>
            <a:r>
              <a:rPr lang="en-US" sz="2000" dirty="0"/>
              <a:t>What are the Metrics to consider to resolve and Improvising the incompleteness?</a:t>
            </a:r>
          </a:p>
          <a:p>
            <a:pPr algn="just"/>
            <a:endParaRPr lang="en-US" sz="2000" dirty="0"/>
          </a:p>
          <a:p>
            <a:pPr algn="just"/>
            <a:r>
              <a:rPr lang="en-US" sz="2000" dirty="0"/>
              <a:t>4. Comparing the results with the Truth set / from the Organizational metadate </a:t>
            </a:r>
          </a:p>
          <a:p>
            <a:pPr algn="just"/>
            <a:endParaRPr lang="en-US" sz="2000" dirty="0"/>
          </a:p>
        </p:txBody>
      </p:sp>
      <mc:AlternateContent xmlns:mc="http://schemas.openxmlformats.org/markup-compatibility/2006">
        <mc:Choice xmlns:am3d="http://schemas.microsoft.com/office/drawing/2017/model3d" Requires="am3d">
          <p:graphicFrame>
            <p:nvGraphicFramePr>
              <p:cNvPr id="5" name="3D Model 4" descr="Question mark">
                <a:extLst>
                  <a:ext uri="{FF2B5EF4-FFF2-40B4-BE49-F238E27FC236}">
                    <a16:creationId xmlns:a16="http://schemas.microsoft.com/office/drawing/2014/main" id="{782312FB-4D0E-6BE5-C126-39F198B96F65}"/>
                  </a:ext>
                </a:extLst>
              </p:cNvPr>
              <p:cNvGraphicFramePr>
                <a:graphicFrameLocks noChangeAspect="1"/>
              </p:cNvGraphicFramePr>
              <p:nvPr/>
            </p:nvGraphicFramePr>
            <p:xfrm>
              <a:off x="8238336" y="3204266"/>
              <a:ext cx="1149246" cy="1516393"/>
            </p:xfrm>
            <a:graphic>
              <a:graphicData uri="http://schemas.microsoft.com/office/drawing/2017/model3d">
                <am3d:model3d r:embed="rId4">
                  <am3d:spPr>
                    <a:xfrm>
                      <a:off x="0" y="0"/>
                      <a:ext cx="1149246" cy="1516393"/>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m3d:postTrans dx="0" dy="0" dz="0"/>
                  </am3d:trans>
                  <am3d:raster rName="Office3DRenderer" rVer="16.0.8326">
                    <am3d:blip r:embed="rId5"/>
                  </am3d:raster>
                  <am3d:objViewport viewportSz="18842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Question mark">
                <a:extLst>
                  <a:ext uri="{FF2B5EF4-FFF2-40B4-BE49-F238E27FC236}">
                    <a16:creationId xmlns:a16="http://schemas.microsoft.com/office/drawing/2014/main" id="{782312FB-4D0E-6BE5-C126-39F198B96F65}"/>
                  </a:ext>
                </a:extLst>
              </p:cNvPr>
              <p:cNvPicPr>
                <a:picLocks noGrp="1" noRot="1" noChangeAspect="1" noMove="1" noResize="1" noEditPoints="1" noAdjustHandles="1" noChangeArrowheads="1" noChangeShapeType="1" noCrop="1"/>
              </p:cNvPicPr>
              <p:nvPr/>
            </p:nvPicPr>
            <p:blipFill>
              <a:blip r:embed="rId5"/>
              <a:stretch>
                <a:fillRect/>
              </a:stretch>
            </p:blipFill>
            <p:spPr>
              <a:xfrm>
                <a:off x="8238336" y="3204266"/>
                <a:ext cx="1149246" cy="1516393"/>
              </a:xfrm>
              <a:prstGeom prst="rect">
                <a:avLst/>
              </a:prstGeom>
            </p:spPr>
          </p:pic>
        </mc:Fallback>
      </mc:AlternateContent>
      <p:pic>
        <p:nvPicPr>
          <p:cNvPr id="13" name="Graphic 12" descr="Question Mark with solid fill">
            <a:extLst>
              <a:ext uri="{FF2B5EF4-FFF2-40B4-BE49-F238E27FC236}">
                <a16:creationId xmlns:a16="http://schemas.microsoft.com/office/drawing/2014/main" id="{963194B5-3A6C-1E34-F1CF-E9FDCA1D3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60" y="3945134"/>
            <a:ext cx="756047" cy="756047"/>
          </a:xfrm>
          <a:prstGeom prst="rect">
            <a:avLst/>
          </a:prstGeom>
        </p:spPr>
      </p:pic>
    </p:spTree>
    <p:extLst>
      <p:ext uri="{BB962C8B-B14F-4D97-AF65-F5344CB8AC3E}">
        <p14:creationId xmlns:p14="http://schemas.microsoft.com/office/powerpoint/2010/main" val="172341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B75C72-685B-E09A-FBA5-EE33A71449E7}"/>
              </a:ext>
            </a:extLst>
          </p:cNvPr>
          <p:cNvSpPr/>
          <p:nvPr/>
        </p:nvSpPr>
        <p:spPr>
          <a:xfrm>
            <a:off x="-1" y="5298990"/>
            <a:ext cx="10080625" cy="401366"/>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58" dirty="0">
                <a:solidFill>
                  <a:schemeClr val="bg1">
                    <a:lumMod val="95000"/>
                  </a:schemeClr>
                </a:solidFill>
              </a:rPr>
              <a:t>        </a:t>
            </a:r>
            <a:r>
              <a:rPr lang="en-US" sz="1158" dirty="0">
                <a:solidFill>
                  <a:schemeClr val="bg1">
                    <a:lumMod val="85000"/>
                  </a:schemeClr>
                </a:solidFill>
              </a:rPr>
              <a:t>Department of Information Science, Spring 2023							Master’s Thesis</a:t>
            </a:r>
          </a:p>
        </p:txBody>
      </p:sp>
      <p:sp>
        <p:nvSpPr>
          <p:cNvPr id="10" name="Text Placeholder 9">
            <a:extLst>
              <a:ext uri="{FF2B5EF4-FFF2-40B4-BE49-F238E27FC236}">
                <a16:creationId xmlns:a16="http://schemas.microsoft.com/office/drawing/2014/main" id="{DA6F7745-48E8-4847-B514-8B55BFB76704}"/>
              </a:ext>
            </a:extLst>
          </p:cNvPr>
          <p:cNvSpPr>
            <a:spLocks noGrp="1"/>
          </p:cNvSpPr>
          <p:nvPr>
            <p:ph type="body" idx="1"/>
          </p:nvPr>
        </p:nvSpPr>
        <p:spPr>
          <a:xfrm>
            <a:off x="775206" y="224388"/>
            <a:ext cx="8854633" cy="624212"/>
          </a:xfrm>
        </p:spPr>
        <p:txBody>
          <a:bodyPr>
            <a:noAutofit/>
          </a:bodyPr>
          <a:lstStyle/>
          <a:p>
            <a:r>
              <a:rPr lang="en-US" sz="3307" b="0" dirty="0"/>
              <a:t>Attributes and Approaches for  Completeness </a:t>
            </a:r>
            <a:endParaRPr lang="en-US" sz="3307" b="0" u="sng" dirty="0"/>
          </a:p>
        </p:txBody>
      </p:sp>
      <p:sp>
        <p:nvSpPr>
          <p:cNvPr id="8" name="Slide Number Placeholder 7">
            <a:extLst>
              <a:ext uri="{FF2B5EF4-FFF2-40B4-BE49-F238E27FC236}">
                <a16:creationId xmlns:a16="http://schemas.microsoft.com/office/drawing/2014/main" id="{A1A19430-0CB9-344F-9F1E-4C1442F0D494}"/>
              </a:ext>
            </a:extLst>
          </p:cNvPr>
          <p:cNvSpPr>
            <a:spLocks noGrp="1"/>
          </p:cNvSpPr>
          <p:nvPr>
            <p:ph type="sldNum" idx="12"/>
          </p:nvPr>
        </p:nvSpPr>
        <p:spPr>
          <a:xfrm>
            <a:off x="7646382" y="5334820"/>
            <a:ext cx="2268141" cy="301894"/>
          </a:xfrm>
        </p:spPr>
        <p:txBody>
          <a:bodyPr/>
          <a:lstStyle/>
          <a:p>
            <a:pPr algn="r"/>
            <a:fld id="{00000000-1234-1234-1234-123412341234}" type="slidenum">
              <a:rPr lang="en-US" smtClean="0">
                <a:solidFill>
                  <a:schemeClr val="bg1"/>
                </a:solidFill>
              </a:rPr>
              <a:pPr algn="r"/>
              <a:t>9</a:t>
            </a:fld>
            <a:endParaRPr lang="en-US" dirty="0">
              <a:solidFill>
                <a:schemeClr val="bg1"/>
              </a:solidFill>
            </a:endParaRPr>
          </a:p>
        </p:txBody>
      </p:sp>
      <p:pic>
        <p:nvPicPr>
          <p:cNvPr id="3" name="Picture 2" descr="ua-little-rock-box-v-rgb.png">
            <a:extLst>
              <a:ext uri="{FF2B5EF4-FFF2-40B4-BE49-F238E27FC236}">
                <a16:creationId xmlns:a16="http://schemas.microsoft.com/office/drawing/2014/main" id="{B79C9F38-DD1C-0B4D-949B-B8F0308AA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98990"/>
            <a:ext cx="335153" cy="371461"/>
          </a:xfrm>
          <a:prstGeom prst="rect">
            <a:avLst/>
          </a:prstGeom>
        </p:spPr>
      </p:pic>
      <p:sp>
        <p:nvSpPr>
          <p:cNvPr id="7" name="TextBox 6">
            <a:extLst>
              <a:ext uri="{FF2B5EF4-FFF2-40B4-BE49-F238E27FC236}">
                <a16:creationId xmlns:a16="http://schemas.microsoft.com/office/drawing/2014/main" id="{FE17B3F3-1B52-44A3-2CB2-59A5F3E84151}"/>
              </a:ext>
            </a:extLst>
          </p:cNvPr>
          <p:cNvSpPr txBox="1"/>
          <p:nvPr/>
        </p:nvSpPr>
        <p:spPr>
          <a:xfrm>
            <a:off x="648182" y="1030147"/>
            <a:ext cx="7444282" cy="1938992"/>
          </a:xfrm>
          <a:prstGeom prst="rect">
            <a:avLst/>
          </a:prstGeom>
          <a:noFill/>
        </p:spPr>
        <p:txBody>
          <a:bodyPr wrap="none" rtlCol="0">
            <a:spAutoFit/>
          </a:bodyPr>
          <a:lstStyle/>
          <a:p>
            <a:r>
              <a:rPr lang="en-US" sz="2000" dirty="0"/>
              <a:t>We focused on the following attributes:</a:t>
            </a:r>
          </a:p>
          <a:p>
            <a:pPr marL="342900" indent="-342900">
              <a:buAutoNum type="arabicPeriod"/>
            </a:pPr>
            <a:r>
              <a:rPr lang="en-US" sz="2000" dirty="0"/>
              <a:t>Largest Transaction Amount (for improving the </a:t>
            </a:r>
            <a:r>
              <a:rPr lang="en-US" sz="2000" dirty="0" err="1"/>
              <a:t>revene</a:t>
            </a:r>
            <a:r>
              <a:rPr lang="en-US" sz="2000" dirty="0"/>
              <a:t> of the sales)</a:t>
            </a:r>
          </a:p>
          <a:p>
            <a:pPr marL="342900" indent="-342900">
              <a:buAutoNum type="arabicPeriod"/>
            </a:pPr>
            <a:r>
              <a:rPr lang="en-US" sz="2000" dirty="0"/>
              <a:t>Gmail(To communicate with the customers)</a:t>
            </a:r>
          </a:p>
          <a:p>
            <a:pPr marL="342900" indent="-342900">
              <a:buAutoNum type="arabicPeriod"/>
            </a:pPr>
            <a:r>
              <a:rPr lang="en-US" sz="2000" dirty="0"/>
              <a:t>State and city </a:t>
            </a:r>
          </a:p>
          <a:p>
            <a:pPr marL="342900" indent="-342900">
              <a:buAutoNum type="arabicPeriod"/>
            </a:pPr>
            <a:r>
              <a:rPr lang="en-US" sz="2000" dirty="0"/>
              <a:t>Name parsers</a:t>
            </a:r>
          </a:p>
          <a:p>
            <a:endParaRPr lang="en-US" sz="2000" dirty="0"/>
          </a:p>
        </p:txBody>
      </p:sp>
      <p:sp>
        <p:nvSpPr>
          <p:cNvPr id="9" name="TextBox 8">
            <a:extLst>
              <a:ext uri="{FF2B5EF4-FFF2-40B4-BE49-F238E27FC236}">
                <a16:creationId xmlns:a16="http://schemas.microsoft.com/office/drawing/2014/main" id="{2F4D0979-AAF4-8001-2E10-129076518C66}"/>
              </a:ext>
            </a:extLst>
          </p:cNvPr>
          <p:cNvSpPr txBox="1"/>
          <p:nvPr/>
        </p:nvSpPr>
        <p:spPr>
          <a:xfrm>
            <a:off x="462987" y="2511129"/>
            <a:ext cx="8854633" cy="2862322"/>
          </a:xfrm>
          <a:prstGeom prst="rect">
            <a:avLst/>
          </a:prstGeom>
          <a:noFill/>
        </p:spPr>
        <p:txBody>
          <a:bodyPr wrap="square" rtlCol="0">
            <a:spAutoFit/>
          </a:bodyPr>
          <a:lstStyle/>
          <a:p>
            <a:r>
              <a:rPr lang="en-US" sz="2000" dirty="0"/>
              <a:t>We follow 2 Approaches to improve completeness  :</a:t>
            </a:r>
          </a:p>
          <a:p>
            <a:pPr marL="342900" indent="-342900">
              <a:buAutoNum type="arabicPeriod"/>
            </a:pPr>
            <a:r>
              <a:rPr kumimoji="0" lang="en-US" altLang="en-US" sz="2000" b="0" i="0" u="none" strike="noStrike" cap="none" normalizeH="0" baseline="0" dirty="0">
                <a:ln>
                  <a:noFill/>
                </a:ln>
                <a:solidFill>
                  <a:srgbClr val="000000"/>
                </a:solidFill>
                <a:effectLst/>
                <a:latin typeface="Söhne"/>
              </a:rPr>
              <a:t>Data profiling approach: </a:t>
            </a:r>
          </a:p>
          <a:p>
            <a:r>
              <a:rPr kumimoji="0" lang="en-US" altLang="en-US" sz="2000" b="0" i="0" u="none" strike="noStrike" cap="none" normalizeH="0" baseline="0" dirty="0">
                <a:ln>
                  <a:noFill/>
                </a:ln>
                <a:solidFill>
                  <a:srgbClr val="000000"/>
                </a:solidFill>
                <a:effectLst/>
                <a:latin typeface="Söhne"/>
              </a:rPr>
              <a:t>data is analyzed to identify its quality characteristics such as completeness, accuracy, consistency, and integrity. </a:t>
            </a:r>
          </a:p>
          <a:p>
            <a:r>
              <a:rPr kumimoji="0" lang="en-US" altLang="en-US" sz="2000" b="0" i="0" u="none" strike="noStrike" cap="none" normalizeH="0" baseline="0" dirty="0">
                <a:ln>
                  <a:noFill/>
                </a:ln>
                <a:solidFill>
                  <a:srgbClr val="000000"/>
                </a:solidFill>
                <a:effectLst/>
                <a:latin typeface="Söhne"/>
              </a:rPr>
              <a:t>This information can then be used to develop data quality rules and metrics to evaluate and improve data quality.</a:t>
            </a:r>
          </a:p>
          <a:p>
            <a:r>
              <a:rPr lang="en-US" sz="2000" dirty="0"/>
              <a:t>And then Standardizes the data using Data Governance Approach </a:t>
            </a:r>
          </a:p>
          <a:p>
            <a:r>
              <a:rPr lang="en-US" altLang="en-US" sz="2000" dirty="0">
                <a:solidFill>
                  <a:srgbClr val="000000"/>
                </a:solidFill>
                <a:latin typeface="Söhne"/>
              </a:rPr>
              <a:t>(</a:t>
            </a:r>
            <a:r>
              <a:rPr kumimoji="0" lang="en-US" altLang="en-US" sz="2000" b="0" i="0" u="none" strike="noStrike" cap="none" normalizeH="0" baseline="0" dirty="0">
                <a:ln>
                  <a:noFill/>
                </a:ln>
                <a:solidFill>
                  <a:srgbClr val="000000"/>
                </a:solidFill>
                <a:effectLst/>
                <a:latin typeface="Söhne"/>
              </a:rPr>
              <a:t>involves the implementation of policies, procedures, and standards to ensure data quality) </a:t>
            </a:r>
            <a:endParaRPr lang="en-US" sz="2000" dirty="0"/>
          </a:p>
        </p:txBody>
      </p:sp>
    </p:spTree>
    <p:extLst>
      <p:ext uri="{BB962C8B-B14F-4D97-AF65-F5344CB8AC3E}">
        <p14:creationId xmlns:p14="http://schemas.microsoft.com/office/powerpoint/2010/main" val="3124054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3384</TotalTime>
  <Words>4364</Words>
  <Application>Microsoft Macintosh PowerPoint</Application>
  <PresentationFormat>Custom</PresentationFormat>
  <Paragraphs>437</Paragraphs>
  <Slides>40</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Arial</vt:lpstr>
      <vt:lpstr>Calibri</vt:lpstr>
      <vt:lpstr>Helvetica Neue</vt:lpstr>
      <vt:lpstr>Inter</vt:lpstr>
      <vt:lpstr>ivar</vt:lpstr>
      <vt:lpstr>Roboto</vt:lpstr>
      <vt:lpstr>Söhne</vt:lpstr>
      <vt:lpstr>source-serif-pro</vt:lpstr>
      <vt:lpstr>Symbol</vt:lpstr>
      <vt:lpstr>Times New Roman</vt:lpstr>
      <vt:lpstr>Wingdings</vt:lpstr>
      <vt:lpstr>Z@R4AAC.tmp</vt:lpstr>
      <vt:lpstr>Z@R4C76.tmp,Italic</vt:lpstr>
      <vt:lpstr>Office Theme</vt:lpstr>
      <vt:lpstr>                      </vt:lpstr>
      <vt:lpstr>Supervisory Committee</vt:lpstr>
      <vt:lpstr>Introduction</vt:lpstr>
      <vt:lpstr>Introduction</vt:lpstr>
      <vt:lpstr>Agenda  - To measure and improve the impact of poor data Quality in terms of 3 data Quality dimensions</vt:lpstr>
      <vt:lpstr>Data Collection</vt:lpstr>
      <vt:lpstr>Project FlowChart</vt:lpstr>
      <vt:lpstr>Problem Statement for Completeness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for Uniqueness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UALR</dc:title>
  <dc:subject/>
  <dc:creator/>
  <dc:description/>
  <cp:lastModifiedBy>Mohammed Shaik</cp:lastModifiedBy>
  <cp:revision>137</cp:revision>
  <dcterms:created xsi:type="dcterms:W3CDTF">2021-01-18T17:25:37Z</dcterms:created>
  <dcterms:modified xsi:type="dcterms:W3CDTF">2023-05-10T13:16:48Z</dcterms:modified>
  <dc:language>en-US</dc:language>
</cp:coreProperties>
</file>