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4" r:id="rId10"/>
    <p:sldId id="286" r:id="rId11"/>
    <p:sldId id="265" r:id="rId12"/>
    <p:sldId id="266" r:id="rId13"/>
    <p:sldId id="293" r:id="rId14"/>
    <p:sldId id="267" r:id="rId15"/>
    <p:sldId id="294" r:id="rId16"/>
    <p:sldId id="275" r:id="rId17"/>
    <p:sldId id="295" r:id="rId18"/>
    <p:sldId id="268" r:id="rId19"/>
    <p:sldId id="269" r:id="rId20"/>
    <p:sldId id="280" r:id="rId21"/>
    <p:sldId id="281" r:id="rId22"/>
    <p:sldId id="270" r:id="rId23"/>
    <p:sldId id="282" r:id="rId24"/>
    <p:sldId id="284" r:id="rId25"/>
    <p:sldId id="288" r:id="rId26"/>
    <p:sldId id="283" r:id="rId27"/>
    <p:sldId id="285" r:id="rId28"/>
    <p:sldId id="289" r:id="rId29"/>
    <p:sldId id="279" r:id="rId30"/>
    <p:sldId id="271" r:id="rId31"/>
    <p:sldId id="272" r:id="rId32"/>
    <p:sldId id="292" r:id="rId33"/>
    <p:sldId id="273" r:id="rId34"/>
    <p:sldId id="287" r:id="rId35"/>
    <p:sldId id="276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C963-BA27-4440-8F3D-D1BF95CBD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93D1B-BAEC-4AD3-8613-F4871C1E0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4649-4E38-4042-8401-224FEDFD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2B86-2E14-4146-91B4-593B46828B5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1B0FD-DD6C-4AB5-A4ED-1C5F4165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2B555-1756-4A0D-B783-E44FF3C5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3C2-5A5C-4A51-85E5-EEC8E33B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8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B2B3-DDAF-44C0-9DDF-D160321F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D92AC-CC55-4C1D-9459-327EFE282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A67B6-6B6C-46F0-BBFA-329D8FB7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2B86-2E14-4146-91B4-593B46828B5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59DF9-0E1D-4CA0-B731-01D1FC35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16891-B5A0-4643-91AA-012A060F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3C2-5A5C-4A51-85E5-EEC8E33B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0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D5C82-A718-4AEE-A43F-256B92B09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A43B8-2F0E-4B7B-9BCC-9A3702048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8F655-AD6F-4462-9F06-79D08C85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2B86-2E14-4146-91B4-593B46828B5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B2BD5-DB76-4E54-820D-DA0CAFB9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2788D-9869-4926-A591-E996F69C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3C2-5A5C-4A51-85E5-EEC8E33B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8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56F7-A0B2-4645-ACCC-00920B57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25CC-4F7D-49D6-A177-EE822DDE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3197B-B5D9-4610-B971-2CEA086D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2B86-2E14-4146-91B4-593B46828B5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F01F2-AE6F-4F04-8BE5-939802CB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6AC7D-3EE1-4F39-8F87-E94F5523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3C2-5A5C-4A51-85E5-EEC8E33B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3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AD7-36EE-4C36-820B-86622F7F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0D9CA-190B-4DC1-880B-7CCD65F2E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DCF96-AFDE-4312-84C8-C25E7637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2B86-2E14-4146-91B4-593B46828B5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FCF42-D725-4DE4-B646-FD81E2B5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E583F-1466-46D3-9AFE-C98519B2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3C2-5A5C-4A51-85E5-EEC8E33B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2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DB46-EA42-4535-95A9-ADAA4E59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2BF05-B7F0-438C-83AE-867E0191D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4DE27-6572-4AC7-98F1-05D0D67F7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DC8D1-5701-4DE3-9106-C52F368C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2B86-2E14-4146-91B4-593B46828B5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E4E7B-31A5-497C-B3FE-35F5CB2E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42D96-C914-4B33-ACAC-67121E65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3C2-5A5C-4A51-85E5-EEC8E33B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077D-4281-4FB5-9F70-D2DC5B33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7B645-7FD0-4A00-9993-846404CDB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181F6-B10A-42BB-B8DC-B33A3DBF6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29761-010C-4C46-BED5-89C3C2C5E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2EB57-5E4E-4AF2-8A33-40F2E7D35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5E94B-4FBE-4BCA-A30B-50A448FC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2B86-2E14-4146-91B4-593B46828B5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834B7-4830-4E8C-9B67-FCA0769A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899EB-C483-4E9D-9830-8E2FB1CC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3C2-5A5C-4A51-85E5-EEC8E33B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2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071F-C9B8-4C98-BFFD-F7C76B42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BC97E-E168-44A4-89A5-8742393E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2B86-2E14-4146-91B4-593B46828B5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E417D-B435-4DCB-8EAC-FB6E5531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BE87D-FE6C-4DD6-9A2F-C1337EBA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3C2-5A5C-4A51-85E5-EEC8E33B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5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5F648-6537-457E-9A4A-B0E3603A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2B86-2E14-4146-91B4-593B46828B5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5B8A8-E844-4410-94A7-97814B52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5490D-B19A-4891-A66C-30D32C82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3C2-5A5C-4A51-85E5-EEC8E33B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4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B88C-05DA-40A4-AB89-D23D9890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9802C-AFE6-4B34-A1A7-847F22849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76271-3C36-47D1-B360-38B30608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FE3CF-2C6C-4A01-8F4F-35BF69D5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2B86-2E14-4146-91B4-593B46828B5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FC3AF-4E7E-4450-9C91-B9A179A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0062B-57DA-4DE0-BC89-0BE44DF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3C2-5A5C-4A51-85E5-EEC8E33B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7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5596-BF64-42C6-B84D-EB43AD35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4DC1B-16AA-423C-9DE8-73B999DC4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DDF62-ED23-4CA4-9FE3-9ABA7D7F6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DF3C6-2177-4F8F-A3DA-01D0FA8A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2B86-2E14-4146-91B4-593B46828B5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98D1D-7786-4530-89BB-E51808C8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FF90E-32D9-4A16-947E-FFC73A54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3C2-5A5C-4A51-85E5-EEC8E33B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9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D3CDA-5658-4373-9CF7-11E31C51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81B31-A78E-4985-B58E-756738186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3BA40-C829-43CE-B6D4-BFA37A700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72B86-2E14-4146-91B4-593B46828B5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7791-367F-495A-A704-FC0951911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C9806-C51B-43C0-AE3C-5FD89BC63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A3C2-5A5C-4A51-85E5-EEC8E33B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2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EF9A-EAF4-4306-981F-851390FC3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ERD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7FD09-31CC-47C3-85FD-2065CAB28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</a:t>
            </a:r>
          </a:p>
        </p:txBody>
      </p:sp>
    </p:spTree>
    <p:extLst>
      <p:ext uri="{BB962C8B-B14F-4D97-AF65-F5344CB8AC3E}">
        <p14:creationId xmlns:p14="http://schemas.microsoft.com/office/powerpoint/2010/main" val="162533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BBF3-BD50-4990-B12F-81A6CE88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 Panel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570FF8-6D6C-487C-A6A1-F026A962E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EC252-B3B8-4762-A026-D03D59D09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3" y="2284535"/>
            <a:ext cx="11781694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EF9A-EAF4-4306-981F-851390FC3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7FD09-31CC-47C3-85FD-2065CAB28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PyQt5</a:t>
            </a:r>
          </a:p>
        </p:txBody>
      </p:sp>
    </p:spTree>
    <p:extLst>
      <p:ext uri="{BB962C8B-B14F-4D97-AF65-F5344CB8AC3E}">
        <p14:creationId xmlns:p14="http://schemas.microsoft.com/office/powerpoint/2010/main" val="29703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A587-AC2B-46A4-8D1A-6F63AC30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Application(UI)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364214-0999-4205-BD66-93604F2FF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6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0B4F-E93B-4A1E-A413-9CE8E023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Application(UI Code)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20A728-B739-4466-A742-A097A7063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215" y="1354015"/>
            <a:ext cx="6207370" cy="53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7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1215-6FF9-426E-B4BE-1F1B092D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Output(UI)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65C687-BC5B-44DF-BC9D-A6D7314AC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3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1215-6FF9-426E-B4BE-1F1B092D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Output(UI Code)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7989B1-305D-4EE5-A3F9-FB73AC53B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49920-5910-453F-A5EE-86D24DF29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72151"/>
            <a:ext cx="88392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6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F878-BCE3-4AE0-8775-D4911CDF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Training(UI)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930E-C9F2-4272-9489-9F71AFD5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E282E-D1E8-4D07-BB2F-928B01A4C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932" y="1696305"/>
            <a:ext cx="41456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52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F878-BCE3-4AE0-8775-D4911CDF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Training(UI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930E-C9F2-4272-9489-9F71AFD5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A762F-9EE5-427B-B947-E3CE39B2D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007" y="365125"/>
            <a:ext cx="3270005" cy="623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59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F4A2-CA72-4061-B535-71C179AD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7AD6-6984-4524-97AD-1683BB04C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</a:t>
            </a:r>
          </a:p>
          <a:p>
            <a:r>
              <a:rPr lang="en-US" dirty="0"/>
              <a:t>Service Oriented (Distributed)</a:t>
            </a:r>
          </a:p>
        </p:txBody>
      </p:sp>
    </p:spTree>
    <p:extLst>
      <p:ext uri="{BB962C8B-B14F-4D97-AF65-F5344CB8AC3E}">
        <p14:creationId xmlns:p14="http://schemas.microsoft.com/office/powerpoint/2010/main" val="70807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E382-6CD2-4756-B20C-BFBD21D9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C060-3505-42B6-829C-3936AF73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models for prediction directly integrated in UI</a:t>
            </a:r>
          </a:p>
          <a:p>
            <a:r>
              <a:rPr lang="en-US" dirty="0"/>
              <a:t>Cannot use parallel approach for Recognitions </a:t>
            </a:r>
          </a:p>
          <a:p>
            <a:r>
              <a:rPr lang="en-US" dirty="0"/>
              <a:t>Can only be used on a single machine at a time</a:t>
            </a:r>
          </a:p>
        </p:txBody>
      </p:sp>
    </p:spTree>
    <p:extLst>
      <p:ext uri="{BB962C8B-B14F-4D97-AF65-F5344CB8AC3E}">
        <p14:creationId xmlns:p14="http://schemas.microsoft.com/office/powerpoint/2010/main" val="176482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867E-A6F9-4A65-AC7A-DCDD62A0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76400" cy="76029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23481-1D0E-4583-9FFA-208BBDF68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65125"/>
            <a:ext cx="4009292" cy="62761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B1044B-3FBC-4217-88FB-DDECECBF90AC}"/>
              </a:ext>
            </a:extLst>
          </p:cNvPr>
          <p:cNvSpPr txBox="1"/>
          <p:nvPr/>
        </p:nvSpPr>
        <p:spPr>
          <a:xfrm>
            <a:off x="6810217" y="2207061"/>
            <a:ext cx="46763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Not Normalized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Repeated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Not any centralized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Duty Rostrum Missing</a:t>
            </a:r>
          </a:p>
        </p:txBody>
      </p:sp>
    </p:spTree>
    <p:extLst>
      <p:ext uri="{BB962C8B-B14F-4D97-AF65-F5344CB8AC3E}">
        <p14:creationId xmlns:p14="http://schemas.microsoft.com/office/powerpoint/2010/main" val="3255344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A59D-0EBA-4BD3-9890-231BFEE4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Approach(Facial Recognition)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4578D5-9E85-4C9D-B051-4EBF3C3E5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715" y="1825625"/>
            <a:ext cx="7213342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64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A59D-0EBA-4BD3-9890-231BFEE4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Approach(Uniform Recognition)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F3B736-D3F1-4E82-A842-4515C8C9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A7F3D-3A29-4362-9016-5207D0A9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348706"/>
            <a:ext cx="99822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88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E4AA-4D92-4BD3-8C7D-C64D6F10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692C-FD16-4358-9D81-4E69A6005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Approach</a:t>
            </a:r>
          </a:p>
          <a:p>
            <a:r>
              <a:rPr lang="en-US" dirty="0"/>
              <a:t>Uses Django REST API services</a:t>
            </a:r>
          </a:p>
          <a:p>
            <a:r>
              <a:rPr lang="en-US" dirty="0"/>
              <a:t>All recognition applications are services</a:t>
            </a:r>
          </a:p>
          <a:p>
            <a:r>
              <a:rPr lang="en-US" dirty="0"/>
              <a:t>Parallel request handling for multiple requests</a:t>
            </a:r>
          </a:p>
          <a:p>
            <a:r>
              <a:rPr lang="en-US" dirty="0"/>
              <a:t>Uses POST request for data</a:t>
            </a:r>
          </a:p>
          <a:p>
            <a:r>
              <a:rPr lang="en-US" dirty="0"/>
              <a:t>JSON data for each service</a:t>
            </a:r>
          </a:p>
        </p:txBody>
      </p:sp>
    </p:spTree>
    <p:extLst>
      <p:ext uri="{BB962C8B-B14F-4D97-AF65-F5344CB8AC3E}">
        <p14:creationId xmlns:p14="http://schemas.microsoft.com/office/powerpoint/2010/main" val="2511386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959C-292A-4C84-8ED8-613EAC99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Service Oriented Approach(Facial Recognition-Django)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4AB2-D8DA-4207-811D-C81474855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16D0E-031C-4460-8257-98521F408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65" y="1441940"/>
            <a:ext cx="5405069" cy="54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8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959C-292A-4C84-8ED8-613EAC99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Service Oriented Approach(Facial Recognition-Request)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4AB2-D8DA-4207-811D-C81474855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C5F4C-A8C9-45C0-89FD-9F4535775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1924844"/>
            <a:ext cx="95154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58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959C-292A-4C84-8ED8-613EAC99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Service Oriented Approach(Facial Recognition-Request Test)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4AB2-D8DA-4207-811D-C81474855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127D0-03D7-4CAA-A306-28638BFC5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433146"/>
            <a:ext cx="9934575" cy="528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3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959C-292A-4C84-8ED8-613EAC99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Service Oriented Approach (Uniform Recognition-Django)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4AB2-D8DA-4207-811D-C81474855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C2764-F587-44A6-94A1-D699C6C26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475642"/>
            <a:ext cx="69913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37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959C-292A-4C84-8ED8-613EAC99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Service Oriented Approach (Uniform Recognition-Request)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4AB2-D8DA-4207-811D-C81474855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33501-02A2-4033-A8ED-AA15176E7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490848"/>
            <a:ext cx="103727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4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959C-292A-4C84-8ED8-613EAC99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Service Oriented Approach (Uniform Recognition-Request Test)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4AB2-D8DA-4207-811D-C81474855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96480-18C3-4322-9A24-C5CE13897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512277"/>
            <a:ext cx="11496675" cy="512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0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F4E6-8DCC-4CAC-B27C-898A9336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Approach(Continue)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468EB-A647-4CFA-9E37-4E03E86AC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7EC69D-DC34-4574-8A5F-E174120BE25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521B0D-B4BB-4F8C-8EE1-BA7AAC16F761}"/>
              </a:ext>
            </a:extLst>
          </p:cNvPr>
          <p:cNvSpPr/>
          <p:nvPr/>
        </p:nvSpPr>
        <p:spPr>
          <a:xfrm>
            <a:off x="5192590" y="1690688"/>
            <a:ext cx="1481503" cy="1362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Facial Recognition 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EFD440-1DB6-4AC7-B925-D93853949AD5}"/>
              </a:ext>
            </a:extLst>
          </p:cNvPr>
          <p:cNvSpPr/>
          <p:nvPr/>
        </p:nvSpPr>
        <p:spPr>
          <a:xfrm>
            <a:off x="1200149" y="2759074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Frame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21365B-68EA-4ED4-9382-1E2C40646E9F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 flipV="1">
            <a:off x="3204795" y="2371695"/>
            <a:ext cx="1987795" cy="135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46D4D98-918A-4397-B8C1-370E2AF568EA}"/>
              </a:ext>
            </a:extLst>
          </p:cNvPr>
          <p:cNvSpPr/>
          <p:nvPr/>
        </p:nvSpPr>
        <p:spPr>
          <a:xfrm>
            <a:off x="5192590" y="3187639"/>
            <a:ext cx="1481503" cy="1362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Uniform Recognition Service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950DA51-3F86-4CB4-88EB-F771F9620AA8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3204795" y="3721832"/>
            <a:ext cx="1987795" cy="1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7A8539-BC37-4464-A8FC-E2AB2070A621}"/>
              </a:ext>
            </a:extLst>
          </p:cNvPr>
          <p:cNvSpPr/>
          <p:nvPr/>
        </p:nvSpPr>
        <p:spPr>
          <a:xfrm>
            <a:off x="5192591" y="4684590"/>
            <a:ext cx="1481503" cy="1362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Activity Recognition Service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5DA954-3973-4A24-B147-1911A32EE725}"/>
              </a:ext>
            </a:extLst>
          </p:cNvPr>
          <p:cNvCxnSpPr>
            <a:cxnSpLocks/>
            <a:stCxn id="9" idx="6"/>
            <a:endCxn id="25" idx="2"/>
          </p:cNvCxnSpPr>
          <p:nvPr/>
        </p:nvCxnSpPr>
        <p:spPr>
          <a:xfrm>
            <a:off x="3204795" y="3721832"/>
            <a:ext cx="1987796" cy="164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DC7CA75-E154-4DFA-9ED5-5410B928586D}"/>
              </a:ext>
            </a:extLst>
          </p:cNvPr>
          <p:cNvSpPr/>
          <p:nvPr/>
        </p:nvSpPr>
        <p:spPr>
          <a:xfrm>
            <a:off x="8661890" y="2759074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Frame and corresponding data respectively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B91A0B-FB4F-458D-85BD-B8A6D3546FBA}"/>
              </a:ext>
            </a:extLst>
          </p:cNvPr>
          <p:cNvCxnSpPr>
            <a:stCxn id="5" idx="6"/>
            <a:endCxn id="31" idx="2"/>
          </p:cNvCxnSpPr>
          <p:nvPr/>
        </p:nvCxnSpPr>
        <p:spPr>
          <a:xfrm>
            <a:off x="6674093" y="2371695"/>
            <a:ext cx="1987797" cy="135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45A286-DC31-401F-BA29-7359E18A7DE5}"/>
              </a:ext>
            </a:extLst>
          </p:cNvPr>
          <p:cNvCxnSpPr>
            <a:stCxn id="22" idx="6"/>
            <a:endCxn id="31" idx="2"/>
          </p:cNvCxnSpPr>
          <p:nvPr/>
        </p:nvCxnSpPr>
        <p:spPr>
          <a:xfrm flipV="1">
            <a:off x="6674093" y="3721832"/>
            <a:ext cx="1987797" cy="1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5F89A0-E67E-44AD-93E9-F96DD8A14240}"/>
              </a:ext>
            </a:extLst>
          </p:cNvPr>
          <p:cNvCxnSpPr>
            <a:cxnSpLocks/>
            <a:stCxn id="25" idx="6"/>
            <a:endCxn id="31" idx="2"/>
          </p:cNvCxnSpPr>
          <p:nvPr/>
        </p:nvCxnSpPr>
        <p:spPr>
          <a:xfrm flipV="1">
            <a:off x="6674094" y="3721832"/>
            <a:ext cx="1987796" cy="164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4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EF9A-EAF4-4306-981F-851390FC3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ERD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7FD09-31CC-47C3-85FD-2065CAB28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1429305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EF9A-EAF4-4306-981F-851390FC3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Facial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7FD09-31CC-47C3-85FD-2065CAB28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DLIB</a:t>
            </a:r>
          </a:p>
        </p:txBody>
      </p:sp>
    </p:spTree>
    <p:extLst>
      <p:ext uri="{BB962C8B-B14F-4D97-AF65-F5344CB8AC3E}">
        <p14:creationId xmlns:p14="http://schemas.microsoft.com/office/powerpoint/2010/main" val="1004091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6CDC51-8D27-4BF4-AB33-7D5905E8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FB90F3-DFB9-42D4-B851-120249962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ECB757-9C24-4977-857C-62902E37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Functionalities</a:t>
            </a:r>
          </a:p>
        </p:txBody>
      </p:sp>
      <p:sp>
        <p:nvSpPr>
          <p:cNvPr id="17" name="Freeform 60">
            <a:extLst>
              <a:ext uri="{FF2B5EF4-FFF2-40B4-BE49-F238E27FC236}">
                <a16:creationId xmlns:a16="http://schemas.microsoft.com/office/drawing/2014/main" id="{DF4CE22F-8463-44F2-BE50-65D9B503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8720" y="0"/>
            <a:ext cx="3762182" cy="2258435"/>
          </a:xfrm>
          <a:custGeom>
            <a:avLst/>
            <a:gdLst>
              <a:gd name="connsiteX0" fmla="*/ 39946 w 3960192"/>
              <a:gd name="connsiteY0" fmla="*/ 0 h 2377300"/>
              <a:gd name="connsiteX1" fmla="*/ 3920247 w 3960192"/>
              <a:gd name="connsiteY1" fmla="*/ 0 h 2377300"/>
              <a:gd name="connsiteX2" fmla="*/ 3949969 w 3960192"/>
              <a:gd name="connsiteY2" fmla="*/ 194751 h 2377300"/>
              <a:gd name="connsiteX3" fmla="*/ 3960192 w 3960192"/>
              <a:gd name="connsiteY3" fmla="*/ 397204 h 2377300"/>
              <a:gd name="connsiteX4" fmla="*/ 1980096 w 3960192"/>
              <a:gd name="connsiteY4" fmla="*/ 2377300 h 2377300"/>
              <a:gd name="connsiteX5" fmla="*/ 0 w 3960192"/>
              <a:gd name="connsiteY5" fmla="*/ 397204 h 2377300"/>
              <a:gd name="connsiteX6" fmla="*/ 10224 w 3960192"/>
              <a:gd name="connsiteY6" fmla="*/ 194751 h 237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377300">
                <a:moveTo>
                  <a:pt x="39946" y="0"/>
                </a:moveTo>
                <a:lnTo>
                  <a:pt x="3920247" y="0"/>
                </a:lnTo>
                <a:lnTo>
                  <a:pt x="3949969" y="194751"/>
                </a:lnTo>
                <a:cubicBezTo>
                  <a:pt x="3956729" y="261316"/>
                  <a:pt x="3960192" y="328856"/>
                  <a:pt x="3960192" y="397204"/>
                </a:cubicBezTo>
                <a:cubicBezTo>
                  <a:pt x="3960192" y="1490781"/>
                  <a:pt x="3073673" y="2377300"/>
                  <a:pt x="1980096" y="2377300"/>
                </a:cubicBezTo>
                <a:cubicBezTo>
                  <a:pt x="886519" y="2377300"/>
                  <a:pt x="0" y="1490781"/>
                  <a:pt x="0" y="397204"/>
                </a:cubicBezTo>
                <a:cubicBezTo>
                  <a:pt x="0" y="328856"/>
                  <a:pt x="3463" y="261316"/>
                  <a:pt x="10224" y="194751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9FDC04D1-A381-48A4-A8A1-FDDE6D593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357" y="107842"/>
            <a:ext cx="2836963" cy="13902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16F6-A609-4714-B9EE-D8D263BE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5145024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DLIB Face Detector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Face Location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CNN based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HOG based*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Face Encoding (128-bit encoding)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Compare Faces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9" name="Freeform 67">
            <a:extLst>
              <a:ext uri="{FF2B5EF4-FFF2-40B4-BE49-F238E27FC236}">
                <a16:creationId xmlns:a16="http://schemas.microsoft.com/office/drawing/2014/main" id="{3FA1383B-2709-4E36-8FF8-7A737213B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7503" y="3006774"/>
            <a:ext cx="4734497" cy="3851226"/>
          </a:xfrm>
          <a:custGeom>
            <a:avLst/>
            <a:gdLst>
              <a:gd name="connsiteX0" fmla="*/ 2718646 w 4647408"/>
              <a:gd name="connsiteY0" fmla="*/ 0 h 3780384"/>
              <a:gd name="connsiteX1" fmla="*/ 4641019 w 4647408"/>
              <a:gd name="connsiteY1" fmla="*/ 796273 h 3780384"/>
              <a:gd name="connsiteX2" fmla="*/ 4647408 w 4647408"/>
              <a:gd name="connsiteY2" fmla="*/ 803303 h 3780384"/>
              <a:gd name="connsiteX3" fmla="*/ 4647408 w 4647408"/>
              <a:gd name="connsiteY3" fmla="*/ 3780384 h 3780384"/>
              <a:gd name="connsiteX4" fmla="*/ 215340 w 4647408"/>
              <a:gd name="connsiteY4" fmla="*/ 3780384 h 3780384"/>
              <a:gd name="connsiteX5" fmla="*/ 213645 w 4647408"/>
              <a:gd name="connsiteY5" fmla="*/ 3776866 h 3780384"/>
              <a:gd name="connsiteX6" fmla="*/ 0 w 4647408"/>
              <a:gd name="connsiteY6" fmla="*/ 2718646 h 3780384"/>
              <a:gd name="connsiteX7" fmla="*/ 2718646 w 4647408"/>
              <a:gd name="connsiteY7" fmla="*/ 0 h 378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7408" h="3780384">
                <a:moveTo>
                  <a:pt x="2718646" y="0"/>
                </a:moveTo>
                <a:cubicBezTo>
                  <a:pt x="3469379" y="0"/>
                  <a:pt x="4149041" y="304295"/>
                  <a:pt x="4641019" y="796273"/>
                </a:cubicBezTo>
                <a:lnTo>
                  <a:pt x="4647408" y="803303"/>
                </a:lnTo>
                <a:lnTo>
                  <a:pt x="4647408" y="3780384"/>
                </a:lnTo>
                <a:lnTo>
                  <a:pt x="215340" y="3780384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FE292-B0DA-4BE1-B734-0764AE65C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25" y="3658309"/>
            <a:ext cx="3080659" cy="293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32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E279-A5AA-4D8B-BB01-4FDB8C1B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DLIB based Facial Recognition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D3BCD3-E288-4FFD-B5F2-CFBF0D394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427" y="1825625"/>
            <a:ext cx="69651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67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44CF-D116-48ED-ACEA-C2DE0C6D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4522-1D7B-4107-86CE-4E2D650E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10089A-5E29-4F77-937B-D8CDC8EE1547}"/>
              </a:ext>
            </a:extLst>
          </p:cNvPr>
          <p:cNvSpPr/>
          <p:nvPr/>
        </p:nvSpPr>
        <p:spPr>
          <a:xfrm>
            <a:off x="3320562" y="1943894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Face Location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1AB099-4C73-4BE6-9434-3A7CCE2C30D0}"/>
              </a:ext>
            </a:extLst>
          </p:cNvPr>
          <p:cNvSpPr/>
          <p:nvPr/>
        </p:nvSpPr>
        <p:spPr>
          <a:xfrm>
            <a:off x="5802924" y="1952686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DLIB Face Detector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B24E09-FDEE-4641-B812-9B6AA2E1E5C3}"/>
              </a:ext>
            </a:extLst>
          </p:cNvPr>
          <p:cNvSpPr/>
          <p:nvPr/>
        </p:nvSpPr>
        <p:spPr>
          <a:xfrm>
            <a:off x="8285286" y="1943894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Encodings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CB55F-191B-456B-8840-6C60989D9C42}"/>
              </a:ext>
            </a:extLst>
          </p:cNvPr>
          <p:cNvSpPr/>
          <p:nvPr/>
        </p:nvSpPr>
        <p:spPr>
          <a:xfrm>
            <a:off x="8285286" y="4409281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Dictionary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3A155E-4586-4D44-A328-3C7526F69CA8}"/>
              </a:ext>
            </a:extLst>
          </p:cNvPr>
          <p:cNvSpPr/>
          <p:nvPr/>
        </p:nvSpPr>
        <p:spPr>
          <a:xfrm>
            <a:off x="838200" y="1952686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Frame, name and Title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E92361-65F3-4078-B6E9-A0B672AF7549}"/>
              </a:ext>
            </a:extLst>
          </p:cNvPr>
          <p:cNvSpPr/>
          <p:nvPr/>
        </p:nvSpPr>
        <p:spPr>
          <a:xfrm>
            <a:off x="5802924" y="4409281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31DC08-51A1-4827-A7D6-3BAE2FA20F36}"/>
              </a:ext>
            </a:extLst>
          </p:cNvPr>
          <p:cNvCxnSpPr>
            <a:stCxn id="8" idx="6"/>
            <a:endCxn id="4" idx="2"/>
          </p:cNvCxnSpPr>
          <p:nvPr/>
        </p:nvCxnSpPr>
        <p:spPr>
          <a:xfrm flipV="1">
            <a:off x="2842846" y="2906652"/>
            <a:ext cx="477716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96EBDC-8852-4968-BE27-042FDE9493F3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325208" y="2906652"/>
            <a:ext cx="477716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E4A04B-B006-4C11-BF75-66A0862CE19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7807570" y="2906652"/>
            <a:ext cx="477716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51DE27-476A-42C3-A76E-1D6DBAAB5B1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287609" y="3869410"/>
            <a:ext cx="0" cy="53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3845FE-A9AC-488A-8DD8-97255846EF6D}"/>
              </a:ext>
            </a:extLst>
          </p:cNvPr>
          <p:cNvCxnSpPr>
            <a:stCxn id="7" idx="2"/>
            <a:endCxn id="10" idx="6"/>
          </p:cNvCxnSpPr>
          <p:nvPr/>
        </p:nvCxnSpPr>
        <p:spPr>
          <a:xfrm flipH="1">
            <a:off x="7807570" y="5372039"/>
            <a:ext cx="47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421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8F99-FDF7-4794-9D23-936A84A0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E7513-E407-4514-9FAF-F57ED7A9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53E7C-DC5B-4A1A-BD5A-3E93478A3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07" y="1380392"/>
            <a:ext cx="6873986" cy="5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94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44CF-D116-48ED-ACEA-C2DE0C6D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4522-1D7B-4107-86CE-4E2D650E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10089A-5E29-4F77-937B-D8CDC8EE1547}"/>
              </a:ext>
            </a:extLst>
          </p:cNvPr>
          <p:cNvSpPr/>
          <p:nvPr/>
        </p:nvSpPr>
        <p:spPr>
          <a:xfrm>
            <a:off x="3320562" y="1943894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Face Location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1AB099-4C73-4BE6-9434-3A7CCE2C30D0}"/>
              </a:ext>
            </a:extLst>
          </p:cNvPr>
          <p:cNvSpPr/>
          <p:nvPr/>
        </p:nvSpPr>
        <p:spPr>
          <a:xfrm>
            <a:off x="5802924" y="1952686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DLIB Face Detector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B24E09-FDEE-4641-B812-9B6AA2E1E5C3}"/>
              </a:ext>
            </a:extLst>
          </p:cNvPr>
          <p:cNvSpPr/>
          <p:nvPr/>
        </p:nvSpPr>
        <p:spPr>
          <a:xfrm>
            <a:off x="8285286" y="1943894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Encoding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CB55F-191B-456B-8840-6C60989D9C42}"/>
              </a:ext>
            </a:extLst>
          </p:cNvPr>
          <p:cNvSpPr/>
          <p:nvPr/>
        </p:nvSpPr>
        <p:spPr>
          <a:xfrm>
            <a:off x="8285286" y="4409281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Pickle File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3A155E-4586-4D44-A328-3C7526F69CA8}"/>
              </a:ext>
            </a:extLst>
          </p:cNvPr>
          <p:cNvSpPr/>
          <p:nvPr/>
        </p:nvSpPr>
        <p:spPr>
          <a:xfrm>
            <a:off x="838200" y="1952686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E92361-65F3-4078-B6E9-A0B672AF7549}"/>
              </a:ext>
            </a:extLst>
          </p:cNvPr>
          <p:cNvSpPr/>
          <p:nvPr/>
        </p:nvSpPr>
        <p:spPr>
          <a:xfrm>
            <a:off x="5802924" y="4409281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Faces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31DC08-51A1-4827-A7D6-3BAE2FA20F36}"/>
              </a:ext>
            </a:extLst>
          </p:cNvPr>
          <p:cNvCxnSpPr>
            <a:stCxn id="8" idx="6"/>
            <a:endCxn id="4" idx="2"/>
          </p:cNvCxnSpPr>
          <p:nvPr/>
        </p:nvCxnSpPr>
        <p:spPr>
          <a:xfrm flipV="1">
            <a:off x="2842846" y="2906652"/>
            <a:ext cx="477716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96EBDC-8852-4968-BE27-042FDE9493F3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325208" y="2906652"/>
            <a:ext cx="477716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E4A04B-B006-4C11-BF75-66A0862CE19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7807570" y="2906652"/>
            <a:ext cx="477716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51DE27-476A-42C3-A76E-1D6DBAAB5B1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287609" y="3869410"/>
            <a:ext cx="0" cy="53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3845FE-A9AC-488A-8DD8-97255846EF6D}"/>
              </a:ext>
            </a:extLst>
          </p:cNvPr>
          <p:cNvCxnSpPr>
            <a:stCxn id="7" idx="2"/>
            <a:endCxn id="10" idx="6"/>
          </p:cNvCxnSpPr>
          <p:nvPr/>
        </p:nvCxnSpPr>
        <p:spPr>
          <a:xfrm flipH="1">
            <a:off x="7807570" y="5372039"/>
            <a:ext cx="47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CB6B540-5441-4BD9-89C9-E4102C340A4C}"/>
              </a:ext>
            </a:extLst>
          </p:cNvPr>
          <p:cNvSpPr/>
          <p:nvPr/>
        </p:nvSpPr>
        <p:spPr>
          <a:xfrm>
            <a:off x="3320562" y="4409281"/>
            <a:ext cx="2004646" cy="1925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27617E-5FB5-443A-93A8-75272B6CE576}"/>
              </a:ext>
            </a:extLst>
          </p:cNvPr>
          <p:cNvCxnSpPr>
            <a:cxnSpLocks/>
            <a:stCxn id="10" idx="2"/>
            <a:endCxn id="17" idx="6"/>
          </p:cNvCxnSpPr>
          <p:nvPr/>
        </p:nvCxnSpPr>
        <p:spPr>
          <a:xfrm flipH="1">
            <a:off x="5325208" y="5372039"/>
            <a:ext cx="477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446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C225-5845-4052-ACF7-22457D6E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BA4E8B-1D04-4538-B27B-544AA9212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278" y="1411318"/>
            <a:ext cx="6937130" cy="522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30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C225-5845-4052-ACF7-22457D6E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81FE47-56E4-4353-9A1B-F56D09565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53A0859F-9E6F-4058-826C-141627A81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762" y="1941045"/>
            <a:ext cx="4816475" cy="41204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527E50-9CC8-497E-996C-EA9715B2B7C1}"/>
              </a:ext>
            </a:extLst>
          </p:cNvPr>
          <p:cNvSpPr/>
          <p:nvPr/>
        </p:nvSpPr>
        <p:spPr>
          <a:xfrm>
            <a:off x="3921369" y="2136531"/>
            <a:ext cx="1204546" cy="36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2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867E-A6F9-4A65-AC7A-DCDD62A0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76400" cy="76029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1044B-3FBC-4217-88FB-DDECECBF90AC}"/>
              </a:ext>
            </a:extLst>
          </p:cNvPr>
          <p:cNvSpPr txBox="1"/>
          <p:nvPr/>
        </p:nvSpPr>
        <p:spPr>
          <a:xfrm>
            <a:off x="7112978" y="2347738"/>
            <a:ext cx="4536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Normalized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Duty Rostrum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Centralized information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5A13E7-4FCF-49AF-A38A-8DA3195A9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9" y="488479"/>
            <a:ext cx="4941276" cy="5881041"/>
          </a:xfrm>
        </p:spPr>
      </p:pic>
    </p:spTree>
    <p:extLst>
      <p:ext uri="{BB962C8B-B14F-4D97-AF65-F5344CB8AC3E}">
        <p14:creationId xmlns:p14="http://schemas.microsoft.com/office/powerpoint/2010/main" val="377027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EC27-DA89-4561-9FCB-8944655D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and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99896-AD4B-4CB0-A28F-22C45A0B5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Apache Thrift Services</a:t>
            </a:r>
          </a:p>
          <a:p>
            <a:r>
              <a:rPr lang="en-US" dirty="0"/>
              <a:t>Command: thrift --gen &lt;language&gt; &lt;.Thrift File&gt;</a:t>
            </a:r>
          </a:p>
          <a:p>
            <a:r>
              <a:rPr lang="en-US" dirty="0"/>
              <a:t>Reusable Interfaces</a:t>
            </a:r>
          </a:p>
          <a:p>
            <a:r>
              <a:rPr lang="en-US" dirty="0"/>
              <a:t>Server based on C# with Thrift</a:t>
            </a:r>
          </a:p>
          <a:p>
            <a:r>
              <a:rPr lang="en-US" dirty="0"/>
              <a:t>Client based on Python with </a:t>
            </a:r>
            <a:r>
              <a:rPr lang="en-US" dirty="0" err="1"/>
              <a:t>Thirft</a:t>
            </a:r>
            <a:endParaRPr lang="en-US" dirty="0"/>
          </a:p>
          <a:p>
            <a:r>
              <a:rPr lang="en-US" dirty="0" err="1"/>
              <a:t>TBinary</a:t>
            </a:r>
            <a:r>
              <a:rPr lang="en-US" dirty="0"/>
              <a:t> Protocol Layer</a:t>
            </a:r>
          </a:p>
          <a:p>
            <a:r>
              <a:rPr lang="en-US" dirty="0" err="1"/>
              <a:t>TSocket</a:t>
            </a:r>
            <a:r>
              <a:rPr lang="en-US" dirty="0"/>
              <a:t> Transport Layer</a:t>
            </a:r>
          </a:p>
          <a:p>
            <a:r>
              <a:rPr lang="en-US" dirty="0"/>
              <a:t>MSSQL Server DB</a:t>
            </a:r>
          </a:p>
          <a:p>
            <a:r>
              <a:rPr lang="en-US" dirty="0" err="1"/>
              <a:t>DJango</a:t>
            </a:r>
            <a:r>
              <a:rPr lang="en-US" dirty="0"/>
              <a:t> Admin Panel</a:t>
            </a:r>
          </a:p>
        </p:txBody>
      </p:sp>
    </p:spTree>
    <p:extLst>
      <p:ext uri="{BB962C8B-B14F-4D97-AF65-F5344CB8AC3E}">
        <p14:creationId xmlns:p14="http://schemas.microsoft.com/office/powerpoint/2010/main" val="98064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C285-ABC3-431C-82AA-6FC343D0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Thrift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8D7995-4676-4E17-B89D-2D5BA552D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6153" y="1690688"/>
            <a:ext cx="2892670" cy="486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00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EDEB-10D8-4DA3-8A8F-17C20F2D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interfaces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99927-5049-4AF0-AA53-27CB0E0B9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03BF58-CCF0-4795-8884-308A399A4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31" y="2286000"/>
            <a:ext cx="9654137" cy="35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3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E480-A7C3-4BF4-9D87-562AC799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Thrift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A6E0DB-CDA4-4C6C-9DF7-21D40DC23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3B9BC-084E-492C-8FAF-814CA02DA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22" y="1362808"/>
            <a:ext cx="10515600" cy="535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9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BBF3-BD50-4990-B12F-81A6CE88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 Panel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05AD06-735B-4773-B59A-AFCE9E0EF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942" y="1690688"/>
            <a:ext cx="6914116" cy="471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339</Words>
  <Application>Microsoft Office PowerPoint</Application>
  <PresentationFormat>Widescreen</PresentationFormat>
  <Paragraphs>111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Database ERD</vt:lpstr>
      <vt:lpstr> </vt:lpstr>
      <vt:lpstr>Database ERD</vt:lpstr>
      <vt:lpstr> </vt:lpstr>
      <vt:lpstr>API and Database</vt:lpstr>
      <vt:lpstr>Thrift Architecture</vt:lpstr>
      <vt:lpstr>API interfaces</vt:lpstr>
      <vt:lpstr>C# Thrift Server</vt:lpstr>
      <vt:lpstr>Django Admin Panel</vt:lpstr>
      <vt:lpstr>Django Admin Panel</vt:lpstr>
      <vt:lpstr>User Interface</vt:lpstr>
      <vt:lpstr>Application(UI)</vt:lpstr>
      <vt:lpstr>Application(UI Code)</vt:lpstr>
      <vt:lpstr>Output(UI)</vt:lpstr>
      <vt:lpstr>Output(UI Code)</vt:lpstr>
      <vt:lpstr>Training(UI)</vt:lpstr>
      <vt:lpstr>Training(UI Code)</vt:lpstr>
      <vt:lpstr>Approaches for integration</vt:lpstr>
      <vt:lpstr>Direct Approach</vt:lpstr>
      <vt:lpstr>Direct Approach(Facial Recognition)</vt:lpstr>
      <vt:lpstr>Direct Approach(Uniform Recognition)</vt:lpstr>
      <vt:lpstr>Service Oriented Approach</vt:lpstr>
      <vt:lpstr>Service Oriented Approach(Facial Recognition-Django)</vt:lpstr>
      <vt:lpstr>Service Oriented Approach(Facial Recognition-Request)</vt:lpstr>
      <vt:lpstr>Service Oriented Approach(Facial Recognition-Request Test)</vt:lpstr>
      <vt:lpstr>Service Oriented Approach (Uniform Recognition-Django)</vt:lpstr>
      <vt:lpstr>Service Oriented Approach (Uniform Recognition-Request)</vt:lpstr>
      <vt:lpstr>Service Oriented Approach (Uniform Recognition-Request Test)</vt:lpstr>
      <vt:lpstr>Service Oriented Approach(Continue)</vt:lpstr>
      <vt:lpstr>Facial Recognition</vt:lpstr>
      <vt:lpstr>Functionalities</vt:lpstr>
      <vt:lpstr>DLIB based Facial Recognition</vt:lpstr>
      <vt:lpstr>Runtime Training</vt:lpstr>
      <vt:lpstr>Runtime Training</vt:lpstr>
      <vt:lpstr>Output</vt:lpstr>
      <vt:lpstr>Output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Mutahhar Ahmad</dc:creator>
  <cp:lastModifiedBy>Mutahhar Ahmad</cp:lastModifiedBy>
  <cp:revision>73</cp:revision>
  <dcterms:created xsi:type="dcterms:W3CDTF">2020-05-11T04:06:15Z</dcterms:created>
  <dcterms:modified xsi:type="dcterms:W3CDTF">2020-05-12T01:57:29Z</dcterms:modified>
</cp:coreProperties>
</file>