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304" r:id="rId4"/>
    <p:sldId id="308" r:id="rId5"/>
    <p:sldId id="309" r:id="rId6"/>
    <p:sldId id="305" r:id="rId7"/>
    <p:sldId id="277" r:id="rId8"/>
    <p:sldId id="310" r:id="rId9"/>
    <p:sldId id="321" r:id="rId10"/>
    <p:sldId id="317" r:id="rId11"/>
    <p:sldId id="316" r:id="rId12"/>
    <p:sldId id="313" r:id="rId13"/>
    <p:sldId id="314" r:id="rId14"/>
    <p:sldId id="315" r:id="rId15"/>
    <p:sldId id="312" r:id="rId16"/>
    <p:sldId id="318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55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A8D"/>
    <a:srgbClr val="0BAEE4"/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69982" autoAdjust="0"/>
  </p:normalViewPr>
  <p:slideViewPr>
    <p:cSldViewPr>
      <p:cViewPr varScale="1">
        <p:scale>
          <a:sx n="89" d="100"/>
          <a:sy n="89" d="100"/>
        </p:scale>
        <p:origin x="-1554" y="-102"/>
      </p:cViewPr>
      <p:guideLst>
        <p:guide orient="horz" pos="192"/>
        <p:guide orient="horz" pos="912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04E3-46F8-42D5-8D43-86D3EA9130A8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FBE8A-5BFC-44DC-94E6-17AD7EFB0D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BE8A-5BFC-44DC-94E6-17AD7EFB0D7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BE8A-5BFC-44DC-94E6-17AD7EFB0D7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BE8A-5BFC-44DC-94E6-17AD7EFB0D7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/>
            <a:fld id="{E4B72B7D-F83D-4168-BFF7-DD42808AF9E5}" type="datetime1">
              <a:rPr lang="en-US" sz="1200" smtClean="0"/>
              <a:t>2/17/2016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yan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/>
            <a:fld id="{329CF85D-3C73-401A-90D2-D9B8C808D96A}" type="datetime1">
              <a:rPr lang="en-US" sz="1200" smtClean="0"/>
              <a:t>2/17/2016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56616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71500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6345936" cy="6858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0040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36008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4636008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20040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20040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 defTabSz="9144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36008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 hasCustomPrompt="1"/>
          </p:nvPr>
        </p:nvSpPr>
        <p:spPr>
          <a:xfrm>
            <a:off x="4636008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 b="0"/>
            </a:lvl1pPr>
            <a:lvl2pPr marL="0" indent="0">
              <a:buFontTx/>
              <a:buNone/>
              <a:defRPr sz="2000" b="0"/>
            </a:lvl2pPr>
            <a:lvl3pPr marL="0" indent="0">
              <a:buFontTx/>
              <a:buNone/>
              <a:defRPr sz="2000" b="0"/>
            </a:lvl3pPr>
            <a:lvl4pPr marL="0" indent="0">
              <a:buFontTx/>
              <a:buNone/>
              <a:defRPr sz="2000" b="0"/>
            </a:lvl4pPr>
            <a:lvl5pPr marL="0" indent="0">
              <a:buFontTx/>
              <a:buNone/>
              <a:defRPr sz="2000" b="0"/>
            </a:lvl5pPr>
            <a:lvl6pPr marL="0" indent="0">
              <a:buFontTx/>
              <a:buNone/>
              <a:defRPr sz="2000" b="0"/>
            </a:lvl6pPr>
            <a:lvl7pPr marL="0" indent="0">
              <a:buFontTx/>
              <a:buNone/>
              <a:defRPr sz="2000" b="0"/>
            </a:lvl7pPr>
            <a:lvl8pPr marL="0" indent="0">
              <a:buFontTx/>
              <a:buNone/>
              <a:defRPr sz="2000" b="0"/>
            </a:lvl8pPr>
            <a:lvl9pPr marL="0" indent="0">
              <a:buFontTx/>
              <a:buNone/>
              <a:defRPr sz="2000" b="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8"/>
          </p:nvPr>
        </p:nvSpPr>
        <p:spPr>
          <a:xfrm>
            <a:off x="4636008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076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0040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20040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20040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08076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8076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608076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78024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793992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92100" indent="-173038">
              <a:defRPr sz="1200"/>
            </a:lvl3pPr>
            <a:lvl4pPr marL="342900" indent="-114300">
              <a:defRPr sz="1000"/>
            </a:lvl4pPr>
            <a:lvl5pPr marL="461963" indent="-119063"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478024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478024" y="2075688"/>
            <a:ext cx="2029968" cy="1801368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buFontTx/>
              <a:buNone/>
              <a:defRPr sz="1600"/>
            </a:lvl6pPr>
            <a:lvl7pPr>
              <a:buFontTx/>
              <a:buNone/>
              <a:defRPr sz="1600"/>
            </a:lvl7pPr>
            <a:lvl8pPr>
              <a:buFontTx/>
              <a:buNone/>
              <a:defRPr sz="1600"/>
            </a:lvl8pPr>
            <a:lvl9pP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478024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36008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4636008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4636008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4064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793992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6793992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6793992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61963" indent="-119063">
              <a:buClrTx/>
              <a:buFont typeface="Arial" pitchFamily="34" charset="0"/>
              <a:buChar char="−"/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r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 algn="l"/>
            <a:fld id="{07B93430-98AF-465D-90B8-931DBCC58E09}" type="datetime1">
              <a:rPr lang="en-US" sz="1200" smtClean="0"/>
              <a:t>2/17/2016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20040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2478024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478024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36008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4636008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6793992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6793992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048256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776472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504688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722376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048256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defRPr sz="1600"/>
            </a:lvl1pPr>
            <a:lvl2pPr marL="0" indent="0">
              <a:defRPr sz="1600"/>
            </a:lvl2pPr>
            <a:lvl3pPr marL="0" indent="0">
              <a:defRPr sz="1600"/>
            </a:lvl3pPr>
            <a:lvl4pPr marL="0" indent="0">
              <a:defRPr sz="1600"/>
            </a:lvl4pPr>
            <a:lvl5pPr marL="0" indent="0">
              <a:defRPr sz="1600"/>
            </a:lvl5pPr>
            <a:lvl6pPr marL="0" indent="0">
              <a:defRPr sz="1600"/>
            </a:lvl6pPr>
            <a:lvl7pPr marL="0" indent="0">
              <a:defRPr sz="1600"/>
            </a:lvl7pPr>
            <a:lvl8pPr marL="0" indent="0">
              <a:defRPr sz="1600"/>
            </a:lvl8pPr>
            <a:lvl9pPr marL="0" indent="0"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3776472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5504688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tabLst/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/>
          </p:nvPr>
        </p:nvSpPr>
        <p:spPr>
          <a:xfrm>
            <a:off x="722376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048256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048256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776472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776472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504688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5504688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1" hasCustomPrompt="1"/>
          </p:nvPr>
        </p:nvSpPr>
        <p:spPr>
          <a:xfrm>
            <a:off x="722376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2"/>
          </p:nvPr>
        </p:nvSpPr>
        <p:spPr>
          <a:xfrm>
            <a:off x="7239000" y="2743200"/>
            <a:ext cx="1600200" cy="350520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2004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stylesc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2048256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/>
          </p:nvPr>
        </p:nvSpPr>
        <p:spPr>
          <a:xfrm>
            <a:off x="2048256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3776472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3776472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 hasCustomPrompt="1"/>
          </p:nvPr>
        </p:nvSpPr>
        <p:spPr>
          <a:xfrm>
            <a:off x="5504688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8"/>
          </p:nvPr>
        </p:nvSpPr>
        <p:spPr>
          <a:xfrm>
            <a:off x="5504688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9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30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1" hasCustomPrompt="1"/>
          </p:nvPr>
        </p:nvSpPr>
        <p:spPr>
          <a:xfrm>
            <a:off x="722376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32"/>
          </p:nvPr>
        </p:nvSpPr>
        <p:spPr>
          <a:xfrm>
            <a:off x="722376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7526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634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08076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7516368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26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/>
          </p:nvPr>
        </p:nvSpPr>
        <p:spPr>
          <a:xfrm>
            <a:off x="17526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/>
          </p:nvPr>
        </p:nvSpPr>
        <p:spPr>
          <a:xfrm>
            <a:off x="32004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/>
          </p:nvPr>
        </p:nvSpPr>
        <p:spPr>
          <a:xfrm>
            <a:off x="463600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/>
          </p:nvPr>
        </p:nvSpPr>
        <p:spPr>
          <a:xfrm>
            <a:off x="608076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05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/>
          </p:nvPr>
        </p:nvSpPr>
        <p:spPr>
          <a:xfrm>
            <a:off x="751636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564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17526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 hasCustomPrompt="1"/>
          </p:nvPr>
        </p:nvSpPr>
        <p:spPr>
          <a:xfrm>
            <a:off x="32004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 hasCustomPrompt="1"/>
          </p:nvPr>
        </p:nvSpPr>
        <p:spPr>
          <a:xfrm>
            <a:off x="4636008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6080760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Clr>
                <a:schemeClr val="accent1"/>
              </a:buClr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 hasCustomPrompt="1"/>
          </p:nvPr>
        </p:nvSpPr>
        <p:spPr>
          <a:xfrm>
            <a:off x="7516368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4" name="Content Placeholder 80"/>
          <p:cNvSpPr>
            <a:spLocks noGrp="1"/>
          </p:cNvSpPr>
          <p:nvPr>
            <p:ph sz="quarter" idx="31"/>
          </p:nvPr>
        </p:nvSpPr>
        <p:spPr>
          <a:xfrm>
            <a:off x="32004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Content Placeholder 19"/>
          <p:cNvSpPr>
            <a:spLocks noGrp="1"/>
          </p:cNvSpPr>
          <p:nvPr>
            <p:ph sz="quarter" idx="32"/>
          </p:nvPr>
        </p:nvSpPr>
        <p:spPr>
          <a:xfrm>
            <a:off x="17526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3"/>
          </p:nvPr>
        </p:nvSpPr>
        <p:spPr>
          <a:xfrm>
            <a:off x="32004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Content Placeholder 31"/>
          <p:cNvSpPr>
            <a:spLocks noGrp="1"/>
          </p:cNvSpPr>
          <p:nvPr>
            <p:ph sz="quarter" idx="34"/>
          </p:nvPr>
        </p:nvSpPr>
        <p:spPr>
          <a:xfrm>
            <a:off x="463600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35"/>
          </p:nvPr>
        </p:nvSpPr>
        <p:spPr>
          <a:xfrm>
            <a:off x="608076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92100" indent="-1778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9" name="Content Placeholder 43"/>
          <p:cNvSpPr>
            <a:spLocks noGrp="1"/>
          </p:cNvSpPr>
          <p:nvPr>
            <p:ph sz="quarter" idx="36"/>
          </p:nvPr>
        </p:nvSpPr>
        <p:spPr>
          <a:xfrm>
            <a:off x="751636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 Rever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2"/>
            <a:fld id="{D626626A-31BC-42D5-8B98-F47D2A66E9E4}" type="slidenum">
              <a:rPr lang="en-US" smtClean="0"/>
              <a:pPr lvl="2"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6345936" cy="4663440"/>
          </a:xfrm>
        </p:spPr>
        <p:txBody>
          <a:bodyPr/>
          <a:lstStyle>
            <a:lvl3pPr>
              <a:defRPr/>
            </a:lvl3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4064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36008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60604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124200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124200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590288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4590288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6247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 hasCustomPrompt="1"/>
          </p:nvPr>
        </p:nvSpPr>
        <p:spPr>
          <a:xfrm>
            <a:off x="606247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752551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 hasCustomPrompt="1"/>
          </p:nvPr>
        </p:nvSpPr>
        <p:spPr>
          <a:xfrm>
            <a:off x="752551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25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040" y="16002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20040" y="32004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20040" y="48006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709928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320040" y="3342132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5"/>
          </p:nvPr>
        </p:nvSpPr>
        <p:spPr>
          <a:xfrm>
            <a:off x="320040" y="4974336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124200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124200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 hasCustomPrompt="1"/>
          </p:nvPr>
        </p:nvSpPr>
        <p:spPr>
          <a:xfrm>
            <a:off x="4590288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4590288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21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606247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23" hasCustomPrompt="1"/>
          </p:nvPr>
        </p:nvSpPr>
        <p:spPr>
          <a:xfrm>
            <a:off x="606247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24"/>
          <p:cNvSpPr>
            <a:spLocks noGrp="1"/>
          </p:cNvSpPr>
          <p:nvPr>
            <p:ph sz="quarter" idx="24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6"/>
          <p:cNvSpPr>
            <a:spLocks noGrp="1"/>
          </p:cNvSpPr>
          <p:nvPr>
            <p:ph sz="quarter" idx="25" hasCustomPrompt="1"/>
          </p:nvPr>
        </p:nvSpPr>
        <p:spPr>
          <a:xfrm>
            <a:off x="752551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6" hasCustomPrompt="1"/>
          </p:nvPr>
        </p:nvSpPr>
        <p:spPr>
          <a:xfrm>
            <a:off x="752551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30"/>
          <p:cNvSpPr>
            <a:spLocks noGrp="1"/>
          </p:cNvSpPr>
          <p:nvPr>
            <p:ph sz="quarter" idx="27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16052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36008" y="5769864"/>
            <a:ext cx="4187952" cy="493776"/>
          </a:xfrm>
        </p:spPr>
        <p:txBody>
          <a:bodyPr tIns="45720"/>
          <a:lstStyle>
            <a:lvl1pPr marL="0" indent="0">
              <a:buFontTx/>
              <a:buNone/>
              <a:defRPr sz="1000"/>
            </a:lvl1pPr>
            <a:lvl2pPr marL="0" indent="0">
              <a:buFontTx/>
              <a:buNone/>
              <a:defRPr sz="1000"/>
            </a:lvl2pPr>
            <a:lvl3pPr marL="0" indent="0">
              <a:buFontTx/>
              <a:buNone/>
              <a:defRPr sz="1000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  <a:lvl6pPr marL="0" indent="0">
              <a:buFontTx/>
              <a:buNone/>
              <a:defRPr sz="1000"/>
            </a:lvl6pPr>
            <a:lvl7pPr marL="0" indent="0">
              <a:buFontTx/>
              <a:buNone/>
              <a:defRPr sz="1000"/>
            </a:lvl7pPr>
            <a:lvl8pPr marL="0" indent="0">
              <a:buFontTx/>
              <a:buNone/>
              <a:defRPr sz="1000"/>
            </a:lvl8pPr>
            <a:lvl9pPr marL="0" indent="0">
              <a:buFontTx/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685800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Clr>
                <a:schemeClr val="accent1"/>
              </a:buClr>
              <a:buFontTx/>
              <a:buNone/>
              <a:defRPr sz="1600" b="1"/>
            </a:lvl7pPr>
            <a:lvl8pPr marL="0" indent="0">
              <a:buClr>
                <a:schemeClr val="accent1"/>
              </a:buClr>
              <a:buFontTx/>
              <a:buNone/>
              <a:defRPr sz="1600" b="1"/>
            </a:lvl8pPr>
            <a:lvl9pPr marL="0" indent="0">
              <a:buClr>
                <a:schemeClr val="accent1"/>
              </a:buClr>
              <a:buFontTx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395728"/>
            <a:ext cx="3108960" cy="3867912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557016" y="1600200"/>
            <a:ext cx="5266944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3191256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4782312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1938528" y="1600200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1938528" y="3191256"/>
            <a:ext cx="4727448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1938528" y="4782312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5207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00199"/>
            <a:ext cx="6345936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" y="6373368"/>
            <a:ext cx="310896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indent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2984" y="6373368"/>
            <a:ext cx="950976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94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6" r:id="rId14"/>
    <p:sldLayoutId id="2147483677" r:id="rId15"/>
    <p:sldLayoutId id="2147483678" r:id="rId16"/>
    <p:sldLayoutId id="2147483673" r:id="rId17"/>
    <p:sldLayoutId id="2147483674" r:id="rId18"/>
    <p:sldLayoutId id="2147483675" r:id="rId19"/>
    <p:sldLayoutId id="2147483723" r:id="rId20"/>
    <p:sldLayoutId id="2147483708" r:id="rId21"/>
    <p:sldLayoutId id="2147483695" r:id="rId22"/>
    <p:sldLayoutId id="2147483707" r:id="rId23"/>
    <p:sldLayoutId id="2147483696" r:id="rId24"/>
    <p:sldLayoutId id="2147483697" r:id="rId25"/>
    <p:sldLayoutId id="2147483709" r:id="rId26"/>
    <p:sldLayoutId id="2147483698" r:id="rId27"/>
    <p:sldLayoutId id="2147483713" r:id="rId28"/>
    <p:sldLayoutId id="2147483699" r:id="rId29"/>
    <p:sldLayoutId id="2147483717" r:id="rId30"/>
    <p:sldLayoutId id="2147483714" r:id="rId31"/>
    <p:sldLayoutId id="2147483705" r:id="rId32"/>
    <p:sldLayoutId id="2147483716" r:id="rId33"/>
    <p:sldLayoutId id="2147483700" r:id="rId34"/>
    <p:sldLayoutId id="2147483715" r:id="rId35"/>
    <p:sldLayoutId id="2147483701" r:id="rId36"/>
    <p:sldLayoutId id="2147483702" r:id="rId37"/>
    <p:sldLayoutId id="2147483721" r:id="rId38"/>
    <p:sldLayoutId id="2147483703" r:id="rId39"/>
    <p:sldLayoutId id="2147483704" r:id="rId40"/>
    <p:sldLayoutId id="2147483722" r:id="rId41"/>
    <p:sldLayoutId id="2147483690" r:id="rId42"/>
    <p:sldLayoutId id="2147483719" r:id="rId43"/>
    <p:sldLayoutId id="2147483720" r:id="rId44"/>
    <p:sldLayoutId id="2147483706" r:id="rId45"/>
    <p:sldLayoutId id="2147483692" r:id="rId46"/>
    <p:sldLayoutId id="2147483718" r:id="rId4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1430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indent="-114300" algn="l" defTabSz="914400" rtl="0" eaLnBrk="1" latinLnBrk="0" hangingPunct="1">
        <a:lnSpc>
          <a:spcPct val="90000"/>
        </a:lnSpc>
        <a:spcBef>
          <a:spcPts val="0"/>
        </a:spcBef>
        <a:buClrTx/>
        <a:buSzPct val="90000"/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" TargetMode="External"/><Relationship Id="rId2" Type="http://schemas.openxmlformats.org/officeDocument/2006/relationships/hyperlink" Target="http://www.w3schools.com/angular/default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anadeepak/angularjsstepbystep" TargetMode="External"/><Relationship Id="rId5" Type="http://schemas.openxmlformats.org/officeDocument/2006/relationships/hyperlink" Target="http://designsystem.pbi.global.pvt:8080/learn/" TargetMode="External"/><Relationship Id="rId4" Type="http://schemas.openxmlformats.org/officeDocument/2006/relationships/hyperlink" Target="https://angular-ui.github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6918960" cy="566928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Controller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JavaScript functions that perform or trigger the majority of our UI-oriented </a:t>
            </a:r>
            <a:r>
              <a:rPr lang="en-US" dirty="0" smtClean="0">
                <a:latin typeface="Calibri" panose="020F0502020204030204" pitchFamily="34" charset="0"/>
              </a:rPr>
              <a:t>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Responsibilities: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Fetching </a:t>
            </a:r>
            <a:r>
              <a:rPr lang="en-US" dirty="0">
                <a:latin typeface="Calibri" panose="020F0502020204030204" pitchFamily="34" charset="0"/>
              </a:rPr>
              <a:t>the right </a:t>
            </a:r>
            <a:r>
              <a:rPr lang="en-US" dirty="0" smtClean="0">
                <a:latin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Deciding </a:t>
            </a:r>
            <a:r>
              <a:rPr lang="en-US" dirty="0">
                <a:latin typeface="Calibri" panose="020F0502020204030204" pitchFamily="34" charset="0"/>
              </a:rPr>
              <a:t>which parts of </a:t>
            </a:r>
            <a:r>
              <a:rPr lang="en-US" dirty="0" smtClean="0">
                <a:latin typeface="Calibri" panose="020F0502020204030204" pitchFamily="34" charset="0"/>
              </a:rPr>
              <a:t>page to show.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Presentation logic.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User interactions.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Module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r>
              <a:rPr lang="en-US" dirty="0" smtClean="0">
                <a:latin typeface="Calibri" panose="020F0502020204030204" pitchFamily="34" charset="0"/>
              </a:rPr>
              <a:t> way to package relevant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Define controllers</a:t>
            </a:r>
            <a:r>
              <a:rPr lang="en-US" dirty="0">
                <a:latin typeface="Calibri" panose="020F0502020204030204" pitchFamily="34" charset="0"/>
              </a:rPr>
              <a:t>, services, factories, and directives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module can also depend on other modules as </a:t>
            </a:r>
            <a:r>
              <a:rPr lang="en-US" i="1" dirty="0">
                <a:latin typeface="Calibri" panose="020F0502020204030204" pitchFamily="34" charset="0"/>
              </a:rPr>
              <a:t>dependencies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" y="3070809"/>
            <a:ext cx="6345936" cy="579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Model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726129"/>
            <a:ext cx="80772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POJO (Plain Old JavaScript Object)</a:t>
            </a:r>
            <a:endParaRPr 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/>
              <a:t>Directives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UI or the HTML that the user sees.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Types: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Behavior </a:t>
            </a:r>
            <a:r>
              <a:rPr lang="en-US" dirty="0" smtClean="0">
                <a:latin typeface="Calibri" panose="020F0502020204030204" pitchFamily="34" charset="0"/>
              </a:rPr>
              <a:t>modifiers - </a:t>
            </a:r>
            <a:r>
              <a:rPr lang="en-US" dirty="0">
                <a:latin typeface="Calibri" panose="020F0502020204030204" pitchFamily="34" charset="0"/>
              </a:rPr>
              <a:t>add </a:t>
            </a:r>
            <a:r>
              <a:rPr lang="en-US" dirty="0" smtClean="0">
                <a:latin typeface="Calibri" panose="020F0502020204030204" pitchFamily="34" charset="0"/>
              </a:rPr>
              <a:t>or modify </a:t>
            </a:r>
            <a:r>
              <a:rPr lang="en-US" dirty="0">
                <a:latin typeface="Calibri" panose="020F0502020204030204" pitchFamily="34" charset="0"/>
              </a:rPr>
              <a:t>the existing </a:t>
            </a:r>
            <a:r>
              <a:rPr lang="en-US" dirty="0" smtClean="0">
                <a:latin typeface="Calibri" panose="020F0502020204030204" pitchFamily="34" charset="0"/>
              </a:rPr>
              <a:t>UI behavior.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E.g. ng-show, ng-modal.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Reusable components </a:t>
            </a:r>
            <a:r>
              <a:rPr lang="en-US" dirty="0" smtClean="0">
                <a:latin typeface="Calibri" panose="020F0502020204030204" pitchFamily="34" charset="0"/>
              </a:rPr>
              <a:t>– creates a </a:t>
            </a:r>
            <a:r>
              <a:rPr lang="en-US" dirty="0">
                <a:latin typeface="Calibri" panose="020F0502020204030204" pitchFamily="34" charset="0"/>
              </a:rPr>
              <a:t>whole new HTML structure. These directives have some rendering logic (</a:t>
            </a:r>
            <a:r>
              <a:rPr lang="en-US" dirty="0" smtClean="0">
                <a:latin typeface="Calibri" panose="020F0502020204030204" pitchFamily="34" charset="0"/>
              </a:rPr>
              <a:t>how and </a:t>
            </a:r>
            <a:r>
              <a:rPr lang="en-US" dirty="0">
                <a:latin typeface="Calibri" panose="020F0502020204030204" pitchFamily="34" charset="0"/>
              </a:rPr>
              <a:t>what </a:t>
            </a:r>
            <a:r>
              <a:rPr lang="en-US" dirty="0" smtClean="0">
                <a:latin typeface="Calibri" panose="020F0502020204030204" pitchFamily="34" charset="0"/>
              </a:rPr>
              <a:t>to display</a:t>
            </a:r>
            <a:r>
              <a:rPr lang="en-US" dirty="0">
                <a:latin typeface="Calibri" panose="020F0502020204030204" pitchFamily="34" charset="0"/>
              </a:rPr>
              <a:t>) and </a:t>
            </a:r>
            <a:r>
              <a:rPr lang="en-US" dirty="0" smtClean="0">
                <a:latin typeface="Calibri" panose="020F0502020204030204" pitchFamily="34" charset="0"/>
              </a:rPr>
              <a:t>business logic(how to get data and what to do with it).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E.g. &lt;tab&gt;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Service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functions or objects that can hold behavior or state across </a:t>
            </a:r>
            <a:r>
              <a:rPr lang="en-US" dirty="0" smtClean="0">
                <a:latin typeface="Calibri" panose="020F0502020204030204" pitchFamily="34" charset="0"/>
              </a:rPr>
              <a:t>the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Each service </a:t>
            </a:r>
            <a:r>
              <a:rPr lang="en-US" dirty="0">
                <a:latin typeface="Calibri" panose="020F0502020204030204" pitchFamily="34" charset="0"/>
              </a:rPr>
              <a:t>is instantiated only </a:t>
            </a:r>
            <a:r>
              <a:rPr lang="en-US" dirty="0" smtClean="0">
                <a:latin typeface="Calibri" panose="020F0502020204030204" pitchFamily="34" charset="0"/>
              </a:rPr>
              <a:t>once.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E.g. $http</a:t>
            </a:r>
            <a:r>
              <a:rPr lang="en-US" dirty="0">
                <a:latin typeface="Calibri" panose="020F0502020204030204" pitchFamily="34" charset="0"/>
              </a:rPr>
              <a:t>, $</a:t>
            </a:r>
            <a:r>
              <a:rPr lang="en-US" dirty="0" err="1" smtClean="0">
                <a:latin typeface="Calibri" panose="020F0502020204030204" pitchFamily="34" charset="0"/>
              </a:rPr>
              <a:t>routeProvider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/>
              <a:t>Controller vs Service</a:t>
            </a:r>
            <a:endParaRPr 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10231"/>
              </p:ext>
            </p:extLst>
          </p:nvPr>
        </p:nvGraphicFramePr>
        <p:xfrm>
          <a:off x="457200" y="1143000"/>
          <a:ext cx="8229600" cy="392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4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Controllers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Services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40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Presentation logic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Business logic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40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Directly linked to a view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Independent of views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40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Drives the UI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Drives the application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94922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Responsible for decisions like what data to fetch, what data to show, how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handle user interactions, and styling and display of UI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Responsible for making server calls, common validation logic, application-level stores, and reusable business logic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Filters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Filters </a:t>
            </a:r>
            <a:r>
              <a:rPr lang="en-US" dirty="0">
                <a:latin typeface="Calibri" panose="020F0502020204030204" pitchFamily="34" charset="0"/>
              </a:rPr>
              <a:t>are used to process data and format values to present to the </a:t>
            </a:r>
            <a:r>
              <a:rPr lang="en-US" dirty="0" smtClean="0">
                <a:latin typeface="Calibri" panose="020F0502020204030204" pitchFamily="34" charset="0"/>
              </a:rPr>
              <a:t>user.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Applied </a:t>
            </a:r>
            <a:r>
              <a:rPr lang="en-US" dirty="0">
                <a:latin typeface="Calibri" panose="020F0502020204030204" pitchFamily="34" charset="0"/>
              </a:rPr>
              <a:t>on expressions in our HTML, or directly on data in our controllers </a:t>
            </a:r>
            <a:r>
              <a:rPr lang="en-US" dirty="0" smtClean="0">
                <a:latin typeface="Calibri" panose="020F0502020204030204" pitchFamily="34" charset="0"/>
              </a:rPr>
              <a:t>and services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" y="2819400"/>
            <a:ext cx="6345936" cy="579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" panose="020F0502020204030204" pitchFamily="34" charset="0"/>
              </a:rPr>
              <a:t>Routes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474720"/>
            <a:ext cx="80772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Key to Single Page Application(SPA)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4864" y="4724400"/>
            <a:ext cx="6345936" cy="579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" panose="020F0502020204030204" pitchFamily="34" charset="0"/>
              </a:rPr>
              <a:t>Promise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824" y="5379720"/>
            <a:ext cx="80772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Asynchronous task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7912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References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www.w3schools.com/angular/default.asp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3"/>
              </a:rPr>
              <a:t>https://docs.angularjs.org/api</a:t>
            </a:r>
            <a:endParaRPr lang="en-US" dirty="0" smtClean="0">
              <a:latin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4"/>
              </a:rPr>
              <a:t>http://www.w3schools.com/bootstrap/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hlinkClick r:id="rId4"/>
              </a:rPr>
              <a:t>https</a:t>
            </a:r>
            <a:r>
              <a:rPr lang="en-US" dirty="0">
                <a:latin typeface="Calibri" panose="020F0502020204030204" pitchFamily="34" charset="0"/>
                <a:hlinkClick r:id="rId4"/>
              </a:rPr>
              <a:t>://angular-ui.github.io</a:t>
            </a:r>
            <a:r>
              <a:rPr lang="en-US" dirty="0" smtClean="0">
                <a:latin typeface="Calibri" panose="020F0502020204030204" pitchFamily="34" charset="0"/>
                <a:hlinkClick r:id="rId4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5"/>
              </a:rPr>
              <a:t>http://designsystem.pbi.global.pvt:8080/learn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hlinkClick r:id="rId6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6"/>
              </a:rPr>
              <a:t>github.com/ranadeepak/angularjsstepbystep</a:t>
            </a:r>
            <a:r>
              <a:rPr lang="en-US" dirty="0" smtClean="0"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539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Arial" charset="0"/>
              </a:rPr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Agenda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4800" y="1143000"/>
            <a:ext cx="6345936" cy="26670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Demo Application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Q &amp; A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</a:rPr>
              <a:t>Introduction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39110" y="1219200"/>
            <a:ext cx="7509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A JavaScript based MVVM(Mode-View-</a:t>
            </a:r>
            <a:r>
              <a:rPr lang="en-US" sz="2000" dirty="0" err="1" smtClean="0">
                <a:latin typeface="Calibri" panose="020F0502020204030204" pitchFamily="34" charset="0"/>
              </a:rPr>
              <a:t>ViewModel</a:t>
            </a:r>
            <a:r>
              <a:rPr lang="en-US" sz="2000" dirty="0" smtClean="0">
                <a:latin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</a:rPr>
              <a:t>framework for the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110" y="1981200"/>
            <a:ext cx="80428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The </a:t>
            </a:r>
            <a:r>
              <a:rPr lang="en-US" sz="2000" b="1" i="1" dirty="0"/>
              <a:t>model</a:t>
            </a:r>
            <a:r>
              <a:rPr lang="en-US" sz="2000" i="1" dirty="0"/>
              <a:t> </a:t>
            </a:r>
            <a:r>
              <a:rPr lang="en-US" sz="2000" i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data </a:t>
            </a:r>
            <a:r>
              <a:rPr lang="en-US" sz="2000" dirty="0" smtClean="0"/>
              <a:t>behind the application.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• </a:t>
            </a:r>
            <a:r>
              <a:rPr lang="en-US" sz="2000" dirty="0"/>
              <a:t>The </a:t>
            </a:r>
            <a:r>
              <a:rPr lang="en-US" sz="2000" b="1" i="1" dirty="0" smtClean="0"/>
              <a:t>view</a:t>
            </a:r>
            <a:r>
              <a:rPr lang="en-US" sz="2000" i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UI that the user sees and interacts with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• The </a:t>
            </a:r>
            <a:r>
              <a:rPr lang="en-US" sz="2000" b="1" i="1" dirty="0" smtClean="0"/>
              <a:t>controller</a:t>
            </a:r>
            <a:r>
              <a:rPr lang="en-US" sz="2000" i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business logic and presentation layer, which </a:t>
            </a:r>
            <a:r>
              <a:rPr lang="en-US" sz="2000" dirty="0" smtClean="0"/>
              <a:t>performs actions. Also known as </a:t>
            </a:r>
            <a:r>
              <a:rPr lang="en-US" sz="2000" b="1" i="1" dirty="0" err="1" smtClean="0"/>
              <a:t>viewmodel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presenter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0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10000" r="6643" b="14699"/>
          <a:stretch/>
        </p:blipFill>
        <p:spPr bwMode="auto">
          <a:xfrm>
            <a:off x="533400" y="1119691"/>
            <a:ext cx="7649736" cy="37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Traditional Web MVC Framework </a:t>
            </a:r>
          </a:p>
        </p:txBody>
      </p:sp>
    </p:spTree>
    <p:extLst>
      <p:ext uri="{BB962C8B-B14F-4D97-AF65-F5344CB8AC3E}">
        <p14:creationId xmlns:p14="http://schemas.microsoft.com/office/powerpoint/2010/main" val="23540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r>
              <a:rPr lang="en-US" dirty="0" smtClean="0">
                <a:latin typeface="Calibri" panose="020F0502020204030204" pitchFamily="34" charset="0"/>
              </a:rPr>
              <a:t> Application Framework (MVVM) 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10794" r="4913" b="13249"/>
          <a:stretch/>
        </p:blipFill>
        <p:spPr bwMode="auto">
          <a:xfrm>
            <a:off x="304801" y="838200"/>
            <a:ext cx="82295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8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Features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7162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Data-driven (via data-binding</a:t>
            </a:r>
            <a:r>
              <a:rPr lang="en-US" i="1" dirty="0" smtClean="0">
                <a:latin typeface="Calibri" panose="020F0502020204030204" pitchFamily="34" charset="0"/>
              </a:rPr>
              <a:t>)</a:t>
            </a:r>
          </a:p>
          <a:p>
            <a:endParaRPr lang="en-US" i="1" dirty="0" smtClean="0"/>
          </a:p>
          <a:p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           Hello 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&lt;span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id=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"name"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&gt;&lt;/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span&gt;</a:t>
            </a:r>
          </a:p>
          <a:p>
            <a:endParaRPr lang="en-US" sz="1400" b="1" i="1" dirty="0" smtClean="0">
              <a:solidFill>
                <a:srgbClr val="33009A"/>
              </a:solidFill>
              <a:latin typeface="UbuntuMono-Bold"/>
            </a:endParaRP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 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   </a:t>
            </a:r>
            <a:r>
              <a:rPr lang="en-US" sz="1400" b="1" i="1" dirty="0" err="1" smtClean="0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US" sz="1400" b="1" i="1" dirty="0" smtClean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1400" i="1" dirty="0" err="1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400" i="1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400" b="1" i="1" dirty="0">
                <a:solidFill>
                  <a:srgbClr val="00669A"/>
                </a:solidFill>
                <a:latin typeface="UbuntuMono-Bold"/>
              </a:rPr>
              <a:t>function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{</a:t>
            </a:r>
          </a:p>
          <a:p>
            <a:r>
              <a:rPr lang="en-US" sz="1400" i="1" dirty="0" smtClean="0">
                <a:solidFill>
                  <a:srgbClr val="000089"/>
                </a:solidFill>
                <a:latin typeface="UbuntuMono-Regular"/>
              </a:rPr>
              <a:t>	$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'#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name'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text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          };</a:t>
            </a:r>
          </a:p>
          <a:p>
            <a:pPr lvl="2"/>
            <a:endParaRPr lang="en-US" sz="1400" i="1" dirty="0">
              <a:solidFill>
                <a:srgbClr val="000000"/>
              </a:solidFill>
              <a:latin typeface="UbuntuMono-Regular"/>
            </a:endParaRPr>
          </a:p>
          <a:p>
            <a:pPr lvl="1"/>
            <a:r>
              <a:rPr lang="en-US" sz="1400" i="1" dirty="0">
                <a:solidFill>
                  <a:srgbClr val="35586C"/>
                </a:solidFill>
                <a:latin typeface="UbuntuMono-Italic"/>
              </a:rPr>
              <a:t>// Lots of code here...</a:t>
            </a:r>
          </a:p>
          <a:p>
            <a:pPr lvl="1"/>
            <a:r>
              <a:rPr lang="en-US" sz="1400" i="1" dirty="0">
                <a:solidFill>
                  <a:srgbClr val="35586C"/>
                </a:solidFill>
                <a:latin typeface="UbuntuMono-Italic"/>
              </a:rPr>
              <a:t>// On initial data load</a:t>
            </a:r>
          </a:p>
          <a:p>
            <a:pPr lvl="1"/>
            <a:r>
              <a:rPr lang="en-US" sz="1400" dirty="0" err="1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dirty="0">
                <a:solidFill>
                  <a:srgbClr val="000089"/>
                </a:solidFill>
                <a:latin typeface="UbuntuMono-Regular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400" dirty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lvl="1"/>
            <a:r>
              <a:rPr lang="en-US" sz="1400" i="1" dirty="0">
                <a:solidFill>
                  <a:srgbClr val="35586C"/>
                </a:solidFill>
                <a:latin typeface="UbuntuMono-Italic"/>
              </a:rPr>
              <a:t>// Then when the data changes somehow</a:t>
            </a:r>
          </a:p>
          <a:p>
            <a:pPr lvl="1"/>
            <a:r>
              <a:rPr lang="en-US" sz="1400" dirty="0" err="1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dirty="0" err="1">
                <a:solidFill>
                  <a:srgbClr val="000089"/>
                </a:solidFill>
                <a:latin typeface="UbuntuMono-Regular"/>
              </a:rPr>
              <a:t>updatedName</a:t>
            </a:r>
            <a:r>
              <a:rPr lang="en-US" sz="1400" dirty="0" smtClean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1400" i="1" dirty="0" smtClean="0"/>
          </a:p>
          <a:p>
            <a:pPr lvl="1"/>
            <a:endParaRPr lang="en-US" sz="1400" i="1" dirty="0">
              <a:solidFill>
                <a:srgbClr val="000000"/>
              </a:solidFill>
              <a:latin typeface="UbuntuMono-Regular"/>
            </a:endParaRPr>
          </a:p>
          <a:p>
            <a:pPr lvl="1"/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In </a:t>
            </a:r>
            <a:r>
              <a:rPr lang="en-US" sz="1400" i="1" dirty="0" err="1">
                <a:solidFill>
                  <a:srgbClr val="000000"/>
                </a:solidFill>
                <a:latin typeface="UbuntuMono-Regular"/>
              </a:rPr>
              <a:t>A</a:t>
            </a:r>
            <a:r>
              <a:rPr lang="en-US" sz="1400" i="1" dirty="0" err="1" smtClean="0">
                <a:solidFill>
                  <a:srgbClr val="000000"/>
                </a:solidFill>
                <a:latin typeface="UbuntuMono-Regular"/>
              </a:rPr>
              <a:t>ngularJS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lvl="1"/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Hello 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&lt;span&gt;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{{name}}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&lt;/span&gt;</a:t>
            </a:r>
            <a:endParaRPr lang="en-US" sz="1400" i="1" dirty="0" smtClean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2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1078468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Declarative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420" y="1447800"/>
            <a:ext cx="594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</a:t>
            </a:r>
            <a:r>
              <a:rPr lang="en-US" sz="1400" b="1" i="1" dirty="0" err="1">
                <a:solidFill>
                  <a:srgbClr val="33009A"/>
                </a:solidFill>
                <a:latin typeface="UbuntuMono-Bold"/>
              </a:rPr>
              <a:t>ul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nav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 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nav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-tabs"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li&gt;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Home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&lt;/li&gt;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li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"selected"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Profile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&lt;/li&gt;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</a:t>
            </a:r>
            <a:r>
              <a:rPr lang="en-US" sz="1400" b="1" i="1" dirty="0" err="1">
                <a:solidFill>
                  <a:srgbClr val="33009A"/>
                </a:solidFill>
                <a:latin typeface="UbuntuMono-Bold"/>
              </a:rPr>
              <a:t>ul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&lt;div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"tab1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i="1" dirty="0">
                <a:latin typeface="UbuntuMono-Regular"/>
              </a:rPr>
              <a:t> </a:t>
            </a:r>
            <a:r>
              <a:rPr lang="en-US" sz="1400" i="1" dirty="0" smtClean="0">
                <a:latin typeface="UbuntuMono-Regular"/>
              </a:rPr>
              <a:t>      Some </a:t>
            </a:r>
            <a:r>
              <a:rPr lang="en-US" sz="1400" i="1" dirty="0">
                <a:latin typeface="UbuntuMono-Regular"/>
              </a:rPr>
              <a:t>content here</a:t>
            </a:r>
            <a:endParaRPr lang="en-US" sz="1400" b="1" i="1" dirty="0" smtClean="0">
              <a:solidFill>
                <a:srgbClr val="33009A"/>
              </a:solidFill>
              <a:latin typeface="UbuntuMono-Bold"/>
            </a:endParaRP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&lt;/div&gt;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&lt;div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class=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"tab2"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input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id=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startDate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type=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"text"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/&gt;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&lt;/div&gt;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649044" y="4114800"/>
            <a:ext cx="6132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&lt;tabs&gt;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tab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title=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"Home"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UbuntuMono-Regular"/>
              </a:rPr>
              <a:t>Some content here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&lt;/tab&gt;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 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tab 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title=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"Profile"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      &lt;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input </a:t>
            </a:r>
            <a:r>
              <a:rPr lang="en-US" sz="1400" i="1" dirty="0" smtClean="0">
                <a:solidFill>
                  <a:srgbClr val="33009A"/>
                </a:solidFill>
                <a:latin typeface="UbuntuMono-Regular"/>
              </a:rPr>
              <a:t>type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text“ </a:t>
            </a:r>
            <a:r>
              <a:rPr lang="en-US" sz="1400" i="1" dirty="0" err="1" smtClean="0">
                <a:solidFill>
                  <a:srgbClr val="33009A"/>
                </a:solidFill>
                <a:latin typeface="UbuntuMono-Regular"/>
              </a:rPr>
              <a:t>datepicker</a:t>
            </a:r>
            <a:r>
              <a:rPr lang="en-US" sz="1400" i="1" dirty="0" smtClean="0">
                <a:solidFill>
                  <a:srgbClr val="33009A"/>
                </a:solidFill>
                <a:latin typeface="UbuntuMono-Regular"/>
              </a:rPr>
              <a:t> ng-model</a:t>
            </a:r>
            <a:r>
              <a:rPr lang="en-US" sz="1400" i="1" dirty="0">
                <a:solidFill>
                  <a:srgbClr val="33009A"/>
                </a:solidFill>
                <a:latin typeface="UbuntuMono-Regular"/>
              </a:rPr>
              <a:t>=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i="1" dirty="0" err="1">
                <a:solidFill>
                  <a:srgbClr val="CD3300"/>
                </a:solidFill>
                <a:latin typeface="UbuntuMono-Regular"/>
              </a:rPr>
              <a:t>startDate</a:t>
            </a:r>
            <a:r>
              <a:rPr lang="en-US" sz="1400" i="1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/&gt;</a:t>
            </a:r>
          </a:p>
          <a:p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&lt;/</a:t>
            </a:r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tab&gt;</a:t>
            </a:r>
          </a:p>
          <a:p>
            <a:r>
              <a:rPr lang="en-US" sz="1400" b="1" i="1" dirty="0">
                <a:solidFill>
                  <a:srgbClr val="33009A"/>
                </a:solidFill>
                <a:latin typeface="UbuntuMono-Bold"/>
              </a:rPr>
              <a:t>&lt;/tabs&gt;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2655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Separate your concerns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101" y="1436132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Need some business logic? Use the </a:t>
            </a:r>
            <a:r>
              <a:rPr lang="en-US" dirty="0" smtClean="0">
                <a:latin typeface="Calibri" panose="020F0502020204030204" pitchFamily="34" charset="0"/>
              </a:rPr>
              <a:t>controller.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Need </a:t>
            </a:r>
            <a:r>
              <a:rPr lang="en-US" dirty="0">
                <a:latin typeface="Calibri" panose="020F0502020204030204" pitchFamily="34" charset="0"/>
              </a:rPr>
              <a:t>to render </a:t>
            </a:r>
            <a:r>
              <a:rPr lang="en-US" dirty="0" smtClean="0">
                <a:latin typeface="Calibri" panose="020F0502020204030204" pitchFamily="34" charset="0"/>
              </a:rPr>
              <a:t>something differently</a:t>
            </a:r>
            <a:r>
              <a:rPr lang="en-US" dirty="0">
                <a:latin typeface="Calibri" panose="020F0502020204030204" pitchFamily="34" charset="0"/>
              </a:rPr>
              <a:t>? Go to the </a:t>
            </a:r>
            <a:r>
              <a:rPr lang="en-US" dirty="0" smtClean="0">
                <a:latin typeface="Calibri" panose="020F0502020204030204" pitchFamily="34" charset="0"/>
              </a:rPr>
              <a:t>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906" y="2690336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Dependency Injection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758" y="3066875"/>
            <a:ext cx="697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controller, service, or function asking for the dependency does not </a:t>
            </a:r>
            <a:r>
              <a:rPr lang="en-US" dirty="0" smtClean="0">
                <a:latin typeface="Calibri" panose="020F0502020204030204" pitchFamily="34" charset="0"/>
              </a:rPr>
              <a:t>need to </a:t>
            </a:r>
            <a:r>
              <a:rPr lang="en-US" dirty="0">
                <a:latin typeface="Calibri" panose="020F0502020204030204" pitchFamily="34" charset="0"/>
              </a:rPr>
              <a:t>know </a:t>
            </a:r>
            <a:r>
              <a:rPr lang="en-US" dirty="0" smtClean="0">
                <a:latin typeface="Calibri" panose="020F0502020204030204" pitchFamily="34" charset="0"/>
              </a:rPr>
              <a:t>about its creation and dependency chain.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896" y="3992872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Extensible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932" y="4362204"/>
            <a:ext cx="697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Use directives to extend UI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Integration with </a:t>
            </a:r>
            <a:r>
              <a:rPr lang="en-US" dirty="0" err="1" smtClean="0">
                <a:latin typeface="Calibri" panose="020F0502020204030204" pitchFamily="34" charset="0"/>
              </a:rPr>
              <a:t>jQueryUI</a:t>
            </a:r>
            <a:r>
              <a:rPr lang="en-US" dirty="0" smtClean="0">
                <a:latin typeface="Calibri" panose="020F0502020204030204" pitchFamily="34" charset="0"/>
              </a:rPr>
              <a:t>, Bootstrap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Eagle’s Eye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599"/>
            <a:ext cx="7543800" cy="4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41858"/>
      </p:ext>
    </p:extLst>
  </p:cSld>
  <p:clrMapOvr>
    <a:masterClrMapping/>
  </p:clrMapOvr>
</p:sld>
</file>

<file path=ppt/theme/theme1.xml><?xml version="1.0" encoding="utf-8"?>
<a:theme xmlns:a="http://schemas.openxmlformats.org/drawingml/2006/main" name="pb_ppt_template_v02-01">
  <a:themeElements>
    <a:clrScheme name="PB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BDF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A03F9B"/>
      </a:hlink>
      <a:folHlink>
        <a:srgbClr val="72BF44"/>
      </a:folHlink>
    </a:clrScheme>
    <a:fontScheme name="P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pb_ppt_template_v02-01</Template>
  <TotalTime>2777</TotalTime>
  <Words>520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pb_ppt_template_v02-01</vt:lpstr>
      <vt:lpstr>AngularJS</vt:lpstr>
      <vt:lpstr>Agenda</vt:lpstr>
      <vt:lpstr>Introduction</vt:lpstr>
      <vt:lpstr>Traditional Web MVC Framework </vt:lpstr>
      <vt:lpstr>AngularJS Application Framework (MVVM) </vt:lpstr>
      <vt:lpstr>Features</vt:lpstr>
      <vt:lpstr>PowerPoint Presentation</vt:lpstr>
      <vt:lpstr>PowerPoint Presentation</vt:lpstr>
      <vt:lpstr>Eagle’s Eye View</vt:lpstr>
      <vt:lpstr>Controller</vt:lpstr>
      <vt:lpstr>Module</vt:lpstr>
      <vt:lpstr>Directives</vt:lpstr>
      <vt:lpstr>Service</vt:lpstr>
      <vt:lpstr>Controller vs Service</vt:lpstr>
      <vt:lpstr>Filters</vt:lpstr>
      <vt:lpstr>References</vt:lpstr>
      <vt:lpstr>Thank you</vt:lpstr>
    </vt:vector>
  </TitlesOfParts>
  <Company>Pitney Bowes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Pitney Bowes PowerPoint Presentation Template 36pt</dc:title>
  <dc:creator>desktop</dc:creator>
  <cp:lastModifiedBy>desktop</cp:lastModifiedBy>
  <cp:revision>242</cp:revision>
  <dcterms:created xsi:type="dcterms:W3CDTF">2015-01-14T15:57:49Z</dcterms:created>
  <dcterms:modified xsi:type="dcterms:W3CDTF">2016-02-17T05:09:40Z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1762146616</vt:i4>
  </property>
  <property fmtid="{D5CDD505-2E9C-101B-9397-08002B2CF9AE}" pid="4" name="_EmailSubject">
    <vt:lpwstr>final slide</vt:lpwstr>
  </property>
  <property fmtid="{D5CDD505-2E9C-101B-9397-08002B2CF9AE}" pid="5" name="_AuthorEmail">
    <vt:lpwstr>varsha.maheshwari@pb.com</vt:lpwstr>
  </property>
  <property fmtid="{D5CDD505-2E9C-101B-9397-08002B2CF9AE}" pid="6" name="_AuthorEmailDisplayName">
    <vt:lpwstr>Varsha Maheshwari</vt:lpwstr>
  </property>
  <property fmtid="{D5CDD505-2E9C-101B-9397-08002B2CF9AE}" pid="7" name="_PreviousAdHocReviewCycleID">
    <vt:i4>-393472035</vt:i4>
  </property>
</Properties>
</file>