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0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5">
          <p15:clr>
            <a:srgbClr val="A4A3A4"/>
          </p15:clr>
        </p15:guide>
        <p15:guide id="2" pos="5612">
          <p15:clr>
            <a:srgbClr val="A4A3A4"/>
          </p15:clr>
        </p15:guide>
        <p15:guide id="3" pos="4085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14B"/>
    <a:srgbClr val="5FC3DA"/>
    <a:srgbClr val="536E75"/>
    <a:srgbClr val="D2D927"/>
    <a:srgbClr val="1F3668"/>
    <a:srgbClr val="D72229"/>
    <a:srgbClr val="5A7B36"/>
    <a:srgbClr val="2C3C22"/>
    <a:srgbClr val="A2D35D"/>
    <a:srgbClr val="F37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 snapToGrid="0">
      <p:cViewPr varScale="1">
        <p:scale>
          <a:sx n="63" d="100"/>
          <a:sy n="63" d="100"/>
        </p:scale>
        <p:origin x="954" y="102"/>
      </p:cViewPr>
      <p:guideLst>
        <p:guide orient="horz" pos="705"/>
        <p:guide pos="5612"/>
        <p:guide pos="4085"/>
        <p:guide pos="2881"/>
      </p:guideLst>
    </p:cSldViewPr>
  </p:slideViewPr>
  <p:outlineViewPr>
    <p:cViewPr>
      <p:scale>
        <a:sx n="33" d="100"/>
        <a:sy n="33" d="100"/>
      </p:scale>
      <p:origin x="0" y="-25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-50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FDED-9808-2145-B21E-E47DA86996FE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C2110-F9BA-5949-A42B-CE3DC41F23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9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B3269-F868-1148-8D0F-00224D62984F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3670-0D61-9349-97AC-A9731AA75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4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83670-0D61-9349-97AC-A9731AA75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4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8414" y="3422664"/>
            <a:ext cx="3709317" cy="1982154"/>
          </a:xfrm>
        </p:spPr>
        <p:txBody>
          <a:bodyPr>
            <a:noAutofit/>
          </a:bodyPr>
          <a:lstStyle>
            <a:lvl1pPr marL="0" indent="0" algn="l">
              <a:buNone/>
              <a:defRPr sz="4000" b="1">
                <a:solidFill>
                  <a:srgbClr val="536E7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5438415" y="1465263"/>
            <a:ext cx="3705585" cy="1708160"/>
          </a:xfrm>
        </p:spPr>
        <p:txBody>
          <a:bodyPr>
            <a:noAutofit/>
          </a:bodyPr>
          <a:lstStyle>
            <a:lvl1pPr marL="0" indent="0">
              <a:buNone/>
              <a:defRPr sz="3500" b="1" baseline="0">
                <a:solidFill>
                  <a:srgbClr val="34B14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605" y="248195"/>
            <a:ext cx="4645395" cy="1143000"/>
          </a:xfrm>
        </p:spPr>
        <p:txBody>
          <a:bodyPr>
            <a:normAutofit/>
          </a:bodyPr>
          <a:lstStyle>
            <a:lvl1pPr>
              <a:defRPr lang="en-US" sz="3500" b="1" kern="1200" baseline="0" dirty="0">
                <a:solidFill>
                  <a:srgbClr val="34B14B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rgbClr val="3C5AA8"/>
              </a:buClr>
              <a:buFont typeface="Arial"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6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31266"/>
            <a:ext cx="8229600" cy="4894898"/>
          </a:xfrm>
        </p:spPr>
        <p:txBody>
          <a:bodyPr/>
          <a:lstStyle>
            <a:lvl1pPr marL="457200" indent="-457200">
              <a:buClr>
                <a:srgbClr val="34B14B"/>
              </a:buClr>
              <a:defRPr sz="2600" b="0" i="0">
                <a:latin typeface="Arial"/>
                <a:cs typeface="Arial"/>
              </a:defRPr>
            </a:lvl1pPr>
            <a:lvl2pPr marL="914400" indent="-457200">
              <a:buClr>
                <a:srgbClr val="34B14B"/>
              </a:buClr>
              <a:defRPr sz="2400" b="0" i="0">
                <a:latin typeface="Arial"/>
                <a:cs typeface="Arial"/>
              </a:defRPr>
            </a:lvl2pPr>
            <a:lvl3pPr marL="1371600" indent="-457200">
              <a:buClr>
                <a:srgbClr val="34B14B"/>
              </a:buClr>
              <a:buFont typeface="Wingdings" pitchFamily="2" charset="2"/>
              <a:buChar char="§"/>
              <a:defRPr sz="2200" b="0" i="0">
                <a:latin typeface="Arial"/>
                <a:cs typeface="Arial"/>
              </a:defRPr>
            </a:lvl3pPr>
            <a:lvl4pPr marL="1828800" indent="-457200">
              <a:buClr>
                <a:srgbClr val="34B14B"/>
              </a:buClr>
              <a:buFont typeface="Courier New" pitchFamily="49" charset="0"/>
              <a:buChar char="o"/>
              <a:defRPr b="0" i="0">
                <a:latin typeface="Arial"/>
                <a:cs typeface="Arial"/>
              </a:defRPr>
            </a:lvl4pPr>
            <a:lvl5pPr marL="2286000" indent="-457200">
              <a:buClr>
                <a:srgbClr val="34B14B"/>
              </a:buClr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ticle_PPT_Template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4892040"/>
          </a:xfrm>
        </p:spPr>
        <p:txBody>
          <a:bodyPr/>
          <a:lstStyle>
            <a:lvl1pPr>
              <a:buClr>
                <a:srgbClr val="34B14B"/>
              </a:buClr>
              <a:defRPr sz="300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800">
                <a:latin typeface="Arial"/>
                <a:cs typeface="Arial"/>
              </a:defRPr>
            </a:lvl2pPr>
            <a:lvl3pPr>
              <a:buClr>
                <a:srgbClr val="34B14B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34B14B"/>
              </a:buClr>
              <a:defRPr sz="200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4892040"/>
          </a:xfrm>
        </p:spPr>
        <p:txBody>
          <a:bodyPr/>
          <a:lstStyle>
            <a:lvl1pPr>
              <a:buClr>
                <a:srgbClr val="34B14B"/>
              </a:buClr>
              <a:defRPr sz="3000">
                <a:latin typeface="Arial"/>
                <a:cs typeface="Arial"/>
              </a:defRPr>
            </a:lvl1pPr>
            <a:lvl2pPr>
              <a:buClr>
                <a:srgbClr val="34B14B"/>
              </a:buClr>
              <a:defRPr sz="2800">
                <a:latin typeface="Arial"/>
                <a:cs typeface="Arial"/>
              </a:defRPr>
            </a:lvl2pPr>
            <a:lvl3pPr>
              <a:buClr>
                <a:srgbClr val="34B14B"/>
              </a:buClr>
              <a:defRPr sz="2400">
                <a:latin typeface="Arial"/>
                <a:cs typeface="Arial"/>
              </a:defRPr>
            </a:lvl3pPr>
            <a:lvl4pPr>
              <a:buClr>
                <a:srgbClr val="34B14B"/>
              </a:buClr>
              <a:defRPr sz="2000">
                <a:latin typeface="Arial"/>
                <a:cs typeface="Arial"/>
              </a:defRPr>
            </a:lvl4pPr>
            <a:lvl5pPr>
              <a:buClr>
                <a:srgbClr val="34B14B"/>
              </a:buCl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60704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5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33433" y="6313295"/>
            <a:ext cx="3477134" cy="37941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6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4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3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F8B6-4AEF-1F4D-AC2D-D10919A1A6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C5AA8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3910" y="3422664"/>
            <a:ext cx="3709317" cy="1744422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An Introduction to Computer Science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Algorithms (3 of 5)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Produces a result and halts in a finite amount of time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To know whether a solution is correct, an algorithm must produce a result that is observable to a user: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A numerical answer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A new object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A change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5064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Algorithms (4 of 5)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Unambiguous operation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or 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primitive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Can be understood by the computing agent without having to be further defined or simplified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It is not enough for an operation to be understandable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It must also be </a:t>
            </a:r>
            <a:r>
              <a:rPr lang="en-US" altLang="en-US" i="1" dirty="0">
                <a:latin typeface="Arial" pitchFamily="34" charset="0"/>
                <a:cs typeface="Arial" pitchFamily="34" charset="0"/>
              </a:rPr>
              <a:t>doable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effectively computable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by the computing agent</a:t>
            </a:r>
          </a:p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Infinite loop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Runs forever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Usually a mistake</a:t>
            </a:r>
          </a:p>
        </p:txBody>
      </p:sp>
    </p:spTree>
    <p:extLst>
      <p:ext uri="{BB962C8B-B14F-4D97-AF65-F5344CB8AC3E}">
        <p14:creationId xmlns:p14="http://schemas.microsoft.com/office/powerpoint/2010/main" val="34557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Algorithms (5 of 5)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The Importance of Algorithmic Problem Solving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“Industrial revolution” of the nineteenth century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Mechanized and automated repetitive physical tasks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“Computer revolution” of the twentieth and twenty-first centuries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Mechanized and automated repetitive mental tasks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Used algorithms and computer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hardware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 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Early Period: Up to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 (1 of 7)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Seventeenth century: automation/simplification of arithmetic for scientific research: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John Napier invented logarithms as a way to simplify difficult mathematical computations (1614).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The first slide rule appeared around 1622.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Blaise Pascal designed and built a mechanical calculator named the Pascaline (1642).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Gottfried Leibnitz constructed a mechanical calculator called Leibnitz’s Wheel (1673).</a:t>
            </a:r>
          </a:p>
        </p:txBody>
      </p:sp>
    </p:spTree>
    <p:extLst>
      <p:ext uri="{BB962C8B-B14F-4D97-AF65-F5344CB8AC3E}">
        <p14:creationId xmlns:p14="http://schemas.microsoft.com/office/powerpoint/2010/main" val="28486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Figure 1.5 The pascaline, one of the earliest mechanical calculators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Alt text will be entered her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38" y="2022930"/>
            <a:ext cx="6191825" cy="271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951" y="5560144"/>
            <a:ext cx="8229600" cy="46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INTERFOTO/Alamy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 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Early Period: Up to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 (2 of 7)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Seventeenth century devices: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Could represent numbers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Could perform arithmetic operations on numbers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Did not have a memory to store information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Were not programmable (a user could not provide a sequence of actions to be executed by the device)</a:t>
            </a:r>
          </a:p>
        </p:txBody>
      </p:sp>
    </p:spTree>
    <p:extLst>
      <p:ext uri="{BB962C8B-B14F-4D97-AF65-F5344CB8AC3E}">
        <p14:creationId xmlns:p14="http://schemas.microsoft.com/office/powerpoint/2010/main" val="3317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 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Early Period: Up to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 (3 of 7)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Nineteenth-century devices: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Joseph Jacquard designed an automated loom that used punched cards to create patterns (1801)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Herman Hollerith (1880s onward)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Designed and built programmable card-processing machines to read, tally, and sort data on punched cards for the U.S. Census Bureau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Founded a company that became IBM in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1924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Figure 1.6 Drawing of the Jacquard loom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Alt text will be entered her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92" y="1371600"/>
            <a:ext cx="2703195" cy="39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951" y="5560144"/>
            <a:ext cx="8229600" cy="46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Source: © Bettmann/CORBIS </a:t>
            </a:r>
          </a:p>
        </p:txBody>
      </p:sp>
    </p:spTree>
    <p:extLst>
      <p:ext uri="{BB962C8B-B14F-4D97-AF65-F5344CB8AC3E}">
        <p14:creationId xmlns:p14="http://schemas.microsoft.com/office/powerpoint/2010/main" val="16698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812"/>
            <a:ext cx="9144000" cy="1060704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 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Early Period: Up to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 (4 of 7)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Luddites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Originally opposed to the new manufacturing technology introduced by the Jacquard Loom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Now a term used to describe any group that is frightened or angered by the latest developments in any branch of science and technology, including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computers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 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Early Period: Up to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 (5 of 7)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Charles Babbage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Difference Engine designed and built in 1823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Could do addition, subtraction, multiplication, and division to six significant digits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Could solve polynomial equations and other complex mathematical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problems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itchFamily="34" charset="0"/>
                <a:cs typeface="Arial" pitchFamily="34" charset="0"/>
              </a:rPr>
              <a:t>Learning Objectives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en-US" sz="2600" dirty="0">
                <a:latin typeface="Arial" pitchFamily="34" charset="0"/>
                <a:cs typeface="Arial" pitchFamily="34" charset="0"/>
              </a:rPr>
              <a:t>Understand the definition of the term algorithm</a:t>
            </a:r>
          </a:p>
          <a:p>
            <a:pPr marL="457200" indent="-457200"/>
            <a:r>
              <a:rPr lang="en-US" altLang="en-US" sz="2600" dirty="0">
                <a:latin typeface="Arial" pitchFamily="34" charset="0"/>
                <a:cs typeface="Arial" pitchFamily="34" charset="0"/>
              </a:rPr>
              <a:t>Understand the formal definition of computer science</a:t>
            </a:r>
          </a:p>
          <a:p>
            <a:pPr marL="457200" indent="-457200"/>
            <a:r>
              <a:rPr lang="en-US" altLang="en-US" sz="2600" dirty="0">
                <a:latin typeface="Arial" pitchFamily="34" charset="0"/>
                <a:cs typeface="Arial" pitchFamily="34" charset="0"/>
              </a:rPr>
              <a:t>Write down everyday algorithms</a:t>
            </a:r>
          </a:p>
          <a:p>
            <a:pPr marL="457200" indent="-457200"/>
            <a:r>
              <a:rPr lang="en-US" altLang="en-US" sz="2600" dirty="0">
                <a:latin typeface="Arial" pitchFamily="34" charset="0"/>
                <a:cs typeface="Arial" pitchFamily="34" charset="0"/>
              </a:rPr>
              <a:t>Determine if an algorithm is ambiguous or not effectively computable</a:t>
            </a:r>
          </a:p>
          <a:p>
            <a:pPr marL="457200" indent="-457200"/>
            <a:r>
              <a:rPr lang="en-US" altLang="en-US" sz="2600" dirty="0">
                <a:latin typeface="Arial" pitchFamily="34" charset="0"/>
                <a:cs typeface="Arial" pitchFamily="34" charset="0"/>
              </a:rPr>
              <a:t>Understand the roots of modern computer science in mathematics and mechanical machines</a:t>
            </a:r>
          </a:p>
          <a:p>
            <a:pPr marL="457200" indent="-457200"/>
            <a:r>
              <a:rPr lang="en-US" altLang="en-US" sz="2600" dirty="0">
                <a:latin typeface="Arial" pitchFamily="34" charset="0"/>
                <a:cs typeface="Arial" pitchFamily="34" charset="0"/>
              </a:rPr>
              <a:t>Summarize the key points in the historical development of modern electronic </a:t>
            </a: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computers</a:t>
            </a:r>
            <a:endParaRPr lang="en-US" alt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 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Early Period: Up to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 (6 of 7)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Charles Babbage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Analytical Engine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Designed but never built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Mechanical, programmable machine with parts that mirror that of a modern-day computer:</a:t>
            </a:r>
          </a:p>
          <a:p>
            <a:pPr lvl="3"/>
            <a:r>
              <a:rPr lang="en-US" altLang="en-US" dirty="0">
                <a:latin typeface="Arial" pitchFamily="34" charset="0"/>
                <a:cs typeface="Arial" pitchFamily="34" charset="0"/>
              </a:rPr>
              <a:t>Mill: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Arithmetic/logic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unit</a:t>
            </a:r>
          </a:p>
          <a:p>
            <a:pPr lvl="3"/>
            <a:r>
              <a:rPr lang="en-US" altLang="en-US" dirty="0">
                <a:latin typeface="Arial" pitchFamily="34" charset="0"/>
                <a:cs typeface="Arial" pitchFamily="34" charset="0"/>
              </a:rPr>
              <a:t>Store: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Memory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altLang="en-US" dirty="0">
                <a:latin typeface="Arial" pitchFamily="34" charset="0"/>
                <a:cs typeface="Arial" pitchFamily="34" charset="0"/>
              </a:rPr>
              <a:t>Operator: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Processor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altLang="en-US" dirty="0">
                <a:latin typeface="Arial" pitchFamily="34" charset="0"/>
                <a:cs typeface="Arial" pitchFamily="34" charset="0"/>
              </a:rPr>
              <a:t>Output Unit:	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Input/Output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 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Early Period: Up to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 (7</a:t>
            </a:r>
            <a:r>
              <a:rPr lang="en-US" altLang="en-US" baseline="0" dirty="0" smtClean="0">
                <a:latin typeface="Arial" pitchFamily="34" charset="0"/>
                <a:cs typeface="Arial" pitchFamily="34" charset="0"/>
              </a:rPr>
              <a:t> of 7)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Nineteenth-century devices: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Were mechanical, not electrical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Had many features of modern computers: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Representation of numbers or other data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Operations to manipulate the data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Memory to store values in a machine-readable form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Programmable: sequences of instructions could be predesigned for complex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operations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</a:t>
            </a:r>
            <a:r>
              <a:rPr lang="en-US" altLang="en-US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Birth of Computers: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1940–1950 (1 of 5)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Mark I (1944)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Electromechanical computer used a mix of relays, magnets, and gears to process and store data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Colossus (1943)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General-purpose computer built by Alan Turing for the British Enigma project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ENIAC (Electronic Numerical Integrator and Calculator) (1946)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First publicly known fully electronic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computer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Figure 1.7 Photograph of the ENIAC computer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A black and white photo shows a man is standing and programming the switches for ENIAC compu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172" y="1889855"/>
            <a:ext cx="4863656" cy="321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951" y="5356966"/>
            <a:ext cx="8229600" cy="737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Source: From the Collections of the University of Pennsylvania Archives (U.S Army photo)</a:t>
            </a:r>
          </a:p>
        </p:txBody>
      </p:sp>
    </p:spTree>
    <p:extLst>
      <p:ext uri="{BB962C8B-B14F-4D97-AF65-F5344CB8AC3E}">
        <p14:creationId xmlns:p14="http://schemas.microsoft.com/office/powerpoint/2010/main" val="17576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</a:t>
            </a:r>
            <a:r>
              <a:rPr lang="en-US" altLang="en-US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Birth of Computers: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1940–1950 (2 of 5)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John Von Neumann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Proposed a radically different computer design based on a model called the 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stored program computer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Research group at the University of Pennsylvania   built one of the first stored program computers, called EDVAC, in 1949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UNIVAC </a:t>
            </a:r>
            <a:r>
              <a:rPr lang="en-IN" dirty="0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a version of EDVAC, the first commercially sold computer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Nearly all modern computers use the 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Von Neumann architecture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2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</a:t>
            </a:r>
            <a:r>
              <a:rPr lang="en-US" altLang="en-US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Modern Era: 1950 to the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Present (3 of 5)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First generation of computing (1950–1957) 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Similar to EDVAC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Vacuum tubes for processing and storage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Large, expensive, and delicate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Required trained users and special environments 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Second generation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(1957–1965)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Transistors and magnetic cores instead of vacuum tubes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Era of FORTRAN and COBOL: some of the first 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high-level programming languages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</a:t>
            </a:r>
            <a:r>
              <a:rPr lang="en-US" altLang="en-US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Modern Era: 1950 to the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Present (4 of 5)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Third generation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(1965–1975)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Era of the integrated circuit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Birth of the first 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minicomputer: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desk-sized, not room-sized, computers</a:t>
            </a:r>
            <a:endParaRPr lang="en-US" alt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Birth of the software industry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Fourth generation (1975–1985)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The first 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microcomputer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: desktop machine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Development of widespread computer networks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Electronic mail, graphical user interfaces, and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3476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 Brief History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Computing</a:t>
            </a:r>
            <a:r>
              <a:rPr lang="en-US" altLang="en-US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Modern Era: 1950 to the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Present (5 of 5)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Fifth generation (1985–?)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Massively parallel processors capable of quadrillions (10</a:t>
            </a:r>
            <a:r>
              <a:rPr lang="en-US" altLang="en-US" baseline="30000" dirty="0">
                <a:latin typeface="Arial" pitchFamily="34" charset="0"/>
                <a:cs typeface="Arial" pitchFamily="34" charset="0"/>
              </a:rPr>
              <a:t>15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of computations per second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Handheld digital devices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Powerful multimedia user interfaces incorporating sound, voice recognition, video, and television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Wireless communications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Massive cloud storage devices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Ubiquitous computing</a:t>
            </a:r>
          </a:p>
          <a:p>
            <a:pPr lvl="1"/>
            <a:r>
              <a:rPr lang="en-IN" dirty="0">
                <a:latin typeface="Arial" pitchFamily="34" charset="0"/>
                <a:cs typeface="Arial" pitchFamily="34" charset="0"/>
              </a:rPr>
              <a:t>Ultra-high-resolution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graphics and </a:t>
            </a:r>
            <a:r>
              <a:rPr lang="en-IN" dirty="0">
                <a:latin typeface="Arial" pitchFamily="34" charset="0"/>
                <a:cs typeface="Arial" pitchFamily="34" charset="0"/>
              </a:rPr>
              <a:t>virtual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reality</a:t>
            </a:r>
          </a:p>
          <a:p>
            <a:pPr lvl="1"/>
            <a:r>
              <a:rPr lang="en-IN" altLang="en-US" dirty="0" smtClean="0">
                <a:latin typeface="Arial" pitchFamily="34" charset="0"/>
                <a:cs typeface="Arial" pitchFamily="34" charset="0"/>
              </a:rPr>
              <a:t>In research </a:t>
            </a:r>
          </a:p>
          <a:p>
            <a:pPr lvl="2"/>
            <a:r>
              <a:rPr lang="en-IN" altLang="en-US" dirty="0" smtClean="0">
                <a:latin typeface="Arial" pitchFamily="34" charset="0"/>
                <a:cs typeface="Arial" pitchFamily="34" charset="0"/>
              </a:rPr>
              <a:t>Quantum Computing</a:t>
            </a:r>
          </a:p>
          <a:p>
            <a:pPr lvl="2"/>
            <a:r>
              <a:rPr lang="en-IN" altLang="en-US" dirty="0" smtClean="0">
                <a:latin typeface="Arial" pitchFamily="34" charset="0"/>
                <a:cs typeface="Arial" pitchFamily="34" charset="0"/>
              </a:rPr>
              <a:t>Neuromorphic computing</a:t>
            </a:r>
            <a:endParaRPr lang="en-IN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Summary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Computer science is the study of algorithms.</a:t>
            </a:r>
          </a:p>
          <a:p>
            <a:pPr>
              <a:spcBef>
                <a:spcPct val="40000"/>
              </a:spcBef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An algorithm is a well-ordered collection of unambiguous and effectively computable operations that, when executed, produces a result and halts in a finite amount of time.</a:t>
            </a:r>
          </a:p>
          <a:p>
            <a:pPr>
              <a:spcBef>
                <a:spcPct val="40000"/>
              </a:spcBef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If we can specify an algorithm to solve a problem, then we can automate its solution.</a:t>
            </a:r>
          </a:p>
          <a:p>
            <a:pPr>
              <a:spcBef>
                <a:spcPct val="40000"/>
              </a:spcBef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Computers developed from mechanical calculating devices to modern electronic marvels of miniaturization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itchFamily="34" charset="0"/>
                <a:cs typeface="Arial" pitchFamily="34" charset="0"/>
              </a:rPr>
              <a:t> Introduction 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en-US" sz="2600" dirty="0">
                <a:latin typeface="Arial" pitchFamily="34" charset="0"/>
                <a:cs typeface="Arial" pitchFamily="34" charset="0"/>
              </a:rPr>
              <a:t>Common misconceptions about computer science:</a:t>
            </a:r>
          </a:p>
          <a:p>
            <a:pPr marL="914400" lvl="1" indent="-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Computer science is the study of computers.</a:t>
            </a:r>
          </a:p>
          <a:p>
            <a:pPr marL="914400" lvl="1" indent="-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Computer science is the study of how to write computer programs.</a:t>
            </a:r>
          </a:p>
          <a:p>
            <a:pPr marL="914400" lvl="1" indent="-457200"/>
            <a:r>
              <a:rPr lang="en-US" altLang="en-US" sz="2400" dirty="0">
                <a:latin typeface="Arial" pitchFamily="34" charset="0"/>
                <a:cs typeface="Arial" pitchFamily="34" charset="0"/>
              </a:rPr>
              <a:t>Computer science is the study of the uses and applications of computers and software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itchFamily="34" charset="0"/>
                <a:cs typeface="Arial" pitchFamily="34" charset="0"/>
              </a:rPr>
              <a:t>The Definition of Computer </a:t>
            </a:r>
            <a:r>
              <a:rPr lang="en-US" altLang="en-US" sz="3600" b="0" dirty="0" smtClean="0">
                <a:latin typeface="Arial" pitchFamily="34" charset="0"/>
                <a:cs typeface="Arial" pitchFamily="34" charset="0"/>
              </a:rPr>
              <a:t>Science (1 of 4)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0220" y="1231266"/>
            <a:ext cx="8716296" cy="4894898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600" dirty="0">
                <a:latin typeface="Arial" pitchFamily="34" charset="0"/>
                <a:cs typeface="Arial" pitchFamily="34" charset="0"/>
              </a:rPr>
              <a:t>Computer science is the study of </a:t>
            </a: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algorithms, including</a:t>
            </a:r>
            <a:r>
              <a:rPr lang="en-US" altLang="en-US" sz="2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919163" lvl="1" indent="-461963"/>
            <a:r>
              <a:rPr lang="en-US" altLang="en-US" sz="2400" dirty="0">
                <a:latin typeface="Arial" pitchFamily="34" charset="0"/>
                <a:cs typeface="Arial" pitchFamily="34" charset="0"/>
              </a:rPr>
              <a:t>Their formal and mathematical properties</a:t>
            </a:r>
          </a:p>
          <a:p>
            <a:pPr marL="919163" lvl="1" indent="-461963"/>
            <a:r>
              <a:rPr lang="en-US" altLang="en-US" sz="2400" dirty="0">
                <a:latin typeface="Arial" pitchFamily="34" charset="0"/>
                <a:cs typeface="Arial" pitchFamily="34" charset="0"/>
              </a:rPr>
              <a:t>Their hardware realizations</a:t>
            </a:r>
          </a:p>
          <a:p>
            <a:pPr marL="919163" lvl="1" indent="-461963"/>
            <a:r>
              <a:rPr lang="en-US" altLang="en-US" sz="2400" dirty="0">
                <a:latin typeface="Arial" pitchFamily="34" charset="0"/>
                <a:cs typeface="Arial" pitchFamily="34" charset="0"/>
              </a:rPr>
              <a:t>Their linguistic realizations</a:t>
            </a:r>
          </a:p>
          <a:p>
            <a:pPr marL="919163" lvl="1" indent="-461963"/>
            <a:r>
              <a:rPr lang="en-US" altLang="en-US" sz="2400" dirty="0">
                <a:latin typeface="Arial" pitchFamily="34" charset="0"/>
                <a:cs typeface="Arial" pitchFamily="34" charset="0"/>
              </a:rPr>
              <a:t>Their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applications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itchFamily="34" charset="0"/>
                <a:cs typeface="Arial" pitchFamily="34" charset="0"/>
              </a:rPr>
              <a:t>The Definition of Computer </a:t>
            </a:r>
            <a:r>
              <a:rPr lang="en-US" altLang="en-US" sz="3600" b="0" dirty="0" smtClean="0">
                <a:latin typeface="Arial" pitchFamily="34" charset="0"/>
                <a:cs typeface="Arial" pitchFamily="34" charset="0"/>
              </a:rPr>
              <a:t>Science (2 of 4)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2781176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latin typeface="Arial" pitchFamily="34" charset="0"/>
                <a:cs typeface="Arial" pitchFamily="34" charset="0"/>
              </a:rPr>
              <a:t>The informal definition of an algorithm: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An ordered sequence of instructions that is guaranteed to solve a specific problem. For example:</a:t>
            </a:r>
          </a:p>
          <a:p>
            <a:pPr marL="914400" lvl="2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Step 1: Do something</a:t>
            </a:r>
          </a:p>
          <a:p>
            <a:pPr marL="914400" lvl="2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Step 2: Do something</a:t>
            </a:r>
          </a:p>
          <a:p>
            <a:pPr marL="914400" lvl="2" indent="0"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Step 3: Do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something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Step 1, colon, do something. Step 2, colon, do something. Step 3, colon, do something. Step N, colon, stop, comma, you are finished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86" y="4183003"/>
            <a:ext cx="2848402" cy="11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itchFamily="34" charset="0"/>
                <a:cs typeface="Arial" pitchFamily="34" charset="0"/>
              </a:rPr>
              <a:t>The Definition of Computer </a:t>
            </a:r>
            <a:r>
              <a:rPr lang="en-US" altLang="en-US" sz="3600" b="0" dirty="0" smtClean="0">
                <a:latin typeface="Arial" pitchFamily="34" charset="0"/>
                <a:cs typeface="Arial" pitchFamily="34" charset="0"/>
              </a:rPr>
              <a:t>Science (3 of 4)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Operations used to construct algorithms: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Sequential operations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Carries out a single well-defined task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Conditional operations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Ask a question and the next operation is then selected on the basis of the answer to that question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Iterative operations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Looping instructions that tell not to go on but go back and repeat the execution of a previous block of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instructions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sz="3600" b="0" dirty="0">
                <a:latin typeface="Arial" pitchFamily="34" charset="0"/>
                <a:cs typeface="Arial" pitchFamily="34" charset="0"/>
              </a:rPr>
              <a:t>The Definition of Computer </a:t>
            </a:r>
            <a:r>
              <a:rPr lang="en-US" altLang="en-US" sz="3600" b="0" dirty="0" smtClean="0">
                <a:latin typeface="Arial" pitchFamily="34" charset="0"/>
                <a:cs typeface="Arial" pitchFamily="34" charset="0"/>
              </a:rPr>
              <a:t>Science (4 of 4)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Why are formal algorithms so important in computer science? 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If we can specify an algorithm to solve a problem, then we can automate its solution</a:t>
            </a:r>
          </a:p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Computing agent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Machine, robot, person, or thing carrying out the steps of the algorithm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Unsolved problems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Some problems are unsolvable, some solutions are too slow, and some solutions are not yet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known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Algorithms (1 of 5)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The Formal Definition of an Algorithm: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A well-ordered collection of unambiguous and effectively computable operations that, when executed, produces a result and halts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683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Algorithms (2 of 5)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231266"/>
            <a:ext cx="8480320" cy="489489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Well-ordered collection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Upon completion of an operation, we always know which operation to do next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Unambiguous and effectively computable operations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It is not enough for an operation to be understandable, it must also be doable (effectively computable)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Ambiguous statements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Go back and do it again (Do </a:t>
            </a:r>
            <a:r>
              <a:rPr lang="en-US" altLang="en-US" i="1" dirty="0">
                <a:latin typeface="Arial" pitchFamily="34" charset="0"/>
                <a:cs typeface="Arial" pitchFamily="34" charset="0"/>
              </a:rPr>
              <a:t>what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again?)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Start over (From </a:t>
            </a:r>
            <a:r>
              <a:rPr lang="en-US" altLang="en-US" i="1" dirty="0">
                <a:latin typeface="Arial" pitchFamily="34" charset="0"/>
                <a:cs typeface="Arial" pitchFamily="34" charset="0"/>
              </a:rPr>
              <a:t>where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7058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1489</Words>
  <Application>Microsoft Office PowerPoint</Application>
  <PresentationFormat>On-screen Show (4:3)</PresentationFormat>
  <Paragraphs>171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  <vt:lpstr>Learning Objectives</vt:lpstr>
      <vt:lpstr> Introduction </vt:lpstr>
      <vt:lpstr>The Definition of Computer Science (1 of 4)</vt:lpstr>
      <vt:lpstr>The Definition of Computer Science (2 of 4)</vt:lpstr>
      <vt:lpstr>The Definition of Computer Science (3 of 4)</vt:lpstr>
      <vt:lpstr>The Definition of Computer Science (4 of 4)</vt:lpstr>
      <vt:lpstr>Algorithms (1 of 5)</vt:lpstr>
      <vt:lpstr>Algorithms (2 of 5)</vt:lpstr>
      <vt:lpstr>Algorithms (3 of 5)</vt:lpstr>
      <vt:lpstr>Algorithms (4 of 5)</vt:lpstr>
      <vt:lpstr>Algorithms (5 of 5)</vt:lpstr>
      <vt:lpstr>A Brief History of Computing The Early Period: Up to 1940 (1 of 7)</vt:lpstr>
      <vt:lpstr>Figure 1.5 The pascaline, one of the earliest mechanical calculators</vt:lpstr>
      <vt:lpstr>A Brief History of Computing The Early Period: Up to 1940 (2 of 7)</vt:lpstr>
      <vt:lpstr>A Brief History of Computing The Early Period: Up to 1940 (3 of 7)</vt:lpstr>
      <vt:lpstr>Figure 1.6 Drawing of the Jacquard loom</vt:lpstr>
      <vt:lpstr>A Brief History of Computing The Early Period: Up to 1940 (4 of 7)</vt:lpstr>
      <vt:lpstr>A Brief History of Computing The Early Period: Up to 1940 (5 of 7)</vt:lpstr>
      <vt:lpstr>A Brief History of Computing The Early Period: Up to 1940 (6 of 7)</vt:lpstr>
      <vt:lpstr>A Brief History of Computing The Early Period: Up to 1940 (7 of 7)</vt:lpstr>
      <vt:lpstr>A Brief History of Computing The Birth of Computers: 1940–1950 (1 of 5)</vt:lpstr>
      <vt:lpstr>Figure 1.7 Photograph of the ENIAC computer</vt:lpstr>
      <vt:lpstr>A Brief History of Computing The Birth of Computers: 1940–1950 (2 of 5)</vt:lpstr>
      <vt:lpstr>A Brief History of Computing The Modern Era: 1950 to the Present (3 of 5)</vt:lpstr>
      <vt:lpstr>A Brief History of Computing The Modern Era: 1950 to the Present (4 of 5)</vt:lpstr>
      <vt:lpstr>A Brief History of Computing The Modern Era: 1950 to the Present (5 of 5)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An Introduction to Computer Science</dc:title>
  <dc:creator>Schneider</dc:creator>
  <cp:lastModifiedBy>LENOVO</cp:lastModifiedBy>
  <cp:revision>173</cp:revision>
  <dcterms:created xsi:type="dcterms:W3CDTF">2015-05-05T09:30:46Z</dcterms:created>
  <dcterms:modified xsi:type="dcterms:W3CDTF">2021-09-14T15:20:31Z</dcterms:modified>
</cp:coreProperties>
</file>