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2D101EE-A057-4FCF-BB9A-500467B79BCB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ACB5200-AA78-4B2D-B2D9-5D7D2CF84F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5E6C6-CFF7-4A04-9D5F-C9B8C532BCC1}" type="slidenum">
              <a:rPr lang="pt-BR"/>
              <a:pPr/>
              <a:t>6</a:t>
            </a:fld>
            <a:endParaRPr lang="pt-BR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Documento_do_Microsoft_Office_Word_97_-_20031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Laboratório de </a:t>
            </a:r>
            <a:r>
              <a:rPr lang="pt-BR" dirty="0" err="1" smtClean="0"/>
              <a:t>Microcontroladores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pt-BR" dirty="0" smtClean="0"/>
              <a:t>JUMPS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726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Outras instruções importantes do 8051</a:t>
            </a:r>
          </a:p>
          <a:p>
            <a:pPr algn="just"/>
            <a:r>
              <a:rPr lang="pt-BR" dirty="0" smtClean="0"/>
              <a:t>CJNE &lt;byte&gt;,&lt;byte&gt;, &lt;Endereço&gt;</a:t>
            </a:r>
          </a:p>
          <a:p>
            <a:pPr lvl="1" algn="just"/>
            <a:r>
              <a:rPr lang="pt-BR" dirty="0" smtClean="0"/>
              <a:t>CJNE A,#</a:t>
            </a:r>
            <a:r>
              <a:rPr lang="pt-BR" dirty="0" err="1" smtClean="0"/>
              <a:t>FFh</a:t>
            </a:r>
            <a:r>
              <a:rPr lang="pt-BR" dirty="0" smtClean="0"/>
              <a:t>,Desvio</a:t>
            </a:r>
          </a:p>
          <a:p>
            <a:pPr algn="just"/>
            <a:r>
              <a:rPr lang="pt-BR" dirty="0" smtClean="0"/>
              <a:t>Neste exemplo a instrução testa se o acumulador  tem </a:t>
            </a:r>
            <a:r>
              <a:rPr lang="pt-BR" smtClean="0"/>
              <a:t>valor diferente de </a:t>
            </a:r>
            <a:r>
              <a:rPr lang="pt-BR" dirty="0" err="1" smtClean="0"/>
              <a:t>FFh</a:t>
            </a:r>
            <a:r>
              <a:rPr lang="pt-BR" dirty="0" smtClean="0"/>
              <a:t>. Se tive, desvia para o endereço “Desvio”. Se o conteúdo for igual segue para a próxima instrução (PC+1).</a:t>
            </a:r>
          </a:p>
          <a:p>
            <a:pPr algn="just"/>
            <a:r>
              <a:rPr lang="pt-BR" dirty="0" smtClean="0"/>
              <a:t>DJNZ &lt;byte&gt;,&lt;Endereço&gt;</a:t>
            </a:r>
          </a:p>
          <a:p>
            <a:pPr lvl="1" algn="just"/>
            <a:r>
              <a:rPr lang="pt-BR" dirty="0" smtClean="0"/>
              <a:t>DJNZ R0, Desvio</a:t>
            </a:r>
          </a:p>
          <a:p>
            <a:pPr algn="just"/>
            <a:r>
              <a:rPr lang="pt-BR" dirty="0" smtClean="0"/>
              <a:t>Neste exemplo a instrução decrementa o conteúdo de R0, depois testa se é zero. Se não for zero desvia para “Desvio”. Se for zero segue para a próxima instrução (PC +1).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/>
          <a:lstStyle/>
          <a:p>
            <a:r>
              <a:rPr lang="pt-BR" dirty="0" smtClean="0"/>
              <a:t>CALL e 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4680520"/>
          </a:xfrm>
        </p:spPr>
        <p:txBody>
          <a:bodyPr/>
          <a:lstStyle/>
          <a:p>
            <a:pPr algn="just"/>
            <a:r>
              <a:rPr lang="pt-BR" dirty="0" smtClean="0"/>
              <a:t>As instruções CALL e RETURN diferenciam dos JUMPS, porque um CALL guarda (PUSH) o valor do PC na Pilha antes de desviar para o novo endereço.</a:t>
            </a:r>
          </a:p>
          <a:p>
            <a:pPr algn="just"/>
            <a:r>
              <a:rPr lang="pt-BR" dirty="0" smtClean="0"/>
              <a:t>A instrução RETURN traz de volta (POP) o endereço guardado anteriormente na pilha.</a:t>
            </a:r>
          </a:p>
          <a:p>
            <a:pPr algn="just"/>
            <a:r>
              <a:rPr lang="pt-BR" dirty="0" smtClean="0"/>
              <a:t>Logo você não precisa anotar onde estava para realizar a volta à rotina principal.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CALL e 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Temos as instruções:</a:t>
            </a:r>
          </a:p>
          <a:p>
            <a:pPr lvl="1" algn="just"/>
            <a:r>
              <a:rPr lang="pt-BR" dirty="0" smtClean="0"/>
              <a:t>ACALL que permite trabalhar com endereços de até 11 bits (2K de desvio).</a:t>
            </a:r>
          </a:p>
          <a:p>
            <a:pPr lvl="1" algn="just"/>
            <a:r>
              <a:rPr lang="pt-BR" dirty="0" smtClean="0"/>
              <a:t>LCALL que permite trabalhar com endereços de até 16 bits.</a:t>
            </a:r>
          </a:p>
          <a:p>
            <a:pPr lvl="1" algn="just"/>
            <a:r>
              <a:rPr lang="pt-BR" dirty="0" smtClean="0"/>
              <a:t>RET, que retorna da pilha o último endereço salvo (guardado pelo CALL).</a:t>
            </a:r>
          </a:p>
          <a:p>
            <a:pPr lvl="1" algn="just"/>
            <a:r>
              <a:rPr lang="pt-BR" dirty="0" smtClean="0"/>
              <a:t>RETI, usado quando o desvio for gerado por uma interrupção.</a:t>
            </a:r>
          </a:p>
          <a:p>
            <a:pPr algn="just"/>
            <a:r>
              <a:rPr lang="pt-BR" dirty="0" smtClean="0"/>
              <a:t>As </a:t>
            </a:r>
            <a:r>
              <a:rPr lang="pt-BR" dirty="0" err="1" smtClean="0"/>
              <a:t>subrotinas</a:t>
            </a:r>
            <a:r>
              <a:rPr lang="pt-BR" dirty="0" smtClean="0"/>
              <a:t> são importantíssimas quando se quer criar um software estruturado, isto é, quando utilizo os recursos de uma rotina chamar outras, de modo encadeado.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Faça um programa que comece no endereço 100h. Ele deve colocar o valor 32(d) no registrador R0 do banco 0 e movê-lo para os outros bancos . Após mover transferir os valores para o registrador B.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Faça um programa que comece no endereço 0h. Ele deve comparar um valor inserido em P1 com outro valor que deve estar em R0. Faça a seguinte rotina.</a:t>
            </a:r>
          </a:p>
          <a:p>
            <a:pPr algn="just"/>
            <a:r>
              <a:rPr lang="pt-BR" dirty="0" smtClean="0"/>
              <a:t>Se P1 = 0, então P3 = 0</a:t>
            </a:r>
          </a:p>
          <a:p>
            <a:pPr algn="just"/>
            <a:r>
              <a:rPr lang="pt-BR" dirty="0" smtClean="0"/>
              <a:t>Se P1 = R0, então P3 = 33h</a:t>
            </a:r>
          </a:p>
          <a:p>
            <a:pPr algn="just"/>
            <a:r>
              <a:rPr lang="pt-BR" dirty="0" smtClean="0"/>
              <a:t>Se P1 = for diferente de R0 e diferente de 0, então P3 = </a:t>
            </a:r>
            <a:r>
              <a:rPr lang="pt-BR" dirty="0" err="1" smtClean="0"/>
              <a:t>AAh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Construa um programa que faça a operação </a:t>
            </a:r>
            <a:r>
              <a:rPr lang="pt-BR" dirty="0" err="1" smtClean="0"/>
              <a:t>OR-Exclusivo</a:t>
            </a:r>
            <a:r>
              <a:rPr lang="pt-BR" dirty="0" smtClean="0"/>
              <a:t> entre o conteúdo do acumulador ACC e a constante 33h. O resultado deve ser armazenado no conteúdo do registrador R5 do banco 3.</a:t>
            </a:r>
          </a:p>
          <a:p>
            <a:pPr algn="just"/>
            <a:r>
              <a:rPr lang="pt-BR" dirty="0" smtClean="0"/>
              <a:t>Dica: Instrução para executar </a:t>
            </a:r>
            <a:r>
              <a:rPr lang="pt-BR" dirty="0" err="1" smtClean="0"/>
              <a:t>OR-Exclusivo</a:t>
            </a:r>
            <a:endParaRPr lang="pt-BR" dirty="0" smtClean="0"/>
          </a:p>
          <a:p>
            <a:pPr algn="just"/>
            <a:r>
              <a:rPr lang="pt-BR" dirty="0" smtClean="0"/>
              <a:t>XRL A, valor : A </a:t>
            </a:r>
            <a:r>
              <a:rPr lang="pt-BR" dirty="0" smtClean="0">
                <a:sym typeface="Wingdings" pitchFamily="2" charset="2"/>
              </a:rPr>
              <a:t> (A) </a:t>
            </a:r>
            <a:r>
              <a:rPr lang="pt-BR" dirty="0" err="1" smtClean="0">
                <a:sym typeface="Wingdings" pitchFamily="2" charset="2"/>
              </a:rPr>
              <a:t>or-ex</a:t>
            </a:r>
            <a:r>
              <a:rPr lang="pt-BR" dirty="0" smtClean="0">
                <a:sym typeface="Wingdings" pitchFamily="2" charset="2"/>
              </a:rPr>
              <a:t> valor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Treino para alterar os bancos de registradores.</a:t>
            </a:r>
          </a:p>
          <a:p>
            <a:pPr algn="just"/>
            <a:r>
              <a:rPr lang="pt-BR" dirty="0" smtClean="0"/>
              <a:t>Introdução do conceito do recurso DPTR.</a:t>
            </a:r>
          </a:p>
          <a:p>
            <a:pPr algn="just"/>
            <a:r>
              <a:rPr lang="pt-BR" dirty="0" smtClean="0"/>
              <a:t>Introdução do recurso EQUATE</a:t>
            </a:r>
          </a:p>
          <a:p>
            <a:pPr algn="just"/>
            <a:r>
              <a:rPr lang="pt-BR" dirty="0" smtClean="0"/>
              <a:t>Introdução dos desvios condicionais</a:t>
            </a:r>
          </a:p>
          <a:p>
            <a:pPr algn="just"/>
            <a:r>
              <a:rPr lang="pt-BR" dirty="0" smtClean="0"/>
              <a:t>Troca de dados entre P1 e P3.</a:t>
            </a:r>
          </a:p>
          <a:p>
            <a:pPr algn="just"/>
            <a:r>
              <a:rPr lang="pt-BR" dirty="0" smtClean="0"/>
              <a:t>Introdução dos recursos CALL e RETURN</a:t>
            </a:r>
          </a:p>
          <a:p>
            <a:pPr algn="just"/>
            <a:r>
              <a:rPr lang="pt-BR" dirty="0" smtClean="0"/>
              <a:t>Desafio 1, Desafio 2 e Desafio 3.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Registradores do 8051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Os 32 bytes iniciais da RAM interna estão agrupados em 4 bancos, cada um </a:t>
            </a:r>
            <a:r>
              <a:rPr lang="pt-BR" dirty="0" err="1" smtClean="0"/>
              <a:t>constituido</a:t>
            </a:r>
            <a:r>
              <a:rPr lang="pt-BR" dirty="0" smtClean="0"/>
              <a:t> de 8 registradores (8 bytes)</a:t>
            </a:r>
          </a:p>
          <a:p>
            <a:pPr algn="just"/>
            <a:r>
              <a:rPr lang="pt-BR" dirty="0" smtClean="0"/>
              <a:t>Intitulados: R0,R1,R2,R3,R4,R5,R6.</a:t>
            </a:r>
          </a:p>
          <a:p>
            <a:pPr algn="just"/>
            <a:r>
              <a:rPr lang="pt-BR" dirty="0" smtClean="0"/>
              <a:t>Esses bancos de registradores só podem ser acessados um de cada vez.</a:t>
            </a:r>
          </a:p>
          <a:p>
            <a:pPr algn="just"/>
            <a:r>
              <a:rPr lang="pt-BR" dirty="0" smtClean="0"/>
              <a:t>A seleção do banco é feita por meio de dois bits do registrador PSW.</a:t>
            </a:r>
          </a:p>
          <a:p>
            <a:pPr algn="just"/>
            <a:r>
              <a:rPr lang="pt-BR" dirty="0" smtClean="0"/>
              <a:t>PSW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>
                <a:sym typeface="Wingdings" pitchFamily="2" charset="2"/>
              </a:rPr>
              <a:t>Program</a:t>
            </a:r>
            <a:r>
              <a:rPr lang="pt-BR" dirty="0" smtClean="0">
                <a:sym typeface="Wingdings" pitchFamily="2" charset="2"/>
              </a:rPr>
              <a:t> Status Word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Os bits de seleção são: “RS1” e “RS0”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err="1" smtClean="0"/>
              <a:t>Register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1 e 0</a:t>
            </a:r>
          </a:p>
          <a:p>
            <a:pPr algn="just"/>
            <a:r>
              <a:rPr lang="pt-BR" dirty="0" smtClean="0"/>
              <a:t>Localizados nos bits 3 e 4 do PSW.</a:t>
            </a:r>
          </a:p>
          <a:p>
            <a:pPr algn="just"/>
            <a:r>
              <a:rPr lang="pt-BR" dirty="0" smtClean="0"/>
              <a:t>Dependendo dos valores de RS1, RS0 um único banco fica disponível para uso.</a:t>
            </a:r>
          </a:p>
          <a:p>
            <a:pPr algn="just"/>
            <a:r>
              <a:rPr lang="pt-BR" dirty="0" smtClean="0"/>
              <a:t>O uso desses registradores faz com que o programa seja mais veloz, pois as instruções que acessam esses registradores ocupam menos posição de memória de programa e adicionalmente estes registradores estão mais próximos da CPU.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Program</a:t>
            </a:r>
            <a:r>
              <a:rPr lang="pt-BR" dirty="0" smtClean="0"/>
              <a:t> Status Word contém bits que indicam quais as </a:t>
            </a:r>
            <a:r>
              <a:rPr lang="pt-BR" dirty="0" err="1" smtClean="0"/>
              <a:t>ocorrencias</a:t>
            </a:r>
            <a:r>
              <a:rPr lang="pt-BR" dirty="0" smtClean="0"/>
              <a:t> da ALU/ULA na última operação lógica e aritmética, além de indicar qual banco de registradores foi acessado pela última vez.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8915400" cy="609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PSW</a:t>
            </a:r>
            <a:endParaRPr lang="pt-BR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ph type="subTitle" idx="4294967295"/>
          </p:nvPr>
        </p:nvGraphicFramePr>
        <p:xfrm>
          <a:off x="0" y="1556792"/>
          <a:ext cx="8610600" cy="990600"/>
        </p:xfrm>
        <a:graphic>
          <a:graphicData uri="http://schemas.openxmlformats.org/presentationml/2006/ole">
            <p:oleObj spid="_x0000_s1026" name="Documento" r:id="rId4" imgW="5710680" imgH="539640" progId="Word.Document.8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7296" y="2924944"/>
            <a:ext cx="88392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800" dirty="0">
                <a:solidFill>
                  <a:srgbClr val="0000FF"/>
                </a:solidFill>
              </a:rPr>
              <a:t>(C) = </a:t>
            </a:r>
            <a:r>
              <a:rPr lang="pt-BR" sz="1800" dirty="0" err="1">
                <a:solidFill>
                  <a:srgbClr val="0000FF"/>
                </a:solidFill>
              </a:rPr>
              <a:t>Carry-bit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t-BR" sz="1800" dirty="0" err="1">
                <a:solidFill>
                  <a:srgbClr val="0000FF"/>
                </a:solidFill>
              </a:rPr>
              <a:t>flag</a:t>
            </a:r>
            <a:r>
              <a:rPr lang="pt-BR" sz="1800" dirty="0"/>
              <a:t> = vai 0/1 do bit 7 após operações aritméticas</a:t>
            </a:r>
          </a:p>
          <a:p>
            <a:pPr algn="ctr" eaLnBrk="0" hangingPunct="0">
              <a:spcBef>
                <a:spcPct val="50000"/>
              </a:spcBef>
            </a:pPr>
            <a:r>
              <a:rPr lang="pt-BR" sz="1800" dirty="0">
                <a:solidFill>
                  <a:srgbClr val="0000FF"/>
                </a:solidFill>
              </a:rPr>
              <a:t>(AC) = Auxiliar </a:t>
            </a:r>
            <a:r>
              <a:rPr lang="pt-BR" sz="1800" dirty="0" err="1">
                <a:solidFill>
                  <a:srgbClr val="0000FF"/>
                </a:solidFill>
              </a:rPr>
              <a:t>Carry-bit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t-BR" sz="1800" dirty="0" err="1">
                <a:solidFill>
                  <a:srgbClr val="0000FF"/>
                </a:solidFill>
              </a:rPr>
              <a:t>flag</a:t>
            </a:r>
            <a:r>
              <a:rPr lang="pt-BR" sz="1800" dirty="0"/>
              <a:t> = vai 0/1 do bit 3 após operações aritméticas</a:t>
            </a:r>
          </a:p>
          <a:p>
            <a:pPr algn="ctr" eaLnBrk="0" hangingPunct="0">
              <a:spcBef>
                <a:spcPct val="50000"/>
              </a:spcBef>
            </a:pPr>
            <a:r>
              <a:rPr lang="pt-BR" sz="1800" dirty="0">
                <a:solidFill>
                  <a:srgbClr val="0000FF"/>
                </a:solidFill>
              </a:rPr>
              <a:t>(F0) = </a:t>
            </a:r>
            <a:r>
              <a:rPr lang="pt-BR" sz="1800" dirty="0" err="1">
                <a:solidFill>
                  <a:srgbClr val="0000FF"/>
                </a:solidFill>
              </a:rPr>
              <a:t>Flag</a:t>
            </a:r>
            <a:r>
              <a:rPr lang="pt-BR" sz="1800" dirty="0">
                <a:solidFill>
                  <a:srgbClr val="0000FF"/>
                </a:solidFill>
              </a:rPr>
              <a:t> 0</a:t>
            </a:r>
            <a:r>
              <a:rPr lang="pt-BR" sz="1800" dirty="0"/>
              <a:t> = propósito geral</a:t>
            </a:r>
          </a:p>
          <a:p>
            <a:pPr algn="ctr" eaLnBrk="0" hangingPunct="0">
              <a:spcBef>
                <a:spcPct val="50000"/>
              </a:spcBef>
            </a:pPr>
            <a:r>
              <a:rPr lang="pt-BR" sz="1800" dirty="0">
                <a:solidFill>
                  <a:srgbClr val="0000FF"/>
                </a:solidFill>
              </a:rPr>
              <a:t>(RS1) e (RS0) = </a:t>
            </a:r>
            <a:r>
              <a:rPr lang="pt-BR" sz="1800" dirty="0" err="1">
                <a:solidFill>
                  <a:srgbClr val="0000FF"/>
                </a:solidFill>
              </a:rPr>
              <a:t>Register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t-BR" sz="1800" dirty="0" err="1">
                <a:solidFill>
                  <a:srgbClr val="0000FF"/>
                </a:solidFill>
              </a:rPr>
              <a:t>Bank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t-BR" sz="1800" dirty="0" err="1">
                <a:solidFill>
                  <a:srgbClr val="0000FF"/>
                </a:solidFill>
              </a:rPr>
              <a:t>Select</a:t>
            </a:r>
            <a:r>
              <a:rPr lang="pt-BR" sz="1800" dirty="0"/>
              <a:t> = Selecionadores do banco de registradores (B0-B3)</a:t>
            </a:r>
          </a:p>
          <a:p>
            <a:pPr algn="ctr" eaLnBrk="0" hangingPunct="0">
              <a:spcBef>
                <a:spcPct val="50000"/>
              </a:spcBef>
            </a:pPr>
            <a:r>
              <a:rPr lang="pt-BR" sz="1800" dirty="0">
                <a:solidFill>
                  <a:srgbClr val="0000FF"/>
                </a:solidFill>
              </a:rPr>
              <a:t>(OV) = </a:t>
            </a:r>
            <a:r>
              <a:rPr lang="pt-BR" sz="1800" dirty="0" err="1">
                <a:solidFill>
                  <a:srgbClr val="0000FF"/>
                </a:solidFill>
              </a:rPr>
              <a:t>Over-flow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t-BR" sz="1800" dirty="0" err="1">
                <a:solidFill>
                  <a:srgbClr val="0000FF"/>
                </a:solidFill>
              </a:rPr>
              <a:t>flag</a:t>
            </a:r>
            <a:r>
              <a:rPr lang="pt-BR" sz="1800" dirty="0"/>
              <a:t> = (vai 0/1 do bit 7) </a:t>
            </a:r>
            <a:r>
              <a:rPr lang="pt-BR" sz="1800" b="1" dirty="0"/>
              <a:t>OR-EX</a:t>
            </a:r>
            <a:r>
              <a:rPr lang="pt-BR" sz="1800" dirty="0"/>
              <a:t> (vai 0/1 do bit 6)</a:t>
            </a:r>
          </a:p>
          <a:p>
            <a:pPr algn="ctr" eaLnBrk="0" hangingPunct="0">
              <a:spcBef>
                <a:spcPct val="50000"/>
              </a:spcBef>
            </a:pPr>
            <a:r>
              <a:rPr lang="pt-BR" sz="1800" dirty="0">
                <a:solidFill>
                  <a:srgbClr val="0000FF"/>
                </a:solidFill>
              </a:rPr>
              <a:t>(P) = </a:t>
            </a:r>
            <a:r>
              <a:rPr lang="pt-BR" sz="1800" dirty="0" err="1">
                <a:solidFill>
                  <a:srgbClr val="0000FF"/>
                </a:solidFill>
              </a:rPr>
              <a:t>Parity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t-BR" sz="1800" dirty="0" err="1">
                <a:solidFill>
                  <a:srgbClr val="0000FF"/>
                </a:solidFill>
              </a:rPr>
              <a:t>flag</a:t>
            </a:r>
            <a:r>
              <a:rPr lang="pt-BR" sz="1800" dirty="0"/>
              <a:t> = </a:t>
            </a:r>
            <a:r>
              <a:rPr lang="pt-BR" sz="1800" dirty="0" err="1"/>
              <a:t>qte</a:t>
            </a:r>
            <a:r>
              <a:rPr lang="pt-BR" sz="1800" dirty="0"/>
              <a:t> de números 1s no </a:t>
            </a:r>
            <a:r>
              <a:rPr lang="pt-BR" sz="1800" dirty="0" err="1"/>
              <a:t>contéúdo</a:t>
            </a:r>
            <a:r>
              <a:rPr lang="pt-BR" sz="1800" dirty="0"/>
              <a:t> do registrador Acumulador (A) ou (</a:t>
            </a:r>
            <a:r>
              <a:rPr lang="pt-BR" sz="1800" dirty="0" err="1"/>
              <a:t>Acc</a:t>
            </a:r>
            <a:r>
              <a:rPr lang="pt-BR" sz="1800" dirty="0"/>
              <a:t>):</a:t>
            </a:r>
          </a:p>
          <a:p>
            <a:pPr algn="ctr" eaLnBrk="0" hangingPunct="0">
              <a:spcBef>
                <a:spcPct val="50000"/>
              </a:spcBef>
            </a:pPr>
            <a:r>
              <a:rPr lang="pt-BR" sz="1800" dirty="0">
                <a:solidFill>
                  <a:srgbClr val="0000FF"/>
                </a:solidFill>
              </a:rPr>
              <a:t>= 0 (</a:t>
            </a:r>
            <a:r>
              <a:rPr lang="pt-BR" sz="1800" dirty="0" err="1">
                <a:solidFill>
                  <a:srgbClr val="0000FF"/>
                </a:solidFill>
              </a:rPr>
              <a:t>qte</a:t>
            </a:r>
            <a:r>
              <a:rPr lang="pt-BR" sz="1800" dirty="0">
                <a:solidFill>
                  <a:srgbClr val="0000FF"/>
                </a:solidFill>
              </a:rPr>
              <a:t> de num 1s par) : Paridade Par</a:t>
            </a:r>
          </a:p>
          <a:p>
            <a:pPr algn="ctr" eaLnBrk="0" hangingPunct="0">
              <a:spcBef>
                <a:spcPct val="50000"/>
              </a:spcBef>
            </a:pPr>
            <a:r>
              <a:rPr lang="pt-BR" sz="1800" dirty="0">
                <a:solidFill>
                  <a:srgbClr val="0000FF"/>
                </a:solidFill>
              </a:rPr>
              <a:t>= 1 (</a:t>
            </a:r>
            <a:r>
              <a:rPr lang="pt-BR" sz="1800" dirty="0" err="1">
                <a:solidFill>
                  <a:srgbClr val="0000FF"/>
                </a:solidFill>
              </a:rPr>
              <a:t>qte</a:t>
            </a:r>
            <a:r>
              <a:rPr lang="pt-BR" sz="1800" dirty="0">
                <a:solidFill>
                  <a:srgbClr val="0000FF"/>
                </a:solidFill>
              </a:rPr>
              <a:t> de num 1s  ímpar) : Paridade Ímpar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DPTR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DPTR é um apontador de endereços que faz o contador de programas (PC) desviar para uma dada posição indicada por ele.</a:t>
            </a:r>
          </a:p>
          <a:p>
            <a:pPr algn="just"/>
            <a:r>
              <a:rPr lang="pt-BR" dirty="0" smtClean="0"/>
              <a:t>O DPTR é um registro de 16 bits, como esta máquina é de 8 bits. O DPTR é dividido em duas partes DP </a:t>
            </a:r>
            <a:r>
              <a:rPr lang="pt-BR" dirty="0" err="1" smtClean="0"/>
              <a:t>High</a:t>
            </a:r>
            <a:r>
              <a:rPr lang="pt-BR" dirty="0" smtClean="0"/>
              <a:t> e DP </a:t>
            </a:r>
            <a:r>
              <a:rPr lang="pt-BR" dirty="0" err="1" smtClean="0"/>
              <a:t>Low</a:t>
            </a:r>
            <a:r>
              <a:rPr lang="pt-BR" dirty="0" smtClean="0"/>
              <a:t>.</a:t>
            </a:r>
          </a:p>
          <a:p>
            <a:pPr algn="just"/>
            <a:r>
              <a:rPr lang="pt-BR" dirty="0" err="1" smtClean="0"/>
              <a:t>Mov</a:t>
            </a:r>
            <a:r>
              <a:rPr lang="pt-BR" dirty="0" smtClean="0"/>
              <a:t> DPH,#</a:t>
            </a:r>
            <a:r>
              <a:rPr lang="pt-BR" dirty="0" err="1" smtClean="0"/>
              <a:t>XYh</a:t>
            </a:r>
            <a:endParaRPr lang="pt-BR" dirty="0" smtClean="0"/>
          </a:p>
          <a:p>
            <a:pPr algn="just"/>
            <a:r>
              <a:rPr lang="pt-BR" dirty="0" err="1" smtClean="0"/>
              <a:t>Mov</a:t>
            </a:r>
            <a:r>
              <a:rPr lang="pt-BR" dirty="0" smtClean="0"/>
              <a:t> DPL,#</a:t>
            </a:r>
            <a:r>
              <a:rPr lang="pt-BR" dirty="0" err="1" smtClean="0"/>
              <a:t>ZWh</a:t>
            </a:r>
            <a:endParaRPr lang="pt-BR" dirty="0" smtClean="0"/>
          </a:p>
          <a:p>
            <a:pPr algn="just"/>
            <a:r>
              <a:rPr lang="pt-BR" dirty="0" err="1" smtClean="0"/>
              <a:t>Mov</a:t>
            </a:r>
            <a:r>
              <a:rPr lang="pt-BR" dirty="0" smtClean="0"/>
              <a:t> DPTR,#</a:t>
            </a:r>
            <a:r>
              <a:rPr lang="pt-BR" dirty="0" err="1" smtClean="0"/>
              <a:t>XYZWh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 EQUATE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2908920"/>
          </a:xfrm>
        </p:spPr>
        <p:txBody>
          <a:bodyPr/>
          <a:lstStyle/>
          <a:p>
            <a:pPr algn="just"/>
            <a:r>
              <a:rPr lang="pt-BR" dirty="0" smtClean="0"/>
              <a:t>O recurso de </a:t>
            </a:r>
            <a:r>
              <a:rPr lang="pt-BR" dirty="0" err="1" smtClean="0"/>
              <a:t>Equate</a:t>
            </a:r>
            <a:r>
              <a:rPr lang="pt-BR" dirty="0" smtClean="0"/>
              <a:t> (Igualar) é muito importante, pois você pode utilizar de nomes mais fáceis para guardar ou relacionar posições de memória ou com valores numéricos.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JUMPS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Os </a:t>
            </a:r>
            <a:r>
              <a:rPr lang="pt-BR" dirty="0" err="1" smtClean="0"/>
              <a:t>Jumps</a:t>
            </a:r>
            <a:r>
              <a:rPr lang="pt-BR" dirty="0" smtClean="0"/>
              <a:t> condicionais desviam o programa corrente para uma posição definida.</a:t>
            </a:r>
          </a:p>
          <a:p>
            <a:pPr algn="just"/>
            <a:r>
              <a:rPr lang="pt-BR" dirty="0" smtClean="0"/>
              <a:t>Mesmo que alterar o valor do PC para um valor definido.</a:t>
            </a:r>
          </a:p>
          <a:p>
            <a:pPr algn="just"/>
            <a:r>
              <a:rPr lang="pt-BR" dirty="0" smtClean="0"/>
              <a:t>Se uma certa condição testada nesta instrução for satisfeita.</a:t>
            </a:r>
          </a:p>
          <a:p>
            <a:pPr algn="just"/>
            <a:r>
              <a:rPr lang="pt-BR" dirty="0" smtClean="0"/>
              <a:t>EXEMPLO:</a:t>
            </a:r>
          </a:p>
          <a:p>
            <a:pPr lvl="1" algn="just"/>
            <a:r>
              <a:rPr lang="pt-BR" dirty="0" smtClean="0"/>
              <a:t>Teste do bit CARRY, conhecido como C, e desviar para outra parte do programa se este bit for ‘1’.</a:t>
            </a:r>
          </a:p>
          <a:p>
            <a:pPr lvl="1" algn="just"/>
            <a:r>
              <a:rPr lang="pt-BR" dirty="0" smtClean="0"/>
              <a:t>Podemos utilizar a instrução </a:t>
            </a:r>
            <a:r>
              <a:rPr lang="pt-BR" b="1" dirty="0" smtClean="0"/>
              <a:t>JC endereço</a:t>
            </a:r>
            <a:r>
              <a:rPr lang="pt-BR" dirty="0" smtClean="0"/>
              <a:t>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889</Words>
  <Application>Microsoft Office PowerPoint</Application>
  <PresentationFormat>Apresentação na tela (4:3)</PresentationFormat>
  <Paragraphs>78</Paragraphs>
  <Slides>15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Tema do Office</vt:lpstr>
      <vt:lpstr>Documento</vt:lpstr>
      <vt:lpstr>Laboratório de Microcontroladores</vt:lpstr>
      <vt:lpstr>Treinamento de Instruções</vt:lpstr>
      <vt:lpstr>Banco de Registradores do 8051</vt:lpstr>
      <vt:lpstr>Banco de Registradores</vt:lpstr>
      <vt:lpstr>PSW</vt:lpstr>
      <vt:lpstr>PSW</vt:lpstr>
      <vt:lpstr>DPTR</vt:lpstr>
      <vt:lpstr>Recurso EQUATE</vt:lpstr>
      <vt:lpstr>JUMPS Condicionais</vt:lpstr>
      <vt:lpstr>JUMPS Condicionais</vt:lpstr>
      <vt:lpstr>CALL e RETURN</vt:lpstr>
      <vt:lpstr>CALL e RETURN</vt:lpstr>
      <vt:lpstr>Desafio 1</vt:lpstr>
      <vt:lpstr>Desafio 2</vt:lpstr>
      <vt:lpstr>Desafio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Microcontroladores</dc:title>
  <dc:creator>Edvaldo</dc:creator>
  <cp:lastModifiedBy>Edvaldo</cp:lastModifiedBy>
  <cp:revision>16</cp:revision>
  <dcterms:created xsi:type="dcterms:W3CDTF">2012-01-30T17:50:02Z</dcterms:created>
  <dcterms:modified xsi:type="dcterms:W3CDTF">2012-02-22T22:42:30Z</dcterms:modified>
</cp:coreProperties>
</file>