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br>
              <a:rPr lang="pt-BR" dirty="0" smtClean="0"/>
            </a:br>
            <a:r>
              <a:rPr lang="pt-BR" dirty="0" err="1" smtClean="0"/>
              <a:t>Microcontroladores</a:t>
            </a:r>
            <a:r>
              <a:rPr lang="pt-BR" dirty="0" smtClean="0"/>
              <a:t> 2013B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pt-BR" dirty="0" smtClean="0"/>
              <a:t>Relatório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pt-BR" dirty="0" smtClean="0"/>
              <a:t>Entregar os seguinte programas em </a:t>
            </a:r>
            <a:r>
              <a:rPr lang="pt-BR" dirty="0" err="1" smtClean="0"/>
              <a:t>assembly</a:t>
            </a:r>
            <a:r>
              <a:rPr lang="pt-BR" dirty="0" smtClean="0"/>
              <a:t> impressos e comentados.</a:t>
            </a:r>
          </a:p>
          <a:p>
            <a:pPr lvl="1"/>
            <a:r>
              <a:rPr lang="pt-BR" dirty="0" smtClean="0"/>
              <a:t>Multiplicação com somas sucessivas.</a:t>
            </a:r>
          </a:p>
          <a:p>
            <a:pPr lvl="1"/>
            <a:r>
              <a:rPr lang="pt-BR" dirty="0" smtClean="0"/>
              <a:t>Divisão </a:t>
            </a:r>
            <a:r>
              <a:rPr lang="pt-BR" dirty="0" smtClean="0"/>
              <a:t>com subtrações sucessivas.</a:t>
            </a:r>
          </a:p>
          <a:p>
            <a:pPr lvl="1"/>
            <a:r>
              <a:rPr lang="pt-BR" dirty="0" smtClean="0"/>
              <a:t>Potenciação.</a:t>
            </a:r>
          </a:p>
          <a:p>
            <a:pPr lvl="1"/>
            <a:r>
              <a:rPr lang="pt-BR" dirty="0" smtClean="0"/>
              <a:t>Fatorial.</a:t>
            </a:r>
          </a:p>
          <a:p>
            <a:pPr lvl="1"/>
            <a:r>
              <a:rPr lang="pt-BR" dirty="0" smtClean="0"/>
              <a:t>Soma com números de 16 bits.</a:t>
            </a:r>
          </a:p>
          <a:p>
            <a:pPr lvl="1"/>
            <a:r>
              <a:rPr lang="pt-BR" dirty="0" smtClean="0"/>
              <a:t>Multiplicação com números de 16 bits.</a:t>
            </a:r>
          </a:p>
          <a:p>
            <a:r>
              <a:rPr lang="pt-BR" dirty="0" smtClean="0"/>
              <a:t>Máximo 2 alunos.</a:t>
            </a:r>
          </a:p>
          <a:p>
            <a:r>
              <a:rPr lang="pt-BR" dirty="0" smtClean="0"/>
              <a:t>Data de entrega: </a:t>
            </a:r>
            <a:r>
              <a:rPr lang="pt-BR" dirty="0" smtClean="0"/>
              <a:t>2 semanas.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Aplicação e utilização das instruções aritméticas para cálculos.</a:t>
            </a:r>
          </a:p>
          <a:p>
            <a:pPr algn="just"/>
            <a:r>
              <a:rPr lang="pt-BR" dirty="0" smtClean="0"/>
              <a:t>Multiplicação</a:t>
            </a:r>
          </a:p>
          <a:p>
            <a:pPr algn="just"/>
            <a:r>
              <a:rPr lang="pt-BR" dirty="0" smtClean="0"/>
              <a:t>Divisão</a:t>
            </a:r>
          </a:p>
          <a:p>
            <a:pPr algn="just"/>
            <a:r>
              <a:rPr lang="pt-BR" dirty="0" smtClean="0"/>
              <a:t>Potenciação</a:t>
            </a:r>
          </a:p>
          <a:p>
            <a:pPr algn="just"/>
            <a:r>
              <a:rPr lang="pt-BR" dirty="0" smtClean="0"/>
              <a:t>Fatorial</a:t>
            </a:r>
          </a:p>
          <a:p>
            <a:pPr algn="just"/>
            <a:r>
              <a:rPr lang="pt-BR" dirty="0" smtClean="0"/>
              <a:t>Soma 16 bits</a:t>
            </a:r>
          </a:p>
          <a:p>
            <a:pPr algn="just"/>
            <a:r>
              <a:rPr lang="pt-BR" dirty="0" smtClean="0"/>
              <a:t>Multiplicação 16 </a:t>
            </a:r>
            <a:r>
              <a:rPr lang="pt-BR" dirty="0" smtClean="0"/>
              <a:t>bits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Utilizando o simulador faça uma rotina para cada uma dos exercícios a seguir: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Implemente um rotina de multiplicação entre dois números inteiros de 8 bits, aplicando somas sucessivas. A rotina recebe o multiplicador no registrador R0 e o multiplicando no registrador R1, ambos do banco 0, após os cálculos o produto de 16 bits deve aparecer no registrador A e B. Registrador A parte menos significativa Registrador B parte mais significativa.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Implemente uma rotina de divisão entre dois números inteiros de 8 bits, aplicando subtrações sucessivas. A rotina recebe o dividendo no registrador R0 e o divisor no registrador R1, ambos do banco 0, após os cálculos o quociente deve aparecer no registrador A e o resto no registrador B.</a:t>
            </a:r>
          </a:p>
          <a:p>
            <a:pPr algn="just"/>
            <a:r>
              <a:rPr lang="pt-BR" dirty="0" smtClean="0"/>
              <a:t>Dica: Utilizar registradores para armazenar resultados intermediários.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Implemente uma rotina que calcule a Potenciação. A base deve ser recebida no registrador R0 e a potência deve ser recebida no registrador R1, ambos do banco 0. O resultado deve ser representado em 16 bits nos registradores A e B.</a:t>
            </a:r>
          </a:p>
          <a:p>
            <a:pPr algn="just"/>
            <a:r>
              <a:rPr lang="pt-BR" dirty="0" smtClean="0"/>
              <a:t>Ex: </a:t>
            </a:r>
            <a:r>
              <a:rPr lang="pt-BR" dirty="0" err="1" smtClean="0"/>
              <a:t>m</a:t>
            </a:r>
            <a:r>
              <a:rPr lang="pt-BR" baseline="30000" dirty="0" err="1" smtClean="0"/>
              <a:t>n</a:t>
            </a:r>
            <a:r>
              <a:rPr lang="pt-BR" baseline="30000" dirty="0" smtClean="0"/>
              <a:t> </a:t>
            </a:r>
            <a:r>
              <a:rPr lang="pt-BR" dirty="0" smtClean="0"/>
              <a:t> 2</a:t>
            </a:r>
            <a:r>
              <a:rPr lang="pt-BR" baseline="30000" dirty="0" smtClean="0"/>
              <a:t>3</a:t>
            </a:r>
            <a:r>
              <a:rPr lang="pt-BR" dirty="0" smtClean="0"/>
              <a:t> = 2 x 2 x 2 = 8</a:t>
            </a:r>
          </a:p>
          <a:p>
            <a:pPr algn="just"/>
            <a:r>
              <a:rPr lang="pt-BR" dirty="0" smtClean="0"/>
              <a:t>m -&gt; base -&gt; Registrador A</a:t>
            </a:r>
          </a:p>
          <a:p>
            <a:pPr algn="just"/>
            <a:r>
              <a:rPr lang="pt-BR" dirty="0" smtClean="0"/>
              <a:t>n -&gt; potência -&gt; Registrador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Implemente uma rotina que calcule o fatorial de um número recebido no registrador R0 do banco 0. O resultado deve ser representado em 16 bits nos registradores A e B.</a:t>
            </a:r>
          </a:p>
          <a:p>
            <a:pPr algn="just"/>
            <a:r>
              <a:rPr lang="pt-BR" dirty="0" smtClean="0"/>
              <a:t>Ex: 5! = 1x2x3x4x5 = 120</a:t>
            </a:r>
          </a:p>
          <a:p>
            <a:pPr algn="just"/>
            <a:r>
              <a:rPr lang="pt-BR" dirty="0" smtClean="0"/>
              <a:t>A sua rotina deve prever o caso 0! = 1.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0106"/>
          </a:xfrm>
        </p:spPr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338437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 smtClean="0"/>
              <a:t>Implemente um programa que realize a soma entre dois números de 16 bits.</a:t>
            </a:r>
          </a:p>
          <a:p>
            <a:pPr algn="just"/>
            <a:r>
              <a:rPr lang="pt-BR" dirty="0" smtClean="0"/>
              <a:t>Num 10		R0 ; byte inferior do numero 1</a:t>
            </a:r>
          </a:p>
          <a:p>
            <a:pPr algn="just"/>
            <a:r>
              <a:rPr lang="pt-BR" dirty="0" smtClean="0"/>
              <a:t>Num 11		R1 ; byte superior do numero 1</a:t>
            </a:r>
          </a:p>
          <a:p>
            <a:pPr algn="just"/>
            <a:r>
              <a:rPr lang="pt-BR" dirty="0" smtClean="0"/>
              <a:t>Num 20		R2 ; byte inferior do número 2</a:t>
            </a:r>
          </a:p>
          <a:p>
            <a:pPr algn="just"/>
            <a:r>
              <a:rPr lang="pt-BR" dirty="0" smtClean="0"/>
              <a:t>Num 22		R3 ; byte superior do número 2</a:t>
            </a:r>
          </a:p>
          <a:p>
            <a:pPr algn="just"/>
            <a:r>
              <a:rPr lang="pt-BR" dirty="0" smtClean="0"/>
              <a:t>Armazene a resposta nos registradores R4-R6 em ordem crescente, do byte mais significativo para o menos significativo.</a:t>
            </a:r>
          </a:p>
          <a:p>
            <a:pPr algn="just"/>
            <a:r>
              <a:rPr lang="pt-BR" dirty="0" smtClean="0"/>
              <a:t>Observe o método abaixo para implementar a soma.</a:t>
            </a:r>
            <a:endParaRPr lang="pt-BR" dirty="0"/>
          </a:p>
        </p:txBody>
      </p:sp>
      <p:sp>
        <p:nvSpPr>
          <p:cNvPr id="2186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-22684" y="4437112"/>
            <a:ext cx="9635244" cy="2083296"/>
            <a:chOff x="0" y="0"/>
            <a:chExt cx="8880" cy="1920"/>
          </a:xfrm>
        </p:grpSpPr>
        <p:sp>
          <p:nvSpPr>
            <p:cNvPr id="2185" name="AutoShape 137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8880" cy="19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1469" y="0"/>
              <a:ext cx="3043" cy="2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1469" y="24"/>
              <a:ext cx="122" cy="230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4407" y="24"/>
              <a:ext cx="105" cy="230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81" name="Rectangle 133"/>
            <p:cNvSpPr>
              <a:spLocks noChangeArrowheads="1"/>
            </p:cNvSpPr>
            <p:nvPr/>
          </p:nvSpPr>
          <p:spPr bwMode="auto">
            <a:xfrm>
              <a:off x="1591" y="24"/>
              <a:ext cx="2816" cy="230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79" name="Rectangle 131"/>
            <p:cNvSpPr>
              <a:spLocks noChangeArrowheads="1"/>
            </p:cNvSpPr>
            <p:nvPr/>
          </p:nvSpPr>
          <p:spPr bwMode="auto">
            <a:xfrm>
              <a:off x="1713" y="32"/>
              <a:ext cx="15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Adicionando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59A7 e FD78: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8" name="Rectangle 130"/>
            <p:cNvSpPr>
              <a:spLocks noChangeArrowheads="1"/>
            </p:cNvSpPr>
            <p:nvPr/>
          </p:nvSpPr>
          <p:spPr bwMode="auto">
            <a:xfrm>
              <a:off x="3721" y="32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7" name="Rectangle 129"/>
            <p:cNvSpPr>
              <a:spLocks noChangeArrowheads="1"/>
            </p:cNvSpPr>
            <p:nvPr/>
          </p:nvSpPr>
          <p:spPr bwMode="auto">
            <a:xfrm>
              <a:off x="4620" y="32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6" name="Rectangle 128"/>
            <p:cNvSpPr>
              <a:spLocks noChangeArrowheads="1"/>
            </p:cNvSpPr>
            <p:nvPr/>
          </p:nvSpPr>
          <p:spPr bwMode="auto">
            <a:xfrm>
              <a:off x="5456" y="0"/>
              <a:ext cx="973" cy="24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75" name="Rectangle 127"/>
            <p:cNvSpPr>
              <a:spLocks noChangeArrowheads="1"/>
            </p:cNvSpPr>
            <p:nvPr/>
          </p:nvSpPr>
          <p:spPr bwMode="auto">
            <a:xfrm>
              <a:off x="5456" y="24"/>
              <a:ext cx="122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74" name="Rectangle 126"/>
            <p:cNvSpPr>
              <a:spLocks noChangeArrowheads="1"/>
            </p:cNvSpPr>
            <p:nvPr/>
          </p:nvSpPr>
          <p:spPr bwMode="auto">
            <a:xfrm>
              <a:off x="6321" y="24"/>
              <a:ext cx="108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73" name="Rectangle 125"/>
            <p:cNvSpPr>
              <a:spLocks noChangeArrowheads="1"/>
            </p:cNvSpPr>
            <p:nvPr/>
          </p:nvSpPr>
          <p:spPr bwMode="auto">
            <a:xfrm>
              <a:off x="5578" y="24"/>
              <a:ext cx="743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72" name="Rectangle 124"/>
            <p:cNvSpPr>
              <a:spLocks noChangeArrowheads="1"/>
            </p:cNvSpPr>
            <p:nvPr/>
          </p:nvSpPr>
          <p:spPr bwMode="auto">
            <a:xfrm>
              <a:off x="6101" y="32"/>
              <a:ext cx="2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" name="Rectangle 123"/>
            <p:cNvSpPr>
              <a:spLocks noChangeArrowheads="1"/>
            </p:cNvSpPr>
            <p:nvPr/>
          </p:nvSpPr>
          <p:spPr bwMode="auto">
            <a:xfrm>
              <a:off x="6321" y="32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0" name="Rectangle 122"/>
            <p:cNvSpPr>
              <a:spLocks noChangeArrowheads="1"/>
            </p:cNvSpPr>
            <p:nvPr/>
          </p:nvSpPr>
          <p:spPr bwMode="auto">
            <a:xfrm>
              <a:off x="6415" y="0"/>
              <a:ext cx="972" cy="24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6415" y="24"/>
              <a:ext cx="122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68" name="Rectangle 120"/>
            <p:cNvSpPr>
              <a:spLocks noChangeArrowheads="1"/>
            </p:cNvSpPr>
            <p:nvPr/>
          </p:nvSpPr>
          <p:spPr bwMode="auto">
            <a:xfrm>
              <a:off x="7280" y="24"/>
              <a:ext cx="107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6537" y="24"/>
              <a:ext cx="743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66" name="Rectangle 118"/>
            <p:cNvSpPr>
              <a:spLocks noChangeArrowheads="1"/>
            </p:cNvSpPr>
            <p:nvPr/>
          </p:nvSpPr>
          <p:spPr bwMode="auto">
            <a:xfrm>
              <a:off x="7038" y="3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5" name="Rectangle 117"/>
            <p:cNvSpPr>
              <a:spLocks noChangeArrowheads="1"/>
            </p:cNvSpPr>
            <p:nvPr/>
          </p:nvSpPr>
          <p:spPr bwMode="auto">
            <a:xfrm>
              <a:off x="7280" y="32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4" name="Rectangle 116"/>
            <p:cNvSpPr>
              <a:spLocks noChangeArrowheads="1"/>
            </p:cNvSpPr>
            <p:nvPr/>
          </p:nvSpPr>
          <p:spPr bwMode="auto">
            <a:xfrm>
              <a:off x="1591" y="302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3" name="Rectangle 115"/>
            <p:cNvSpPr>
              <a:spLocks noChangeArrowheads="1"/>
            </p:cNvSpPr>
            <p:nvPr/>
          </p:nvSpPr>
          <p:spPr bwMode="auto">
            <a:xfrm>
              <a:off x="4148" y="302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" name="Rectangle 114"/>
            <p:cNvSpPr>
              <a:spLocks noChangeArrowheads="1"/>
            </p:cNvSpPr>
            <p:nvPr/>
          </p:nvSpPr>
          <p:spPr bwMode="auto">
            <a:xfrm>
              <a:off x="4385" y="302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4620" y="302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5456" y="254"/>
              <a:ext cx="973" cy="41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5456" y="295"/>
              <a:ext cx="122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6321" y="295"/>
              <a:ext cx="108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7" name="Rectangle 109"/>
            <p:cNvSpPr>
              <a:spLocks noChangeArrowheads="1"/>
            </p:cNvSpPr>
            <p:nvPr/>
          </p:nvSpPr>
          <p:spPr bwMode="auto">
            <a:xfrm>
              <a:off x="5578" y="295"/>
              <a:ext cx="743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6055" y="302"/>
              <a:ext cx="27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6321" y="302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" name="Rectangle 106"/>
            <p:cNvSpPr>
              <a:spLocks noChangeArrowheads="1"/>
            </p:cNvSpPr>
            <p:nvPr/>
          </p:nvSpPr>
          <p:spPr bwMode="auto">
            <a:xfrm>
              <a:off x="6415" y="254"/>
              <a:ext cx="972" cy="41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3" name="Rectangle 105"/>
            <p:cNvSpPr>
              <a:spLocks noChangeArrowheads="1"/>
            </p:cNvSpPr>
            <p:nvPr/>
          </p:nvSpPr>
          <p:spPr bwMode="auto">
            <a:xfrm>
              <a:off x="6415" y="295"/>
              <a:ext cx="122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2" name="Rectangle 104"/>
            <p:cNvSpPr>
              <a:spLocks noChangeArrowheads="1"/>
            </p:cNvSpPr>
            <p:nvPr/>
          </p:nvSpPr>
          <p:spPr bwMode="auto">
            <a:xfrm>
              <a:off x="7280" y="295"/>
              <a:ext cx="107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6537" y="295"/>
              <a:ext cx="743" cy="23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0" name="Rectangle 102"/>
            <p:cNvSpPr>
              <a:spLocks noChangeArrowheads="1"/>
            </p:cNvSpPr>
            <p:nvPr/>
          </p:nvSpPr>
          <p:spPr bwMode="auto">
            <a:xfrm>
              <a:off x="7059" y="302"/>
              <a:ext cx="2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7280" y="302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1469" y="544"/>
              <a:ext cx="2571" cy="2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1469" y="571"/>
              <a:ext cx="122" cy="22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46" name="Rectangle 98"/>
            <p:cNvSpPr>
              <a:spLocks noChangeArrowheads="1"/>
            </p:cNvSpPr>
            <p:nvPr/>
          </p:nvSpPr>
          <p:spPr bwMode="auto">
            <a:xfrm>
              <a:off x="3934" y="571"/>
              <a:ext cx="106" cy="22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1591" y="571"/>
              <a:ext cx="2343" cy="23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44" name="Rectangle 96"/>
            <p:cNvSpPr>
              <a:spLocks noChangeArrowheads="1"/>
            </p:cNvSpPr>
            <p:nvPr/>
          </p:nvSpPr>
          <p:spPr bwMode="auto">
            <a:xfrm>
              <a:off x="2444" y="578"/>
              <a:ext cx="63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78+A7: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3079" y="578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4148" y="578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4385" y="578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4620" y="578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5456" y="544"/>
              <a:ext cx="973" cy="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5456" y="571"/>
              <a:ext cx="122" cy="2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37" name="Rectangle 89"/>
            <p:cNvSpPr>
              <a:spLocks noChangeArrowheads="1"/>
            </p:cNvSpPr>
            <p:nvPr/>
          </p:nvSpPr>
          <p:spPr bwMode="auto">
            <a:xfrm>
              <a:off x="6321" y="571"/>
              <a:ext cx="108" cy="2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36" name="Rectangle 88"/>
            <p:cNvSpPr>
              <a:spLocks noChangeArrowheads="1"/>
            </p:cNvSpPr>
            <p:nvPr/>
          </p:nvSpPr>
          <p:spPr bwMode="auto">
            <a:xfrm>
              <a:off x="5578" y="571"/>
              <a:ext cx="743" cy="23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35" name="Rectangle 87"/>
            <p:cNvSpPr>
              <a:spLocks noChangeArrowheads="1"/>
            </p:cNvSpPr>
            <p:nvPr/>
          </p:nvSpPr>
          <p:spPr bwMode="auto">
            <a:xfrm>
              <a:off x="6211" y="578"/>
              <a:ext cx="10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6321" y="578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6415" y="544"/>
              <a:ext cx="972" cy="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32" name="Rectangle 84"/>
            <p:cNvSpPr>
              <a:spLocks noChangeArrowheads="1"/>
            </p:cNvSpPr>
            <p:nvPr/>
          </p:nvSpPr>
          <p:spPr bwMode="auto">
            <a:xfrm>
              <a:off x="6415" y="571"/>
              <a:ext cx="122" cy="2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31" name="Rectangle 83"/>
            <p:cNvSpPr>
              <a:spLocks noChangeArrowheads="1"/>
            </p:cNvSpPr>
            <p:nvPr/>
          </p:nvSpPr>
          <p:spPr bwMode="auto">
            <a:xfrm>
              <a:off x="7280" y="571"/>
              <a:ext cx="107" cy="2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6537" y="571"/>
              <a:ext cx="743" cy="23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7047" y="578"/>
              <a:ext cx="22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7280" y="578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7" name="Rectangle 79"/>
            <p:cNvSpPr>
              <a:spLocks noChangeArrowheads="1"/>
            </p:cNvSpPr>
            <p:nvPr/>
          </p:nvSpPr>
          <p:spPr bwMode="auto">
            <a:xfrm>
              <a:off x="1483" y="525"/>
              <a:ext cx="2550" cy="19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26" name="Rectangle 78"/>
            <p:cNvSpPr>
              <a:spLocks noChangeArrowheads="1"/>
            </p:cNvSpPr>
            <p:nvPr/>
          </p:nvSpPr>
          <p:spPr bwMode="auto">
            <a:xfrm>
              <a:off x="5463" y="525"/>
              <a:ext cx="959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25" name="Rectangle 77"/>
            <p:cNvSpPr>
              <a:spLocks noChangeArrowheads="1"/>
            </p:cNvSpPr>
            <p:nvPr/>
          </p:nvSpPr>
          <p:spPr bwMode="auto">
            <a:xfrm>
              <a:off x="6422" y="525"/>
              <a:ext cx="19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24" name="Rectangle 76"/>
            <p:cNvSpPr>
              <a:spLocks noChangeArrowheads="1"/>
            </p:cNvSpPr>
            <p:nvPr/>
          </p:nvSpPr>
          <p:spPr bwMode="auto">
            <a:xfrm>
              <a:off x="6441" y="525"/>
              <a:ext cx="939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23" name="Rectangle 75"/>
            <p:cNvSpPr>
              <a:spLocks noChangeArrowheads="1"/>
            </p:cNvSpPr>
            <p:nvPr/>
          </p:nvSpPr>
          <p:spPr bwMode="auto">
            <a:xfrm>
              <a:off x="4148" y="830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2" name="Rectangle 74"/>
            <p:cNvSpPr>
              <a:spLocks noChangeArrowheads="1"/>
            </p:cNvSpPr>
            <p:nvPr/>
          </p:nvSpPr>
          <p:spPr bwMode="auto">
            <a:xfrm>
              <a:off x="4385" y="830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1" name="Rectangle 73"/>
            <p:cNvSpPr>
              <a:spLocks noChangeArrowheads="1"/>
            </p:cNvSpPr>
            <p:nvPr/>
          </p:nvSpPr>
          <p:spPr bwMode="auto">
            <a:xfrm>
              <a:off x="4620" y="830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5463" y="798"/>
              <a:ext cx="959" cy="2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5463" y="822"/>
              <a:ext cx="115" cy="23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8" name="Rectangle 70"/>
            <p:cNvSpPr>
              <a:spLocks noChangeArrowheads="1"/>
            </p:cNvSpPr>
            <p:nvPr/>
          </p:nvSpPr>
          <p:spPr bwMode="auto">
            <a:xfrm>
              <a:off x="6321" y="822"/>
              <a:ext cx="101" cy="23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5463" y="1052"/>
              <a:ext cx="959" cy="3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5578" y="822"/>
              <a:ext cx="743" cy="23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6101" y="830"/>
              <a:ext cx="2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6321" y="830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6422" y="798"/>
              <a:ext cx="958" cy="2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6422" y="822"/>
              <a:ext cx="115" cy="23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1" name="Rectangle 63"/>
            <p:cNvSpPr>
              <a:spLocks noChangeArrowheads="1"/>
            </p:cNvSpPr>
            <p:nvPr/>
          </p:nvSpPr>
          <p:spPr bwMode="auto">
            <a:xfrm>
              <a:off x="7280" y="822"/>
              <a:ext cx="100" cy="23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6422" y="1052"/>
              <a:ext cx="958" cy="3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6537" y="822"/>
              <a:ext cx="743" cy="23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6537" y="830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6592" y="830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1476" y="798"/>
              <a:ext cx="2557" cy="14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1476" y="945"/>
              <a:ext cx="115" cy="23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3934" y="945"/>
              <a:ext cx="99" cy="23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1476" y="1175"/>
              <a:ext cx="2557" cy="14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1591" y="945"/>
              <a:ext cx="2343" cy="23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2432" y="952"/>
              <a:ext cx="6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59+FD: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3091" y="952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4148" y="1103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4385" y="1103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4620" y="1103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675" y="1103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5463" y="1055"/>
              <a:ext cx="959" cy="4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5463" y="1096"/>
              <a:ext cx="115" cy="2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6321" y="1096"/>
              <a:ext cx="101" cy="2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5578" y="1096"/>
              <a:ext cx="743" cy="2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6055" y="1103"/>
              <a:ext cx="27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6321" y="1103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6422" y="1055"/>
              <a:ext cx="958" cy="4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6422" y="1096"/>
              <a:ext cx="115" cy="2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7280" y="1096"/>
              <a:ext cx="100" cy="2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6537" y="1096"/>
              <a:ext cx="743" cy="22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6537" y="1103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6592" y="1103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1469" y="1343"/>
              <a:ext cx="2571" cy="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1469" y="1369"/>
              <a:ext cx="122" cy="23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3934" y="1369"/>
              <a:ext cx="106" cy="23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1591" y="1369"/>
              <a:ext cx="2343" cy="23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375" y="1377"/>
              <a:ext cx="79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Solução: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3149" y="1377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4148" y="1377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4385" y="1377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498" y="1343"/>
              <a:ext cx="972" cy="26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4498" y="1369"/>
              <a:ext cx="122" cy="23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5363" y="1369"/>
              <a:ext cx="107" cy="23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4620" y="1369"/>
              <a:ext cx="743" cy="23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252" y="1377"/>
              <a:ext cx="10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5363" y="1377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5456" y="1343"/>
              <a:ext cx="973" cy="26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5456" y="1369"/>
              <a:ext cx="122" cy="23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6321" y="1369"/>
              <a:ext cx="108" cy="23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5578" y="1369"/>
              <a:ext cx="743" cy="23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6101" y="1377"/>
              <a:ext cx="2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6321" y="1377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6415" y="1343"/>
              <a:ext cx="972" cy="26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6415" y="1369"/>
              <a:ext cx="122" cy="23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7280" y="1369"/>
              <a:ext cx="107" cy="23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6537" y="1369"/>
              <a:ext cx="743" cy="23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7047" y="1377"/>
              <a:ext cx="22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7280" y="1377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483" y="1323"/>
              <a:ext cx="7" cy="2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490" y="1323"/>
              <a:ext cx="2543" cy="2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4505" y="1323"/>
              <a:ext cx="958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5463" y="1323"/>
              <a:ext cx="19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5482" y="1323"/>
              <a:ext cx="940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6422" y="1323"/>
              <a:ext cx="19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6441" y="1323"/>
              <a:ext cx="939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122" y="1599"/>
              <a:ext cx="6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Implemente um programa que realize a multiplicação entre dois números de 16 bits. Armazene a resposta </a:t>
            </a:r>
            <a:br>
              <a:rPr lang="pt-BR" dirty="0" smtClean="0"/>
            </a:br>
            <a:r>
              <a:rPr lang="pt-BR" dirty="0" smtClean="0"/>
              <a:t>(em ordem, do mais significativo para o menos significativo) nos registradores R3 – R0. A seguir é apresentado um método para multiplicação de números de 16 bits que pode ser utilizado. </a:t>
            </a:r>
            <a:endParaRPr lang="pt-BR" dirty="0"/>
          </a:p>
        </p:txBody>
      </p:sp>
      <p:sp>
        <p:nvSpPr>
          <p:cNvPr id="2274" name="Rectangle 2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142872" y="4365104"/>
            <a:ext cx="8884206" cy="2088232"/>
            <a:chOff x="0" y="0"/>
            <a:chExt cx="9030" cy="2123"/>
          </a:xfrm>
        </p:grpSpPr>
        <p:sp>
          <p:nvSpPr>
            <p:cNvPr id="2273" name="AutoShape 22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9030" cy="212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2072" name="Group 24"/>
            <p:cNvGrpSpPr>
              <a:grpSpLocks/>
            </p:cNvGrpSpPr>
            <p:nvPr/>
          </p:nvGrpSpPr>
          <p:grpSpPr bwMode="auto">
            <a:xfrm>
              <a:off x="1272" y="0"/>
              <a:ext cx="6700" cy="1825"/>
              <a:chOff x="1153" y="0"/>
              <a:chExt cx="6700" cy="1825"/>
            </a:xfrm>
          </p:grpSpPr>
          <p:sp>
            <p:nvSpPr>
              <p:cNvPr id="2272" name="Rectangle 224"/>
              <p:cNvSpPr>
                <a:spLocks noChangeArrowheads="1"/>
              </p:cNvSpPr>
              <p:nvPr/>
            </p:nvSpPr>
            <p:spPr bwMode="auto">
              <a:xfrm>
                <a:off x="1153" y="0"/>
                <a:ext cx="2965" cy="23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71" name="Rectangle 223"/>
              <p:cNvSpPr>
                <a:spLocks noChangeArrowheads="1"/>
              </p:cNvSpPr>
              <p:nvPr/>
            </p:nvSpPr>
            <p:spPr bwMode="auto">
              <a:xfrm>
                <a:off x="1153" y="23"/>
                <a:ext cx="119" cy="224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70" name="Rectangle 222"/>
              <p:cNvSpPr>
                <a:spLocks noChangeArrowheads="1"/>
              </p:cNvSpPr>
              <p:nvPr/>
            </p:nvSpPr>
            <p:spPr bwMode="auto">
              <a:xfrm>
                <a:off x="4015" y="23"/>
                <a:ext cx="103" cy="224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69" name="Rectangle 221"/>
              <p:cNvSpPr>
                <a:spLocks noChangeArrowheads="1"/>
              </p:cNvSpPr>
              <p:nvPr/>
            </p:nvSpPr>
            <p:spPr bwMode="auto">
              <a:xfrm>
                <a:off x="1272" y="23"/>
                <a:ext cx="2743" cy="224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68" name="Rectangle 220"/>
              <p:cNvSpPr>
                <a:spLocks noChangeArrowheads="1"/>
              </p:cNvSpPr>
              <p:nvPr/>
            </p:nvSpPr>
            <p:spPr bwMode="auto">
              <a:xfrm>
                <a:off x="1272" y="31"/>
                <a:ext cx="24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Multiplicando 59A7 e FD78: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7" name="Rectangle 219"/>
              <p:cNvSpPr>
                <a:spLocks noChangeArrowheads="1"/>
              </p:cNvSpPr>
              <p:nvPr/>
            </p:nvSpPr>
            <p:spPr bwMode="auto">
              <a:xfrm>
                <a:off x="3663" y="31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6" name="Rectangle 218"/>
              <p:cNvSpPr>
                <a:spLocks noChangeArrowheads="1"/>
              </p:cNvSpPr>
              <p:nvPr/>
            </p:nvSpPr>
            <p:spPr bwMode="auto">
              <a:xfrm>
                <a:off x="4223" y="31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5" name="Rectangle 217"/>
              <p:cNvSpPr>
                <a:spLocks noChangeArrowheads="1"/>
              </p:cNvSpPr>
              <p:nvPr/>
            </p:nvSpPr>
            <p:spPr bwMode="auto">
              <a:xfrm>
                <a:off x="5157" y="31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4" name="Rectangle 216"/>
              <p:cNvSpPr>
                <a:spLocks noChangeArrowheads="1"/>
              </p:cNvSpPr>
              <p:nvPr/>
            </p:nvSpPr>
            <p:spPr bwMode="auto">
              <a:xfrm>
                <a:off x="5972" y="0"/>
                <a:ext cx="947" cy="2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63" name="Rectangle 215"/>
              <p:cNvSpPr>
                <a:spLocks noChangeArrowheads="1"/>
              </p:cNvSpPr>
              <p:nvPr/>
            </p:nvSpPr>
            <p:spPr bwMode="auto">
              <a:xfrm>
                <a:off x="5972" y="23"/>
                <a:ext cx="119" cy="224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62" name="Rectangle 214"/>
              <p:cNvSpPr>
                <a:spLocks noChangeArrowheads="1"/>
              </p:cNvSpPr>
              <p:nvPr/>
            </p:nvSpPr>
            <p:spPr bwMode="auto">
              <a:xfrm>
                <a:off x="6814" y="23"/>
                <a:ext cx="105" cy="224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61" name="Rectangle 213"/>
              <p:cNvSpPr>
                <a:spLocks noChangeArrowheads="1"/>
              </p:cNvSpPr>
              <p:nvPr/>
            </p:nvSpPr>
            <p:spPr bwMode="auto">
              <a:xfrm>
                <a:off x="6091" y="23"/>
                <a:ext cx="723" cy="224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60" name="Rectangle 212"/>
              <p:cNvSpPr>
                <a:spLocks noChangeArrowheads="1"/>
              </p:cNvSpPr>
              <p:nvPr/>
            </p:nvSpPr>
            <p:spPr bwMode="auto">
              <a:xfrm>
                <a:off x="6600" y="31"/>
                <a:ext cx="21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59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9" name="Rectangle 211"/>
              <p:cNvSpPr>
                <a:spLocks noChangeArrowheads="1"/>
              </p:cNvSpPr>
              <p:nvPr/>
            </p:nvSpPr>
            <p:spPr bwMode="auto">
              <a:xfrm>
                <a:off x="6814" y="31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8" name="Rectangle 210"/>
              <p:cNvSpPr>
                <a:spLocks noChangeArrowheads="1"/>
              </p:cNvSpPr>
              <p:nvPr/>
            </p:nvSpPr>
            <p:spPr bwMode="auto">
              <a:xfrm>
                <a:off x="6905" y="0"/>
                <a:ext cx="948" cy="2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57" name="Rectangle 209"/>
              <p:cNvSpPr>
                <a:spLocks noChangeArrowheads="1"/>
              </p:cNvSpPr>
              <p:nvPr/>
            </p:nvSpPr>
            <p:spPr bwMode="auto">
              <a:xfrm>
                <a:off x="6905" y="23"/>
                <a:ext cx="119" cy="224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56" name="Rectangle 208"/>
              <p:cNvSpPr>
                <a:spLocks noChangeArrowheads="1"/>
              </p:cNvSpPr>
              <p:nvPr/>
            </p:nvSpPr>
            <p:spPr bwMode="auto">
              <a:xfrm>
                <a:off x="7748" y="23"/>
                <a:ext cx="105" cy="224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55" name="Rectangle 207"/>
              <p:cNvSpPr>
                <a:spLocks noChangeArrowheads="1"/>
              </p:cNvSpPr>
              <p:nvPr/>
            </p:nvSpPr>
            <p:spPr bwMode="auto">
              <a:xfrm>
                <a:off x="7024" y="23"/>
                <a:ext cx="724" cy="224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54" name="Rectangle 206"/>
              <p:cNvSpPr>
                <a:spLocks noChangeArrowheads="1"/>
              </p:cNvSpPr>
              <p:nvPr/>
            </p:nvSpPr>
            <p:spPr bwMode="auto">
              <a:xfrm>
                <a:off x="7512" y="31"/>
                <a:ext cx="2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A7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3" name="Rectangle 205"/>
              <p:cNvSpPr>
                <a:spLocks noChangeArrowheads="1"/>
              </p:cNvSpPr>
              <p:nvPr/>
            </p:nvSpPr>
            <p:spPr bwMode="auto">
              <a:xfrm>
                <a:off x="7748" y="31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2" name="Rectangle 204"/>
              <p:cNvSpPr>
                <a:spLocks noChangeArrowheads="1"/>
              </p:cNvSpPr>
              <p:nvPr/>
            </p:nvSpPr>
            <p:spPr bwMode="auto">
              <a:xfrm>
                <a:off x="1272" y="294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1" name="Rectangle 203"/>
              <p:cNvSpPr>
                <a:spLocks noChangeArrowheads="1"/>
              </p:cNvSpPr>
              <p:nvPr/>
            </p:nvSpPr>
            <p:spPr bwMode="auto">
              <a:xfrm>
                <a:off x="3765" y="294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0" name="Rectangle 202"/>
              <p:cNvSpPr>
                <a:spLocks noChangeArrowheads="1"/>
              </p:cNvSpPr>
              <p:nvPr/>
            </p:nvSpPr>
            <p:spPr bwMode="auto">
              <a:xfrm>
                <a:off x="3994" y="294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9" name="Rectangle 201"/>
              <p:cNvSpPr>
                <a:spLocks noChangeArrowheads="1"/>
              </p:cNvSpPr>
              <p:nvPr/>
            </p:nvSpPr>
            <p:spPr bwMode="auto">
              <a:xfrm>
                <a:off x="4223" y="294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8" name="Rectangle 200"/>
              <p:cNvSpPr>
                <a:spLocks noChangeArrowheads="1"/>
              </p:cNvSpPr>
              <p:nvPr/>
            </p:nvSpPr>
            <p:spPr bwMode="auto">
              <a:xfrm>
                <a:off x="5157" y="294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7" name="Rectangle 199"/>
              <p:cNvSpPr>
                <a:spLocks noChangeArrowheads="1"/>
              </p:cNvSpPr>
              <p:nvPr/>
            </p:nvSpPr>
            <p:spPr bwMode="auto">
              <a:xfrm>
                <a:off x="5972" y="247"/>
                <a:ext cx="947" cy="40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46" name="Rectangle 198"/>
              <p:cNvSpPr>
                <a:spLocks noChangeArrowheads="1"/>
              </p:cNvSpPr>
              <p:nvPr/>
            </p:nvSpPr>
            <p:spPr bwMode="auto">
              <a:xfrm>
                <a:off x="5972" y="287"/>
                <a:ext cx="119" cy="22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45" name="Rectangle 197"/>
              <p:cNvSpPr>
                <a:spLocks noChangeArrowheads="1"/>
              </p:cNvSpPr>
              <p:nvPr/>
            </p:nvSpPr>
            <p:spPr bwMode="auto">
              <a:xfrm>
                <a:off x="6814" y="287"/>
                <a:ext cx="105" cy="22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44" name="Rectangle 196"/>
              <p:cNvSpPr>
                <a:spLocks noChangeArrowheads="1"/>
              </p:cNvSpPr>
              <p:nvPr/>
            </p:nvSpPr>
            <p:spPr bwMode="auto">
              <a:xfrm>
                <a:off x="6091" y="287"/>
                <a:ext cx="723" cy="22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43" name="Rectangle 195"/>
              <p:cNvSpPr>
                <a:spLocks noChangeArrowheads="1"/>
              </p:cNvSpPr>
              <p:nvPr/>
            </p:nvSpPr>
            <p:spPr bwMode="auto">
              <a:xfrm>
                <a:off x="6555" y="294"/>
                <a:ext cx="27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FD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2" name="Rectangle 194"/>
              <p:cNvSpPr>
                <a:spLocks noChangeArrowheads="1"/>
              </p:cNvSpPr>
              <p:nvPr/>
            </p:nvSpPr>
            <p:spPr bwMode="auto">
              <a:xfrm>
                <a:off x="6814" y="294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1" name="Rectangle 193"/>
              <p:cNvSpPr>
                <a:spLocks noChangeArrowheads="1"/>
              </p:cNvSpPr>
              <p:nvPr/>
            </p:nvSpPr>
            <p:spPr bwMode="auto">
              <a:xfrm>
                <a:off x="6905" y="247"/>
                <a:ext cx="948" cy="40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40" name="Rectangle 192"/>
              <p:cNvSpPr>
                <a:spLocks noChangeArrowheads="1"/>
              </p:cNvSpPr>
              <p:nvPr/>
            </p:nvSpPr>
            <p:spPr bwMode="auto">
              <a:xfrm>
                <a:off x="6905" y="287"/>
                <a:ext cx="119" cy="22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39" name="Rectangle 191"/>
              <p:cNvSpPr>
                <a:spLocks noChangeArrowheads="1"/>
              </p:cNvSpPr>
              <p:nvPr/>
            </p:nvSpPr>
            <p:spPr bwMode="auto">
              <a:xfrm>
                <a:off x="7748" y="287"/>
                <a:ext cx="105" cy="22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38" name="Rectangle 190"/>
              <p:cNvSpPr>
                <a:spLocks noChangeArrowheads="1"/>
              </p:cNvSpPr>
              <p:nvPr/>
            </p:nvSpPr>
            <p:spPr bwMode="auto">
              <a:xfrm>
                <a:off x="7024" y="287"/>
                <a:ext cx="724" cy="22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37" name="Rectangle 189"/>
              <p:cNvSpPr>
                <a:spLocks noChangeArrowheads="1"/>
              </p:cNvSpPr>
              <p:nvPr/>
            </p:nvSpPr>
            <p:spPr bwMode="auto">
              <a:xfrm>
                <a:off x="7533" y="294"/>
                <a:ext cx="21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78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6" name="Rectangle 188"/>
              <p:cNvSpPr>
                <a:spLocks noChangeArrowheads="1"/>
              </p:cNvSpPr>
              <p:nvPr/>
            </p:nvSpPr>
            <p:spPr bwMode="auto">
              <a:xfrm>
                <a:off x="7748" y="294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5" name="Rectangle 187"/>
              <p:cNvSpPr>
                <a:spLocks noChangeArrowheads="1"/>
              </p:cNvSpPr>
              <p:nvPr/>
            </p:nvSpPr>
            <p:spPr bwMode="auto">
              <a:xfrm>
                <a:off x="1153" y="529"/>
                <a:ext cx="2507" cy="26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34" name="Rectangle 186"/>
              <p:cNvSpPr>
                <a:spLocks noChangeArrowheads="1"/>
              </p:cNvSpPr>
              <p:nvPr/>
            </p:nvSpPr>
            <p:spPr bwMode="auto">
              <a:xfrm>
                <a:off x="1153" y="555"/>
                <a:ext cx="119" cy="221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33" name="Rectangle 185"/>
              <p:cNvSpPr>
                <a:spLocks noChangeArrowheads="1"/>
              </p:cNvSpPr>
              <p:nvPr/>
            </p:nvSpPr>
            <p:spPr bwMode="auto">
              <a:xfrm>
                <a:off x="3555" y="555"/>
                <a:ext cx="105" cy="221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32" name="Rectangle 184"/>
              <p:cNvSpPr>
                <a:spLocks noChangeArrowheads="1"/>
              </p:cNvSpPr>
              <p:nvPr/>
            </p:nvSpPr>
            <p:spPr bwMode="auto">
              <a:xfrm>
                <a:off x="1272" y="555"/>
                <a:ext cx="2283" cy="22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31" name="Rectangle 183"/>
              <p:cNvSpPr>
                <a:spLocks noChangeArrowheads="1"/>
              </p:cNvSpPr>
              <p:nvPr/>
            </p:nvSpPr>
            <p:spPr bwMode="auto">
              <a:xfrm>
                <a:off x="1272" y="562"/>
                <a:ext cx="585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78*A7: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0" name="Rectangle 182"/>
              <p:cNvSpPr>
                <a:spLocks noChangeArrowheads="1"/>
              </p:cNvSpPr>
              <p:nvPr/>
            </p:nvSpPr>
            <p:spPr bwMode="auto">
              <a:xfrm>
                <a:off x="1854" y="562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9" name="Rectangle 181"/>
              <p:cNvSpPr>
                <a:spLocks noChangeArrowheads="1"/>
              </p:cNvSpPr>
              <p:nvPr/>
            </p:nvSpPr>
            <p:spPr bwMode="auto">
              <a:xfrm>
                <a:off x="3765" y="562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8" name="Rectangle 180"/>
              <p:cNvSpPr>
                <a:spLocks noChangeArrowheads="1"/>
              </p:cNvSpPr>
              <p:nvPr/>
            </p:nvSpPr>
            <p:spPr bwMode="auto">
              <a:xfrm>
                <a:off x="3994" y="562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7" name="Rectangle 179"/>
              <p:cNvSpPr>
                <a:spLocks noChangeArrowheads="1"/>
              </p:cNvSpPr>
              <p:nvPr/>
            </p:nvSpPr>
            <p:spPr bwMode="auto">
              <a:xfrm>
                <a:off x="4104" y="529"/>
                <a:ext cx="948" cy="26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26" name="Rectangle 178"/>
              <p:cNvSpPr>
                <a:spLocks noChangeArrowheads="1"/>
              </p:cNvSpPr>
              <p:nvPr/>
            </p:nvSpPr>
            <p:spPr bwMode="auto">
              <a:xfrm>
                <a:off x="4104" y="555"/>
                <a:ext cx="119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25" name="Rectangle 177"/>
              <p:cNvSpPr>
                <a:spLocks noChangeArrowheads="1"/>
              </p:cNvSpPr>
              <p:nvPr/>
            </p:nvSpPr>
            <p:spPr bwMode="auto">
              <a:xfrm>
                <a:off x="4947" y="555"/>
                <a:ext cx="105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24" name="Rectangle 176"/>
              <p:cNvSpPr>
                <a:spLocks noChangeArrowheads="1"/>
              </p:cNvSpPr>
              <p:nvPr/>
            </p:nvSpPr>
            <p:spPr bwMode="auto">
              <a:xfrm>
                <a:off x="4223" y="555"/>
                <a:ext cx="724" cy="2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23" name="Rectangle 175"/>
              <p:cNvSpPr>
                <a:spLocks noChangeArrowheads="1"/>
              </p:cNvSpPr>
              <p:nvPr/>
            </p:nvSpPr>
            <p:spPr bwMode="auto">
              <a:xfrm>
                <a:off x="4893" y="562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2" name="Rectangle 174"/>
              <p:cNvSpPr>
                <a:spLocks noChangeArrowheads="1"/>
              </p:cNvSpPr>
              <p:nvPr/>
            </p:nvSpPr>
            <p:spPr bwMode="auto">
              <a:xfrm>
                <a:off x="4947" y="562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1" name="Rectangle 173"/>
              <p:cNvSpPr>
                <a:spLocks noChangeArrowheads="1"/>
              </p:cNvSpPr>
              <p:nvPr/>
            </p:nvSpPr>
            <p:spPr bwMode="auto">
              <a:xfrm>
                <a:off x="5038" y="529"/>
                <a:ext cx="948" cy="26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20" name="Rectangle 172"/>
              <p:cNvSpPr>
                <a:spLocks noChangeArrowheads="1"/>
              </p:cNvSpPr>
              <p:nvPr/>
            </p:nvSpPr>
            <p:spPr bwMode="auto">
              <a:xfrm>
                <a:off x="5038" y="555"/>
                <a:ext cx="119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19" name="Rectangle 171"/>
              <p:cNvSpPr>
                <a:spLocks noChangeArrowheads="1"/>
              </p:cNvSpPr>
              <p:nvPr/>
            </p:nvSpPr>
            <p:spPr bwMode="auto">
              <a:xfrm>
                <a:off x="5880" y="555"/>
                <a:ext cx="106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18" name="Rectangle 170"/>
              <p:cNvSpPr>
                <a:spLocks noChangeArrowheads="1"/>
              </p:cNvSpPr>
              <p:nvPr/>
            </p:nvSpPr>
            <p:spPr bwMode="auto">
              <a:xfrm>
                <a:off x="5157" y="555"/>
                <a:ext cx="723" cy="2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17" name="Rectangle 169"/>
              <p:cNvSpPr>
                <a:spLocks noChangeArrowheads="1"/>
              </p:cNvSpPr>
              <p:nvPr/>
            </p:nvSpPr>
            <p:spPr bwMode="auto">
              <a:xfrm>
                <a:off x="5827" y="562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6" name="Rectangle 168"/>
              <p:cNvSpPr>
                <a:spLocks noChangeArrowheads="1"/>
              </p:cNvSpPr>
              <p:nvPr/>
            </p:nvSpPr>
            <p:spPr bwMode="auto">
              <a:xfrm>
                <a:off x="5880" y="562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5" name="Rectangle 167"/>
              <p:cNvSpPr>
                <a:spLocks noChangeArrowheads="1"/>
              </p:cNvSpPr>
              <p:nvPr/>
            </p:nvSpPr>
            <p:spPr bwMode="auto">
              <a:xfrm>
                <a:off x="5972" y="529"/>
                <a:ext cx="947" cy="26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14" name="Rectangle 166"/>
              <p:cNvSpPr>
                <a:spLocks noChangeArrowheads="1"/>
              </p:cNvSpPr>
              <p:nvPr/>
            </p:nvSpPr>
            <p:spPr bwMode="auto">
              <a:xfrm>
                <a:off x="5972" y="555"/>
                <a:ext cx="119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13" name="Rectangle 165"/>
              <p:cNvSpPr>
                <a:spLocks noChangeArrowheads="1"/>
              </p:cNvSpPr>
              <p:nvPr/>
            </p:nvSpPr>
            <p:spPr bwMode="auto">
              <a:xfrm>
                <a:off x="6814" y="555"/>
                <a:ext cx="105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12" name="Rectangle 164"/>
              <p:cNvSpPr>
                <a:spLocks noChangeArrowheads="1"/>
              </p:cNvSpPr>
              <p:nvPr/>
            </p:nvSpPr>
            <p:spPr bwMode="auto">
              <a:xfrm>
                <a:off x="6091" y="555"/>
                <a:ext cx="723" cy="2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11" name="Rectangle 163"/>
              <p:cNvSpPr>
                <a:spLocks noChangeArrowheads="1"/>
              </p:cNvSpPr>
              <p:nvPr/>
            </p:nvSpPr>
            <p:spPr bwMode="auto">
              <a:xfrm>
                <a:off x="6578" y="562"/>
                <a:ext cx="2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4E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0" name="Rectangle 162"/>
              <p:cNvSpPr>
                <a:spLocks noChangeArrowheads="1"/>
              </p:cNvSpPr>
              <p:nvPr/>
            </p:nvSpPr>
            <p:spPr bwMode="auto">
              <a:xfrm>
                <a:off x="6814" y="562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9" name="Rectangle 161"/>
              <p:cNvSpPr>
                <a:spLocks noChangeArrowheads="1"/>
              </p:cNvSpPr>
              <p:nvPr/>
            </p:nvSpPr>
            <p:spPr bwMode="auto">
              <a:xfrm>
                <a:off x="6905" y="529"/>
                <a:ext cx="948" cy="26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08" name="Rectangle 160"/>
              <p:cNvSpPr>
                <a:spLocks noChangeArrowheads="1"/>
              </p:cNvSpPr>
              <p:nvPr/>
            </p:nvSpPr>
            <p:spPr bwMode="auto">
              <a:xfrm>
                <a:off x="6905" y="555"/>
                <a:ext cx="119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07" name="Rectangle 159"/>
              <p:cNvSpPr>
                <a:spLocks noChangeArrowheads="1"/>
              </p:cNvSpPr>
              <p:nvPr/>
            </p:nvSpPr>
            <p:spPr bwMode="auto">
              <a:xfrm>
                <a:off x="7748" y="555"/>
                <a:ext cx="105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06" name="Rectangle 158"/>
              <p:cNvSpPr>
                <a:spLocks noChangeArrowheads="1"/>
              </p:cNvSpPr>
              <p:nvPr/>
            </p:nvSpPr>
            <p:spPr bwMode="auto">
              <a:xfrm>
                <a:off x="7024" y="555"/>
                <a:ext cx="724" cy="2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05" name="Rectangle 157"/>
              <p:cNvSpPr>
                <a:spLocks noChangeArrowheads="1"/>
              </p:cNvSpPr>
              <p:nvPr/>
            </p:nvSpPr>
            <p:spPr bwMode="auto">
              <a:xfrm>
                <a:off x="7533" y="562"/>
                <a:ext cx="21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48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4" name="Rectangle 156"/>
              <p:cNvSpPr>
                <a:spLocks noChangeArrowheads="1"/>
              </p:cNvSpPr>
              <p:nvPr/>
            </p:nvSpPr>
            <p:spPr bwMode="auto">
              <a:xfrm>
                <a:off x="7748" y="562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3" name="Rectangle 155"/>
              <p:cNvSpPr>
                <a:spLocks noChangeArrowheads="1"/>
              </p:cNvSpPr>
              <p:nvPr/>
            </p:nvSpPr>
            <p:spPr bwMode="auto">
              <a:xfrm>
                <a:off x="1167" y="510"/>
                <a:ext cx="2486" cy="19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02" name="Rectangle 154"/>
              <p:cNvSpPr>
                <a:spLocks noChangeArrowheads="1"/>
              </p:cNvSpPr>
              <p:nvPr/>
            </p:nvSpPr>
            <p:spPr bwMode="auto">
              <a:xfrm>
                <a:off x="4111" y="510"/>
                <a:ext cx="934" cy="19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01" name="Rectangle 153"/>
              <p:cNvSpPr>
                <a:spLocks noChangeArrowheads="1"/>
              </p:cNvSpPr>
              <p:nvPr/>
            </p:nvSpPr>
            <p:spPr bwMode="auto">
              <a:xfrm>
                <a:off x="5045" y="510"/>
                <a:ext cx="934" cy="19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00" name="Rectangle 152"/>
              <p:cNvSpPr>
                <a:spLocks noChangeArrowheads="1"/>
              </p:cNvSpPr>
              <p:nvPr/>
            </p:nvSpPr>
            <p:spPr bwMode="auto">
              <a:xfrm>
                <a:off x="5979" y="510"/>
                <a:ext cx="933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99" name="Rectangle 151"/>
              <p:cNvSpPr>
                <a:spLocks noChangeArrowheads="1"/>
              </p:cNvSpPr>
              <p:nvPr/>
            </p:nvSpPr>
            <p:spPr bwMode="auto">
              <a:xfrm>
                <a:off x="6912" y="510"/>
                <a:ext cx="19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98" name="Rectangle 150"/>
              <p:cNvSpPr>
                <a:spLocks noChangeArrowheads="1"/>
              </p:cNvSpPr>
              <p:nvPr/>
            </p:nvSpPr>
            <p:spPr bwMode="auto">
              <a:xfrm>
                <a:off x="6931" y="510"/>
                <a:ext cx="915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97" name="Rectangle 149"/>
              <p:cNvSpPr>
                <a:spLocks noChangeArrowheads="1"/>
              </p:cNvSpPr>
              <p:nvPr/>
            </p:nvSpPr>
            <p:spPr bwMode="auto">
              <a:xfrm>
                <a:off x="1153" y="776"/>
                <a:ext cx="2507" cy="2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96" name="Rectangle 148"/>
              <p:cNvSpPr>
                <a:spLocks noChangeArrowheads="1"/>
              </p:cNvSpPr>
              <p:nvPr/>
            </p:nvSpPr>
            <p:spPr bwMode="auto">
              <a:xfrm>
                <a:off x="1153" y="799"/>
                <a:ext cx="119" cy="224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95" name="Rectangle 147"/>
              <p:cNvSpPr>
                <a:spLocks noChangeArrowheads="1"/>
              </p:cNvSpPr>
              <p:nvPr/>
            </p:nvSpPr>
            <p:spPr bwMode="auto">
              <a:xfrm>
                <a:off x="3555" y="799"/>
                <a:ext cx="105" cy="224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94" name="Rectangle 146"/>
              <p:cNvSpPr>
                <a:spLocks noChangeArrowheads="1"/>
              </p:cNvSpPr>
              <p:nvPr/>
            </p:nvSpPr>
            <p:spPr bwMode="auto">
              <a:xfrm>
                <a:off x="1153" y="1023"/>
                <a:ext cx="2507" cy="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93" name="Rectangle 145"/>
              <p:cNvSpPr>
                <a:spLocks noChangeArrowheads="1"/>
              </p:cNvSpPr>
              <p:nvPr/>
            </p:nvSpPr>
            <p:spPr bwMode="auto">
              <a:xfrm>
                <a:off x="1272" y="799"/>
                <a:ext cx="2283" cy="224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92" name="Rectangle 144"/>
              <p:cNvSpPr>
                <a:spLocks noChangeArrowheads="1"/>
              </p:cNvSpPr>
              <p:nvPr/>
            </p:nvSpPr>
            <p:spPr bwMode="auto">
              <a:xfrm>
                <a:off x="1272" y="807"/>
                <a:ext cx="555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78*59: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1" name="Rectangle 143"/>
              <p:cNvSpPr>
                <a:spLocks noChangeArrowheads="1"/>
              </p:cNvSpPr>
              <p:nvPr/>
            </p:nvSpPr>
            <p:spPr bwMode="auto">
              <a:xfrm>
                <a:off x="1833" y="807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0" name="Rectangle 142"/>
              <p:cNvSpPr>
                <a:spLocks noChangeArrowheads="1"/>
              </p:cNvSpPr>
              <p:nvPr/>
            </p:nvSpPr>
            <p:spPr bwMode="auto">
              <a:xfrm>
                <a:off x="3765" y="807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9" name="Rectangle 141"/>
              <p:cNvSpPr>
                <a:spLocks noChangeArrowheads="1"/>
              </p:cNvSpPr>
              <p:nvPr/>
            </p:nvSpPr>
            <p:spPr bwMode="auto">
              <a:xfrm>
                <a:off x="3994" y="807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8" name="Rectangle 140"/>
              <p:cNvSpPr>
                <a:spLocks noChangeArrowheads="1"/>
              </p:cNvSpPr>
              <p:nvPr/>
            </p:nvSpPr>
            <p:spPr bwMode="auto">
              <a:xfrm>
                <a:off x="4104" y="776"/>
                <a:ext cx="948" cy="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87" name="Rectangle 139"/>
              <p:cNvSpPr>
                <a:spLocks noChangeArrowheads="1"/>
              </p:cNvSpPr>
              <p:nvPr/>
            </p:nvSpPr>
            <p:spPr bwMode="auto">
              <a:xfrm>
                <a:off x="4104" y="799"/>
                <a:ext cx="119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86" name="Rectangle 138"/>
              <p:cNvSpPr>
                <a:spLocks noChangeArrowheads="1"/>
              </p:cNvSpPr>
              <p:nvPr/>
            </p:nvSpPr>
            <p:spPr bwMode="auto">
              <a:xfrm>
                <a:off x="4947" y="799"/>
                <a:ext cx="105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85" name="Rectangle 137"/>
              <p:cNvSpPr>
                <a:spLocks noChangeArrowheads="1"/>
              </p:cNvSpPr>
              <p:nvPr/>
            </p:nvSpPr>
            <p:spPr bwMode="auto">
              <a:xfrm>
                <a:off x="4104" y="1023"/>
                <a:ext cx="948" cy="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84" name="Rectangle 136"/>
              <p:cNvSpPr>
                <a:spLocks noChangeArrowheads="1"/>
              </p:cNvSpPr>
              <p:nvPr/>
            </p:nvSpPr>
            <p:spPr bwMode="auto">
              <a:xfrm>
                <a:off x="4223" y="799"/>
                <a:ext cx="724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83" name="Rectangle 135"/>
              <p:cNvSpPr>
                <a:spLocks noChangeArrowheads="1"/>
              </p:cNvSpPr>
              <p:nvPr/>
            </p:nvSpPr>
            <p:spPr bwMode="auto">
              <a:xfrm>
                <a:off x="4893" y="807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2" name="Rectangle 134"/>
              <p:cNvSpPr>
                <a:spLocks noChangeArrowheads="1"/>
              </p:cNvSpPr>
              <p:nvPr/>
            </p:nvSpPr>
            <p:spPr bwMode="auto">
              <a:xfrm>
                <a:off x="4947" y="807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1" name="Rectangle 133"/>
              <p:cNvSpPr>
                <a:spLocks noChangeArrowheads="1"/>
              </p:cNvSpPr>
              <p:nvPr/>
            </p:nvSpPr>
            <p:spPr bwMode="auto">
              <a:xfrm>
                <a:off x="5038" y="776"/>
                <a:ext cx="948" cy="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80" name="Rectangle 132"/>
              <p:cNvSpPr>
                <a:spLocks noChangeArrowheads="1"/>
              </p:cNvSpPr>
              <p:nvPr/>
            </p:nvSpPr>
            <p:spPr bwMode="auto">
              <a:xfrm>
                <a:off x="5038" y="799"/>
                <a:ext cx="119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79" name="Rectangle 131"/>
              <p:cNvSpPr>
                <a:spLocks noChangeArrowheads="1"/>
              </p:cNvSpPr>
              <p:nvPr/>
            </p:nvSpPr>
            <p:spPr bwMode="auto">
              <a:xfrm>
                <a:off x="5880" y="799"/>
                <a:ext cx="106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78" name="Rectangle 130"/>
              <p:cNvSpPr>
                <a:spLocks noChangeArrowheads="1"/>
              </p:cNvSpPr>
              <p:nvPr/>
            </p:nvSpPr>
            <p:spPr bwMode="auto">
              <a:xfrm>
                <a:off x="5038" y="1023"/>
                <a:ext cx="948" cy="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77" name="Rectangle 129"/>
              <p:cNvSpPr>
                <a:spLocks noChangeArrowheads="1"/>
              </p:cNvSpPr>
              <p:nvPr/>
            </p:nvSpPr>
            <p:spPr bwMode="auto">
              <a:xfrm>
                <a:off x="5157" y="799"/>
                <a:ext cx="723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76" name="Rectangle 128"/>
              <p:cNvSpPr>
                <a:spLocks noChangeArrowheads="1"/>
              </p:cNvSpPr>
              <p:nvPr/>
            </p:nvSpPr>
            <p:spPr bwMode="auto">
              <a:xfrm>
                <a:off x="5666" y="807"/>
                <a:ext cx="21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5" name="Rectangle 127"/>
              <p:cNvSpPr>
                <a:spLocks noChangeArrowheads="1"/>
              </p:cNvSpPr>
              <p:nvPr/>
            </p:nvSpPr>
            <p:spPr bwMode="auto">
              <a:xfrm>
                <a:off x="5880" y="807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4" name="Rectangle 126"/>
              <p:cNvSpPr>
                <a:spLocks noChangeArrowheads="1"/>
              </p:cNvSpPr>
              <p:nvPr/>
            </p:nvSpPr>
            <p:spPr bwMode="auto">
              <a:xfrm>
                <a:off x="5972" y="776"/>
                <a:ext cx="947" cy="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73" name="Rectangle 125"/>
              <p:cNvSpPr>
                <a:spLocks noChangeArrowheads="1"/>
              </p:cNvSpPr>
              <p:nvPr/>
            </p:nvSpPr>
            <p:spPr bwMode="auto">
              <a:xfrm>
                <a:off x="5972" y="799"/>
                <a:ext cx="119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72" name="Rectangle 124"/>
              <p:cNvSpPr>
                <a:spLocks noChangeArrowheads="1"/>
              </p:cNvSpPr>
              <p:nvPr/>
            </p:nvSpPr>
            <p:spPr bwMode="auto">
              <a:xfrm>
                <a:off x="6814" y="799"/>
                <a:ext cx="105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71" name="Rectangle 123"/>
              <p:cNvSpPr>
                <a:spLocks noChangeArrowheads="1"/>
              </p:cNvSpPr>
              <p:nvPr/>
            </p:nvSpPr>
            <p:spPr bwMode="auto">
              <a:xfrm>
                <a:off x="5972" y="1023"/>
                <a:ext cx="947" cy="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70" name="Rectangle 122"/>
              <p:cNvSpPr>
                <a:spLocks noChangeArrowheads="1"/>
              </p:cNvSpPr>
              <p:nvPr/>
            </p:nvSpPr>
            <p:spPr bwMode="auto">
              <a:xfrm>
                <a:off x="6091" y="799"/>
                <a:ext cx="723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69" name="Rectangle 121"/>
              <p:cNvSpPr>
                <a:spLocks noChangeArrowheads="1"/>
              </p:cNvSpPr>
              <p:nvPr/>
            </p:nvSpPr>
            <p:spPr bwMode="auto">
              <a:xfrm>
                <a:off x="6578" y="807"/>
                <a:ext cx="2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B8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8" name="Rectangle 120"/>
              <p:cNvSpPr>
                <a:spLocks noChangeArrowheads="1"/>
              </p:cNvSpPr>
              <p:nvPr/>
            </p:nvSpPr>
            <p:spPr bwMode="auto">
              <a:xfrm>
                <a:off x="6814" y="807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7" name="Rectangle 119"/>
              <p:cNvSpPr>
                <a:spLocks noChangeArrowheads="1"/>
              </p:cNvSpPr>
              <p:nvPr/>
            </p:nvSpPr>
            <p:spPr bwMode="auto">
              <a:xfrm>
                <a:off x="6905" y="776"/>
                <a:ext cx="948" cy="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66" name="Rectangle 118"/>
              <p:cNvSpPr>
                <a:spLocks noChangeArrowheads="1"/>
              </p:cNvSpPr>
              <p:nvPr/>
            </p:nvSpPr>
            <p:spPr bwMode="auto">
              <a:xfrm>
                <a:off x="6905" y="799"/>
                <a:ext cx="119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65" name="Rectangle 117"/>
              <p:cNvSpPr>
                <a:spLocks noChangeArrowheads="1"/>
              </p:cNvSpPr>
              <p:nvPr/>
            </p:nvSpPr>
            <p:spPr bwMode="auto">
              <a:xfrm>
                <a:off x="7748" y="799"/>
                <a:ext cx="105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64" name="Rectangle 116"/>
              <p:cNvSpPr>
                <a:spLocks noChangeArrowheads="1"/>
              </p:cNvSpPr>
              <p:nvPr/>
            </p:nvSpPr>
            <p:spPr bwMode="auto">
              <a:xfrm>
                <a:off x="6905" y="1023"/>
                <a:ext cx="948" cy="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63" name="Rectangle 115"/>
              <p:cNvSpPr>
                <a:spLocks noChangeArrowheads="1"/>
              </p:cNvSpPr>
              <p:nvPr/>
            </p:nvSpPr>
            <p:spPr bwMode="auto">
              <a:xfrm>
                <a:off x="7024" y="799"/>
                <a:ext cx="724" cy="224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62" name="Rectangle 114"/>
              <p:cNvSpPr>
                <a:spLocks noChangeArrowheads="1"/>
              </p:cNvSpPr>
              <p:nvPr/>
            </p:nvSpPr>
            <p:spPr bwMode="auto">
              <a:xfrm>
                <a:off x="7694" y="807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1" name="Rectangle 113"/>
              <p:cNvSpPr>
                <a:spLocks noChangeArrowheads="1"/>
              </p:cNvSpPr>
              <p:nvPr/>
            </p:nvSpPr>
            <p:spPr bwMode="auto">
              <a:xfrm>
                <a:off x="7748" y="807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0" name="Rectangle 112"/>
              <p:cNvSpPr>
                <a:spLocks noChangeArrowheads="1"/>
              </p:cNvSpPr>
              <p:nvPr/>
            </p:nvSpPr>
            <p:spPr bwMode="auto">
              <a:xfrm>
                <a:off x="1153" y="1025"/>
                <a:ext cx="2507" cy="2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59" name="Rectangle 111"/>
              <p:cNvSpPr>
                <a:spLocks noChangeArrowheads="1"/>
              </p:cNvSpPr>
              <p:nvPr/>
            </p:nvSpPr>
            <p:spPr bwMode="auto">
              <a:xfrm>
                <a:off x="1153" y="1048"/>
                <a:ext cx="119" cy="22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58" name="Rectangle 110"/>
              <p:cNvSpPr>
                <a:spLocks noChangeArrowheads="1"/>
              </p:cNvSpPr>
              <p:nvPr/>
            </p:nvSpPr>
            <p:spPr bwMode="auto">
              <a:xfrm>
                <a:off x="3555" y="1048"/>
                <a:ext cx="105" cy="22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57" name="Rectangle 109"/>
              <p:cNvSpPr>
                <a:spLocks noChangeArrowheads="1"/>
              </p:cNvSpPr>
              <p:nvPr/>
            </p:nvSpPr>
            <p:spPr bwMode="auto">
              <a:xfrm>
                <a:off x="1153" y="1270"/>
                <a:ext cx="2507" cy="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56" name="Rectangle 108"/>
              <p:cNvSpPr>
                <a:spLocks noChangeArrowheads="1"/>
              </p:cNvSpPr>
              <p:nvPr/>
            </p:nvSpPr>
            <p:spPr bwMode="auto">
              <a:xfrm>
                <a:off x="1272" y="1048"/>
                <a:ext cx="2283" cy="22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55" name="Rectangle 107"/>
              <p:cNvSpPr>
                <a:spLocks noChangeArrowheads="1"/>
              </p:cNvSpPr>
              <p:nvPr/>
            </p:nvSpPr>
            <p:spPr bwMode="auto">
              <a:xfrm>
                <a:off x="1272" y="1056"/>
                <a:ext cx="645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FD*A7: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4" name="Rectangle 106"/>
              <p:cNvSpPr>
                <a:spLocks noChangeArrowheads="1"/>
              </p:cNvSpPr>
              <p:nvPr/>
            </p:nvSpPr>
            <p:spPr bwMode="auto">
              <a:xfrm>
                <a:off x="1898" y="1056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3" name="Rectangle 105"/>
              <p:cNvSpPr>
                <a:spLocks noChangeArrowheads="1"/>
              </p:cNvSpPr>
              <p:nvPr/>
            </p:nvSpPr>
            <p:spPr bwMode="auto">
              <a:xfrm>
                <a:off x="3765" y="1056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2" name="Rectangle 104"/>
              <p:cNvSpPr>
                <a:spLocks noChangeArrowheads="1"/>
              </p:cNvSpPr>
              <p:nvPr/>
            </p:nvSpPr>
            <p:spPr bwMode="auto">
              <a:xfrm>
                <a:off x="3994" y="1056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1" name="Rectangle 103"/>
              <p:cNvSpPr>
                <a:spLocks noChangeArrowheads="1"/>
              </p:cNvSpPr>
              <p:nvPr/>
            </p:nvSpPr>
            <p:spPr bwMode="auto">
              <a:xfrm>
                <a:off x="4104" y="1025"/>
                <a:ext cx="948" cy="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50" name="Rectangle 102"/>
              <p:cNvSpPr>
                <a:spLocks noChangeArrowheads="1"/>
              </p:cNvSpPr>
              <p:nvPr/>
            </p:nvSpPr>
            <p:spPr bwMode="auto">
              <a:xfrm>
                <a:off x="4104" y="1048"/>
                <a:ext cx="119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49" name="Rectangle 101"/>
              <p:cNvSpPr>
                <a:spLocks noChangeArrowheads="1"/>
              </p:cNvSpPr>
              <p:nvPr/>
            </p:nvSpPr>
            <p:spPr bwMode="auto">
              <a:xfrm>
                <a:off x="4947" y="1048"/>
                <a:ext cx="105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48" name="Rectangle 100"/>
              <p:cNvSpPr>
                <a:spLocks noChangeArrowheads="1"/>
              </p:cNvSpPr>
              <p:nvPr/>
            </p:nvSpPr>
            <p:spPr bwMode="auto">
              <a:xfrm>
                <a:off x="4104" y="1270"/>
                <a:ext cx="948" cy="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47" name="Rectangle 99"/>
              <p:cNvSpPr>
                <a:spLocks noChangeArrowheads="1"/>
              </p:cNvSpPr>
              <p:nvPr/>
            </p:nvSpPr>
            <p:spPr bwMode="auto">
              <a:xfrm>
                <a:off x="4223" y="1048"/>
                <a:ext cx="724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46" name="Rectangle 98"/>
              <p:cNvSpPr>
                <a:spLocks noChangeArrowheads="1"/>
              </p:cNvSpPr>
              <p:nvPr/>
            </p:nvSpPr>
            <p:spPr bwMode="auto">
              <a:xfrm>
                <a:off x="4893" y="1056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5" name="Rectangle 97"/>
              <p:cNvSpPr>
                <a:spLocks noChangeArrowheads="1"/>
              </p:cNvSpPr>
              <p:nvPr/>
            </p:nvSpPr>
            <p:spPr bwMode="auto">
              <a:xfrm>
                <a:off x="4947" y="1056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4" name="Rectangle 96"/>
              <p:cNvSpPr>
                <a:spLocks noChangeArrowheads="1"/>
              </p:cNvSpPr>
              <p:nvPr/>
            </p:nvSpPr>
            <p:spPr bwMode="auto">
              <a:xfrm>
                <a:off x="5038" y="1025"/>
                <a:ext cx="948" cy="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43" name="Rectangle 95"/>
              <p:cNvSpPr>
                <a:spLocks noChangeArrowheads="1"/>
              </p:cNvSpPr>
              <p:nvPr/>
            </p:nvSpPr>
            <p:spPr bwMode="auto">
              <a:xfrm>
                <a:off x="5038" y="1048"/>
                <a:ext cx="119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42" name="Rectangle 94"/>
              <p:cNvSpPr>
                <a:spLocks noChangeArrowheads="1"/>
              </p:cNvSpPr>
              <p:nvPr/>
            </p:nvSpPr>
            <p:spPr bwMode="auto">
              <a:xfrm>
                <a:off x="5880" y="1048"/>
                <a:ext cx="106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41" name="Rectangle 93"/>
              <p:cNvSpPr>
                <a:spLocks noChangeArrowheads="1"/>
              </p:cNvSpPr>
              <p:nvPr/>
            </p:nvSpPr>
            <p:spPr bwMode="auto">
              <a:xfrm>
                <a:off x="5038" y="1270"/>
                <a:ext cx="948" cy="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40" name="Rectangle 92"/>
              <p:cNvSpPr>
                <a:spLocks noChangeArrowheads="1"/>
              </p:cNvSpPr>
              <p:nvPr/>
            </p:nvSpPr>
            <p:spPr bwMode="auto">
              <a:xfrm>
                <a:off x="5157" y="1048"/>
                <a:ext cx="723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39" name="Rectangle 91"/>
              <p:cNvSpPr>
                <a:spLocks noChangeArrowheads="1"/>
              </p:cNvSpPr>
              <p:nvPr/>
            </p:nvSpPr>
            <p:spPr bwMode="auto">
              <a:xfrm>
                <a:off x="5645" y="1056"/>
                <a:ext cx="2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A5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8" name="Rectangle 90"/>
              <p:cNvSpPr>
                <a:spLocks noChangeArrowheads="1"/>
              </p:cNvSpPr>
              <p:nvPr/>
            </p:nvSpPr>
            <p:spPr bwMode="auto">
              <a:xfrm>
                <a:off x="5880" y="1056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7" name="Rectangle 89"/>
              <p:cNvSpPr>
                <a:spLocks noChangeArrowheads="1"/>
              </p:cNvSpPr>
              <p:nvPr/>
            </p:nvSpPr>
            <p:spPr bwMode="auto">
              <a:xfrm>
                <a:off x="5972" y="1025"/>
                <a:ext cx="947" cy="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36" name="Rectangle 88"/>
              <p:cNvSpPr>
                <a:spLocks noChangeArrowheads="1"/>
              </p:cNvSpPr>
              <p:nvPr/>
            </p:nvSpPr>
            <p:spPr bwMode="auto">
              <a:xfrm>
                <a:off x="5972" y="1048"/>
                <a:ext cx="119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35" name="Rectangle 87"/>
              <p:cNvSpPr>
                <a:spLocks noChangeArrowheads="1"/>
              </p:cNvSpPr>
              <p:nvPr/>
            </p:nvSpPr>
            <p:spPr bwMode="auto">
              <a:xfrm>
                <a:off x="6814" y="1048"/>
                <a:ext cx="105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34" name="Rectangle 86"/>
              <p:cNvSpPr>
                <a:spLocks noChangeArrowheads="1"/>
              </p:cNvSpPr>
              <p:nvPr/>
            </p:nvSpPr>
            <p:spPr bwMode="auto">
              <a:xfrm>
                <a:off x="5972" y="1270"/>
                <a:ext cx="947" cy="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33" name="Rectangle 85"/>
              <p:cNvSpPr>
                <a:spLocks noChangeArrowheads="1"/>
              </p:cNvSpPr>
              <p:nvPr/>
            </p:nvSpPr>
            <p:spPr bwMode="auto">
              <a:xfrm>
                <a:off x="6091" y="1048"/>
                <a:ext cx="723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32" name="Rectangle 84"/>
              <p:cNvSpPr>
                <a:spLocks noChangeArrowheads="1"/>
              </p:cNvSpPr>
              <p:nvPr/>
            </p:nvSpPr>
            <p:spPr bwMode="auto">
              <a:xfrm>
                <a:off x="6578" y="1056"/>
                <a:ext cx="2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1" name="Rectangle 83"/>
              <p:cNvSpPr>
                <a:spLocks noChangeArrowheads="1"/>
              </p:cNvSpPr>
              <p:nvPr/>
            </p:nvSpPr>
            <p:spPr bwMode="auto">
              <a:xfrm>
                <a:off x="6814" y="1056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0" name="Rectangle 82"/>
              <p:cNvSpPr>
                <a:spLocks noChangeArrowheads="1"/>
              </p:cNvSpPr>
              <p:nvPr/>
            </p:nvSpPr>
            <p:spPr bwMode="auto">
              <a:xfrm>
                <a:off x="6905" y="1025"/>
                <a:ext cx="948" cy="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29" name="Rectangle 81"/>
              <p:cNvSpPr>
                <a:spLocks noChangeArrowheads="1"/>
              </p:cNvSpPr>
              <p:nvPr/>
            </p:nvSpPr>
            <p:spPr bwMode="auto">
              <a:xfrm>
                <a:off x="6905" y="1048"/>
                <a:ext cx="119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28" name="Rectangle 80"/>
              <p:cNvSpPr>
                <a:spLocks noChangeArrowheads="1"/>
              </p:cNvSpPr>
              <p:nvPr/>
            </p:nvSpPr>
            <p:spPr bwMode="auto">
              <a:xfrm>
                <a:off x="7748" y="1048"/>
                <a:ext cx="105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27" name="Rectangle 79"/>
              <p:cNvSpPr>
                <a:spLocks noChangeArrowheads="1"/>
              </p:cNvSpPr>
              <p:nvPr/>
            </p:nvSpPr>
            <p:spPr bwMode="auto">
              <a:xfrm>
                <a:off x="6905" y="1270"/>
                <a:ext cx="948" cy="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26" name="Rectangle 78"/>
              <p:cNvSpPr>
                <a:spLocks noChangeArrowheads="1"/>
              </p:cNvSpPr>
              <p:nvPr/>
            </p:nvSpPr>
            <p:spPr bwMode="auto">
              <a:xfrm>
                <a:off x="7024" y="1048"/>
                <a:ext cx="724" cy="22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25" name="Rectangle 77"/>
              <p:cNvSpPr>
                <a:spLocks noChangeArrowheads="1"/>
              </p:cNvSpPr>
              <p:nvPr/>
            </p:nvSpPr>
            <p:spPr bwMode="auto">
              <a:xfrm>
                <a:off x="7694" y="1056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4" name="Rectangle 76"/>
              <p:cNvSpPr>
                <a:spLocks noChangeArrowheads="1"/>
              </p:cNvSpPr>
              <p:nvPr/>
            </p:nvSpPr>
            <p:spPr bwMode="auto">
              <a:xfrm>
                <a:off x="7748" y="1056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3" name="Rectangle 75"/>
              <p:cNvSpPr>
                <a:spLocks noChangeArrowheads="1"/>
              </p:cNvSpPr>
              <p:nvPr/>
            </p:nvSpPr>
            <p:spPr bwMode="auto">
              <a:xfrm>
                <a:off x="1153" y="1272"/>
                <a:ext cx="2507" cy="40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22" name="Rectangle 74"/>
              <p:cNvSpPr>
                <a:spLocks noChangeArrowheads="1"/>
              </p:cNvSpPr>
              <p:nvPr/>
            </p:nvSpPr>
            <p:spPr bwMode="auto">
              <a:xfrm>
                <a:off x="1153" y="1312"/>
                <a:ext cx="119" cy="221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21" name="Rectangle 73"/>
              <p:cNvSpPr>
                <a:spLocks noChangeArrowheads="1"/>
              </p:cNvSpPr>
              <p:nvPr/>
            </p:nvSpPr>
            <p:spPr bwMode="auto">
              <a:xfrm>
                <a:off x="3555" y="1312"/>
                <a:ext cx="105" cy="221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20" name="Rectangle 72"/>
              <p:cNvSpPr>
                <a:spLocks noChangeArrowheads="1"/>
              </p:cNvSpPr>
              <p:nvPr/>
            </p:nvSpPr>
            <p:spPr bwMode="auto">
              <a:xfrm>
                <a:off x="1272" y="1312"/>
                <a:ext cx="2283" cy="22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19" name="Rectangle 71"/>
              <p:cNvSpPr>
                <a:spLocks noChangeArrowheads="1"/>
              </p:cNvSpPr>
              <p:nvPr/>
            </p:nvSpPr>
            <p:spPr bwMode="auto">
              <a:xfrm>
                <a:off x="1272" y="1319"/>
                <a:ext cx="615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FD*59: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8" name="Rectangle 70"/>
              <p:cNvSpPr>
                <a:spLocks noChangeArrowheads="1"/>
              </p:cNvSpPr>
              <p:nvPr/>
            </p:nvSpPr>
            <p:spPr bwMode="auto">
              <a:xfrm>
                <a:off x="1875" y="1319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7" name="Rectangle 69"/>
              <p:cNvSpPr>
                <a:spLocks noChangeArrowheads="1"/>
              </p:cNvSpPr>
              <p:nvPr/>
            </p:nvSpPr>
            <p:spPr bwMode="auto">
              <a:xfrm>
                <a:off x="3765" y="1319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6" name="Rectangle 68"/>
              <p:cNvSpPr>
                <a:spLocks noChangeArrowheads="1"/>
              </p:cNvSpPr>
              <p:nvPr/>
            </p:nvSpPr>
            <p:spPr bwMode="auto">
              <a:xfrm>
                <a:off x="3994" y="1319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5" name="Rectangle 67"/>
              <p:cNvSpPr>
                <a:spLocks noChangeArrowheads="1"/>
              </p:cNvSpPr>
              <p:nvPr/>
            </p:nvSpPr>
            <p:spPr bwMode="auto">
              <a:xfrm>
                <a:off x="4104" y="1272"/>
                <a:ext cx="948" cy="40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14" name="Rectangle 66"/>
              <p:cNvSpPr>
                <a:spLocks noChangeArrowheads="1"/>
              </p:cNvSpPr>
              <p:nvPr/>
            </p:nvSpPr>
            <p:spPr bwMode="auto">
              <a:xfrm>
                <a:off x="4104" y="1312"/>
                <a:ext cx="119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13" name="Rectangle 65"/>
              <p:cNvSpPr>
                <a:spLocks noChangeArrowheads="1"/>
              </p:cNvSpPr>
              <p:nvPr/>
            </p:nvSpPr>
            <p:spPr bwMode="auto">
              <a:xfrm>
                <a:off x="4947" y="1312"/>
                <a:ext cx="105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12" name="Rectangle 64"/>
              <p:cNvSpPr>
                <a:spLocks noChangeArrowheads="1"/>
              </p:cNvSpPr>
              <p:nvPr/>
            </p:nvSpPr>
            <p:spPr bwMode="auto">
              <a:xfrm>
                <a:off x="4223" y="1312"/>
                <a:ext cx="724" cy="2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11" name="Rectangle 63"/>
              <p:cNvSpPr>
                <a:spLocks noChangeArrowheads="1"/>
              </p:cNvSpPr>
              <p:nvPr/>
            </p:nvSpPr>
            <p:spPr bwMode="auto">
              <a:xfrm>
                <a:off x="4732" y="1319"/>
                <a:ext cx="21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57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0" name="Rectangle 62"/>
              <p:cNvSpPr>
                <a:spLocks noChangeArrowheads="1"/>
              </p:cNvSpPr>
              <p:nvPr/>
            </p:nvSpPr>
            <p:spPr bwMode="auto">
              <a:xfrm>
                <a:off x="4947" y="1319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9" name="Rectangle 61"/>
              <p:cNvSpPr>
                <a:spLocks noChangeArrowheads="1"/>
              </p:cNvSpPr>
              <p:nvPr/>
            </p:nvSpPr>
            <p:spPr bwMode="auto">
              <a:xfrm>
                <a:off x="5038" y="1272"/>
                <a:ext cx="948" cy="40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08" name="Rectangle 60"/>
              <p:cNvSpPr>
                <a:spLocks noChangeArrowheads="1"/>
              </p:cNvSpPr>
              <p:nvPr/>
            </p:nvSpPr>
            <p:spPr bwMode="auto">
              <a:xfrm>
                <a:off x="5038" y="1312"/>
                <a:ext cx="119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07" name="Rectangle 59"/>
              <p:cNvSpPr>
                <a:spLocks noChangeArrowheads="1"/>
              </p:cNvSpPr>
              <p:nvPr/>
            </p:nvSpPr>
            <p:spPr bwMode="auto">
              <a:xfrm>
                <a:off x="5880" y="1312"/>
                <a:ext cx="106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06" name="Rectangle 58"/>
              <p:cNvSpPr>
                <a:spLocks noChangeArrowheads="1"/>
              </p:cNvSpPr>
              <p:nvPr/>
            </p:nvSpPr>
            <p:spPr bwMode="auto">
              <a:xfrm>
                <a:off x="5157" y="1312"/>
                <a:ext cx="723" cy="2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05" name="Rectangle 57"/>
              <p:cNvSpPr>
                <a:spLocks noChangeArrowheads="1"/>
              </p:cNvSpPr>
              <p:nvPr/>
            </p:nvSpPr>
            <p:spPr bwMode="auto">
              <a:xfrm>
                <a:off x="5654" y="1319"/>
                <a:ext cx="225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F5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4" name="Rectangle 56"/>
              <p:cNvSpPr>
                <a:spLocks noChangeArrowheads="1"/>
              </p:cNvSpPr>
              <p:nvPr/>
            </p:nvSpPr>
            <p:spPr bwMode="auto">
              <a:xfrm>
                <a:off x="5880" y="1319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3" name="Rectangle 55"/>
              <p:cNvSpPr>
                <a:spLocks noChangeArrowheads="1"/>
              </p:cNvSpPr>
              <p:nvPr/>
            </p:nvSpPr>
            <p:spPr bwMode="auto">
              <a:xfrm>
                <a:off x="5972" y="1272"/>
                <a:ext cx="947" cy="40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02" name="Rectangle 54"/>
              <p:cNvSpPr>
                <a:spLocks noChangeArrowheads="1"/>
              </p:cNvSpPr>
              <p:nvPr/>
            </p:nvSpPr>
            <p:spPr bwMode="auto">
              <a:xfrm>
                <a:off x="5972" y="1312"/>
                <a:ext cx="119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01" name="Rectangle 53"/>
              <p:cNvSpPr>
                <a:spLocks noChangeArrowheads="1"/>
              </p:cNvSpPr>
              <p:nvPr/>
            </p:nvSpPr>
            <p:spPr bwMode="auto">
              <a:xfrm>
                <a:off x="6814" y="1312"/>
                <a:ext cx="105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00" name="Rectangle 52"/>
              <p:cNvSpPr>
                <a:spLocks noChangeArrowheads="1"/>
              </p:cNvSpPr>
              <p:nvPr/>
            </p:nvSpPr>
            <p:spPr bwMode="auto">
              <a:xfrm>
                <a:off x="6091" y="1312"/>
                <a:ext cx="723" cy="2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99" name="Rectangle 51"/>
              <p:cNvSpPr>
                <a:spLocks noChangeArrowheads="1"/>
              </p:cNvSpPr>
              <p:nvPr/>
            </p:nvSpPr>
            <p:spPr bwMode="auto">
              <a:xfrm>
                <a:off x="6761" y="1319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8" name="Rectangle 50"/>
              <p:cNvSpPr>
                <a:spLocks noChangeArrowheads="1"/>
              </p:cNvSpPr>
              <p:nvPr/>
            </p:nvSpPr>
            <p:spPr bwMode="auto">
              <a:xfrm>
                <a:off x="6814" y="1319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7" name="Rectangle 49"/>
              <p:cNvSpPr>
                <a:spLocks noChangeArrowheads="1"/>
              </p:cNvSpPr>
              <p:nvPr/>
            </p:nvSpPr>
            <p:spPr bwMode="auto">
              <a:xfrm>
                <a:off x="6905" y="1272"/>
                <a:ext cx="948" cy="40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96" name="Rectangle 48"/>
              <p:cNvSpPr>
                <a:spLocks noChangeArrowheads="1"/>
              </p:cNvSpPr>
              <p:nvPr/>
            </p:nvSpPr>
            <p:spPr bwMode="auto">
              <a:xfrm>
                <a:off x="6905" y="1312"/>
                <a:ext cx="119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95" name="Rectangle 47"/>
              <p:cNvSpPr>
                <a:spLocks noChangeArrowheads="1"/>
              </p:cNvSpPr>
              <p:nvPr/>
            </p:nvSpPr>
            <p:spPr bwMode="auto">
              <a:xfrm>
                <a:off x="7748" y="1312"/>
                <a:ext cx="105" cy="221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94" name="Rectangle 46"/>
              <p:cNvSpPr>
                <a:spLocks noChangeArrowheads="1"/>
              </p:cNvSpPr>
              <p:nvPr/>
            </p:nvSpPr>
            <p:spPr bwMode="auto">
              <a:xfrm>
                <a:off x="7024" y="1312"/>
                <a:ext cx="724" cy="223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93" name="Rectangle 45"/>
              <p:cNvSpPr>
                <a:spLocks noChangeArrowheads="1"/>
              </p:cNvSpPr>
              <p:nvPr/>
            </p:nvSpPr>
            <p:spPr bwMode="auto">
              <a:xfrm>
                <a:off x="7694" y="1319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2" name="Rectangle 44"/>
              <p:cNvSpPr>
                <a:spLocks noChangeArrowheads="1"/>
              </p:cNvSpPr>
              <p:nvPr/>
            </p:nvSpPr>
            <p:spPr bwMode="auto">
              <a:xfrm>
                <a:off x="7748" y="1319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1" name="Rectangle 43"/>
              <p:cNvSpPr>
                <a:spLocks noChangeArrowheads="1"/>
              </p:cNvSpPr>
              <p:nvPr/>
            </p:nvSpPr>
            <p:spPr bwMode="auto">
              <a:xfrm>
                <a:off x="1153" y="1554"/>
                <a:ext cx="2507" cy="2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90" name="Rectangle 42"/>
              <p:cNvSpPr>
                <a:spLocks noChangeArrowheads="1"/>
              </p:cNvSpPr>
              <p:nvPr/>
            </p:nvSpPr>
            <p:spPr bwMode="auto">
              <a:xfrm>
                <a:off x="1153" y="1577"/>
                <a:ext cx="119" cy="224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89" name="Rectangle 41"/>
              <p:cNvSpPr>
                <a:spLocks noChangeArrowheads="1"/>
              </p:cNvSpPr>
              <p:nvPr/>
            </p:nvSpPr>
            <p:spPr bwMode="auto">
              <a:xfrm>
                <a:off x="3555" y="1577"/>
                <a:ext cx="105" cy="224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88" name="Rectangle 40"/>
              <p:cNvSpPr>
                <a:spLocks noChangeArrowheads="1"/>
              </p:cNvSpPr>
              <p:nvPr/>
            </p:nvSpPr>
            <p:spPr bwMode="auto">
              <a:xfrm>
                <a:off x="1272" y="1577"/>
                <a:ext cx="2283" cy="224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87" name="Rectangle 39"/>
              <p:cNvSpPr>
                <a:spLocks noChangeArrowheads="1"/>
              </p:cNvSpPr>
              <p:nvPr/>
            </p:nvSpPr>
            <p:spPr bwMode="auto">
              <a:xfrm>
                <a:off x="1272" y="1585"/>
                <a:ext cx="795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Solução: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6" name="Rectangle 38"/>
              <p:cNvSpPr>
                <a:spLocks noChangeArrowheads="1"/>
              </p:cNvSpPr>
              <p:nvPr/>
            </p:nvSpPr>
            <p:spPr bwMode="auto">
              <a:xfrm>
                <a:off x="2026" y="1585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5" name="Rectangle 37"/>
              <p:cNvSpPr>
                <a:spLocks noChangeArrowheads="1"/>
              </p:cNvSpPr>
              <p:nvPr/>
            </p:nvSpPr>
            <p:spPr bwMode="auto">
              <a:xfrm>
                <a:off x="3765" y="1585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4" name="Rectangle 36"/>
              <p:cNvSpPr>
                <a:spLocks noChangeArrowheads="1"/>
              </p:cNvSpPr>
              <p:nvPr/>
            </p:nvSpPr>
            <p:spPr bwMode="auto">
              <a:xfrm>
                <a:off x="3994" y="1585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3" name="Rectangle 35"/>
              <p:cNvSpPr>
                <a:spLocks noChangeArrowheads="1"/>
              </p:cNvSpPr>
              <p:nvPr/>
            </p:nvSpPr>
            <p:spPr bwMode="auto">
              <a:xfrm>
                <a:off x="4104" y="1554"/>
                <a:ext cx="948" cy="23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82" name="Rectangle 34"/>
              <p:cNvSpPr>
                <a:spLocks noChangeArrowheads="1"/>
              </p:cNvSpPr>
              <p:nvPr/>
            </p:nvSpPr>
            <p:spPr bwMode="auto">
              <a:xfrm>
                <a:off x="4104" y="1577"/>
                <a:ext cx="119" cy="224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4947" y="1577"/>
                <a:ext cx="105" cy="224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4223" y="1577"/>
                <a:ext cx="724" cy="224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4732" y="1585"/>
                <a:ext cx="21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58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4947" y="1585"/>
                <a:ext cx="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5038" y="1554"/>
                <a:ext cx="948" cy="23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5038" y="1577"/>
                <a:ext cx="119" cy="224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5880" y="1577"/>
                <a:ext cx="106" cy="224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5157" y="1577"/>
                <a:ext cx="723" cy="224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5633" y="1585"/>
                <a:ext cx="2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880" y="1585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5972" y="1554"/>
              <a:ext cx="947" cy="2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5972" y="1577"/>
              <a:ext cx="119" cy="22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6814" y="1577"/>
              <a:ext cx="105" cy="22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6091" y="1577"/>
              <a:ext cx="723" cy="22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6600" y="1585"/>
              <a:ext cx="2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6814" y="1585"/>
              <a:ext cx="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6905" y="1554"/>
              <a:ext cx="948" cy="2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6905" y="1577"/>
              <a:ext cx="119" cy="22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7748" y="1577"/>
              <a:ext cx="105" cy="22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7024" y="1577"/>
              <a:ext cx="724" cy="22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7533" y="1585"/>
              <a:ext cx="2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7748" y="1585"/>
              <a:ext cx="19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1167" y="1533"/>
              <a:ext cx="2486" cy="19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4111" y="1533"/>
              <a:ext cx="93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5045" y="1533"/>
              <a:ext cx="18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5063" y="1533"/>
              <a:ext cx="916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5979" y="1533"/>
              <a:ext cx="18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5997" y="1533"/>
              <a:ext cx="915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6912" y="1533"/>
              <a:ext cx="19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6931" y="1533"/>
              <a:ext cx="915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119" y="1801"/>
              <a:ext cx="6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525</Words>
  <Application>Microsoft Office PowerPoint</Application>
  <PresentationFormat>Apresentação na tela (4:3)</PresentationFormat>
  <Paragraphs>175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Laboratório Microcontroladores 2013B</vt:lpstr>
      <vt:lpstr>Objetivos</vt:lpstr>
      <vt:lpstr>Exercícios</vt:lpstr>
      <vt:lpstr>Exercício 1</vt:lpstr>
      <vt:lpstr>Exercício 2</vt:lpstr>
      <vt:lpstr>Exercício 3</vt:lpstr>
      <vt:lpstr>Exercício 4</vt:lpstr>
      <vt:lpstr>Exercício 5</vt:lpstr>
      <vt:lpstr>Exercício 6</vt:lpstr>
      <vt:lpstr>Relatório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</dc:title>
  <dc:creator>Edvaldo</dc:creator>
  <cp:lastModifiedBy>Edvaldo</cp:lastModifiedBy>
  <cp:revision>24</cp:revision>
  <dcterms:created xsi:type="dcterms:W3CDTF">2012-02-27T19:52:08Z</dcterms:created>
  <dcterms:modified xsi:type="dcterms:W3CDTF">2013-08-29T12:22:34Z</dcterms:modified>
</cp:coreProperties>
</file>