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4"/>
  </p:sldMasterIdLst>
  <p:sldIdLst>
    <p:sldId id="256" r:id="rId5"/>
    <p:sldId id="257" r:id="rId6"/>
    <p:sldId id="258" r:id="rId7"/>
    <p:sldId id="259" r:id="rId8"/>
    <p:sldId id="265" r:id="rId9"/>
    <p:sldId id="266" r:id="rId10"/>
    <p:sldId id="260" r:id="rId11"/>
    <p:sldId id="261" r:id="rId12"/>
    <p:sldId id="267" r:id="rId13"/>
    <p:sldId id="262" r:id="rId14"/>
    <p:sldId id="268" r:id="rId15"/>
    <p:sldId id="263" r:id="rId16"/>
    <p:sldId id="26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FD8F3-4F51-4FCB-8314-C5E0AB7EE4C2}" v="62" dt="2024-12-02T01:16:11.706"/>
    <p1510:client id="{6C83082B-D036-2EE1-AC83-5D1979406DBE}" v="5" dt="2024-12-02T01:03:29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9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0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8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9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8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0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688" y="2074799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/>
              <a:t>SmartHealth</a:t>
            </a:r>
            <a:r>
              <a:rPr lang="en-US" sz="4800" b="1" dirty="0"/>
              <a:t> - AI-Enhanced Health Monitoring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568" y="427165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SOEN 6841 - Software Project Management</a:t>
            </a:r>
          </a:p>
          <a:p>
            <a:pPr algn="ctr"/>
            <a:r>
              <a:rPr lang="en-CA" b="1" dirty="0"/>
              <a:t>Fall 2024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33199"/>
            <a:ext cx="8229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CA"/>
          </a:p>
          <a:p>
            <a:pPr algn="ctr">
              <a:defRPr sz="1800"/>
            </a:pPr>
            <a:r>
              <a:rPr lang="en-CA"/>
              <a:t>Submitted by:</a:t>
            </a:r>
            <a:br>
              <a:rPr lang="en-CA"/>
            </a:br>
            <a:r>
              <a:rPr lang="en-CA"/>
              <a:t>Mutasiumur Rahman - 40232104</a:t>
            </a:r>
            <a:br>
              <a:rPr lang="en-CA"/>
            </a:br>
            <a:r>
              <a:rPr lang="en-CA"/>
              <a:t>Tarek Ferdous - 40221751</a:t>
            </a:r>
            <a:br>
              <a:rPr lang="en-CA"/>
            </a:br>
            <a:r>
              <a:rPr lang="en-CA"/>
              <a:t>Rafsan Shartaj Uddin - 40275033</a:t>
            </a:r>
            <a:br>
              <a:rPr lang="en-CA"/>
            </a:br>
            <a:r>
              <a:rPr lang="en-CA"/>
              <a:t>Ishmam Raiyan Rouf - 40274734</a:t>
            </a:r>
            <a:br>
              <a:rPr lang="en-CA"/>
            </a:br>
            <a:r>
              <a:rPr lang="en-CA"/>
              <a:t>Mohammad Shahidul Alam - 40230431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Risk Assessment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56231"/>
            <a:ext cx="7799832" cy="4014217"/>
          </a:xfrm>
        </p:spPr>
        <p:txBody>
          <a:bodyPr>
            <a:normAutofit/>
          </a:bodyPr>
          <a:lstStyle/>
          <a:p>
            <a:r>
              <a:rPr b="1" dirty="0"/>
              <a:t>Identified Risks:</a:t>
            </a:r>
          </a:p>
          <a:p>
            <a:r>
              <a:rPr dirty="0"/>
              <a:t>- Technical: Integration with wearables, AI algorithm complexity.</a:t>
            </a:r>
          </a:p>
          <a:p>
            <a:r>
              <a:rPr dirty="0"/>
              <a:t>- Operational: User adoption, technical glitches.</a:t>
            </a:r>
          </a:p>
          <a:p>
            <a:r>
              <a:rPr dirty="0"/>
              <a:t>- Economic: Budget constraints, market competition.</a:t>
            </a:r>
          </a:p>
          <a:p>
            <a:endParaRPr dirty="0"/>
          </a:p>
          <a:p>
            <a:r>
              <a:rPr b="1" dirty="0"/>
              <a:t>Mitigation Strategies:</a:t>
            </a:r>
          </a:p>
          <a:p>
            <a:r>
              <a:rPr dirty="0"/>
              <a:t>- Compatibility testing and partnerships for wearable integration.</a:t>
            </a:r>
          </a:p>
          <a:p>
            <a:r>
              <a:rPr dirty="0"/>
              <a:t>- Rigorous AI model testing and user-centric design improvements.</a:t>
            </a:r>
          </a:p>
          <a:p>
            <a:r>
              <a:rPr dirty="0"/>
              <a:t>- Proactive budget management and strategic feature differentiation.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5E41-4BA3-2F1D-69FB-51B774D3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Risk Impact Analysis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C9DA67-5BBF-E744-8F3B-6A5C23D23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017143"/>
              </p:ext>
            </p:extLst>
          </p:nvPr>
        </p:nvGraphicFramePr>
        <p:xfrm>
          <a:off x="1028700" y="1856232"/>
          <a:ext cx="7086600" cy="3904490"/>
        </p:xfrm>
        <a:graphic>
          <a:graphicData uri="http://schemas.openxmlformats.org/drawingml/2006/table">
            <a:tbl>
              <a:tblPr/>
              <a:tblGrid>
                <a:gridCol w="3013813">
                  <a:extLst>
                    <a:ext uri="{9D8B030D-6E8A-4147-A177-3AD203B41FA5}">
                      <a16:colId xmlns:a16="http://schemas.microsoft.com/office/drawing/2014/main" val="625118772"/>
                    </a:ext>
                  </a:extLst>
                </a:gridCol>
                <a:gridCol w="1296780">
                  <a:extLst>
                    <a:ext uri="{9D8B030D-6E8A-4147-A177-3AD203B41FA5}">
                      <a16:colId xmlns:a16="http://schemas.microsoft.com/office/drawing/2014/main" val="4247765291"/>
                    </a:ext>
                  </a:extLst>
                </a:gridCol>
                <a:gridCol w="1392838">
                  <a:extLst>
                    <a:ext uri="{9D8B030D-6E8A-4147-A177-3AD203B41FA5}">
                      <a16:colId xmlns:a16="http://schemas.microsoft.com/office/drawing/2014/main" val="2255891442"/>
                    </a:ext>
                  </a:extLst>
                </a:gridCol>
                <a:gridCol w="1383169">
                  <a:extLst>
                    <a:ext uri="{9D8B030D-6E8A-4147-A177-3AD203B41FA5}">
                      <a16:colId xmlns:a16="http://schemas.microsoft.com/office/drawing/2014/main" val="488338959"/>
                    </a:ext>
                  </a:extLst>
                </a:gridCol>
              </a:tblGrid>
              <a:tr h="49926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Risk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Likelihood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Impact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Priority Level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291860"/>
                  </a:ext>
                </a:extLst>
              </a:tr>
              <a:tr h="74249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Integration Challenges with Wearable Devices</a:t>
                      </a:r>
                      <a:endParaRPr lang="en-US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Moderate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lang="en-CA" dirty="0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662576"/>
                  </a:ext>
                </a:extLst>
              </a:tr>
              <a:tr h="49926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Accuracy Concerns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705982"/>
                  </a:ext>
                </a:extLst>
              </a:tr>
              <a:tr h="57351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Budget Constraints Affecting Scalability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lang="en-CA" dirty="0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90114"/>
                  </a:ext>
                </a:extLst>
              </a:tr>
              <a:tr h="74249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Complexity in Developing AI Algorithms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Moderate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Moderate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Moderate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449103"/>
                  </a:ext>
                </a:extLst>
              </a:tr>
              <a:tr h="49926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Adoption Due to Poor Experience</a:t>
                      </a:r>
                      <a:endParaRPr lang="en-US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Moderate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Moderate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600739"/>
                  </a:ext>
                </a:extLst>
              </a:tr>
              <a:tr h="34820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Market Fluctuations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Moderate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Moderate</a:t>
                      </a:r>
                      <a:endParaRPr lang="en-CA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Moderate</a:t>
                      </a:r>
                      <a:endParaRPr lang="en-CA" dirty="0">
                        <a:effectLst/>
                      </a:endParaRPr>
                    </a:p>
                  </a:txBody>
                  <a:tcPr marL="63500" marR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49179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DBB7987-001E-55D6-FBD6-17D3CCA4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6697" y="-71982"/>
            <a:ext cx="10902249" cy="56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42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968" y="286604"/>
            <a:ext cx="7543800" cy="1450757"/>
          </a:xfrm>
        </p:spPr>
        <p:txBody>
          <a:bodyPr/>
          <a:lstStyle/>
          <a:p>
            <a:r>
              <a:rPr b="1" dirty="0"/>
              <a:t>Budgeting and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688" y="1931288"/>
            <a:ext cx="2926080" cy="3472815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b="1" dirty="0"/>
              <a:t>Monitoring and Control:</a:t>
            </a:r>
          </a:p>
          <a:p>
            <a:r>
              <a:rPr dirty="0"/>
              <a:t>- Regular expense reviews with tracking tools.</a:t>
            </a:r>
          </a:p>
          <a:p>
            <a:r>
              <a:rPr dirty="0"/>
              <a:t>- Approval process for high-value expenses.</a:t>
            </a:r>
          </a:p>
          <a:p>
            <a:r>
              <a:rPr dirty="0"/>
              <a:t>- Forecasting based on historical data for proactive adjustments.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0393F8-9D2E-1544-FEC7-D782C3B4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1288"/>
            <a:ext cx="4736592" cy="35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65375"/>
            <a:ext cx="7863840" cy="4041649"/>
          </a:xfrm>
        </p:spPr>
        <p:txBody>
          <a:bodyPr>
            <a:normAutofit/>
          </a:bodyPr>
          <a:lstStyle/>
          <a:p>
            <a:r>
              <a:rPr b="1" dirty="0" err="1"/>
              <a:t>SmartHealth</a:t>
            </a:r>
            <a:r>
              <a:rPr b="1" dirty="0"/>
              <a:t> Platform:</a:t>
            </a:r>
          </a:p>
          <a:p>
            <a:r>
              <a:rPr dirty="0"/>
              <a:t>- Provides AI-driven, personalized health management tools.</a:t>
            </a:r>
          </a:p>
          <a:p>
            <a:r>
              <a:rPr dirty="0"/>
              <a:t>- Supports healthcare providers with remote monitoring capabilities.</a:t>
            </a:r>
          </a:p>
          <a:p>
            <a:endParaRPr dirty="0"/>
          </a:p>
          <a:p>
            <a:r>
              <a:rPr b="1" dirty="0"/>
              <a:t>Key Takeaways:</a:t>
            </a:r>
          </a:p>
          <a:p>
            <a:r>
              <a:rPr dirty="0"/>
              <a:t>- High feasibility across technical, operational, and economic dimensions.</a:t>
            </a:r>
          </a:p>
          <a:p>
            <a:r>
              <a:rPr dirty="0"/>
              <a:t>- Robust risk mitigation and scalable project plan ensure long-term success.</a:t>
            </a:r>
          </a:p>
          <a:p>
            <a:r>
              <a:rPr dirty="0"/>
              <a:t>- Budget and resource allocation support sustainable growth and innovation.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9F79-A2A9-A67B-5912-CA52B62F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GitHub Link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E9A8-79AD-3A95-2BAE-AC369DF6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https://github.com/Mutasimur/SOEN-6481_Software-Project-Management</a:t>
            </a:r>
          </a:p>
        </p:txBody>
      </p:sp>
    </p:spTree>
    <p:extLst>
      <p:ext uri="{BB962C8B-B14F-4D97-AF65-F5344CB8AC3E}">
        <p14:creationId xmlns:p14="http://schemas.microsoft.com/office/powerpoint/2010/main" val="50456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and Feasibility Study</a:t>
            </a:r>
          </a:p>
          <a:p>
            <a:r>
              <a:t>2. Solution Proposal</a:t>
            </a:r>
          </a:p>
          <a:p>
            <a:r>
              <a:t>3. Key Features and Functional Requirements</a:t>
            </a:r>
          </a:p>
          <a:p>
            <a:r>
              <a:t>4. Project Plan (WBS and Agile Development Approach)</a:t>
            </a:r>
          </a:p>
          <a:p>
            <a:r>
              <a:t>5. Risk Assessment and Mitigation</a:t>
            </a:r>
          </a:p>
          <a:p>
            <a:r>
              <a:t>6. Budgeting and Allocation</a:t>
            </a:r>
          </a:p>
          <a:p>
            <a:r>
              <a:t>7.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37945"/>
            <a:ext cx="8019288" cy="4407408"/>
          </a:xfrm>
        </p:spPr>
        <p:txBody>
          <a:bodyPr>
            <a:normAutofit fontScale="85000" lnSpcReduction="20000"/>
          </a:bodyPr>
          <a:lstStyle/>
          <a:p>
            <a:r>
              <a:rPr b="1" dirty="0"/>
              <a:t>1. Scope and Functionalities:</a:t>
            </a:r>
          </a:p>
          <a:p>
            <a:r>
              <a:rPr dirty="0"/>
              <a:t>   - Personalized health insights, AI-powered virtual assistant, and secure data sharing.</a:t>
            </a:r>
          </a:p>
          <a:p>
            <a:r>
              <a:rPr dirty="0"/>
              <a:t>   - Remote monitoring for healthcare providers.</a:t>
            </a:r>
          </a:p>
          <a:p>
            <a:r>
              <a:rPr b="1" dirty="0"/>
              <a:t>2. Technical Feasibility:</a:t>
            </a:r>
          </a:p>
          <a:p>
            <a:r>
              <a:rPr dirty="0"/>
              <a:t>   - Utilizes advanced AI algorithms, cloud computing, and robust security measures.</a:t>
            </a:r>
          </a:p>
          <a:p>
            <a:r>
              <a:rPr dirty="0"/>
              <a:t>   - GDPR and HIPAA compliance for data privacy.</a:t>
            </a:r>
          </a:p>
          <a:p>
            <a:r>
              <a:rPr b="1" dirty="0"/>
              <a:t>3. Operational Feasibility:</a:t>
            </a:r>
          </a:p>
          <a:p>
            <a:r>
              <a:rPr dirty="0"/>
              <a:t>   - Aligns with healthcare trends for preventive care and user accessibility.</a:t>
            </a:r>
          </a:p>
          <a:p>
            <a:r>
              <a:rPr dirty="0"/>
              <a:t>   - Intuitive design ensures seamless integration into healthcare workflows.</a:t>
            </a:r>
          </a:p>
          <a:p>
            <a:r>
              <a:rPr b="1" dirty="0"/>
              <a:t>4. Economic Feasibility:</a:t>
            </a:r>
          </a:p>
          <a:p>
            <a:r>
              <a:rPr dirty="0"/>
              <a:t>   - Cost savings through preventive care and subscription-based revenue model.</a:t>
            </a:r>
          </a:p>
          <a:p>
            <a:r>
              <a:rPr dirty="0"/>
              <a:t>   - Sustainable growth with high ROI projected within 3-5 years.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Solution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37945"/>
            <a:ext cx="8229600" cy="4242814"/>
          </a:xfrm>
        </p:spPr>
        <p:txBody>
          <a:bodyPr>
            <a:normAutofit/>
          </a:bodyPr>
          <a:lstStyle/>
          <a:p>
            <a:r>
              <a:rPr b="1" dirty="0" err="1"/>
              <a:t>SmartHealth</a:t>
            </a:r>
            <a:r>
              <a:rPr b="1" dirty="0"/>
              <a:t> Platform Features:</a:t>
            </a:r>
          </a:p>
          <a:p>
            <a:r>
              <a:rPr dirty="0"/>
              <a:t>- Cross-platform mobile and web applications for user engagement and healthcare provider access.</a:t>
            </a:r>
          </a:p>
          <a:p>
            <a:r>
              <a:rPr dirty="0"/>
              <a:t>- Data analytics engine for personalized insights and real-time monitoring.</a:t>
            </a:r>
          </a:p>
          <a:p>
            <a:r>
              <a:rPr dirty="0"/>
              <a:t>- Backend engine for secure data management and integration.</a:t>
            </a:r>
          </a:p>
          <a:p>
            <a:r>
              <a:rPr b="1" dirty="0"/>
              <a:t>Key Objectives:</a:t>
            </a:r>
          </a:p>
          <a:p>
            <a:r>
              <a:rPr dirty="0"/>
              <a:t>- Enhance health management through AI-driven insights.</a:t>
            </a:r>
          </a:p>
          <a:p>
            <a:r>
              <a:rPr dirty="0"/>
              <a:t>- Support scalability and adaptability via modular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759E-FC98-24AB-F682-7B1198B7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System Architecture Diagram</a:t>
            </a:r>
          </a:p>
        </p:txBody>
      </p:sp>
      <p:pic>
        <p:nvPicPr>
          <p:cNvPr id="5" name="Content Placeholder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172DEF99-C5F5-1D29-F846-D0314D53E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624" y="1820981"/>
            <a:ext cx="3922776" cy="4480394"/>
          </a:xfrm>
        </p:spPr>
      </p:pic>
    </p:spTree>
    <p:extLst>
      <p:ext uri="{BB962C8B-B14F-4D97-AF65-F5344CB8AC3E}">
        <p14:creationId xmlns:p14="http://schemas.microsoft.com/office/powerpoint/2010/main" val="70333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DF50-CA54-F6F3-7900-5041025A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Flow Diagram</a:t>
            </a:r>
          </a:p>
        </p:txBody>
      </p:sp>
      <p:pic>
        <p:nvPicPr>
          <p:cNvPr id="5" name="Content Placeholder 4" descr="A diagram of a event bus&#10;&#10;Description automatically generated">
            <a:extLst>
              <a:ext uri="{FF2B5EF4-FFF2-40B4-BE49-F238E27FC236}">
                <a16:creationId xmlns:a16="http://schemas.microsoft.com/office/drawing/2014/main" id="{E7426CD3-038D-4FFA-A8DA-C1E56776F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406" y="1846263"/>
            <a:ext cx="5331637" cy="4022725"/>
          </a:xfrm>
        </p:spPr>
      </p:pic>
    </p:spTree>
    <p:extLst>
      <p:ext uri="{BB962C8B-B14F-4D97-AF65-F5344CB8AC3E}">
        <p14:creationId xmlns:p14="http://schemas.microsoft.com/office/powerpoint/2010/main" val="199449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Functional and Non-Functional Requirements</a:t>
            </a:r>
            <a:endParaRPr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0B0878-AD87-EBC3-DAAB-307553C2EE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954" y="1925192"/>
            <a:ext cx="5270991" cy="356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Plan and Agile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7089"/>
            <a:ext cx="7863840" cy="4197096"/>
          </a:xfrm>
        </p:spPr>
        <p:txBody>
          <a:bodyPr>
            <a:normAutofit/>
          </a:bodyPr>
          <a:lstStyle/>
          <a:p>
            <a:r>
              <a:rPr b="1" dirty="0"/>
              <a:t>Work Breakdown Structure (WBS):</a:t>
            </a:r>
          </a:p>
          <a:p>
            <a:r>
              <a:rPr dirty="0"/>
              <a:t>- Requirement Analysis, Architecture Design, Development, Integration, Testing, and Launch.</a:t>
            </a:r>
          </a:p>
          <a:p>
            <a:r>
              <a:rPr b="1" dirty="0"/>
              <a:t>Agile Development Practices:</a:t>
            </a:r>
          </a:p>
          <a:p>
            <a:r>
              <a:rPr dirty="0"/>
              <a:t>- Iterative sprints with regular feedback.</a:t>
            </a:r>
          </a:p>
          <a:p>
            <a:r>
              <a:rPr dirty="0"/>
              <a:t>- Sprint reviews and retrospectives ensure continuous improvement.</a:t>
            </a:r>
          </a:p>
          <a:p>
            <a:r>
              <a:rPr dirty="0"/>
              <a:t>- User and stakeholder feedback integrated into product backlog.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16DE-0180-F9A0-AEC6-77BA31EE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Project Timeline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F83EB91-1890-E245-2ECD-7908A7FA7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985820"/>
            <a:ext cx="7543800" cy="3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53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60140F900EA24CB8EFF18E2CC5D192" ma:contentTypeVersion="6" ma:contentTypeDescription="Create a new document." ma:contentTypeScope="" ma:versionID="cb7d3972b0d95f657cd25d4d5bb83452">
  <xsd:schema xmlns:xsd="http://www.w3.org/2001/XMLSchema" xmlns:xs="http://www.w3.org/2001/XMLSchema" xmlns:p="http://schemas.microsoft.com/office/2006/metadata/properties" xmlns:ns3="b9246430-805d-4990-8c6c-7658ea52df43" targetNamespace="http://schemas.microsoft.com/office/2006/metadata/properties" ma:root="true" ma:fieldsID="e4476a47d4d7dd1d6753996a50ad1328" ns3:_="">
    <xsd:import namespace="b9246430-805d-4990-8c6c-7658ea52df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46430-805d-4990-8c6c-7658ea52d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246430-805d-4990-8c6c-7658ea52df43" xsi:nil="true"/>
  </documentManagement>
</p:properties>
</file>

<file path=customXml/itemProps1.xml><?xml version="1.0" encoding="utf-8"?>
<ds:datastoreItem xmlns:ds="http://schemas.openxmlformats.org/officeDocument/2006/customXml" ds:itemID="{36CA1793-7E22-4A5A-B10D-2BE03FF21F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58F9B2-3A8C-4051-B5AC-89E1F9CE01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246430-805d-4990-8c6c-7658ea52df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309773-5FF0-443D-B3A5-D3424830F996}">
  <ds:schemaRefs>
    <ds:schemaRef ds:uri="http://schemas.microsoft.com/office/2006/documentManagement/types"/>
    <ds:schemaRef ds:uri="http://schemas.microsoft.com/office/infopath/2007/PartnerControls"/>
    <ds:schemaRef ds:uri="b9246430-805d-4990-8c6c-7658ea52df43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561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Times New Roman</vt:lpstr>
      <vt:lpstr>Retrospect</vt:lpstr>
      <vt:lpstr>SmartHealth - AI-Enhanced Health Monitoring Platform</vt:lpstr>
      <vt:lpstr>Agenda</vt:lpstr>
      <vt:lpstr>Feasibility Study</vt:lpstr>
      <vt:lpstr>Solution Proposal</vt:lpstr>
      <vt:lpstr>System Architecture Diagram</vt:lpstr>
      <vt:lpstr>Data Flow Diagram</vt:lpstr>
      <vt:lpstr>Functional and Non-Functional Requirements</vt:lpstr>
      <vt:lpstr>Project Plan and Agile Approach</vt:lpstr>
      <vt:lpstr>Project Timeline</vt:lpstr>
      <vt:lpstr>Risk Assessment and Mitigation</vt:lpstr>
      <vt:lpstr>Risk Impact Analysis Table</vt:lpstr>
      <vt:lpstr>Budgeting and Allocation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Mutasimur Rahman</dc:creator>
  <cp:keywords/>
  <dc:description>generated using python-pptx</dc:description>
  <cp:lastModifiedBy>Mutasimur Rahman</cp:lastModifiedBy>
  <cp:revision>6</cp:revision>
  <dcterms:created xsi:type="dcterms:W3CDTF">2013-01-27T09:14:16Z</dcterms:created>
  <dcterms:modified xsi:type="dcterms:W3CDTF">2024-12-08T15:35:49Z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0x0101005C60140F900EA24CB8EFF18E2CC5D192</vt:lpwstr>
  </property>
</Properties>
</file>