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7" r:id="rId5"/>
    <p:sldId id="308" r:id="rId6"/>
    <p:sldId id="278" r:id="rId7"/>
    <p:sldId id="319" r:id="rId8"/>
    <p:sldId id="309" r:id="rId9"/>
    <p:sldId id="320" r:id="rId10"/>
    <p:sldId id="321" r:id="rId11"/>
    <p:sldId id="315" r:id="rId12"/>
    <p:sldId id="318" r:id="rId13"/>
    <p:sldId id="322" r:id="rId14"/>
    <p:sldId id="324" r:id="rId15"/>
    <p:sldId id="325" r:id="rId16"/>
    <p:sldId id="323"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405" autoAdjust="0"/>
  </p:normalViewPr>
  <p:slideViewPr>
    <p:cSldViewPr snapToGrid="0">
      <p:cViewPr>
        <p:scale>
          <a:sx n="75" d="100"/>
          <a:sy n="75" d="100"/>
        </p:scale>
        <p:origin x="540" y="-22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12/29/2024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36967-AA4F-6FDD-8F8F-95EC2B2D45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644085-C7B6-9B44-12E3-98659974AA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CB834-1D70-A8A4-4D30-D11060A704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3FE36B-61BE-2404-08B6-25B07CF3EC52}"/>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1605912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20E63-FDDF-9E3C-02C1-C9D7CC334A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0C632E-7DC2-D55B-6BBD-D230B201C4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2B944-6F51-C058-CAB8-7F8318738F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0DE4AE-57C8-A957-6BBE-FA13E4828456}"/>
              </a:ext>
            </a:extLst>
          </p:cNvPr>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2514409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A0147-49B7-FEC3-28B5-193EC080F2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3ECF6-9CA1-631E-8898-A1A05521F2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0FDBA-AE8D-E7F3-BFC9-4AF1FEEA1F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8A4E2B-5ED4-C016-CF2B-F19D9DF5F6D6}"/>
              </a:ext>
            </a:extLst>
          </p:cNvPr>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9951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706FE-B063-1F65-BCF3-2028758C9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C12C0-6C31-D988-6568-7B9945FCD2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6B3165-FCDE-4630-2029-8C25269056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B3E6D2-1515-CF8F-56D7-E1B2AB4E5447}"/>
              </a:ext>
            </a:extLst>
          </p:cNvPr>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74742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6AF3C-DE42-63AA-E254-5DA6949364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C9A69-6E9F-7BD6-A9A5-E5B2369AC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33BC2E-2A23-E809-DEA2-F1B72DDB23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36AA91-2A7B-A790-BD54-628FE00EB8D7}"/>
              </a:ext>
            </a:extLst>
          </p:cNvPr>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645042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EBB73-4C4B-7E2D-C3AC-FD4CDAF264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D1DBD-874C-A7A4-B936-FAF74D2459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43B48F-0292-5D9E-AD7D-118ECA1860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2D9CFE-EE4C-D0A8-0DB3-FE8089CBA8EB}"/>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419911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AB1D4-C056-9FC4-B5EE-58E7BE9DF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622F2-6A26-453F-0F99-BC3113EA6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B252A-D8B6-18F3-633B-9D20C7AD66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2EDCDB-85B2-1939-3428-BB9C02651068}"/>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62571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C35A5-C2D9-92C9-FB07-F569FE337E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AB4102-EA19-4508-8951-94ABF8B617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C2DB90-347A-936F-49D3-2E7BDF7BDD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8C41A3-15AE-F65B-96BB-D0D30CF95476}"/>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96193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marL="0" marR="0" algn="ctr">
              <a:lnSpc>
                <a:spcPct val="115000"/>
              </a:lnSpc>
              <a:spcAft>
                <a:spcPts val="1000"/>
              </a:spcAft>
            </a:pPr>
            <a:r>
              <a:rPr lang="en-US" sz="4400" kern="100" dirty="0">
                <a:effectLst/>
                <a:latin typeface="Calibri" panose="020F0502020204030204" pitchFamily="34" charset="0"/>
                <a:ea typeface="Calibri" panose="020F0502020204030204" pitchFamily="34" charset="0"/>
                <a:cs typeface="Arial" panose="020B0604020202020204" pitchFamily="34" charset="0"/>
              </a:rPr>
              <a:t>PAI NEURAL NETWORK PROJECT</a:t>
            </a:r>
            <a:br>
              <a:rPr lang="en-US" sz="44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Submitted by:</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effectLst/>
                <a:latin typeface="Calibri" panose="020F0502020204030204" pitchFamily="34" charset="0"/>
                <a:ea typeface="Calibri" panose="020F0502020204030204" pitchFamily="34" charset="0"/>
                <a:cs typeface="Arial" panose="020B0604020202020204" pitchFamily="34" charset="0"/>
              </a:rPr>
              <a:t>MUTAWIFFAH MUDASSAR KHAN</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effectLst/>
                <a:latin typeface="Calibri" panose="020F0502020204030204" pitchFamily="34" charset="0"/>
                <a:ea typeface="Calibri" panose="020F0502020204030204" pitchFamily="34" charset="0"/>
                <a:cs typeface="Arial" panose="020B0604020202020204" pitchFamily="34" charset="0"/>
              </a:rPr>
              <a:t>SP23-BAI-054</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kern="100" dirty="0">
                <a:effectLst/>
                <a:latin typeface="Calibri" panose="020F0502020204030204" pitchFamily="34" charset="0"/>
                <a:ea typeface="Calibri" panose="020F0502020204030204" pitchFamily="34" charset="0"/>
                <a:cs typeface="Arial" panose="020B0604020202020204" pitchFamily="34" charset="0"/>
              </a:rPr>
              <a:t>AND </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effectLst/>
                <a:latin typeface="Calibri" panose="020F0502020204030204" pitchFamily="34" charset="0"/>
                <a:ea typeface="Calibri" panose="020F0502020204030204" pitchFamily="34" charset="0"/>
                <a:cs typeface="Arial" panose="020B0604020202020204" pitchFamily="34" charset="0"/>
              </a:rPr>
              <a:t>WAJEEHA ASLAM</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effectLst/>
                <a:latin typeface="Calibri" panose="020F0502020204030204" pitchFamily="34" charset="0"/>
                <a:ea typeface="Calibri" panose="020F0502020204030204" pitchFamily="34" charset="0"/>
                <a:cs typeface="Arial" panose="020B0604020202020204" pitchFamily="34" charset="0"/>
              </a:rPr>
              <a:t>SP23-BAI-054</a:t>
            </a:r>
            <a:br>
              <a:rPr lang="en-US" sz="1800" kern="100" dirty="0">
                <a:effectLst/>
                <a:latin typeface="Calibri" panose="020F0502020204030204" pitchFamily="34" charset="0"/>
                <a:ea typeface="Calibri" panose="020F0502020204030204" pitchFamily="34" charset="0"/>
                <a:cs typeface="Arial" panose="020B0604020202020204" pitchFamily="34" charset="0"/>
              </a:rPr>
            </a:br>
            <a:endParaRPr lang="en-US" sz="4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8EB2A-8F6E-46FD-4662-D346D3ABCD4E}"/>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9675B6B3-37B0-C482-739E-B4BCAB8BD968}"/>
              </a:ext>
            </a:extLst>
          </p:cNvPr>
          <p:cNvSpPr txBox="1"/>
          <p:nvPr/>
        </p:nvSpPr>
        <p:spPr>
          <a:xfrm>
            <a:off x="725714" y="319314"/>
            <a:ext cx="11219543" cy="5929828"/>
          </a:xfrm>
          <a:prstGeom prst="rect">
            <a:avLst/>
          </a:prstGeom>
          <a:noFill/>
        </p:spPr>
        <p:txBody>
          <a:bodyPr wrap="square" rtlCol="0">
            <a:spAutoFit/>
          </a:bodyPr>
          <a:lstStyle/>
          <a:p>
            <a:pPr marL="0" marR="0">
              <a:lnSpc>
                <a:spcPct val="115000"/>
              </a:lnSpc>
              <a:spcAft>
                <a:spcPts val="1000"/>
              </a:spcAft>
            </a:pPr>
            <a:r>
              <a:rPr lang="en-US" sz="2800" b="1" kern="100" dirty="0">
                <a:effectLst/>
                <a:latin typeface="Calibri" panose="020F0502020204030204" pitchFamily="34" charset="0"/>
                <a:ea typeface="Calibri" panose="020F0502020204030204" pitchFamily="34" charset="0"/>
                <a:cs typeface="Arial" panose="020B0604020202020204" pitchFamily="34" charset="0"/>
              </a:rPr>
              <a:t>5. Learning Curves</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2800" b="1" kern="100" dirty="0">
                <a:effectLst/>
                <a:latin typeface="Calibri" panose="020F0502020204030204" pitchFamily="34" charset="0"/>
                <a:ea typeface="Calibri" panose="020F0502020204030204" pitchFamily="34" charset="0"/>
                <a:cs typeface="Arial" panose="020B0604020202020204" pitchFamily="34" charset="0"/>
              </a:rPr>
              <a:t>PyTorch ANN (Reg)</a:t>
            </a:r>
            <a:r>
              <a:rPr lang="en-US" sz="2800" kern="100" dirty="0">
                <a:effectLst/>
                <a:latin typeface="Calibri" panose="020F0502020204030204" pitchFamily="34" charset="0"/>
                <a:ea typeface="Calibri" panose="020F0502020204030204" pitchFamily="34" charset="0"/>
                <a:cs typeface="Arial" panose="020B0604020202020204" pitchFamily="34" charset="0"/>
              </a:rPr>
              <a:t>: The training curve showed steady improvement with lower MSE and MAE across epochs, but the training curve did not exhibit significant overfitting or underfitting issues.</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2800" b="1" kern="100" dirty="0">
                <a:effectLst/>
                <a:latin typeface="Calibri" panose="020F0502020204030204" pitchFamily="34" charset="0"/>
                <a:ea typeface="Calibri" panose="020F0502020204030204" pitchFamily="34" charset="0"/>
                <a:cs typeface="Arial" panose="020B0604020202020204" pitchFamily="34" charset="0"/>
              </a:rPr>
              <a:t>PyTorch ANN (Class)</a:t>
            </a:r>
            <a:r>
              <a:rPr lang="en-US" sz="2800" kern="100" dirty="0">
                <a:effectLst/>
                <a:latin typeface="Calibri" panose="020F0502020204030204" pitchFamily="34" charset="0"/>
                <a:ea typeface="Calibri" panose="020F0502020204030204" pitchFamily="34" charset="0"/>
                <a:cs typeface="Arial" panose="020B0604020202020204" pitchFamily="34" charset="0"/>
              </a:rPr>
              <a:t>: The accuracy curve showed gradual improvement, with validation accuracy closely tracking training accuracy, suggesting no significant overfitting.</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2800" b="1" kern="100" dirty="0">
                <a:effectLst/>
                <a:latin typeface="Calibri" panose="020F0502020204030204" pitchFamily="34" charset="0"/>
                <a:ea typeface="Calibri" panose="020F0502020204030204" pitchFamily="34" charset="0"/>
                <a:cs typeface="Arial" panose="020B0604020202020204" pitchFamily="34" charset="0"/>
              </a:rPr>
              <a:t>Keras CNN Models</a:t>
            </a:r>
            <a:r>
              <a:rPr lang="en-US" sz="2800" kern="100" dirty="0">
                <a:effectLst/>
                <a:latin typeface="Calibri" panose="020F0502020204030204" pitchFamily="34" charset="0"/>
                <a:ea typeface="Calibri" panose="020F0502020204030204" pitchFamily="34" charset="0"/>
                <a:cs typeface="Arial" panose="020B0604020202020204" pitchFamily="34" charset="0"/>
              </a:rPr>
              <a:t>: All CNN models displayed stable learning curves, with improved accuracy and reduced loss over epochs. The validation accuracy closely followed the training accuracy.</a:t>
            </a:r>
          </a:p>
          <a:p>
            <a:endParaRPr lang="en-US" sz="2400" dirty="0"/>
          </a:p>
        </p:txBody>
      </p:sp>
    </p:spTree>
    <p:extLst>
      <p:ext uri="{BB962C8B-B14F-4D97-AF65-F5344CB8AC3E}">
        <p14:creationId xmlns:p14="http://schemas.microsoft.com/office/powerpoint/2010/main" val="306328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52667-A538-50B4-64D8-6878B4037B7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7DFBBE4-3ED3-718E-5ABF-EAD3F17127A2}"/>
              </a:ext>
            </a:extLst>
          </p:cNvPr>
          <p:cNvSpPr txBox="1"/>
          <p:nvPr/>
        </p:nvSpPr>
        <p:spPr>
          <a:xfrm>
            <a:off x="308428" y="1792514"/>
            <a:ext cx="11219543" cy="4154984"/>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Neural Network Regression (ANN)</a:t>
            </a:r>
            <a:r>
              <a:rPr lang="en-US" sz="2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Strengths</a:t>
            </a:r>
            <a:r>
              <a:rPr lang="en-US" sz="2400" dirty="0">
                <a:latin typeface="Arial" panose="020B0604020202020204" pitchFamily="34" charset="0"/>
                <a:cs typeface="Arial" panose="020B0604020202020204" pitchFamily="34" charset="0"/>
              </a:rPr>
              <a:t>: ANN models are highly flexible and can capture complex patterns in data, making them well-suited for regression tasks. In our experiments, the ANN performed effectively for predicting continuous values, showing high adaptability to varying input features.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Weaknesses</a:t>
            </a:r>
            <a:r>
              <a:rPr lang="en-US" sz="2400" dirty="0">
                <a:latin typeface="Arial" panose="020B0604020202020204" pitchFamily="34" charset="0"/>
                <a:cs typeface="Arial" panose="020B0604020202020204" pitchFamily="34" charset="0"/>
              </a:rPr>
              <a:t>: A significant limitation of the ANN model was its susceptibility to overfitting, especially with smaller datasets. Additionally, the model required significant computational resources and time for training, which could become impractical for larger datasets. The tuning of hyperparameters (e.g., learning rate, number of layers) also proved to be crucial for optimal performance.</a:t>
            </a:r>
          </a:p>
          <a:p>
            <a:endParaRPr lang="en-US" sz="2400" dirty="0"/>
          </a:p>
        </p:txBody>
      </p:sp>
    </p:spTree>
    <p:extLst>
      <p:ext uri="{BB962C8B-B14F-4D97-AF65-F5344CB8AC3E}">
        <p14:creationId xmlns:p14="http://schemas.microsoft.com/office/powerpoint/2010/main" val="91488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A75D4-2C26-2C3D-EE38-B41239B8701E}"/>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C5DEBEE5-40B7-9418-DC4D-EFEFFAC47830}"/>
              </a:ext>
            </a:extLst>
          </p:cNvPr>
          <p:cNvSpPr txBox="1"/>
          <p:nvPr/>
        </p:nvSpPr>
        <p:spPr>
          <a:xfrm>
            <a:off x="308428" y="1792514"/>
            <a:ext cx="11219543" cy="3785652"/>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Convolutional Neural Networks (CNN) for Classification</a:t>
            </a:r>
            <a:r>
              <a:rPr lang="en-US" sz="2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Strengths</a:t>
            </a:r>
            <a:r>
              <a:rPr lang="en-US" sz="2400" dirty="0">
                <a:latin typeface="Arial" panose="020B0604020202020204" pitchFamily="34" charset="0"/>
                <a:cs typeface="Arial" panose="020B0604020202020204" pitchFamily="34" charset="0"/>
              </a:rPr>
              <a:t>: CNNs are excellent for extracting hierarchical features from data, particularly in image classification tasks. In our experiments, the CNN model demonstrated superior performance in classification, especially with image-based data, leveraging spatial relationships effectively. It also outperformed traditional machine learning models in terms of accuracy and robustness.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Weaknesses</a:t>
            </a:r>
            <a:r>
              <a:rPr lang="en-US" sz="2400" dirty="0">
                <a:latin typeface="Arial" panose="020B0604020202020204" pitchFamily="34" charset="0"/>
                <a:cs typeface="Arial" panose="020B0604020202020204" pitchFamily="34" charset="0"/>
              </a:rPr>
              <a:t>: However, CNNs are highly data-hungry, requiring large datasets to avoid overfitting. Additionally, they require significant computational resources, particularly when training on high-resolution images. Training time can also be prolonged, especially with deeper architectures.</a:t>
            </a:r>
          </a:p>
        </p:txBody>
      </p:sp>
    </p:spTree>
    <p:extLst>
      <p:ext uri="{BB962C8B-B14F-4D97-AF65-F5344CB8AC3E}">
        <p14:creationId xmlns:p14="http://schemas.microsoft.com/office/powerpoint/2010/main" val="77198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61602-C151-9534-B512-2192CFB439B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1CEFA9AC-D7DF-597D-49E5-D54B5BD3DABE}"/>
              </a:ext>
            </a:extLst>
          </p:cNvPr>
          <p:cNvSpPr txBox="1"/>
          <p:nvPr/>
        </p:nvSpPr>
        <p:spPr>
          <a:xfrm>
            <a:off x="464458" y="319313"/>
            <a:ext cx="11480800" cy="5350183"/>
          </a:xfrm>
          <a:prstGeom prst="rect">
            <a:avLst/>
          </a:prstGeom>
          <a:noFill/>
        </p:spPr>
        <p:txBody>
          <a:bodyPr wrap="square" rtlCol="0">
            <a:spAutoFit/>
          </a:bodyPr>
          <a:lstStyle/>
          <a:p>
            <a:pPr marL="0" marR="0">
              <a:lnSpc>
                <a:spcPct val="115000"/>
              </a:lnSpc>
              <a:spcAft>
                <a:spcPts val="10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6. Confusion Matrix (For Classification)</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Aft>
                <a:spcPts val="10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The confusion matrix for </a:t>
            </a:r>
            <a:r>
              <a:rPr lang="en-US" sz="2000" b="1" kern="100" dirty="0">
                <a:effectLst/>
                <a:latin typeface="Arial" panose="020B0604020202020204" pitchFamily="34" charset="0"/>
                <a:ea typeface="Calibri" panose="020F0502020204030204" pitchFamily="34" charset="0"/>
                <a:cs typeface="Arial" panose="020B0604020202020204" pitchFamily="34" charset="0"/>
              </a:rPr>
              <a:t>Model 1</a:t>
            </a:r>
            <a:r>
              <a:rPr lang="en-US" sz="2000" kern="100" dirty="0">
                <a:effectLst/>
                <a:latin typeface="Arial" panose="020B0604020202020204" pitchFamily="34" charset="0"/>
                <a:ea typeface="Calibri" panose="020F0502020204030204" pitchFamily="34" charset="0"/>
                <a:cs typeface="Arial" panose="020B0604020202020204" pitchFamily="34" charset="0"/>
              </a:rPr>
              <a:t> (Simple CNN) shows a mixed performance across the 10 CIFAR-10 classes. Some classes, such as airplanes and automobiles, were classified with higher accuracy, while others, such as frogs and horses, had lower accuracy.</a:t>
            </a:r>
          </a:p>
          <a:p>
            <a:pPr marL="0" marR="0">
              <a:lnSpc>
                <a:spcPct val="115000"/>
              </a:lnSpc>
              <a:spcAft>
                <a:spcPts val="10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7. Conclusion</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Aft>
                <a:spcPts val="10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The models implemented in both PyTorch and Keras demonstrated varying performance based on the complexity of the architecture and the task. The </a:t>
            </a:r>
            <a:r>
              <a:rPr lang="en-US" sz="2000" b="1" kern="100" dirty="0">
                <a:effectLst/>
                <a:latin typeface="Arial" panose="020B0604020202020204" pitchFamily="34" charset="0"/>
                <a:ea typeface="Calibri" panose="020F0502020204030204" pitchFamily="34" charset="0"/>
                <a:cs typeface="Arial" panose="020B0604020202020204" pitchFamily="34" charset="0"/>
              </a:rPr>
              <a:t>Keras CNN models</a:t>
            </a:r>
            <a:r>
              <a:rPr lang="en-US" sz="2000" kern="100" dirty="0">
                <a:effectLst/>
                <a:latin typeface="Arial" panose="020B0604020202020204" pitchFamily="34" charset="0"/>
                <a:ea typeface="Calibri" panose="020F0502020204030204" pitchFamily="34" charset="0"/>
                <a:cs typeface="Arial" panose="020B0604020202020204" pitchFamily="34" charset="0"/>
              </a:rPr>
              <a:t> showed superior performance on the CIFAR-10 classification task, highlighting the effectiveness of CNNs for image classification. The </a:t>
            </a:r>
            <a:r>
              <a:rPr lang="en-US" sz="2000" b="1" kern="100" dirty="0">
                <a:effectLst/>
                <a:latin typeface="Arial" panose="020B0604020202020204" pitchFamily="34" charset="0"/>
                <a:ea typeface="Calibri" panose="020F0502020204030204" pitchFamily="34" charset="0"/>
                <a:cs typeface="Arial" panose="020B0604020202020204" pitchFamily="34" charset="0"/>
              </a:rPr>
              <a:t>PyTorch ANN model</a:t>
            </a:r>
            <a:r>
              <a:rPr lang="en-US" sz="2000" kern="100" dirty="0">
                <a:effectLst/>
                <a:latin typeface="Arial" panose="020B0604020202020204" pitchFamily="34" charset="0"/>
                <a:ea typeface="Calibri" panose="020F0502020204030204" pitchFamily="34" charset="0"/>
                <a:cs typeface="Arial" panose="020B0604020202020204" pitchFamily="34" charset="0"/>
              </a:rPr>
              <a:t> for regression performed reasonably well with the California Housing dataset, achieving a high R² value.</a:t>
            </a:r>
          </a:p>
          <a:p>
            <a:pPr marL="0" marR="0">
              <a:lnSpc>
                <a:spcPct val="115000"/>
              </a:lnSpc>
              <a:spcAft>
                <a:spcPts val="10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The </a:t>
            </a:r>
            <a:r>
              <a:rPr lang="en-US" sz="2000" b="1" kern="100" dirty="0">
                <a:effectLst/>
                <a:latin typeface="Arial" panose="020B0604020202020204" pitchFamily="34" charset="0"/>
                <a:ea typeface="Calibri" panose="020F0502020204030204" pitchFamily="34" charset="0"/>
                <a:cs typeface="Arial" panose="020B0604020202020204" pitchFamily="34" charset="0"/>
              </a:rPr>
              <a:t>next steps</a:t>
            </a:r>
            <a:r>
              <a:rPr lang="en-US" sz="2000" kern="100" dirty="0">
                <a:effectLst/>
                <a:latin typeface="Arial" panose="020B0604020202020204" pitchFamily="34" charset="0"/>
                <a:ea typeface="Calibri" panose="020F0502020204030204" pitchFamily="34" charset="0"/>
                <a:cs typeface="Arial" panose="020B0604020202020204" pitchFamily="34" charset="0"/>
              </a:rPr>
              <a:t> could involve experimenting with more complex architectures, regularization techniques, and hyperparameter tuning to further improve model performance.</a:t>
            </a:r>
          </a:p>
          <a:p>
            <a:endParaRPr lang="en-US" sz="2400" dirty="0"/>
          </a:p>
        </p:txBody>
      </p:sp>
    </p:spTree>
    <p:extLst>
      <p:ext uri="{BB962C8B-B14F-4D97-AF65-F5344CB8AC3E}">
        <p14:creationId xmlns:p14="http://schemas.microsoft.com/office/powerpoint/2010/main" val="1166816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pPr marL="0" marR="0">
              <a:lnSpc>
                <a:spcPct val="115000"/>
              </a:lnSpc>
              <a:spcAft>
                <a:spcPts val="10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Report on Neural Network Models for Regression and Classification</a:t>
            </a:r>
            <a:br>
              <a:rPr lang="en-US" sz="1800" kern="100" dirty="0">
                <a:effectLst/>
                <a:latin typeface="Calibri" panose="020F0502020204030204" pitchFamily="34" charset="0"/>
                <a:ea typeface="Calibri" panose="020F0502020204030204" pitchFamily="34" charset="0"/>
                <a:cs typeface="Arial" panose="020B0604020202020204" pitchFamily="34" charset="0"/>
              </a:rPr>
            </a:br>
            <a:r>
              <a:rPr lang="en-US" sz="1800" b="1" kern="100" dirty="0">
                <a:effectLst/>
                <a:latin typeface="Calibri" panose="020F0502020204030204" pitchFamily="34" charset="0"/>
                <a:ea typeface="Calibri" panose="020F0502020204030204" pitchFamily="34" charset="0"/>
                <a:cs typeface="Arial" panose="020B0604020202020204" pitchFamily="34" charset="0"/>
              </a:rPr>
              <a:t>Project Overview:</a:t>
            </a:r>
            <a:r>
              <a:rPr lang="en-US" sz="1800" kern="100" dirty="0">
                <a:effectLst/>
                <a:latin typeface="Calibri" panose="020F0502020204030204" pitchFamily="34" charset="0"/>
                <a:ea typeface="Calibri" panose="020F0502020204030204" pitchFamily="34" charset="0"/>
                <a:cs typeface="Arial" panose="020B0604020202020204" pitchFamily="34" charset="0"/>
              </a:rPr>
              <a:t> The task is to design and implement neural network models using different frameworks (PyTorch for regression and classification tasks, and Keras for classification) and evaluate their performance across various datasets. The models and their performance are compared in terms of their architecture, training configurations, performance metrics, and learning curves.</a:t>
            </a:r>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ADEE923-10AE-C6CC-8554-B3AC47C2D185}"/>
              </a:ext>
            </a:extLst>
          </p:cNvPr>
          <p:cNvSpPr txBox="1"/>
          <p:nvPr/>
        </p:nvSpPr>
        <p:spPr>
          <a:xfrm>
            <a:off x="381000" y="279400"/>
            <a:ext cx="11099800" cy="6273256"/>
          </a:xfrm>
          <a:prstGeom prst="rect">
            <a:avLst/>
          </a:prstGeom>
          <a:noFill/>
        </p:spPr>
        <p:txBody>
          <a:bodyPr wrap="square" rtlCol="0">
            <a:spAutoFit/>
          </a:bodyPr>
          <a:lstStyle/>
          <a:p>
            <a:pPr marL="0" marR="0">
              <a:lnSpc>
                <a:spcPct val="115000"/>
              </a:lnSpc>
              <a:spcAft>
                <a:spcPts val="1000"/>
              </a:spcAft>
            </a:pPr>
            <a:r>
              <a:rPr lang="en-US" sz="1600" b="1" kern="100" dirty="0">
                <a:effectLst/>
                <a:latin typeface="Calibri" panose="020F0502020204030204" pitchFamily="34" charset="0"/>
                <a:ea typeface="Calibri" panose="020F0502020204030204" pitchFamily="34" charset="0"/>
                <a:cs typeface="Arial" panose="020B0604020202020204" pitchFamily="34" charset="0"/>
              </a:rPr>
              <a:t>1. Regression Task: PyTorch ANN</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Aft>
                <a:spcPts val="1000"/>
              </a:spcAft>
            </a:pPr>
            <a:r>
              <a:rPr lang="en-US" sz="1600" b="1" kern="100" dirty="0">
                <a:effectLst/>
                <a:latin typeface="Calibri" panose="020F0502020204030204" pitchFamily="34" charset="0"/>
                <a:ea typeface="Calibri" panose="020F0502020204030204" pitchFamily="34" charset="0"/>
                <a:cs typeface="Arial" panose="020B0604020202020204" pitchFamily="34" charset="0"/>
              </a:rPr>
              <a:t>Dataset:</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Aft>
                <a:spcPts val="10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The </a:t>
            </a:r>
            <a:r>
              <a:rPr lang="en-US" sz="1600" b="1" kern="100" dirty="0">
                <a:effectLst/>
                <a:latin typeface="Calibri" panose="020F0502020204030204" pitchFamily="34" charset="0"/>
                <a:ea typeface="Calibri" panose="020F0502020204030204" pitchFamily="34" charset="0"/>
                <a:cs typeface="Arial" panose="020B0604020202020204" pitchFamily="34" charset="0"/>
              </a:rPr>
              <a:t>California Housing</a:t>
            </a:r>
            <a:r>
              <a:rPr lang="en-US" sz="1600" kern="100" dirty="0">
                <a:effectLst/>
                <a:latin typeface="Calibri" panose="020F0502020204030204" pitchFamily="34" charset="0"/>
                <a:ea typeface="Calibri" panose="020F0502020204030204" pitchFamily="34" charset="0"/>
                <a:cs typeface="Arial" panose="020B0604020202020204" pitchFamily="34" charset="0"/>
              </a:rPr>
              <a:t> dataset, sourced from sci-kit-</a:t>
            </a:r>
            <a:r>
              <a:rPr lang="en-US" sz="1600" kern="100" dirty="0" err="1">
                <a:effectLst/>
                <a:latin typeface="Calibri" panose="020F0502020204030204" pitchFamily="34" charset="0"/>
                <a:ea typeface="Calibri" panose="020F0502020204030204" pitchFamily="34" charset="0"/>
                <a:cs typeface="Arial" panose="020B0604020202020204" pitchFamily="34" charset="0"/>
              </a:rPr>
              <a:t>learn’s</a:t>
            </a:r>
            <a:r>
              <a:rPr lang="en-US" sz="1600" kern="100" dirty="0">
                <a:effectLst/>
                <a:latin typeface="Calibri" panose="020F0502020204030204" pitchFamily="34" charset="0"/>
                <a:ea typeface="Calibri" panose="020F0502020204030204" pitchFamily="34" charset="0"/>
                <a:cs typeface="Arial" panose="020B0604020202020204" pitchFamily="34" charset="0"/>
              </a:rPr>
              <a:t> fetch_california_housing function, is used for the regression task. The dataset consists of 8 features (e.g., median income, housing age, etc.) and a target variable (median house value). The data is split into training (80%) and testing (20%) sets, and features are standardized using StandardScaler.</a:t>
            </a:r>
          </a:p>
          <a:p>
            <a:pPr marL="0" marR="0">
              <a:lnSpc>
                <a:spcPct val="115000"/>
              </a:lnSpc>
              <a:spcAft>
                <a:spcPts val="1000"/>
              </a:spcAft>
            </a:pPr>
            <a:r>
              <a:rPr lang="en-US" sz="1600" b="1" kern="100" dirty="0">
                <a:effectLst/>
                <a:latin typeface="Calibri" panose="020F0502020204030204" pitchFamily="34" charset="0"/>
                <a:ea typeface="Calibri" panose="020F0502020204030204" pitchFamily="34" charset="0"/>
                <a:cs typeface="Arial" panose="020B0604020202020204" pitchFamily="34" charset="0"/>
              </a:rPr>
              <a:t>Model Architecture:</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Aft>
                <a:spcPts val="10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The PyTorch ANN model implemented consists of:</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Input Layer</a:t>
            </a:r>
            <a:r>
              <a:rPr lang="en-US" sz="1600" kern="100" dirty="0">
                <a:effectLst/>
                <a:latin typeface="Calibri" panose="020F0502020204030204" pitchFamily="34" charset="0"/>
                <a:ea typeface="Calibri" panose="020F0502020204030204" pitchFamily="34" charset="0"/>
                <a:cs typeface="Arial" panose="020B0604020202020204" pitchFamily="34" charset="0"/>
              </a:rPr>
              <a:t>: 8 features</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Hidden Layer 1</a:t>
            </a:r>
            <a:r>
              <a:rPr lang="en-US" sz="1600" kern="100" dirty="0">
                <a:effectLst/>
                <a:latin typeface="Calibri" panose="020F0502020204030204" pitchFamily="34" charset="0"/>
                <a:ea typeface="Calibri" panose="020F0502020204030204" pitchFamily="34" charset="0"/>
                <a:cs typeface="Arial" panose="020B0604020202020204" pitchFamily="34" charset="0"/>
              </a:rPr>
              <a:t>: 128 neurons, ReLU activation</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Hidden Layer 2</a:t>
            </a:r>
            <a:r>
              <a:rPr lang="en-US" sz="1600" kern="100" dirty="0">
                <a:effectLst/>
                <a:latin typeface="Calibri" panose="020F0502020204030204" pitchFamily="34" charset="0"/>
                <a:ea typeface="Calibri" panose="020F0502020204030204" pitchFamily="34" charset="0"/>
                <a:cs typeface="Arial" panose="020B0604020202020204" pitchFamily="34" charset="0"/>
              </a:rPr>
              <a:t>: 128 neurons, ReLU activation</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Output Layer</a:t>
            </a:r>
            <a:r>
              <a:rPr lang="en-US" sz="1600" kern="100" dirty="0">
                <a:effectLst/>
                <a:latin typeface="Calibri" panose="020F0502020204030204" pitchFamily="34" charset="0"/>
                <a:ea typeface="Calibri" panose="020F0502020204030204" pitchFamily="34" charset="0"/>
                <a:cs typeface="Arial" panose="020B0604020202020204" pitchFamily="34" charset="0"/>
              </a:rPr>
              <a:t>: 1 neuron for regression output</a:t>
            </a:r>
          </a:p>
          <a:p>
            <a:pPr marL="0" marR="0">
              <a:lnSpc>
                <a:spcPct val="115000"/>
              </a:lnSpc>
              <a:spcAft>
                <a:spcPts val="1000"/>
              </a:spcAft>
            </a:pPr>
            <a:r>
              <a:rPr lang="en-US" sz="1600" b="1" kern="100" dirty="0">
                <a:effectLst/>
                <a:latin typeface="Calibri" panose="020F0502020204030204" pitchFamily="34" charset="0"/>
                <a:ea typeface="Calibri" panose="020F0502020204030204" pitchFamily="34" charset="0"/>
                <a:cs typeface="Arial" panose="020B0604020202020204" pitchFamily="34" charset="0"/>
              </a:rPr>
              <a:t>Training Configuration:</a:t>
            </a:r>
            <a:endParaRPr lang="en-US" sz="16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Learning Rates</a:t>
            </a:r>
            <a:r>
              <a:rPr lang="en-US" sz="1600" kern="100" dirty="0">
                <a:effectLst/>
                <a:latin typeface="Calibri" panose="020F0502020204030204" pitchFamily="34" charset="0"/>
                <a:ea typeface="Calibri" panose="020F0502020204030204" pitchFamily="34" charset="0"/>
                <a:cs typeface="Arial" panose="020B0604020202020204" pitchFamily="34" charset="0"/>
              </a:rPr>
              <a:t>: 0.01, 0.001</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Epochs</a:t>
            </a:r>
            <a:r>
              <a:rPr lang="en-US" sz="1600" kern="100" dirty="0">
                <a:effectLst/>
                <a:latin typeface="Calibri" panose="020F0502020204030204" pitchFamily="34" charset="0"/>
                <a:ea typeface="Calibri" panose="020F0502020204030204" pitchFamily="34" charset="0"/>
                <a:cs typeface="Arial" panose="020B0604020202020204" pitchFamily="34" charset="0"/>
              </a:rPr>
              <a:t>: 50</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Optimizer</a:t>
            </a:r>
            <a:r>
              <a:rPr lang="en-US" sz="1600" kern="100" dirty="0">
                <a:effectLst/>
                <a:latin typeface="Calibri" panose="020F0502020204030204" pitchFamily="34" charset="0"/>
                <a:ea typeface="Calibri" panose="020F0502020204030204" pitchFamily="34" charset="0"/>
                <a:cs typeface="Arial" panose="020B0604020202020204" pitchFamily="34" charset="0"/>
              </a:rPr>
              <a:t>: Adam optimizer</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Calibri" panose="020F0502020204030204" pitchFamily="34" charset="0"/>
                <a:ea typeface="Calibri" panose="020F0502020204030204" pitchFamily="34" charset="0"/>
                <a:cs typeface="Arial" panose="020B0604020202020204" pitchFamily="34" charset="0"/>
              </a:rPr>
              <a:t>Loss Function</a:t>
            </a:r>
            <a:r>
              <a:rPr lang="en-US" sz="1600" kern="100" dirty="0">
                <a:effectLst/>
                <a:latin typeface="Calibri" panose="020F0502020204030204" pitchFamily="34" charset="0"/>
                <a:ea typeface="Calibri" panose="020F0502020204030204" pitchFamily="34" charset="0"/>
                <a:cs typeface="Arial" panose="020B0604020202020204" pitchFamily="34" charset="0"/>
              </a:rPr>
              <a:t>: Mean Squared Error (MSE)</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24B39-7059-2233-0407-2E4450B8417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0C19251-24D9-0D64-7E6B-C37C0EB718A0}"/>
              </a:ext>
            </a:extLst>
          </p:cNvPr>
          <p:cNvSpPr txBox="1"/>
          <p:nvPr/>
        </p:nvSpPr>
        <p:spPr>
          <a:xfrm>
            <a:off x="381000" y="279400"/>
            <a:ext cx="11099800" cy="4257576"/>
          </a:xfrm>
          <a:prstGeom prst="rect">
            <a:avLst/>
          </a:prstGeom>
          <a:noFill/>
        </p:spPr>
        <p:txBody>
          <a:bodyPr wrap="square" rtlCol="0">
            <a:spAutoFit/>
          </a:bodyPr>
          <a:lstStyle/>
          <a:p>
            <a:pPr marL="0" marR="0">
              <a:lnSpc>
                <a:spcPct val="115000"/>
              </a:lnSpc>
              <a:spcAft>
                <a:spcPts val="1000"/>
              </a:spcAft>
            </a:pPr>
            <a:r>
              <a:rPr lang="en-US" sz="2000" b="1" kern="100" dirty="0">
                <a:effectLst/>
                <a:latin typeface="Calibri" panose="020F0502020204030204" pitchFamily="34" charset="0"/>
                <a:ea typeface="Calibri" panose="020F0502020204030204" pitchFamily="34" charset="0"/>
                <a:cs typeface="Arial" panose="020B0604020202020204" pitchFamily="34" charset="0"/>
              </a:rPr>
              <a:t>Results:</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For learning rate 0.01:</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MSE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22.5</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MAE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3.4</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R²</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0.78</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For learning rate 0.001:</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MSE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23.1</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MAE</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3.6</a:t>
            </a:r>
          </a:p>
          <a:p>
            <a:r>
              <a:rPr lang="en-US" sz="2000" b="1" dirty="0">
                <a:effectLst/>
                <a:latin typeface="Calibri" panose="020F0502020204030204" pitchFamily="34" charset="0"/>
                <a:ea typeface="Calibri" panose="020F0502020204030204" pitchFamily="34" charset="0"/>
                <a:cs typeface="Arial" panose="020B0604020202020204" pitchFamily="34" charset="0"/>
              </a:rPr>
              <a:t>R²</a:t>
            </a:r>
            <a:r>
              <a:rPr lang="en-US" sz="2000" dirty="0">
                <a:effectLst/>
                <a:latin typeface="Calibri" panose="020F0502020204030204" pitchFamily="34" charset="0"/>
                <a:ea typeface="Calibri" panose="020F0502020204030204" pitchFamily="34" charset="0"/>
                <a:cs typeface="Arial" panose="020B0604020202020204" pitchFamily="34" charset="0"/>
              </a:rPr>
              <a:t>: 0.77</a:t>
            </a:r>
            <a:endParaRPr lang="en-US" sz="2000" dirty="0"/>
          </a:p>
        </p:txBody>
      </p:sp>
    </p:spTree>
    <p:extLst>
      <p:ext uri="{BB962C8B-B14F-4D97-AF65-F5344CB8AC3E}">
        <p14:creationId xmlns:p14="http://schemas.microsoft.com/office/powerpoint/2010/main" val="85133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5" name="TextBox 4">
            <a:extLst>
              <a:ext uri="{FF2B5EF4-FFF2-40B4-BE49-F238E27FC236}">
                <a16:creationId xmlns:a16="http://schemas.microsoft.com/office/drawing/2014/main" id="{623D1828-E9D0-6848-6C26-65526D1BBB22}"/>
              </a:ext>
            </a:extLst>
          </p:cNvPr>
          <p:cNvSpPr txBox="1"/>
          <p:nvPr/>
        </p:nvSpPr>
        <p:spPr>
          <a:xfrm>
            <a:off x="471948" y="234217"/>
            <a:ext cx="10628672" cy="6463308"/>
          </a:xfrm>
          <a:prstGeom prst="rect">
            <a:avLst/>
          </a:prstGeom>
          <a:noFill/>
        </p:spPr>
        <p:txBody>
          <a:bodyPr wrap="square">
            <a:spAutoFit/>
          </a:bodyPr>
          <a:lstStyle/>
          <a:p>
            <a:r>
              <a:rPr lang="en-US" sz="1800" b="1" kern="100" dirty="0">
                <a:effectLst/>
                <a:latin typeface="Arial" panose="020B0604020202020204" pitchFamily="34" charset="0"/>
                <a:ea typeface="Calibri" panose="020F0502020204030204" pitchFamily="34" charset="0"/>
                <a:cs typeface="Arial" panose="020B0604020202020204" pitchFamily="34" charset="0"/>
              </a:rPr>
              <a:t>2. Classification Task: PyTorch ANN</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endParaRPr lang="en-US" sz="1800" b="1" kern="100" dirty="0">
              <a:effectLst/>
              <a:latin typeface="Arial" panose="020B0604020202020204" pitchFamily="34" charset="0"/>
              <a:ea typeface="Calibri" panose="020F0502020204030204" pitchFamily="34" charset="0"/>
              <a:cs typeface="Arial" panose="020B0604020202020204" pitchFamily="34" charset="0"/>
            </a:endParaRPr>
          </a:p>
          <a:p>
            <a:r>
              <a:rPr lang="en-US" sz="1800" b="1" kern="100" dirty="0">
                <a:effectLst/>
                <a:latin typeface="Arial" panose="020B0604020202020204" pitchFamily="34" charset="0"/>
                <a:ea typeface="Calibri" panose="020F0502020204030204" pitchFamily="34" charset="0"/>
                <a:cs typeface="Arial" panose="020B0604020202020204" pitchFamily="34" charset="0"/>
              </a:rPr>
              <a:t>Dataset:</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kern="100" dirty="0">
                <a:effectLst/>
                <a:latin typeface="Arial" panose="020B0604020202020204" pitchFamily="34" charset="0"/>
                <a:ea typeface="Calibri" panose="020F0502020204030204" pitchFamily="34" charset="0"/>
                <a:cs typeface="Arial" panose="020B0604020202020204" pitchFamily="34" charset="0"/>
              </a:rPr>
              <a:t>The </a:t>
            </a:r>
            <a:r>
              <a:rPr lang="en-US" sz="1800" b="1" kern="100" dirty="0">
                <a:effectLst/>
                <a:latin typeface="Arial" panose="020B0604020202020204" pitchFamily="34" charset="0"/>
                <a:ea typeface="Calibri" panose="020F0502020204030204" pitchFamily="34" charset="0"/>
                <a:cs typeface="Arial" panose="020B0604020202020204" pitchFamily="34" charset="0"/>
              </a:rPr>
              <a:t>CIFAR-10</a:t>
            </a:r>
            <a:r>
              <a:rPr lang="en-US" sz="1800" kern="100" dirty="0">
                <a:effectLst/>
                <a:latin typeface="Arial" panose="020B0604020202020204" pitchFamily="34" charset="0"/>
                <a:ea typeface="Calibri" panose="020F0502020204030204" pitchFamily="34" charset="0"/>
                <a:cs typeface="Arial" panose="020B0604020202020204" pitchFamily="34" charset="0"/>
              </a:rPr>
              <a:t> dataset is used for the classification task, which contains 10 classes of images (e.g., airplane, automobile, bird, etc.). The dataset is split into training (50,000 samples) and testing (10,000 samples) sets.</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Model Architecture:</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kern="100" dirty="0">
                <a:effectLst/>
                <a:latin typeface="Arial" panose="020B0604020202020204" pitchFamily="34" charset="0"/>
                <a:ea typeface="Calibri" panose="020F0502020204030204" pitchFamily="34" charset="0"/>
                <a:cs typeface="Arial" panose="020B0604020202020204" pitchFamily="34" charset="0"/>
              </a:rPr>
              <a:t>The architecture is similar to the regression model, but with an output layer of 10 neurons to classify the 10 CIFAR-10 categories.</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Input Layer</a:t>
            </a:r>
            <a:r>
              <a:rPr lang="en-US" sz="1800" kern="100" dirty="0">
                <a:effectLst/>
                <a:latin typeface="Arial" panose="020B0604020202020204" pitchFamily="34" charset="0"/>
                <a:ea typeface="Calibri" panose="020F0502020204030204" pitchFamily="34" charset="0"/>
                <a:cs typeface="Arial" panose="020B0604020202020204" pitchFamily="34" charset="0"/>
              </a:rPr>
              <a:t>: 3072 features (32x32x3 images flattened)</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Hidden Layer 1</a:t>
            </a:r>
            <a:r>
              <a:rPr lang="en-US" sz="1800" kern="100" dirty="0">
                <a:effectLst/>
                <a:latin typeface="Arial" panose="020B0604020202020204" pitchFamily="34" charset="0"/>
                <a:ea typeface="Calibri" panose="020F0502020204030204" pitchFamily="34" charset="0"/>
                <a:cs typeface="Arial" panose="020B0604020202020204" pitchFamily="34" charset="0"/>
              </a:rPr>
              <a:t>: 128 neurons, ReLU activation</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Hidden Layer 2</a:t>
            </a:r>
            <a:r>
              <a:rPr lang="en-US" sz="1800" kern="100" dirty="0">
                <a:effectLst/>
                <a:latin typeface="Arial" panose="020B0604020202020204" pitchFamily="34" charset="0"/>
                <a:ea typeface="Calibri" panose="020F0502020204030204" pitchFamily="34" charset="0"/>
                <a:cs typeface="Arial" panose="020B0604020202020204" pitchFamily="34" charset="0"/>
              </a:rPr>
              <a:t>: 128 neurons, ReLU activation</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Output Layer</a:t>
            </a:r>
            <a:r>
              <a:rPr lang="en-US" sz="1800" kern="100" dirty="0">
                <a:effectLst/>
                <a:latin typeface="Arial" panose="020B0604020202020204" pitchFamily="34" charset="0"/>
                <a:ea typeface="Calibri" panose="020F0502020204030204" pitchFamily="34" charset="0"/>
                <a:cs typeface="Arial" panose="020B0604020202020204" pitchFamily="34" charset="0"/>
              </a:rPr>
              <a:t>: 10 neurons, </a:t>
            </a:r>
            <a:r>
              <a:rPr lang="en-US" sz="1800" kern="100" dirty="0" err="1">
                <a:effectLst/>
                <a:latin typeface="Arial" panose="020B0604020202020204" pitchFamily="34" charset="0"/>
                <a:ea typeface="Calibri" panose="020F0502020204030204" pitchFamily="34" charset="0"/>
                <a:cs typeface="Arial" panose="020B0604020202020204" pitchFamily="34" charset="0"/>
              </a:rPr>
              <a:t>softmax</a:t>
            </a:r>
            <a:r>
              <a:rPr lang="en-US" sz="1800" kern="100" dirty="0">
                <a:effectLst/>
                <a:latin typeface="Arial" panose="020B0604020202020204" pitchFamily="34" charset="0"/>
                <a:ea typeface="Calibri" panose="020F0502020204030204" pitchFamily="34" charset="0"/>
                <a:cs typeface="Arial" panose="020B0604020202020204" pitchFamily="34" charset="0"/>
              </a:rPr>
              <a:t> activation (for classification)</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Training Configuration:</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Learning Rates</a:t>
            </a:r>
            <a:r>
              <a:rPr lang="en-US" sz="1800" kern="100" dirty="0">
                <a:effectLst/>
                <a:latin typeface="Arial" panose="020B0604020202020204" pitchFamily="34" charset="0"/>
                <a:ea typeface="Calibri" panose="020F0502020204030204" pitchFamily="34" charset="0"/>
                <a:cs typeface="Arial" panose="020B0604020202020204" pitchFamily="34" charset="0"/>
              </a:rPr>
              <a:t>: 0.01, 0.001</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Epochs</a:t>
            </a:r>
            <a:r>
              <a:rPr lang="en-US" sz="1800" kern="100" dirty="0">
                <a:effectLst/>
                <a:latin typeface="Arial" panose="020B0604020202020204" pitchFamily="34" charset="0"/>
                <a:ea typeface="Calibri" panose="020F0502020204030204" pitchFamily="34" charset="0"/>
                <a:cs typeface="Arial" panose="020B0604020202020204" pitchFamily="34" charset="0"/>
              </a:rPr>
              <a:t>: 30</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Optimizer</a:t>
            </a:r>
            <a:r>
              <a:rPr lang="en-US" sz="1800" kern="100" dirty="0">
                <a:effectLst/>
                <a:latin typeface="Arial" panose="020B0604020202020204" pitchFamily="34" charset="0"/>
                <a:ea typeface="Calibri" panose="020F0502020204030204" pitchFamily="34" charset="0"/>
                <a:cs typeface="Arial" panose="020B0604020202020204" pitchFamily="34" charset="0"/>
              </a:rPr>
              <a:t>: Adam optimizer</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Loss Function</a:t>
            </a:r>
            <a:r>
              <a:rPr lang="en-US" sz="1800" kern="100" dirty="0">
                <a:effectLst/>
                <a:latin typeface="Arial" panose="020B0604020202020204" pitchFamily="34" charset="0"/>
                <a:ea typeface="Calibri" panose="020F0502020204030204" pitchFamily="34" charset="0"/>
                <a:cs typeface="Arial" panose="020B0604020202020204" pitchFamily="34" charset="0"/>
              </a:rPr>
              <a:t>: Cross-Entropy Loss</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Results:</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kern="100" dirty="0">
                <a:effectLst/>
                <a:latin typeface="Arial" panose="020B0604020202020204" pitchFamily="34" charset="0"/>
                <a:ea typeface="Calibri" panose="020F0502020204030204" pitchFamily="34" charset="0"/>
                <a:cs typeface="Arial" panose="020B0604020202020204" pitchFamily="34" charset="0"/>
              </a:rPr>
              <a:t>For learning rate 0.01:</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Accuracy</a:t>
            </a:r>
            <a:r>
              <a:rPr lang="en-US" sz="1800" kern="100" dirty="0">
                <a:effectLst/>
                <a:latin typeface="Arial" panose="020B0604020202020204" pitchFamily="34" charset="0"/>
                <a:ea typeface="Calibri" panose="020F0502020204030204" pitchFamily="34" charset="0"/>
                <a:cs typeface="Arial" panose="020B0604020202020204" pitchFamily="34" charset="0"/>
              </a:rPr>
              <a:t>: 64.94%</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kern="100" dirty="0">
                <a:effectLst/>
                <a:latin typeface="Arial" panose="020B0604020202020204" pitchFamily="34" charset="0"/>
                <a:ea typeface="Calibri" panose="020F0502020204030204" pitchFamily="34" charset="0"/>
                <a:cs typeface="Arial" panose="020B0604020202020204" pitchFamily="34" charset="0"/>
              </a:rPr>
              <a:t>For learning rate 0.001:</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effectLst/>
                <a:latin typeface="Arial" panose="020B0604020202020204" pitchFamily="34" charset="0"/>
                <a:ea typeface="Calibri" panose="020F0502020204030204" pitchFamily="34" charset="0"/>
                <a:cs typeface="Arial" panose="020B0604020202020204" pitchFamily="34" charset="0"/>
              </a:rPr>
              <a:t>Accuracy</a:t>
            </a:r>
            <a:r>
              <a:rPr lang="en-US" sz="1800" kern="100" dirty="0">
                <a:effectLst/>
                <a:latin typeface="Arial" panose="020B0604020202020204" pitchFamily="34" charset="0"/>
                <a:ea typeface="Calibri" panose="020F0502020204030204" pitchFamily="34" charset="0"/>
                <a:cs typeface="Arial" panose="020B0604020202020204" pitchFamily="34" charset="0"/>
              </a:rPr>
              <a:t>: 65.50%</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B6A68-D91B-8943-C7B5-41DC96EFCCC1}"/>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1BF6C82-2B8F-8689-12DB-20E3D24458AC}"/>
              </a:ext>
            </a:extLst>
          </p:cNvPr>
          <p:cNvSpPr txBox="1"/>
          <p:nvPr/>
        </p:nvSpPr>
        <p:spPr>
          <a:xfrm>
            <a:off x="725714" y="319314"/>
            <a:ext cx="11219543" cy="6283771"/>
          </a:xfrm>
          <a:prstGeom prst="rect">
            <a:avLst/>
          </a:prstGeom>
          <a:noFill/>
        </p:spPr>
        <p:txBody>
          <a:bodyPr wrap="square" rtlCol="0">
            <a:spAutoFit/>
          </a:bodyPr>
          <a:lstStyle/>
          <a:p>
            <a:pPr marL="0" marR="0">
              <a:lnSpc>
                <a:spcPct val="115000"/>
              </a:lnSpc>
              <a:spcAft>
                <a:spcPts val="1000"/>
              </a:spcAft>
            </a:pPr>
            <a:r>
              <a:rPr lang="en-US" sz="1600" b="1" kern="100" dirty="0">
                <a:effectLst/>
                <a:latin typeface="Arial" panose="020B0604020202020204" pitchFamily="34" charset="0"/>
                <a:ea typeface="Calibri" panose="020F0502020204030204" pitchFamily="34" charset="0"/>
                <a:cs typeface="Arial" panose="020B0604020202020204" pitchFamily="34" charset="0"/>
              </a:rPr>
              <a:t>3. Classification Task: Keras CNN</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Aft>
                <a:spcPts val="1000"/>
              </a:spcAft>
            </a:pPr>
            <a:r>
              <a:rPr lang="en-US" sz="1600" b="1" kern="100" dirty="0">
                <a:effectLst/>
                <a:latin typeface="Arial" panose="020B0604020202020204" pitchFamily="34" charset="0"/>
                <a:ea typeface="Calibri" panose="020F0502020204030204" pitchFamily="34" charset="0"/>
                <a:cs typeface="Arial" panose="020B0604020202020204" pitchFamily="34" charset="0"/>
              </a:rPr>
              <a:t>Dataset:</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15000"/>
              </a:lnSpc>
              <a:spcAft>
                <a:spcPts val="1000"/>
              </a:spcAft>
            </a:pPr>
            <a:r>
              <a:rPr lang="en-US" sz="1600" kern="100" dirty="0">
                <a:effectLst/>
                <a:latin typeface="Arial" panose="020B0604020202020204" pitchFamily="34" charset="0"/>
                <a:ea typeface="Calibri" panose="020F0502020204030204" pitchFamily="34" charset="0"/>
                <a:cs typeface="Arial" panose="020B0604020202020204" pitchFamily="34" charset="0"/>
              </a:rPr>
              <a:t>The </a:t>
            </a:r>
            <a:r>
              <a:rPr lang="en-US" sz="1600" b="1" kern="100" dirty="0">
                <a:effectLst/>
                <a:latin typeface="Arial" panose="020B0604020202020204" pitchFamily="34" charset="0"/>
                <a:ea typeface="Calibri" panose="020F0502020204030204" pitchFamily="34" charset="0"/>
                <a:cs typeface="Arial" panose="020B0604020202020204" pitchFamily="34" charset="0"/>
              </a:rPr>
              <a:t>CIFAR-10</a:t>
            </a:r>
            <a:r>
              <a:rPr lang="en-US" sz="1600" kern="100" dirty="0">
                <a:effectLst/>
                <a:latin typeface="Arial" panose="020B0604020202020204" pitchFamily="34" charset="0"/>
                <a:ea typeface="Calibri" panose="020F0502020204030204" pitchFamily="34" charset="0"/>
                <a:cs typeface="Arial" panose="020B0604020202020204" pitchFamily="34" charset="0"/>
              </a:rPr>
              <a:t> dataset is also used for the CNN classification task.</a:t>
            </a:r>
          </a:p>
          <a:p>
            <a:pPr marL="0" marR="0">
              <a:lnSpc>
                <a:spcPct val="115000"/>
              </a:lnSpc>
              <a:spcAft>
                <a:spcPts val="1000"/>
              </a:spcAft>
            </a:pPr>
            <a:r>
              <a:rPr lang="en-US" sz="1600" b="1" kern="100" dirty="0">
                <a:effectLst/>
                <a:latin typeface="Arial" panose="020B0604020202020204" pitchFamily="34" charset="0"/>
                <a:ea typeface="Calibri" panose="020F0502020204030204" pitchFamily="34" charset="0"/>
                <a:cs typeface="Arial" panose="020B0604020202020204" pitchFamily="34" charset="0"/>
              </a:rPr>
              <a:t>Model Architectures:</a:t>
            </a:r>
            <a:endParaRPr lang="en-US" sz="1600"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Model 1 (Simple CNN)</a:t>
            </a:r>
            <a:r>
              <a:rPr lang="en-US" sz="1600" kern="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Conv2D (32 filters, 3x3), </a:t>
            </a:r>
            <a:r>
              <a:rPr lang="en-US" sz="1600" kern="100" dirty="0" err="1">
                <a:effectLst/>
                <a:latin typeface="Arial" panose="020B0604020202020204" pitchFamily="34" charset="0"/>
                <a:ea typeface="Calibri" panose="020F0502020204030204" pitchFamily="34" charset="0"/>
                <a:cs typeface="Arial" panose="020B0604020202020204" pitchFamily="34" charset="0"/>
              </a:rPr>
              <a:t>MaxPooling</a:t>
            </a:r>
            <a:r>
              <a:rPr lang="en-US" sz="1600" kern="100" dirty="0">
                <a:effectLst/>
                <a:latin typeface="Arial" panose="020B0604020202020204" pitchFamily="34" charset="0"/>
                <a:ea typeface="Calibri" panose="020F0502020204030204" pitchFamily="34" charset="0"/>
                <a:cs typeface="Arial" panose="020B0604020202020204" pitchFamily="34" charset="0"/>
              </a:rPr>
              <a:t>, Dense (128 units), </a:t>
            </a:r>
            <a:r>
              <a:rPr lang="en-US" sz="1600" kern="100" dirty="0" err="1">
                <a:effectLst/>
                <a:latin typeface="Arial" panose="020B0604020202020204" pitchFamily="34" charset="0"/>
                <a:ea typeface="Calibri" panose="020F0502020204030204" pitchFamily="34" charset="0"/>
                <a:cs typeface="Arial" panose="020B0604020202020204" pitchFamily="34" charset="0"/>
              </a:rPr>
              <a:t>Softmax</a:t>
            </a:r>
            <a:r>
              <a:rPr lang="en-US" sz="1600" kern="100" dirty="0">
                <a:effectLst/>
                <a:latin typeface="Arial" panose="020B0604020202020204" pitchFamily="34" charset="0"/>
                <a:ea typeface="Calibri" panose="020F0502020204030204" pitchFamily="34" charset="0"/>
                <a:cs typeface="Arial" panose="020B0604020202020204" pitchFamily="34" charset="0"/>
              </a:rPr>
              <a:t> output for 10 classes.</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Test Loss</a:t>
            </a:r>
            <a:r>
              <a:rPr lang="en-US" sz="1600" kern="100" dirty="0">
                <a:effectLst/>
                <a:latin typeface="Arial" panose="020B0604020202020204" pitchFamily="34" charset="0"/>
                <a:ea typeface="Calibri" panose="020F0502020204030204" pitchFamily="34" charset="0"/>
                <a:cs typeface="Arial" panose="020B0604020202020204" pitchFamily="34" charset="0"/>
              </a:rPr>
              <a:t>: 1.0820, </a:t>
            </a:r>
            <a:r>
              <a:rPr lang="en-US" sz="1600" b="1" kern="100" dirty="0">
                <a:effectLst/>
                <a:latin typeface="Arial" panose="020B0604020202020204" pitchFamily="34" charset="0"/>
                <a:ea typeface="Calibri" panose="020F0502020204030204" pitchFamily="34" charset="0"/>
                <a:cs typeface="Arial" panose="020B0604020202020204" pitchFamily="34" charset="0"/>
              </a:rPr>
              <a:t>Test Accuracy</a:t>
            </a:r>
            <a:r>
              <a:rPr lang="en-US" sz="1600" kern="100" dirty="0">
                <a:effectLst/>
                <a:latin typeface="Arial" panose="020B0604020202020204" pitchFamily="34" charset="0"/>
                <a:ea typeface="Calibri" panose="020F0502020204030204" pitchFamily="34" charset="0"/>
                <a:cs typeface="Arial" panose="020B0604020202020204" pitchFamily="34" charset="0"/>
              </a:rPr>
              <a:t>: 64.94%</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Model 2 (Moderate CNN)</a:t>
            </a:r>
            <a:r>
              <a:rPr lang="en-US" sz="1600" kern="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Conv2D (32 filters, 3x3), </a:t>
            </a:r>
            <a:r>
              <a:rPr lang="en-US" sz="1600" kern="100" dirty="0" err="1">
                <a:effectLst/>
                <a:latin typeface="Arial" panose="020B0604020202020204" pitchFamily="34" charset="0"/>
                <a:ea typeface="Calibri" panose="020F0502020204030204" pitchFamily="34" charset="0"/>
                <a:cs typeface="Arial" panose="020B0604020202020204" pitchFamily="34" charset="0"/>
              </a:rPr>
              <a:t>MaxPooling</a:t>
            </a:r>
            <a:r>
              <a:rPr lang="en-US" sz="1600" kern="100" dirty="0">
                <a:effectLst/>
                <a:latin typeface="Arial" panose="020B0604020202020204" pitchFamily="34" charset="0"/>
                <a:ea typeface="Calibri" panose="020F0502020204030204" pitchFamily="34" charset="0"/>
                <a:cs typeface="Arial" panose="020B0604020202020204" pitchFamily="34" charset="0"/>
              </a:rPr>
              <a:t>, Conv2D (64 filters, 3x3), </a:t>
            </a:r>
            <a:r>
              <a:rPr lang="en-US" sz="1600" kern="100" dirty="0" err="1">
                <a:effectLst/>
                <a:latin typeface="Arial" panose="020B0604020202020204" pitchFamily="34" charset="0"/>
                <a:ea typeface="Calibri" panose="020F0502020204030204" pitchFamily="34" charset="0"/>
                <a:cs typeface="Arial" panose="020B0604020202020204" pitchFamily="34" charset="0"/>
              </a:rPr>
              <a:t>MaxPooling</a:t>
            </a:r>
            <a:r>
              <a:rPr lang="en-US" sz="1600" kern="100" dirty="0">
                <a:effectLst/>
                <a:latin typeface="Arial" panose="020B0604020202020204" pitchFamily="34" charset="0"/>
                <a:ea typeface="Calibri" panose="020F0502020204030204" pitchFamily="34" charset="0"/>
                <a:cs typeface="Arial" panose="020B0604020202020204" pitchFamily="34" charset="0"/>
              </a:rPr>
              <a:t>, Dense (256 units), Dropout, </a:t>
            </a:r>
            <a:r>
              <a:rPr lang="en-US" sz="1600" kern="100" dirty="0" err="1">
                <a:effectLst/>
                <a:latin typeface="Arial" panose="020B0604020202020204" pitchFamily="34" charset="0"/>
                <a:ea typeface="Calibri" panose="020F0502020204030204" pitchFamily="34" charset="0"/>
                <a:cs typeface="Arial" panose="020B0604020202020204" pitchFamily="34" charset="0"/>
              </a:rPr>
              <a:t>Softmax</a:t>
            </a:r>
            <a:r>
              <a:rPr lang="en-US" sz="1600" kern="100" dirty="0">
                <a:effectLst/>
                <a:latin typeface="Arial" panose="020B0604020202020204" pitchFamily="34" charset="0"/>
                <a:ea typeface="Calibri" panose="020F0502020204030204" pitchFamily="34" charset="0"/>
                <a:cs typeface="Arial" panose="020B0604020202020204" pitchFamily="34" charset="0"/>
              </a:rPr>
              <a:t> output for 10 classes.</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Test Loss</a:t>
            </a:r>
            <a:r>
              <a:rPr lang="en-US" sz="1600" kern="100" dirty="0">
                <a:effectLst/>
                <a:latin typeface="Arial" panose="020B0604020202020204" pitchFamily="34" charset="0"/>
                <a:ea typeface="Calibri" panose="020F0502020204030204" pitchFamily="34" charset="0"/>
                <a:cs typeface="Arial" panose="020B0604020202020204" pitchFamily="34" charset="0"/>
              </a:rPr>
              <a:t>: 0.9643, </a:t>
            </a:r>
            <a:r>
              <a:rPr lang="en-US" sz="1600" b="1" kern="100" dirty="0">
                <a:effectLst/>
                <a:latin typeface="Arial" panose="020B0604020202020204" pitchFamily="34" charset="0"/>
                <a:ea typeface="Calibri" panose="020F0502020204030204" pitchFamily="34" charset="0"/>
                <a:cs typeface="Arial" panose="020B0604020202020204" pitchFamily="34" charset="0"/>
              </a:rPr>
              <a:t>Test Accuracy</a:t>
            </a:r>
            <a:r>
              <a:rPr lang="en-US" sz="1600" kern="100" dirty="0">
                <a:effectLst/>
                <a:latin typeface="Arial" panose="020B0604020202020204" pitchFamily="34" charset="0"/>
                <a:ea typeface="Calibri" panose="020F0502020204030204" pitchFamily="34" charset="0"/>
                <a:cs typeface="Arial" panose="020B0604020202020204" pitchFamily="34" charset="0"/>
              </a:rPr>
              <a:t>: 67.01%</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Model 3 (Complex CNN)</a:t>
            </a:r>
            <a:r>
              <a:rPr lang="en-US" sz="1600" kern="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1600" kern="100" dirty="0">
                <a:effectLst/>
                <a:latin typeface="Arial" panose="020B0604020202020204" pitchFamily="34" charset="0"/>
                <a:ea typeface="Calibri" panose="020F0502020204030204" pitchFamily="34" charset="0"/>
                <a:cs typeface="Arial" panose="020B0604020202020204" pitchFamily="34" charset="0"/>
              </a:rPr>
              <a:t>Conv2D (32 filters, 3x3), </a:t>
            </a:r>
            <a:r>
              <a:rPr lang="en-US" sz="1600" kern="100" dirty="0" err="1">
                <a:effectLst/>
                <a:latin typeface="Arial" panose="020B0604020202020204" pitchFamily="34" charset="0"/>
                <a:ea typeface="Calibri" panose="020F0502020204030204" pitchFamily="34" charset="0"/>
                <a:cs typeface="Arial" panose="020B0604020202020204" pitchFamily="34" charset="0"/>
              </a:rPr>
              <a:t>MaxPooling</a:t>
            </a:r>
            <a:r>
              <a:rPr lang="en-US" sz="1600" kern="100" dirty="0">
                <a:effectLst/>
                <a:latin typeface="Arial" panose="020B0604020202020204" pitchFamily="34" charset="0"/>
                <a:ea typeface="Calibri" panose="020F0502020204030204" pitchFamily="34" charset="0"/>
                <a:cs typeface="Arial" panose="020B0604020202020204" pitchFamily="34" charset="0"/>
              </a:rPr>
              <a:t>, Conv2D (64 filters, 3x3), </a:t>
            </a:r>
            <a:r>
              <a:rPr lang="en-US" sz="1600" kern="100" dirty="0" err="1">
                <a:effectLst/>
                <a:latin typeface="Arial" panose="020B0604020202020204" pitchFamily="34" charset="0"/>
                <a:ea typeface="Calibri" panose="020F0502020204030204" pitchFamily="34" charset="0"/>
                <a:cs typeface="Arial" panose="020B0604020202020204" pitchFamily="34" charset="0"/>
              </a:rPr>
              <a:t>MaxPooling</a:t>
            </a:r>
            <a:r>
              <a:rPr lang="en-US" sz="1600" kern="100" dirty="0">
                <a:effectLst/>
                <a:latin typeface="Arial" panose="020B0604020202020204" pitchFamily="34" charset="0"/>
                <a:ea typeface="Calibri" panose="020F0502020204030204" pitchFamily="34" charset="0"/>
                <a:cs typeface="Arial" panose="020B0604020202020204" pitchFamily="34" charset="0"/>
              </a:rPr>
              <a:t>, Conv2D (128 filters, 3x3), </a:t>
            </a:r>
            <a:r>
              <a:rPr lang="en-US" sz="1600" kern="100" dirty="0" err="1">
                <a:effectLst/>
                <a:latin typeface="Arial" panose="020B0604020202020204" pitchFamily="34" charset="0"/>
                <a:ea typeface="Calibri" panose="020F0502020204030204" pitchFamily="34" charset="0"/>
                <a:cs typeface="Arial" panose="020B0604020202020204" pitchFamily="34" charset="0"/>
              </a:rPr>
              <a:t>MaxPooling</a:t>
            </a:r>
            <a:r>
              <a:rPr lang="en-US" sz="1600" kern="100" dirty="0">
                <a:effectLst/>
                <a:latin typeface="Arial" panose="020B0604020202020204" pitchFamily="34" charset="0"/>
                <a:ea typeface="Calibri" panose="020F0502020204030204" pitchFamily="34" charset="0"/>
                <a:cs typeface="Arial" panose="020B0604020202020204" pitchFamily="34" charset="0"/>
              </a:rPr>
              <a:t>, Dense (512 units), Dropout, </a:t>
            </a:r>
            <a:r>
              <a:rPr lang="en-US" sz="1600" kern="100" dirty="0" err="1">
                <a:effectLst/>
                <a:latin typeface="Arial" panose="020B0604020202020204" pitchFamily="34" charset="0"/>
                <a:ea typeface="Calibri" panose="020F0502020204030204" pitchFamily="34" charset="0"/>
                <a:cs typeface="Arial" panose="020B0604020202020204" pitchFamily="34" charset="0"/>
              </a:rPr>
              <a:t>Softmax</a:t>
            </a:r>
            <a:r>
              <a:rPr lang="en-US" sz="1600" kern="100" dirty="0">
                <a:effectLst/>
                <a:latin typeface="Arial" panose="020B0604020202020204" pitchFamily="34" charset="0"/>
                <a:ea typeface="Calibri" panose="020F0502020204030204" pitchFamily="34" charset="0"/>
                <a:cs typeface="Arial" panose="020B0604020202020204" pitchFamily="34" charset="0"/>
              </a:rPr>
              <a:t> output for 10 classes.</a:t>
            </a:r>
          </a:p>
          <a:p>
            <a:pPr marL="742950" marR="0" lvl="1" indent="-285750">
              <a:lnSpc>
                <a:spcPct val="115000"/>
              </a:lnSpc>
              <a:spcAft>
                <a:spcPts val="1000"/>
              </a:spcAft>
              <a:buSzPts val="1000"/>
              <a:buFont typeface="Courier New" panose="02070309020205020404" pitchFamily="49" charset="0"/>
              <a:buChar char="o"/>
              <a:tabLst>
                <a:tab pos="914400" algn="l"/>
              </a:tabLst>
            </a:pPr>
            <a:r>
              <a:rPr lang="en-US" sz="1600" b="1" kern="100" dirty="0">
                <a:effectLst/>
                <a:latin typeface="Arial" panose="020B0604020202020204" pitchFamily="34" charset="0"/>
                <a:ea typeface="Calibri" panose="020F0502020204030204" pitchFamily="34" charset="0"/>
                <a:cs typeface="Arial" panose="020B0604020202020204" pitchFamily="34" charset="0"/>
              </a:rPr>
              <a:t>Test Loss</a:t>
            </a:r>
            <a:r>
              <a:rPr lang="en-US" sz="1600" kern="100" dirty="0">
                <a:effectLst/>
                <a:latin typeface="Arial" panose="020B0604020202020204" pitchFamily="34" charset="0"/>
                <a:ea typeface="Calibri" panose="020F0502020204030204" pitchFamily="34" charset="0"/>
                <a:cs typeface="Arial" panose="020B0604020202020204" pitchFamily="34" charset="0"/>
              </a:rPr>
              <a:t>: 0.9245, </a:t>
            </a:r>
            <a:r>
              <a:rPr lang="en-US" sz="1600" b="1" kern="100" dirty="0">
                <a:effectLst/>
                <a:latin typeface="Arial" panose="020B0604020202020204" pitchFamily="34" charset="0"/>
                <a:ea typeface="Calibri" panose="020F0502020204030204" pitchFamily="34" charset="0"/>
                <a:cs typeface="Arial" panose="020B0604020202020204" pitchFamily="34" charset="0"/>
              </a:rPr>
              <a:t>Test Accuracy</a:t>
            </a:r>
            <a:r>
              <a:rPr lang="en-US" sz="1600" kern="100" dirty="0">
                <a:effectLst/>
                <a:latin typeface="Arial" panose="020B0604020202020204" pitchFamily="34" charset="0"/>
                <a:ea typeface="Calibri" panose="020F0502020204030204" pitchFamily="34" charset="0"/>
                <a:cs typeface="Arial" panose="020B0604020202020204" pitchFamily="34" charset="0"/>
              </a:rPr>
              <a:t>: 68.22%</a:t>
            </a:r>
          </a:p>
          <a:p>
            <a:endParaRPr lang="en-US" dirty="0"/>
          </a:p>
        </p:txBody>
      </p:sp>
    </p:spTree>
    <p:extLst>
      <p:ext uri="{BB962C8B-B14F-4D97-AF65-F5344CB8AC3E}">
        <p14:creationId xmlns:p14="http://schemas.microsoft.com/office/powerpoint/2010/main" val="226214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F98EE-C8D8-7600-6502-C83EB381FF6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50CB86F-7C92-8D2D-D3EE-00357EBB4575}"/>
              </a:ext>
            </a:extLst>
          </p:cNvPr>
          <p:cNvSpPr txBox="1"/>
          <p:nvPr/>
        </p:nvSpPr>
        <p:spPr>
          <a:xfrm>
            <a:off x="725714" y="319314"/>
            <a:ext cx="11219543" cy="2673552"/>
          </a:xfrm>
          <a:prstGeom prst="rect">
            <a:avLst/>
          </a:prstGeom>
          <a:noFill/>
        </p:spPr>
        <p:txBody>
          <a:bodyPr wrap="square" rtlCol="0">
            <a:spAutoFit/>
          </a:bodyPr>
          <a:lstStyle/>
          <a:p>
            <a:pPr marL="0" marR="0" algn="l" rtl="0" eaLnBrk="1" latinLnBrk="0" hangingPunct="1">
              <a:lnSpc>
                <a:spcPct val="115000"/>
              </a:lnSpc>
              <a:spcAft>
                <a:spcPts val="1000"/>
              </a:spcAft>
            </a:pPr>
            <a:r>
              <a:rPr lang="en-US" sz="2400" b="1" kern="100" dirty="0">
                <a:solidFill>
                  <a:srgbClr val="543E34"/>
                </a:solidFill>
                <a:effectLst/>
                <a:latin typeface="Calibri" panose="020F0502020204030204" pitchFamily="34" charset="0"/>
                <a:ea typeface="Calibri" panose="020F0502020204030204" pitchFamily="34" charset="0"/>
                <a:cs typeface="Arial" panose="020B0604020202020204" pitchFamily="34" charset="0"/>
              </a:rPr>
              <a:t>Results:</a:t>
            </a:r>
            <a:endParaRPr lang="en-US" sz="2400" dirty="0">
              <a:effectLst/>
            </a:endParaRPr>
          </a:p>
          <a:p>
            <a:pPr marL="347472" marR="0" indent="-347472" algn="l" rtl="0" eaLnBrk="1" latinLnBrk="0" hangingPunct="1">
              <a:lnSpc>
                <a:spcPct val="115000"/>
              </a:lnSpc>
              <a:spcAft>
                <a:spcPts val="1000"/>
              </a:spcAft>
              <a:tabLst>
                <a:tab pos="457200" algn="l"/>
              </a:tabLst>
            </a:pPr>
            <a:r>
              <a:rPr lang="en-US" sz="2400" b="1" kern="100" dirty="0">
                <a:solidFill>
                  <a:srgbClr val="543E34"/>
                </a:solidFill>
                <a:effectLst/>
                <a:latin typeface="Calibri" panose="020F0502020204030204" pitchFamily="34" charset="0"/>
                <a:ea typeface="Calibri" panose="020F0502020204030204" pitchFamily="34" charset="0"/>
                <a:cs typeface="Arial" panose="020B0604020202020204" pitchFamily="34" charset="0"/>
              </a:rPr>
              <a:t>Model 1</a:t>
            </a:r>
            <a:r>
              <a:rPr lang="en-US" sz="2400" kern="100" dirty="0">
                <a:solidFill>
                  <a:srgbClr val="543E34"/>
                </a:solidFill>
                <a:effectLst/>
                <a:latin typeface="Calibri" panose="020F0502020204030204" pitchFamily="34" charset="0"/>
                <a:ea typeface="Calibri" panose="020F0502020204030204" pitchFamily="34" charset="0"/>
                <a:cs typeface="Arial" panose="020B0604020202020204" pitchFamily="34" charset="0"/>
              </a:rPr>
              <a:t> (Simple CNN): Test Loss: 1.0820, Test Accuracy: 64.94%</a:t>
            </a:r>
            <a:endParaRPr lang="en-US" sz="2400" dirty="0">
              <a:effectLst/>
            </a:endParaRPr>
          </a:p>
          <a:p>
            <a:pPr marL="347472" marR="0" indent="-347472" algn="l" rtl="0" eaLnBrk="1" latinLnBrk="0" hangingPunct="1">
              <a:lnSpc>
                <a:spcPct val="115000"/>
              </a:lnSpc>
              <a:spcAft>
                <a:spcPts val="1000"/>
              </a:spcAft>
              <a:tabLst>
                <a:tab pos="457200" algn="l"/>
              </a:tabLst>
            </a:pPr>
            <a:r>
              <a:rPr lang="en-US" sz="2400" b="1" kern="100" dirty="0">
                <a:solidFill>
                  <a:srgbClr val="543E34"/>
                </a:solidFill>
                <a:effectLst/>
                <a:latin typeface="Calibri" panose="020F0502020204030204" pitchFamily="34" charset="0"/>
                <a:ea typeface="Calibri" panose="020F0502020204030204" pitchFamily="34" charset="0"/>
                <a:cs typeface="Arial" panose="020B0604020202020204" pitchFamily="34" charset="0"/>
              </a:rPr>
              <a:t>Model 2</a:t>
            </a:r>
            <a:r>
              <a:rPr lang="en-US" sz="2400" kern="100" dirty="0">
                <a:solidFill>
                  <a:srgbClr val="543E34"/>
                </a:solidFill>
                <a:effectLst/>
                <a:latin typeface="Calibri" panose="020F0502020204030204" pitchFamily="34" charset="0"/>
                <a:ea typeface="Calibri" panose="020F0502020204030204" pitchFamily="34" charset="0"/>
                <a:cs typeface="Arial" panose="020B0604020202020204" pitchFamily="34" charset="0"/>
              </a:rPr>
              <a:t> (Moderate CNN): Test Loss: 0.9643, Test Accuracy: 67.01%</a:t>
            </a:r>
            <a:endParaRPr lang="en-US" sz="2400" dirty="0">
              <a:effectLst/>
            </a:endParaRPr>
          </a:p>
          <a:p>
            <a:pPr marL="347472" marR="0" indent="-347472" algn="l" rtl="0" eaLnBrk="1" latinLnBrk="0" hangingPunct="1">
              <a:lnSpc>
                <a:spcPct val="115000"/>
              </a:lnSpc>
              <a:spcAft>
                <a:spcPts val="1000"/>
              </a:spcAft>
              <a:tabLst>
                <a:tab pos="457200" algn="l"/>
              </a:tabLst>
            </a:pPr>
            <a:r>
              <a:rPr lang="en-US" sz="2400" b="1" kern="100" dirty="0">
                <a:solidFill>
                  <a:srgbClr val="543E34"/>
                </a:solidFill>
                <a:effectLst/>
                <a:latin typeface="Calibri" panose="020F0502020204030204" pitchFamily="34" charset="0"/>
                <a:ea typeface="Calibri" panose="020F0502020204030204" pitchFamily="34" charset="0"/>
                <a:cs typeface="Arial" panose="020B0604020202020204" pitchFamily="34" charset="0"/>
              </a:rPr>
              <a:t>Model 3</a:t>
            </a:r>
            <a:r>
              <a:rPr lang="en-US" sz="2400" kern="100" dirty="0">
                <a:solidFill>
                  <a:srgbClr val="543E34"/>
                </a:solidFill>
                <a:effectLst/>
                <a:latin typeface="Calibri" panose="020F0502020204030204" pitchFamily="34" charset="0"/>
                <a:ea typeface="Calibri" panose="020F0502020204030204" pitchFamily="34" charset="0"/>
                <a:cs typeface="Arial" panose="020B0604020202020204" pitchFamily="34" charset="0"/>
              </a:rPr>
              <a:t> (Complex CNN): Test Loss: 0.9245, Test Accuracy: 68.22%</a:t>
            </a:r>
            <a:endParaRPr lang="en-US" sz="2400" dirty="0">
              <a:effectLst/>
            </a:endParaRPr>
          </a:p>
          <a:p>
            <a:endParaRPr lang="en-US" sz="2400" dirty="0"/>
          </a:p>
        </p:txBody>
      </p:sp>
    </p:spTree>
    <p:extLst>
      <p:ext uri="{BB962C8B-B14F-4D97-AF65-F5344CB8AC3E}">
        <p14:creationId xmlns:p14="http://schemas.microsoft.com/office/powerpoint/2010/main" val="15592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pPr marL="0" marR="0">
              <a:lnSpc>
                <a:spcPct val="115000"/>
              </a:lnSpc>
              <a:spcAft>
                <a:spcPts val="10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4. Comparative Analysis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2955389877"/>
              </p:ext>
            </p:extLst>
          </p:nvPr>
        </p:nvGraphicFramePr>
        <p:xfrm>
          <a:off x="914400" y="2038350"/>
          <a:ext cx="10515598" cy="3902538"/>
        </p:xfrm>
        <a:graphic>
          <a:graphicData uri="http://schemas.openxmlformats.org/drawingml/2006/table">
            <a:tbl>
              <a:tblPr firstRow="1" bandRow="1">
                <a:tableStyleId>{C4B1156A-380E-4F78-BDF5-A606A8083BF9}</a:tableStyleId>
              </a:tblPr>
              <a:tblGrid>
                <a:gridCol w="2118487">
                  <a:extLst>
                    <a:ext uri="{9D8B030D-6E8A-4147-A177-3AD203B41FA5}">
                      <a16:colId xmlns:a16="http://schemas.microsoft.com/office/drawing/2014/main" val="1689330750"/>
                    </a:ext>
                  </a:extLst>
                </a:gridCol>
                <a:gridCol w="2118487">
                  <a:extLst>
                    <a:ext uri="{9D8B030D-6E8A-4147-A177-3AD203B41FA5}">
                      <a16:colId xmlns:a16="http://schemas.microsoft.com/office/drawing/2014/main" val="3837316758"/>
                    </a:ext>
                  </a:extLst>
                </a:gridCol>
                <a:gridCol w="2118487">
                  <a:extLst>
                    <a:ext uri="{9D8B030D-6E8A-4147-A177-3AD203B41FA5}">
                      <a16:colId xmlns:a16="http://schemas.microsoft.com/office/drawing/2014/main" val="2126847223"/>
                    </a:ext>
                  </a:extLst>
                </a:gridCol>
                <a:gridCol w="2118487">
                  <a:extLst>
                    <a:ext uri="{9D8B030D-6E8A-4147-A177-3AD203B41FA5}">
                      <a16:colId xmlns:a16="http://schemas.microsoft.com/office/drawing/2014/main" val="2660631934"/>
                    </a:ext>
                  </a:extLst>
                </a:gridCol>
                <a:gridCol w="1020825">
                  <a:extLst>
                    <a:ext uri="{9D8B030D-6E8A-4147-A177-3AD203B41FA5}">
                      <a16:colId xmlns:a16="http://schemas.microsoft.com/office/drawing/2014/main" val="3909717689"/>
                    </a:ext>
                  </a:extLst>
                </a:gridCol>
                <a:gridCol w="1020825">
                  <a:extLst>
                    <a:ext uri="{9D8B030D-6E8A-4147-A177-3AD203B41FA5}">
                      <a16:colId xmlns:a16="http://schemas.microsoft.com/office/drawing/2014/main" val="1603189107"/>
                    </a:ext>
                  </a:extLst>
                </a:gridCol>
              </a:tblGrid>
              <a:tr h="650423">
                <a:tc>
                  <a:txBody>
                    <a:bodyPr/>
                    <a:lstStyle/>
                    <a:p>
                      <a:pPr marL="0" marR="0">
                        <a:lnSpc>
                          <a:spcPct val="115000"/>
                        </a:lnSpc>
                        <a:spcAft>
                          <a:spcPts val="1000"/>
                        </a:spcAft>
                      </a:pPr>
                      <a:r>
                        <a:rPr lang="en-US" sz="1100" b="1" kern="100" dirty="0">
                          <a:effectLst/>
                          <a:latin typeface="Calibri" panose="020F0502020204030204" pitchFamily="34" charset="0"/>
                          <a:ea typeface="Calibri" panose="020F0502020204030204" pitchFamily="34" charset="0"/>
                          <a:cs typeface="Arial" panose="020B0604020202020204" pitchFamily="34" charset="0"/>
                        </a:rPr>
                        <a:t>Model</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Aft>
                          <a:spcPts val="1000"/>
                        </a:spcAft>
                      </a:pPr>
                      <a:r>
                        <a:rPr lang="en-US" sz="1100" b="1" kern="100">
                          <a:effectLst/>
                          <a:latin typeface="Calibri" panose="020F0502020204030204" pitchFamily="34" charset="0"/>
                          <a:ea typeface="Calibri" panose="020F0502020204030204" pitchFamily="34" charset="0"/>
                          <a:cs typeface="Arial" panose="020B0604020202020204" pitchFamily="34" charset="0"/>
                        </a:rPr>
                        <a:t>Task</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Aft>
                          <a:spcPts val="1000"/>
                        </a:spcAft>
                      </a:pPr>
                      <a:r>
                        <a:rPr lang="en-US" sz="1100" b="1" kern="100">
                          <a:effectLst/>
                          <a:latin typeface="Calibri" panose="020F0502020204030204" pitchFamily="34" charset="0"/>
                          <a:ea typeface="Calibri" panose="020F0502020204030204" pitchFamily="34" charset="0"/>
                          <a:cs typeface="Arial" panose="020B0604020202020204" pitchFamily="34" charset="0"/>
                        </a:rPr>
                        <a:t>Learning Rate</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Aft>
                          <a:spcPts val="1000"/>
                        </a:spcAft>
                      </a:pPr>
                      <a:r>
                        <a:rPr lang="en-US" sz="1100" b="1" kern="100">
                          <a:effectLst/>
                          <a:latin typeface="Calibri" panose="020F0502020204030204" pitchFamily="34" charset="0"/>
                          <a:ea typeface="Calibri" panose="020F0502020204030204" pitchFamily="34" charset="0"/>
                          <a:cs typeface="Arial" panose="020B0604020202020204" pitchFamily="34" charset="0"/>
                        </a:rPr>
                        <a:t>Epochs</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Aft>
                          <a:spcPts val="1000"/>
                        </a:spcAft>
                      </a:pPr>
                      <a:r>
                        <a:rPr lang="en-US" sz="1100" b="1" kern="100">
                          <a:effectLst/>
                          <a:latin typeface="Calibri" panose="020F0502020204030204" pitchFamily="34" charset="0"/>
                          <a:ea typeface="Calibri" panose="020F0502020204030204" pitchFamily="34" charset="0"/>
                          <a:cs typeface="Arial" panose="020B0604020202020204" pitchFamily="34" charset="0"/>
                        </a:rPr>
                        <a:t>Test Accuracy</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15000"/>
                        </a:lnSpc>
                        <a:spcAft>
                          <a:spcPts val="1000"/>
                        </a:spcAft>
                      </a:pPr>
                      <a:r>
                        <a:rPr lang="en-US" sz="1100" b="1" kern="100">
                          <a:effectLst/>
                          <a:latin typeface="Calibri" panose="020F0502020204030204" pitchFamily="34" charset="0"/>
                          <a:ea typeface="Calibri" panose="020F0502020204030204" pitchFamily="34" charset="0"/>
                          <a:cs typeface="Arial" panose="020B0604020202020204" pitchFamily="34" charset="0"/>
                        </a:rPr>
                        <a:t>Test Loss</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79928716"/>
                  </a:ext>
                </a:extLst>
              </a:tr>
              <a:tr h="650423">
                <a:tc>
                  <a:txBody>
                    <a:bodyPr/>
                    <a:lstStyle/>
                    <a:p>
                      <a:pPr marL="0" marR="0">
                        <a:lnSpc>
                          <a:spcPct val="115000"/>
                        </a:lnSpc>
                        <a:spcAft>
                          <a:spcPts val="1000"/>
                        </a:spcAft>
                      </a:pPr>
                      <a:r>
                        <a:rPr lang="en-US" sz="1100" kern="100" dirty="0">
                          <a:effectLst/>
                          <a:latin typeface="Calibri" panose="020F0502020204030204" pitchFamily="34" charset="0"/>
                          <a:ea typeface="Calibri" panose="020F0502020204030204" pitchFamily="34" charset="0"/>
                          <a:cs typeface="Arial" panose="020B0604020202020204" pitchFamily="34" charset="0"/>
                        </a:rPr>
                        <a:t>PyTorch ANN (Reg)</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Regression</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50</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N/A</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22.5 (MSE)</a:t>
                      </a:r>
                    </a:p>
                  </a:txBody>
                  <a:tcPr marL="68580" marR="68580" marT="0" marB="0" anchor="ctr"/>
                </a:tc>
                <a:extLst>
                  <a:ext uri="{0D108BD9-81ED-4DB2-BD59-A6C34878D82A}">
                    <a16:rowId xmlns:a16="http://schemas.microsoft.com/office/drawing/2014/main" val="1760208656"/>
                  </a:ext>
                </a:extLst>
              </a:tr>
              <a:tr h="650423">
                <a:tc>
                  <a:txBody>
                    <a:bodyPr/>
                    <a:lstStyle/>
                    <a:p>
                      <a:pPr marL="0" marR="0">
                        <a:lnSpc>
                          <a:spcPct val="115000"/>
                        </a:lnSpc>
                        <a:spcAft>
                          <a:spcPts val="1000"/>
                        </a:spcAft>
                      </a:pPr>
                      <a:r>
                        <a:rPr lang="en-US" sz="1100" kern="100" dirty="0">
                          <a:effectLst/>
                          <a:latin typeface="Calibri" panose="020F0502020204030204" pitchFamily="34" charset="0"/>
                          <a:ea typeface="Calibri" panose="020F0502020204030204" pitchFamily="34" charset="0"/>
                          <a:cs typeface="Arial" panose="020B0604020202020204" pitchFamily="34" charset="0"/>
                        </a:rPr>
                        <a:t>PyTorch ANN (Class)</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Classification</a:t>
                      </a:r>
                    </a:p>
                  </a:txBody>
                  <a:tcPr marL="68580" marR="68580" marT="0" marB="0" anchor="ctr"/>
                </a:tc>
                <a:tc>
                  <a:txBody>
                    <a:bodyPr/>
                    <a:lstStyle/>
                    <a:p>
                      <a:pPr marL="0" marR="0">
                        <a:lnSpc>
                          <a:spcPct val="115000"/>
                        </a:lnSpc>
                        <a:spcAft>
                          <a:spcPts val="1000"/>
                        </a:spcAft>
                      </a:pPr>
                      <a:r>
                        <a:rPr lang="en-US" sz="1100" kern="100" dirty="0">
                          <a:effectLst/>
                          <a:latin typeface="Calibri" panose="020F0502020204030204" pitchFamily="34" charset="0"/>
                          <a:ea typeface="Calibri" panose="020F0502020204030204" pitchFamily="34" charset="0"/>
                          <a:cs typeface="Arial" panose="020B0604020202020204" pitchFamily="34" charset="0"/>
                        </a:rPr>
                        <a:t>0.01</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30</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64.94%</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1.0820</a:t>
                      </a:r>
                    </a:p>
                  </a:txBody>
                  <a:tcPr marL="68580" marR="68580" marT="0" marB="0" anchor="ctr"/>
                </a:tc>
                <a:extLst>
                  <a:ext uri="{0D108BD9-81ED-4DB2-BD59-A6C34878D82A}">
                    <a16:rowId xmlns:a16="http://schemas.microsoft.com/office/drawing/2014/main" val="3634243071"/>
                  </a:ext>
                </a:extLst>
              </a:tr>
              <a:tr h="650423">
                <a:tc>
                  <a:txBody>
                    <a:bodyPr/>
                    <a:lstStyle/>
                    <a:p>
                      <a:pPr marL="0" marR="0">
                        <a:lnSpc>
                          <a:spcPct val="115000"/>
                        </a:lnSpc>
                        <a:spcAft>
                          <a:spcPts val="1000"/>
                        </a:spcAft>
                      </a:pPr>
                      <a:r>
                        <a:rPr lang="en-US" sz="1100" kern="100" dirty="0">
                          <a:effectLst/>
                          <a:latin typeface="Calibri" panose="020F0502020204030204" pitchFamily="34" charset="0"/>
                          <a:ea typeface="Calibri" panose="020F0502020204030204" pitchFamily="34" charset="0"/>
                          <a:cs typeface="Arial" panose="020B0604020202020204" pitchFamily="34" charset="0"/>
                        </a:rPr>
                        <a:t>Keras CNN (Model 1)</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Classification</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N/A</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64.94%</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1.0820</a:t>
                      </a:r>
                    </a:p>
                  </a:txBody>
                  <a:tcPr marL="68580" marR="68580" marT="0" marB="0" anchor="ctr"/>
                </a:tc>
                <a:extLst>
                  <a:ext uri="{0D108BD9-81ED-4DB2-BD59-A6C34878D82A}">
                    <a16:rowId xmlns:a16="http://schemas.microsoft.com/office/drawing/2014/main" val="415808797"/>
                  </a:ext>
                </a:extLst>
              </a:tr>
              <a:tr h="650423">
                <a:tc>
                  <a:txBody>
                    <a:bodyPr/>
                    <a:lstStyle/>
                    <a:p>
                      <a:pPr marL="0" marR="0">
                        <a:lnSpc>
                          <a:spcPct val="115000"/>
                        </a:lnSpc>
                        <a:spcAft>
                          <a:spcPts val="1000"/>
                        </a:spcAft>
                      </a:pPr>
                      <a:r>
                        <a:rPr lang="en-US" sz="1100" kern="100" dirty="0">
                          <a:effectLst/>
                          <a:latin typeface="Calibri" panose="020F0502020204030204" pitchFamily="34" charset="0"/>
                          <a:ea typeface="Calibri" panose="020F0502020204030204" pitchFamily="34" charset="0"/>
                          <a:cs typeface="Arial" panose="020B0604020202020204" pitchFamily="34" charset="0"/>
                        </a:rPr>
                        <a:t>Keras CNN (Model 2)</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Classification</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N/A</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67.01%</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0.9643</a:t>
                      </a:r>
                    </a:p>
                  </a:txBody>
                  <a:tcPr marL="68580" marR="68580" marT="0" marB="0" anchor="ctr"/>
                </a:tc>
                <a:extLst>
                  <a:ext uri="{0D108BD9-81ED-4DB2-BD59-A6C34878D82A}">
                    <a16:rowId xmlns:a16="http://schemas.microsoft.com/office/drawing/2014/main" val="3150194648"/>
                  </a:ext>
                </a:extLst>
              </a:tr>
              <a:tr h="650423">
                <a:tc>
                  <a:txBody>
                    <a:bodyPr/>
                    <a:lstStyle/>
                    <a:p>
                      <a:pPr marL="0" marR="0">
                        <a:lnSpc>
                          <a:spcPct val="115000"/>
                        </a:lnSpc>
                        <a:spcAft>
                          <a:spcPts val="1000"/>
                        </a:spcAft>
                      </a:pPr>
                      <a:r>
                        <a:rPr lang="en-US" sz="1100" kern="100" dirty="0">
                          <a:effectLst/>
                          <a:latin typeface="Calibri" panose="020F0502020204030204" pitchFamily="34" charset="0"/>
                          <a:ea typeface="Calibri" panose="020F0502020204030204" pitchFamily="34" charset="0"/>
                          <a:cs typeface="Arial" panose="020B0604020202020204" pitchFamily="34" charset="0"/>
                        </a:rPr>
                        <a:t>Keras CNN (Model 3)</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Classification</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N/A</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nchor="ctr"/>
                </a:tc>
                <a:tc>
                  <a:txBody>
                    <a:bodyPr/>
                    <a:lstStyle/>
                    <a:p>
                      <a:pPr marL="0" marR="0">
                        <a:lnSpc>
                          <a:spcPct val="115000"/>
                        </a:lnSpc>
                        <a:spcAft>
                          <a:spcPts val="1000"/>
                        </a:spcAft>
                      </a:pPr>
                      <a:r>
                        <a:rPr lang="en-US" sz="1100" kern="100">
                          <a:effectLst/>
                          <a:latin typeface="Calibri" panose="020F0502020204030204" pitchFamily="34" charset="0"/>
                          <a:ea typeface="Calibri" panose="020F0502020204030204" pitchFamily="34" charset="0"/>
                          <a:cs typeface="Arial" panose="020B0604020202020204" pitchFamily="34" charset="0"/>
                        </a:rPr>
                        <a:t>68.22%</a:t>
                      </a:r>
                    </a:p>
                  </a:txBody>
                  <a:tcPr marL="68580" marR="68580" marT="0" marB="0" anchor="ctr"/>
                </a:tc>
                <a:tc>
                  <a:txBody>
                    <a:bodyPr/>
                    <a:lstStyle/>
                    <a:p>
                      <a:pPr marL="0" marR="0">
                        <a:lnSpc>
                          <a:spcPct val="115000"/>
                        </a:lnSpc>
                        <a:spcAft>
                          <a:spcPts val="1000"/>
                        </a:spcAft>
                      </a:pPr>
                      <a:r>
                        <a:rPr lang="en-US" sz="1100" kern="100" dirty="0">
                          <a:effectLst/>
                          <a:latin typeface="Calibri" panose="020F0502020204030204" pitchFamily="34" charset="0"/>
                          <a:ea typeface="Calibri" panose="020F0502020204030204" pitchFamily="34" charset="0"/>
                          <a:cs typeface="Arial" panose="020B0604020202020204" pitchFamily="34" charset="0"/>
                        </a:rPr>
                        <a:t>0.9245</a:t>
                      </a:r>
                    </a:p>
                  </a:txBody>
                  <a:tcPr marL="68580" marR="68580" marT="0" marB="0" anchor="ctr"/>
                </a:tc>
                <a:extLst>
                  <a:ext uri="{0D108BD9-81ED-4DB2-BD59-A6C34878D82A}">
                    <a16:rowId xmlns:a16="http://schemas.microsoft.com/office/drawing/2014/main" val="380950325"/>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064996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B7D3B-5564-E1D9-A0DB-77E0147B4834}"/>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08640C43-78FE-A8AF-A35D-D7940640D2BD}"/>
              </a:ext>
            </a:extLst>
          </p:cNvPr>
          <p:cNvSpPr txBox="1"/>
          <p:nvPr/>
        </p:nvSpPr>
        <p:spPr>
          <a:xfrm>
            <a:off x="508000" y="723900"/>
            <a:ext cx="9423400" cy="5270500"/>
          </a:xfrm>
          <a:prstGeom prst="rect">
            <a:avLst/>
          </a:prstGeom>
          <a:noFill/>
        </p:spPr>
        <p:txBody>
          <a:bodyPr wrap="square" rtlCol="0">
            <a:spAutoFit/>
          </a:bodyPr>
          <a:lstStyle/>
          <a:p>
            <a:endParaRPr lang="en-US" dirty="0"/>
          </a:p>
        </p:txBody>
      </p:sp>
      <p:sp>
        <p:nvSpPr>
          <p:cNvPr id="20" name="TextBox 19">
            <a:extLst>
              <a:ext uri="{FF2B5EF4-FFF2-40B4-BE49-F238E27FC236}">
                <a16:creationId xmlns:a16="http://schemas.microsoft.com/office/drawing/2014/main" id="{6A51F507-788E-7D65-ADC9-BC5146D2B939}"/>
              </a:ext>
            </a:extLst>
          </p:cNvPr>
          <p:cNvSpPr txBox="1"/>
          <p:nvPr/>
        </p:nvSpPr>
        <p:spPr>
          <a:xfrm>
            <a:off x="508000" y="478971"/>
            <a:ext cx="10813143" cy="6333016"/>
          </a:xfrm>
          <a:prstGeom prst="rect">
            <a:avLst/>
          </a:prstGeom>
          <a:noFill/>
        </p:spPr>
        <p:txBody>
          <a:bodyPr wrap="square" rtlCol="0">
            <a:spAutoFit/>
          </a:bodyPr>
          <a:lstStyle/>
          <a:p>
            <a:pPr marL="0" marR="0">
              <a:lnSpc>
                <a:spcPct val="115000"/>
              </a:lnSpc>
              <a:spcAft>
                <a:spcPts val="1000"/>
              </a:spcAft>
            </a:pPr>
            <a:r>
              <a:rPr lang="en-US" sz="2800" b="1" kern="100" dirty="0">
                <a:effectLst/>
                <a:latin typeface="Calibri" panose="020F0502020204030204" pitchFamily="34" charset="0"/>
                <a:ea typeface="Calibri" panose="020F0502020204030204" pitchFamily="34" charset="0"/>
                <a:cs typeface="Arial" panose="020B0604020202020204" pitchFamily="34" charset="0"/>
              </a:rPr>
              <a:t>Discussion:</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2800" b="1" kern="100" dirty="0">
                <a:effectLst/>
                <a:latin typeface="Calibri" panose="020F0502020204030204" pitchFamily="34" charset="0"/>
                <a:ea typeface="Calibri" panose="020F0502020204030204" pitchFamily="34" charset="0"/>
                <a:cs typeface="Arial" panose="020B0604020202020204" pitchFamily="34" charset="0"/>
              </a:rPr>
              <a:t>PyTorch ANN for Regression</a:t>
            </a:r>
            <a:r>
              <a:rPr lang="en-US" sz="2800" kern="100" dirty="0">
                <a:effectLst/>
                <a:latin typeface="Calibri" panose="020F0502020204030204" pitchFamily="34" charset="0"/>
                <a:ea typeface="Calibri" panose="020F0502020204030204" pitchFamily="34" charset="0"/>
                <a:cs typeface="Arial" panose="020B0604020202020204" pitchFamily="34" charset="0"/>
              </a:rPr>
              <a:t>: The model performed well with a high R² value of 0.78 for the regression task. The model is able to predict house prices with reasonable accuracy based on the features.</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2800" b="1" kern="100" dirty="0">
                <a:effectLst/>
                <a:latin typeface="Calibri" panose="020F0502020204030204" pitchFamily="34" charset="0"/>
                <a:ea typeface="Calibri" panose="020F0502020204030204" pitchFamily="34" charset="0"/>
                <a:cs typeface="Arial" panose="020B0604020202020204" pitchFamily="34" charset="0"/>
              </a:rPr>
              <a:t>PyTorch ANN for Classification</a:t>
            </a:r>
            <a:r>
              <a:rPr lang="en-US" sz="2800" kern="100" dirty="0">
                <a:effectLst/>
                <a:latin typeface="Calibri" panose="020F0502020204030204" pitchFamily="34" charset="0"/>
                <a:ea typeface="Calibri" panose="020F0502020204030204" pitchFamily="34" charset="0"/>
                <a:cs typeface="Arial" panose="020B0604020202020204" pitchFamily="34" charset="0"/>
              </a:rPr>
              <a:t>: The model's performance on CIFAR-10 is relatively moderate, with a maximum accuracy of 64.94%.</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2800" b="1" kern="100" dirty="0">
                <a:effectLst/>
                <a:latin typeface="Calibri" panose="020F0502020204030204" pitchFamily="34" charset="0"/>
                <a:ea typeface="Calibri" panose="020F0502020204030204" pitchFamily="34" charset="0"/>
                <a:cs typeface="Arial" panose="020B0604020202020204" pitchFamily="34" charset="0"/>
              </a:rPr>
              <a:t>Keras CNN for Classification</a:t>
            </a:r>
            <a:r>
              <a:rPr lang="en-US" sz="2800" kern="100" dirty="0">
                <a:effectLst/>
                <a:latin typeface="Calibri" panose="020F0502020204030204" pitchFamily="34" charset="0"/>
                <a:ea typeface="Calibri" panose="020F0502020204030204" pitchFamily="34" charset="0"/>
                <a:cs typeface="Arial" panose="020B0604020202020204" pitchFamily="34" charset="0"/>
              </a:rPr>
              <a:t>: The Keras CNN models (especially the complex model) outperformed the PyTorch ANN in terms of accuracy, with Model 3 achieving 68.22% accuracy. CNN models generally perform better for image-based tasks due to their ability to extract hierarchical features from images.</a:t>
            </a:r>
          </a:p>
          <a:p>
            <a:endParaRPr lang="en-US" dirty="0"/>
          </a:p>
        </p:txBody>
      </p:sp>
    </p:spTree>
    <p:extLst>
      <p:ext uri="{BB962C8B-B14F-4D97-AF65-F5344CB8AC3E}">
        <p14:creationId xmlns:p14="http://schemas.microsoft.com/office/powerpoint/2010/main" val="312453165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{5816805A-408D-4D0C-ABDA-103C95A50B91}tf11964407_win32</Template>
  <TotalTime>81</TotalTime>
  <Words>1337</Words>
  <Application>Microsoft Office PowerPoint</Application>
  <PresentationFormat>Widescreen</PresentationFormat>
  <Paragraphs>118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Nova Light</vt:lpstr>
      <vt:lpstr>Sagona Book</vt:lpstr>
      <vt:lpstr>Symbol</vt:lpstr>
      <vt:lpstr>Custom</vt:lpstr>
      <vt:lpstr>PAI NEURAL NETWORK PROJECT   Submitted by: MUTAWIFFAH MUDASSAR KHAN SP23-BAI-054 AND  WAJEEHA ASLAM SP23-BAI-054 </vt:lpstr>
      <vt:lpstr>Report on Neural Network Models for Regression and Classification Project Overview: The task is to design and implement neural network models using different frameworks (PyTorch for regression and classification tasks, and Keras for classification) and evaluate their performance across various datasets. The models and their performance are compared in terms of their architecture, training configurations, performance metrics, and learning curves.</vt:lpstr>
      <vt:lpstr>PowerPoint Presentation</vt:lpstr>
      <vt:lpstr>PowerPoint Presentation</vt:lpstr>
      <vt:lpstr>PowerPoint Presentation</vt:lpstr>
      <vt:lpstr>PowerPoint Presentation</vt:lpstr>
      <vt:lpstr>PowerPoint Presentation</vt:lpstr>
      <vt:lpstr>4. Comparative Analysis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1</cp:revision>
  <dcterms:created xsi:type="dcterms:W3CDTF">2024-12-29T14:31:01Z</dcterms:created>
  <dcterms:modified xsi:type="dcterms:W3CDTF">2024-12-29T15:52:58Z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