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60" r:id="rId3"/>
    <p:sldId id="257" r:id="rId4"/>
    <p:sldId id="258" r:id="rId5"/>
    <p:sldId id="275" r:id="rId6"/>
    <p:sldId id="263" r:id="rId7"/>
    <p:sldId id="264" r:id="rId8"/>
    <p:sldId id="265" r:id="rId9"/>
    <p:sldId id="266" r:id="rId10"/>
    <p:sldId id="267" r:id="rId11"/>
    <p:sldId id="268" r:id="rId12"/>
    <p:sldId id="269" r:id="rId13"/>
    <p:sldId id="272" r:id="rId14"/>
    <p:sldId id="271" r:id="rId15"/>
    <p:sldId id="270" r:id="rId16"/>
    <p:sldId id="274" r:id="rId17"/>
    <p:sldId id="273" r:id="rId18"/>
    <p:sldId id="262" r:id="rId19"/>
    <p:sldId id="259"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2" d="100"/>
          <a:sy n="82"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9D7796-F675-488F-AC46-C88938C803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688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94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23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03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54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23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34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90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6358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60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E45834-53BD-4C8F-B791-CD5378F4150E}" type="datetimeFigureOut">
              <a:rPr lang="en-US" smtClean="0"/>
              <a:t>11/16/2022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02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E45834-53BD-4C8F-B791-CD5378F4150E}" type="datetimeFigureOut">
              <a:rPr lang="en-US" smtClean="0"/>
              <a:t>11/16/2022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9D7796-F675-488F-AC46-C88938C803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799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3" descr="A mosaic of colorful geometric shapes">
            <a:extLst>
              <a:ext uri="{FF2B5EF4-FFF2-40B4-BE49-F238E27FC236}">
                <a16:creationId xmlns:a16="http://schemas.microsoft.com/office/drawing/2014/main" id="{8B13070D-A0A3-D74F-6E49-71EEBA01C1C6}"/>
              </a:ext>
            </a:extLst>
          </p:cNvPr>
          <p:cNvPicPr>
            <a:picLocks noChangeAspect="1"/>
          </p:cNvPicPr>
          <p:nvPr/>
        </p:nvPicPr>
        <p:blipFill rotWithShape="1">
          <a:blip r:embed="rId2"/>
          <a:srcRect r="27810"/>
          <a:stretch/>
        </p:blipFill>
        <p:spPr>
          <a:xfrm>
            <a:off x="8860" y="10"/>
            <a:ext cx="6924201" cy="6857990"/>
          </a:xfrm>
          <a:prstGeom prst="rect">
            <a:avLst/>
          </a:prstGeom>
        </p:spPr>
      </p:pic>
      <p:sp>
        <p:nvSpPr>
          <p:cNvPr id="2" name="Title 1">
            <a:extLst>
              <a:ext uri="{FF2B5EF4-FFF2-40B4-BE49-F238E27FC236}">
                <a16:creationId xmlns:a16="http://schemas.microsoft.com/office/drawing/2014/main" id="{EC8508FC-5A38-B4C4-F587-AB65E688231F}"/>
              </a:ext>
            </a:extLst>
          </p:cNvPr>
          <p:cNvSpPr>
            <a:spLocks noGrp="1"/>
          </p:cNvSpPr>
          <p:nvPr>
            <p:ph type="title"/>
          </p:nvPr>
        </p:nvSpPr>
        <p:spPr>
          <a:xfrm>
            <a:off x="7215495" y="1520266"/>
            <a:ext cx="4612758" cy="2730498"/>
          </a:xfrm>
        </p:spPr>
        <p:txBody>
          <a:bodyPr vert="horz" lIns="91440" tIns="45720" rIns="91440" bIns="45720" rtlCol="0" anchor="b">
            <a:normAutofit/>
          </a:bodyPr>
          <a:lstStyle/>
          <a:p>
            <a:r>
              <a:rPr lang="en-US" sz="6000" dirty="0">
                <a:latin typeface="Baskerville Old Face" panose="02020602080505020303" pitchFamily="18" charset="0"/>
              </a:rPr>
              <a:t>Summer</a:t>
            </a:r>
            <a:br>
              <a:rPr lang="en-US" sz="6000" dirty="0">
                <a:latin typeface="Baskerville Old Face" panose="02020602080505020303" pitchFamily="18" charset="0"/>
              </a:rPr>
            </a:br>
            <a:r>
              <a:rPr lang="en-US" sz="6000" dirty="0">
                <a:latin typeface="Baskerville Old Face" panose="02020602080505020303" pitchFamily="18" charset="0"/>
              </a:rPr>
              <a:t> training    Report</a:t>
            </a:r>
          </a:p>
        </p:txBody>
      </p:sp>
    </p:spTree>
    <p:extLst>
      <p:ext uri="{BB962C8B-B14F-4D97-AF65-F5344CB8AC3E}">
        <p14:creationId xmlns:p14="http://schemas.microsoft.com/office/powerpoint/2010/main" val="30004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AE4A5-AB40-ABF6-E972-555FD46E3470}"/>
              </a:ext>
            </a:extLst>
          </p:cNvPr>
          <p:cNvSpPr txBox="1"/>
          <p:nvPr/>
        </p:nvSpPr>
        <p:spPr>
          <a:xfrm>
            <a:off x="286916" y="333434"/>
            <a:ext cx="10401301" cy="5170646"/>
          </a:xfrm>
          <a:prstGeom prst="rect">
            <a:avLst/>
          </a:prstGeom>
          <a:noFill/>
        </p:spPr>
        <p:txBody>
          <a:bodyPr wrap="square" rtlCol="0">
            <a:spAutoFit/>
          </a:bodyPr>
          <a:lstStyle/>
          <a:p>
            <a:r>
              <a:rPr lang="en-IN" sz="3200" b="1" u="sng" dirty="0"/>
              <a:t>When Regression is chosen?</a:t>
            </a:r>
          </a:p>
          <a:p>
            <a:r>
              <a:rPr lang="en-US" dirty="0"/>
              <a:t>A regression problem is when the output variable is a real or continuous value, such as “salary” or “weight”. Many different models can be used, the simplest is linear regression. It tries to fit data with the best hyperplane which goes through the points. Regression Analysis is a statistical process for estimating the relationships between the dependent variables or criterion variables and one or more independent variables or predictors. Regression analysis explains the changes in criteria in relation to changes in select predictors. The conditional expectation of the criteria is based on predictors where the average value of the dependent variables is given when the independent variables are changed. Three major uses for regression analysis are determining the strength of predictors, forecasting an effect, and trend forecasting.</a:t>
            </a:r>
          </a:p>
          <a:p>
            <a:endParaRPr lang="en-US" dirty="0"/>
          </a:p>
          <a:p>
            <a:r>
              <a:rPr lang="en-IN" sz="3200" b="1" u="sng" dirty="0"/>
              <a:t>Types of Regression:</a:t>
            </a:r>
          </a:p>
          <a:p>
            <a:r>
              <a:rPr lang="en-US" sz="2400" b="1" dirty="0"/>
              <a:t> Linear regression </a:t>
            </a:r>
            <a:r>
              <a:rPr lang="en-US" sz="2000" dirty="0"/>
              <a:t>is used for predictive analysis. Linear regression is a linear approach for modelling the relationship between the criterion or the scalar response and the multiple predictors or explanatory variables. Linear regression focuses on the conditional probability distribution of the response given the values of the predictors. For linear regression, there is a danger of overfitting. The formula for linear regression is: Y’ = </a:t>
            </a:r>
            <a:r>
              <a:rPr lang="en-US" sz="2000" dirty="0" err="1"/>
              <a:t>bX</a:t>
            </a:r>
            <a:r>
              <a:rPr lang="en-US" sz="2000" dirty="0"/>
              <a:t> + A</a:t>
            </a:r>
            <a:endParaRPr lang="en-IN" sz="3200" b="1" u="sng" dirty="0"/>
          </a:p>
        </p:txBody>
      </p:sp>
    </p:spTree>
    <p:extLst>
      <p:ext uri="{BB962C8B-B14F-4D97-AF65-F5344CB8AC3E}">
        <p14:creationId xmlns:p14="http://schemas.microsoft.com/office/powerpoint/2010/main" val="272929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743CA6-2C6C-E9D7-D1F9-E12D7D6EC985}"/>
              </a:ext>
            </a:extLst>
          </p:cNvPr>
          <p:cNvSpPr txBox="1"/>
          <p:nvPr/>
        </p:nvSpPr>
        <p:spPr>
          <a:xfrm>
            <a:off x="310086" y="228600"/>
            <a:ext cx="11312746" cy="5546663"/>
          </a:xfrm>
          <a:prstGeom prst="rect">
            <a:avLst/>
          </a:prstGeom>
        </p:spPr>
        <p:txBody>
          <a:bodyPr vert="horz" lIns="91440" tIns="45720" rIns="91440" bIns="45720" rtlCol="0">
            <a:normAutofit/>
          </a:bodyPr>
          <a:lstStyle/>
          <a:p>
            <a:pPr defTabSz="914400">
              <a:lnSpc>
                <a:spcPct val="120000"/>
              </a:lnSpc>
              <a:spcAft>
                <a:spcPts val="600"/>
              </a:spcAft>
              <a:buClr>
                <a:schemeClr val="tx1"/>
              </a:buClr>
            </a:pPr>
            <a:r>
              <a:rPr lang="en-US" sz="1800" dirty="0"/>
              <a:t>. </a:t>
            </a:r>
            <a:r>
              <a:rPr lang="en-US" sz="3200" b="1" u="sng" dirty="0"/>
              <a:t>Polynomial regression </a:t>
            </a:r>
            <a:r>
              <a:rPr lang="en-US" sz="2000" dirty="0"/>
              <a:t>is used for curvilinear data. Polynomial regression is fit with the method of least squares. The goal of regression analysis is to model the expected value of a dependent variable y in regards to the independent variable x. The equation for polynomial regression is</a:t>
            </a:r>
            <a:r>
              <a:rPr lang="en-IN" sz="2000" b="1" i="0" dirty="0">
                <a:solidFill>
                  <a:srgbClr val="202124"/>
                </a:solidFill>
                <a:effectLst/>
                <a:latin typeface="arial" panose="020B0604020202020204" pitchFamily="34" charset="0"/>
              </a:rPr>
              <a:t>Y = a + </a:t>
            </a:r>
            <a:r>
              <a:rPr lang="en-IN" sz="2000" b="1" i="0" dirty="0" err="1">
                <a:solidFill>
                  <a:srgbClr val="202124"/>
                </a:solidFill>
                <a:effectLst/>
                <a:latin typeface="arial" panose="020B0604020202020204" pitchFamily="34" charset="0"/>
              </a:rPr>
              <a:t>bX</a:t>
            </a:r>
            <a:endParaRPr kumimoji="0" lang="en-US" altLang="en-US" b="0" i="0" u="none" strike="noStrike" cap="all" normalizeH="0" dirty="0">
              <a:ln>
                <a:noFill/>
              </a:ln>
            </a:endParaRPr>
          </a:p>
          <a:p>
            <a:pPr marR="0" lvl="0" defTabSz="914400" fontAlgn="base">
              <a:lnSpc>
                <a:spcPct val="120000"/>
              </a:lnSpc>
              <a:spcBef>
                <a:spcPct val="0"/>
              </a:spcBef>
              <a:spcAft>
                <a:spcPts val="600"/>
              </a:spcAft>
              <a:buClr>
                <a:schemeClr val="tx1"/>
              </a:buClr>
              <a:buSzTx/>
              <a:tabLst/>
            </a:pPr>
            <a:r>
              <a:rPr lang="en-US" sz="2600" b="1" u="sng" dirty="0"/>
              <a:t> Ridge regression</a:t>
            </a:r>
            <a:r>
              <a:rPr lang="en-US" dirty="0"/>
              <a:t> is a technique for analyzing multiple regression data. When multicollinearity occurs, least squares estimates are unbiased. A degree of bias is added to the regression estimates, and as a result, ridge regression reduces the standard errors. </a:t>
            </a:r>
          </a:p>
          <a:p>
            <a:pPr marR="0" lvl="0" defTabSz="914400" fontAlgn="base">
              <a:lnSpc>
                <a:spcPct val="120000"/>
              </a:lnSpc>
              <a:spcBef>
                <a:spcPct val="0"/>
              </a:spcBef>
              <a:spcAft>
                <a:spcPts val="600"/>
              </a:spcAft>
              <a:buClr>
                <a:schemeClr val="tx1"/>
              </a:buClr>
              <a:buSzTx/>
              <a:tabLst/>
            </a:pPr>
            <a:r>
              <a:rPr lang="en-US" sz="2800" b="1" u="sng" dirty="0"/>
              <a:t>Lasso regression </a:t>
            </a:r>
            <a:r>
              <a:rPr lang="en-US" dirty="0"/>
              <a:t>is a regression analysis method that performs both variable selection and regularization. Lasso regression</a:t>
            </a:r>
          </a:p>
          <a:p>
            <a:pPr marR="0" lvl="0" defTabSz="914400" fontAlgn="base">
              <a:lnSpc>
                <a:spcPct val="120000"/>
              </a:lnSpc>
              <a:spcBef>
                <a:spcPct val="0"/>
              </a:spcBef>
              <a:spcAft>
                <a:spcPts val="600"/>
              </a:spcAft>
              <a:buClr>
                <a:schemeClr val="tx1"/>
              </a:buClr>
              <a:buSzTx/>
              <a:tabLst/>
            </a:pPr>
            <a:r>
              <a:rPr lang="en-US" dirty="0"/>
              <a:t>n uses soft thresholding. Lasso regression selects only a subset of the provided covariates for use in the final model. </a:t>
            </a:r>
          </a:p>
          <a:p>
            <a:pPr marR="0" lvl="0" defTabSz="914400" fontAlgn="base">
              <a:lnSpc>
                <a:spcPct val="120000"/>
              </a:lnSpc>
              <a:spcBef>
                <a:spcPct val="0"/>
              </a:spcBef>
              <a:spcAft>
                <a:spcPts val="600"/>
              </a:spcAft>
              <a:buClr>
                <a:schemeClr val="tx1"/>
              </a:buClr>
              <a:buSzTx/>
              <a:tabLst/>
            </a:pPr>
            <a:r>
              <a:rPr lang="en-US" sz="2800" b="1" u="sng" dirty="0"/>
              <a:t> </a:t>
            </a:r>
            <a:r>
              <a:rPr lang="en-US" sz="2800" b="1" u="sng" dirty="0" err="1"/>
              <a:t>ElasticNet</a:t>
            </a:r>
            <a:r>
              <a:rPr lang="en-US" sz="2800" b="1" u="sng" dirty="0"/>
              <a:t> regression </a:t>
            </a:r>
            <a:r>
              <a:rPr lang="en-US" dirty="0"/>
              <a:t>is a regularized regression method that linearly combines the penalties of the lasso and ridge methods. </a:t>
            </a:r>
            <a:r>
              <a:rPr lang="en-US" dirty="0" err="1"/>
              <a:t>ElasticNet</a:t>
            </a:r>
            <a:r>
              <a:rPr lang="en-US" dirty="0"/>
              <a:t> regression is used for support vector machines, metric learning, and portfolio optimization. The penalty function is given by: . Below is the simple implementation:</a:t>
            </a:r>
            <a:endParaRPr kumimoji="0" lang="en-US" altLang="en-US" b="0" i="0" u="none" strike="noStrike" cap="all" normalizeH="0" dirty="0">
              <a:ln>
                <a:noFill/>
              </a:ln>
            </a:endParaRPr>
          </a:p>
          <a:p>
            <a:pPr indent="-228600" defTabSz="914400">
              <a:lnSpc>
                <a:spcPct val="120000"/>
              </a:lnSpc>
              <a:spcAft>
                <a:spcPts val="600"/>
              </a:spcAft>
              <a:buClr>
                <a:schemeClr val="tx1"/>
              </a:buClr>
              <a:buFont typeface="Arial" panose="020B0604020202020204" pitchFamily="34" charset="0"/>
              <a:buChar char="•"/>
            </a:pPr>
            <a:endParaRPr lang="en-US" cap="all" dirty="0"/>
          </a:p>
        </p:txBody>
      </p:sp>
      <p:sp>
        <p:nvSpPr>
          <p:cNvPr id="3" name="Rectangle 1">
            <a:extLst>
              <a:ext uri="{FF2B5EF4-FFF2-40B4-BE49-F238E27FC236}">
                <a16:creationId xmlns:a16="http://schemas.microsoft.com/office/drawing/2014/main" id="{68337AA3-D7DE-95B7-088F-88688AB51F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91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438E22-7889-4167-2CC1-1B8BC3D18C4B}"/>
              </a:ext>
            </a:extLst>
          </p:cNvPr>
          <p:cNvSpPr txBox="1"/>
          <p:nvPr/>
        </p:nvSpPr>
        <p:spPr>
          <a:xfrm>
            <a:off x="622525" y="357071"/>
            <a:ext cx="10702506" cy="5751970"/>
          </a:xfrm>
          <a:prstGeom prst="rect">
            <a:avLst/>
          </a:prstGeom>
        </p:spPr>
        <p:txBody>
          <a:bodyPr vert="horz" lIns="91440" tIns="45720" rIns="91440" bIns="45720" rtlCol="0">
            <a:normAutofit lnSpcReduction="10000"/>
          </a:bodyPr>
          <a:lstStyle/>
          <a:p>
            <a:pPr defTabSz="914400">
              <a:lnSpc>
                <a:spcPct val="120000"/>
              </a:lnSpc>
              <a:spcAft>
                <a:spcPts val="600"/>
              </a:spcAft>
              <a:buClr>
                <a:schemeClr val="tx1"/>
              </a:buClr>
            </a:pPr>
            <a:r>
              <a:rPr lang="en-US" sz="2800" dirty="0"/>
              <a:t>ML | Types of Learning – Supervised Learning</a:t>
            </a:r>
            <a:endParaRPr lang="en-US" cap="all" dirty="0">
              <a:latin typeface="Bahnschrift SemiLight" panose="020B0502040204020203" pitchFamily="34" charset="0"/>
            </a:endParaRPr>
          </a:p>
          <a:p>
            <a:pPr indent="-228600" defTabSz="914400">
              <a:lnSpc>
                <a:spcPct val="120000"/>
              </a:lnSpc>
              <a:spcAft>
                <a:spcPts val="600"/>
              </a:spcAft>
              <a:buClr>
                <a:schemeClr val="tx1"/>
              </a:buClr>
              <a:buFont typeface="Arial" panose="020B0604020202020204" pitchFamily="34" charset="0"/>
              <a:buChar char="•"/>
            </a:pPr>
            <a:endParaRPr lang="en-US" cap="all" dirty="0"/>
          </a:p>
          <a:p>
            <a:pPr indent="-228600" defTabSz="914400">
              <a:lnSpc>
                <a:spcPct val="120000"/>
              </a:lnSpc>
              <a:spcAft>
                <a:spcPts val="600"/>
              </a:spcAft>
              <a:buClr>
                <a:schemeClr val="tx1"/>
              </a:buClr>
              <a:buFont typeface="Arial" panose="020B0604020202020204" pitchFamily="34" charset="0"/>
              <a:buChar char="•"/>
            </a:pPr>
            <a:endParaRPr lang="en-US" cap="all" dirty="0"/>
          </a:p>
          <a:p>
            <a:pPr defTabSz="914400">
              <a:lnSpc>
                <a:spcPct val="120000"/>
              </a:lnSpc>
              <a:spcAft>
                <a:spcPts val="600"/>
              </a:spcAft>
              <a:buClr>
                <a:schemeClr val="tx1"/>
              </a:buClr>
            </a:pPr>
            <a:endParaRPr lang="en-US" sz="2800" cap="all" dirty="0">
              <a:latin typeface="Baskerville Old Face" panose="02020602080505020303" pitchFamily="18" charset="0"/>
            </a:endParaRPr>
          </a:p>
          <a:p>
            <a:pPr indent="-228600" defTabSz="914400">
              <a:lnSpc>
                <a:spcPct val="120000"/>
              </a:lnSpc>
              <a:spcAft>
                <a:spcPts val="600"/>
              </a:spcAft>
              <a:buClr>
                <a:schemeClr val="tx1"/>
              </a:buClr>
              <a:buFont typeface="Arial" panose="020B0604020202020204" pitchFamily="34" charset="0"/>
              <a:buChar char="•"/>
            </a:pPr>
            <a:endParaRPr lang="en-US" cap="all" dirty="0"/>
          </a:p>
          <a:p>
            <a:pPr indent="-228600" defTabSz="914400">
              <a:lnSpc>
                <a:spcPct val="120000"/>
              </a:lnSpc>
              <a:spcAft>
                <a:spcPts val="600"/>
              </a:spcAft>
              <a:buClr>
                <a:schemeClr val="tx1"/>
              </a:buClr>
              <a:buFont typeface="Arial" panose="020B0604020202020204" pitchFamily="34" charset="0"/>
              <a:buChar char="•"/>
            </a:pPr>
            <a:endParaRPr lang="en-US" cap="all" dirty="0"/>
          </a:p>
          <a:p>
            <a:pPr indent="-228600" defTabSz="914400">
              <a:lnSpc>
                <a:spcPct val="120000"/>
              </a:lnSpc>
              <a:spcAft>
                <a:spcPts val="600"/>
              </a:spcAft>
              <a:buClr>
                <a:schemeClr val="tx1"/>
              </a:buClr>
              <a:buFont typeface="Arial" panose="020B0604020202020204" pitchFamily="34" charset="0"/>
              <a:buChar char="•"/>
            </a:pPr>
            <a:endParaRPr lang="en-US" sz="1900" dirty="0"/>
          </a:p>
          <a:p>
            <a:pPr indent="-228600" defTabSz="914400">
              <a:lnSpc>
                <a:spcPct val="120000"/>
              </a:lnSpc>
              <a:spcAft>
                <a:spcPts val="600"/>
              </a:spcAft>
              <a:buClr>
                <a:schemeClr val="tx1"/>
              </a:buClr>
              <a:buFont typeface="Arial" panose="020B0604020202020204" pitchFamily="34" charset="0"/>
              <a:buChar char="•"/>
            </a:pPr>
            <a:endParaRPr lang="en-US" sz="1900" dirty="0"/>
          </a:p>
          <a:p>
            <a:pPr indent="-228600" defTabSz="914400">
              <a:lnSpc>
                <a:spcPct val="120000"/>
              </a:lnSpc>
              <a:spcAft>
                <a:spcPts val="600"/>
              </a:spcAft>
              <a:buClr>
                <a:schemeClr val="tx1"/>
              </a:buClr>
              <a:buFont typeface="Arial" panose="020B0604020202020204" pitchFamily="34" charset="0"/>
              <a:buChar char="•"/>
            </a:pPr>
            <a:r>
              <a:rPr lang="en-US" sz="1900" dirty="0"/>
              <a:t>A machine is said to be learning from past Experiences(data feed-in) with respect to some class of tasks if its Performance in a given Task improves with the Experience. For example, assume that a machine has to predict whether a customer will buy a specific product let’s say “Antivirus” this year or not. The machine will do it by looking at the previous knowledge/past experiences </a:t>
            </a:r>
            <a:r>
              <a:rPr lang="en-US" sz="1900" dirty="0" err="1"/>
              <a:t>i.e</a:t>
            </a:r>
            <a:r>
              <a:rPr lang="en-US" sz="1900" dirty="0"/>
              <a:t> the data of products that the customer had bought every year and if he buys Antivirus every year, then there is a high probability that the customer is going to buy an antivirus this year as well. This is how machine learning works at the basic conceptual level. </a:t>
            </a:r>
            <a:endParaRPr lang="en-US" sz="1900" cap="all" dirty="0"/>
          </a:p>
        </p:txBody>
      </p:sp>
      <p:pic>
        <p:nvPicPr>
          <p:cNvPr id="3" name="Picture 2">
            <a:extLst>
              <a:ext uri="{FF2B5EF4-FFF2-40B4-BE49-F238E27FC236}">
                <a16:creationId xmlns:a16="http://schemas.microsoft.com/office/drawing/2014/main" id="{ECE76324-2ACD-8F9E-8340-6CED232DB6CE}"/>
              </a:ext>
            </a:extLst>
          </p:cNvPr>
          <p:cNvPicPr>
            <a:picLocks noChangeAspect="1"/>
          </p:cNvPicPr>
          <p:nvPr/>
        </p:nvPicPr>
        <p:blipFill>
          <a:blip r:embed="rId2"/>
          <a:stretch>
            <a:fillRect/>
          </a:stretch>
        </p:blipFill>
        <p:spPr>
          <a:xfrm>
            <a:off x="718458" y="1073022"/>
            <a:ext cx="7462157" cy="2661556"/>
          </a:xfrm>
          <a:prstGeom prst="rect">
            <a:avLst/>
          </a:prstGeom>
        </p:spPr>
      </p:pic>
    </p:spTree>
    <p:extLst>
      <p:ext uri="{BB962C8B-B14F-4D97-AF65-F5344CB8AC3E}">
        <p14:creationId xmlns:p14="http://schemas.microsoft.com/office/powerpoint/2010/main" val="283762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5071B-9765-6C7C-786A-BA394FE74E7F}"/>
              </a:ext>
            </a:extLst>
          </p:cNvPr>
          <p:cNvSpPr txBox="1"/>
          <p:nvPr/>
        </p:nvSpPr>
        <p:spPr>
          <a:xfrm>
            <a:off x="800100" y="3657601"/>
            <a:ext cx="11152414" cy="3881309"/>
          </a:xfrm>
          <a:prstGeom prst="rect">
            <a:avLst/>
          </a:prstGeom>
        </p:spPr>
        <p:txBody>
          <a:bodyPr vert="horz" lIns="91440" tIns="45720" rIns="91440" bIns="45720" rtlCol="0">
            <a:normAutofit/>
          </a:bodyPr>
          <a:lstStyle/>
          <a:p>
            <a:pPr defTabSz="914400">
              <a:lnSpc>
                <a:spcPct val="110000"/>
              </a:lnSpc>
              <a:spcAft>
                <a:spcPts val="600"/>
              </a:spcAft>
              <a:buClr>
                <a:schemeClr val="tx1"/>
              </a:buClr>
            </a:pPr>
            <a:r>
              <a:rPr lang="en-US" sz="3600" b="1" dirty="0"/>
              <a:t>Supervised learning</a:t>
            </a:r>
          </a:p>
          <a:p>
            <a:pPr defTabSz="914400">
              <a:lnSpc>
                <a:spcPct val="110000"/>
              </a:lnSpc>
              <a:spcAft>
                <a:spcPts val="600"/>
              </a:spcAft>
              <a:buClr>
                <a:schemeClr val="tx1"/>
              </a:buClr>
            </a:pPr>
            <a:r>
              <a:rPr lang="en-US" sz="2400" b="1" dirty="0"/>
              <a:t> </a:t>
            </a:r>
            <a:r>
              <a:rPr lang="en-US" sz="2400" dirty="0"/>
              <a:t>is when the model is getting trained on a labelled dataset. A labelled dataset is one that has both input and output parameters. In this type of learning both training and validation, datasets are labelled as shown in the figures below.</a:t>
            </a:r>
            <a:endParaRPr lang="en-US" sz="2400" cap="all" dirty="0"/>
          </a:p>
          <a:p>
            <a:pPr indent="-228600" defTabSz="914400">
              <a:lnSpc>
                <a:spcPct val="110000"/>
              </a:lnSpc>
              <a:spcAft>
                <a:spcPts val="600"/>
              </a:spcAft>
              <a:buClr>
                <a:schemeClr val="tx1"/>
              </a:buClr>
              <a:buFont typeface="Arial" panose="020B0604020202020204" pitchFamily="34" charset="0"/>
              <a:buChar char="•"/>
            </a:pPr>
            <a:endParaRPr lang="en-US" b="0" i="0" cap="all" dirty="0"/>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endParaRPr lang="en-US" b="0" i="0" cap="all" dirty="0"/>
          </a:p>
          <a:p>
            <a:pPr indent="-228600" defTabSz="914400">
              <a:lnSpc>
                <a:spcPct val="110000"/>
              </a:lnSpc>
              <a:spcAft>
                <a:spcPts val="600"/>
              </a:spcAft>
              <a:buClr>
                <a:schemeClr val="tx1"/>
              </a:buClr>
              <a:buFont typeface="Arial" panose="020B0604020202020204" pitchFamily="34" charset="0"/>
              <a:buChar char="•"/>
            </a:pPr>
            <a:endParaRPr lang="en-US" b="0" i="0" cap="all" dirty="0"/>
          </a:p>
          <a:p>
            <a:pPr indent="-228600" defTabSz="914400">
              <a:lnSpc>
                <a:spcPct val="110000"/>
              </a:lnSpc>
              <a:spcAft>
                <a:spcPts val="600"/>
              </a:spcAft>
              <a:buClr>
                <a:schemeClr val="tx1"/>
              </a:buClr>
              <a:buFont typeface="Arial" panose="020B0604020202020204" pitchFamily="34" charset="0"/>
              <a:buChar char="•"/>
            </a:pPr>
            <a:endParaRPr lang="en-US" cap="all" dirty="0"/>
          </a:p>
        </p:txBody>
      </p:sp>
      <p:pic>
        <p:nvPicPr>
          <p:cNvPr id="5" name="Picture 4">
            <a:extLst>
              <a:ext uri="{FF2B5EF4-FFF2-40B4-BE49-F238E27FC236}">
                <a16:creationId xmlns:a16="http://schemas.microsoft.com/office/drawing/2014/main" id="{A415B772-9955-CA97-1566-B417F8D701DD}"/>
              </a:ext>
            </a:extLst>
          </p:cNvPr>
          <p:cNvPicPr>
            <a:picLocks noChangeAspect="1"/>
          </p:cNvPicPr>
          <p:nvPr/>
        </p:nvPicPr>
        <p:blipFill>
          <a:blip r:embed="rId2"/>
          <a:stretch>
            <a:fillRect/>
          </a:stretch>
        </p:blipFill>
        <p:spPr>
          <a:xfrm>
            <a:off x="2567963" y="254017"/>
            <a:ext cx="7457780" cy="2946383"/>
          </a:xfrm>
          <a:prstGeom prst="rect">
            <a:avLst/>
          </a:prstGeom>
        </p:spPr>
      </p:pic>
    </p:spTree>
    <p:extLst>
      <p:ext uri="{BB962C8B-B14F-4D97-AF65-F5344CB8AC3E}">
        <p14:creationId xmlns:p14="http://schemas.microsoft.com/office/powerpoint/2010/main" val="358021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A8F34-8273-0D03-520F-282CCA77944D}"/>
              </a:ext>
            </a:extLst>
          </p:cNvPr>
          <p:cNvSpPr txBox="1"/>
          <p:nvPr/>
        </p:nvSpPr>
        <p:spPr>
          <a:xfrm>
            <a:off x="251926" y="3663276"/>
            <a:ext cx="11793893" cy="2438944"/>
          </a:xfrm>
          <a:prstGeom prst="rect">
            <a:avLst/>
          </a:prstGeom>
        </p:spPr>
        <p:txBody>
          <a:bodyPr vert="horz" lIns="91440" tIns="45720" rIns="91440" bIns="45720" rtlCol="0">
            <a:normAutofit fontScale="92500"/>
          </a:bodyPr>
          <a:lstStyle/>
          <a:p>
            <a:pPr defTabSz="914400">
              <a:lnSpc>
                <a:spcPct val="120000"/>
              </a:lnSpc>
              <a:spcAft>
                <a:spcPts val="600"/>
              </a:spcAft>
              <a:buClr>
                <a:schemeClr val="tx1"/>
              </a:buClr>
            </a:pPr>
            <a:r>
              <a:rPr lang="en-US" sz="2000" dirty="0"/>
              <a:t>Both the above figures have labelled data set as follows: </a:t>
            </a:r>
          </a:p>
          <a:p>
            <a:pPr defTabSz="914400">
              <a:lnSpc>
                <a:spcPct val="120000"/>
              </a:lnSpc>
              <a:spcAft>
                <a:spcPts val="600"/>
              </a:spcAft>
              <a:buClr>
                <a:schemeClr val="tx1"/>
              </a:buClr>
            </a:pPr>
            <a:r>
              <a:rPr lang="en-US" sz="2000" dirty="0"/>
              <a:t> Figure A: It is a dataset of a shopping store that is useful in predicting whether a customer will purchase a particular product under consideration or not based on his/ her gender, age, and salary. Input: Gender, Age, Salary Output: Purchased i.e. 0 or 1; 1 means yes the customer will purchase and 0 means that the customer won’t purchase it</a:t>
            </a:r>
          </a:p>
          <a:p>
            <a:pPr defTabSz="914400">
              <a:lnSpc>
                <a:spcPct val="120000"/>
              </a:lnSpc>
              <a:spcAft>
                <a:spcPts val="600"/>
              </a:spcAft>
              <a:buClr>
                <a:schemeClr val="tx1"/>
              </a:buClr>
            </a:pPr>
            <a:r>
              <a:rPr lang="en-US" sz="2000" dirty="0"/>
              <a:t>.  Figure B: It is a Meteorological dataset that serves the purpose of predicting wind speed based on different parameters. Input: Dew Point, Temperature, Pressure, Relative Humidity, Wind Direction Output: Wind Speed</a:t>
            </a:r>
            <a:endParaRPr lang="en-US" sz="2000" cap="all" dirty="0">
              <a:latin typeface="Bahnschrift SemiLight" panose="020B0502040204020203" pitchFamily="34" charset="0"/>
            </a:endParaRPr>
          </a:p>
        </p:txBody>
      </p:sp>
      <p:pic>
        <p:nvPicPr>
          <p:cNvPr id="5" name="Picture 4">
            <a:extLst>
              <a:ext uri="{FF2B5EF4-FFF2-40B4-BE49-F238E27FC236}">
                <a16:creationId xmlns:a16="http://schemas.microsoft.com/office/drawing/2014/main" id="{2F4A1803-C861-C0EB-D7C2-1997096B8232}"/>
              </a:ext>
            </a:extLst>
          </p:cNvPr>
          <p:cNvPicPr>
            <a:picLocks noChangeAspect="1"/>
          </p:cNvPicPr>
          <p:nvPr/>
        </p:nvPicPr>
        <p:blipFill>
          <a:blip r:embed="rId2"/>
          <a:stretch>
            <a:fillRect/>
          </a:stretch>
        </p:blipFill>
        <p:spPr>
          <a:xfrm>
            <a:off x="1330871" y="0"/>
            <a:ext cx="9380671" cy="3674434"/>
          </a:xfrm>
          <a:prstGeom prst="rect">
            <a:avLst/>
          </a:prstGeom>
        </p:spPr>
      </p:pic>
    </p:spTree>
    <p:extLst>
      <p:ext uri="{BB962C8B-B14F-4D97-AF65-F5344CB8AC3E}">
        <p14:creationId xmlns:p14="http://schemas.microsoft.com/office/powerpoint/2010/main" val="145616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BB9B2-F926-2D9E-4C0C-28DCA2BFD202}"/>
              </a:ext>
            </a:extLst>
          </p:cNvPr>
          <p:cNvSpPr txBox="1"/>
          <p:nvPr/>
        </p:nvSpPr>
        <p:spPr>
          <a:xfrm>
            <a:off x="1070394" y="456649"/>
            <a:ext cx="10441249" cy="3847444"/>
          </a:xfrm>
          <a:prstGeom prst="rect">
            <a:avLst/>
          </a:prstGeom>
        </p:spPr>
        <p:txBody>
          <a:bodyPr vert="horz" lIns="91440" tIns="45720" rIns="91440" bIns="45720" rtlCol="0">
            <a:normAutofit/>
          </a:bodyPr>
          <a:lstStyle/>
          <a:p>
            <a:pPr defTabSz="914400">
              <a:lnSpc>
                <a:spcPct val="120000"/>
              </a:lnSpc>
              <a:spcAft>
                <a:spcPts val="600"/>
              </a:spcAft>
              <a:buClr>
                <a:schemeClr val="tx1"/>
              </a:buClr>
            </a:pPr>
            <a:r>
              <a:rPr lang="en-US" sz="3300" b="1" u="sng" dirty="0"/>
              <a:t>Training the system</a:t>
            </a:r>
            <a:r>
              <a:rPr lang="en-US" b="1" u="sng" dirty="0"/>
              <a:t>: </a:t>
            </a:r>
            <a:r>
              <a:rPr lang="en-US" dirty="0"/>
              <a:t>While training the model, data is usually split in the ratio of 80:20 i.e. 80% as training data and the rest as testing data. In training data, we feed input as well as output for 80% of data. The model learns from training data only. We use different machine learning algorithms(which we will discuss in detail in the next articles) to build our model. Learning means that the model will build some logic of its own. Once the model is ready then it is good to be tested. At the time of testing, the input is fed from the remaining 20% of data that the model has never seen before, the model will predict some value and we will compare it with the actual output and calculate the accuracy.</a:t>
            </a:r>
            <a:endParaRPr lang="en-US" cap="all" dirty="0"/>
          </a:p>
        </p:txBody>
      </p:sp>
      <p:pic>
        <p:nvPicPr>
          <p:cNvPr id="5" name="Picture 4">
            <a:extLst>
              <a:ext uri="{FF2B5EF4-FFF2-40B4-BE49-F238E27FC236}">
                <a16:creationId xmlns:a16="http://schemas.microsoft.com/office/drawing/2014/main" id="{10CFE225-86E9-FFCD-711F-0FDDCC6E9F58}"/>
              </a:ext>
            </a:extLst>
          </p:cNvPr>
          <p:cNvPicPr>
            <a:picLocks noChangeAspect="1"/>
          </p:cNvPicPr>
          <p:nvPr/>
        </p:nvPicPr>
        <p:blipFill>
          <a:blip r:embed="rId2"/>
          <a:stretch>
            <a:fillRect/>
          </a:stretch>
        </p:blipFill>
        <p:spPr>
          <a:xfrm>
            <a:off x="1070394" y="3151413"/>
            <a:ext cx="10210316" cy="2941477"/>
          </a:xfrm>
          <a:prstGeom prst="rect">
            <a:avLst/>
          </a:prstGeom>
        </p:spPr>
      </p:pic>
    </p:spTree>
    <p:extLst>
      <p:ext uri="{BB962C8B-B14F-4D97-AF65-F5344CB8AC3E}">
        <p14:creationId xmlns:p14="http://schemas.microsoft.com/office/powerpoint/2010/main" val="309444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9202-A31D-A36F-AEBA-9E50E1C4FCC8}"/>
              </a:ext>
            </a:extLst>
          </p:cNvPr>
          <p:cNvSpPr>
            <a:spLocks noGrp="1"/>
          </p:cNvSpPr>
          <p:nvPr>
            <p:ph type="title"/>
          </p:nvPr>
        </p:nvSpPr>
        <p:spPr>
          <a:xfrm>
            <a:off x="913774" y="375558"/>
            <a:ext cx="10364451" cy="3568546"/>
          </a:xfrm>
        </p:spPr>
        <p:txBody>
          <a:bodyPr>
            <a:normAutofit/>
          </a:bodyPr>
          <a:lstStyle/>
          <a:p>
            <a:endParaRPr lang="en-IN" sz="2000" dirty="0"/>
          </a:p>
        </p:txBody>
      </p:sp>
      <p:pic>
        <p:nvPicPr>
          <p:cNvPr id="4" name="Picture 3">
            <a:extLst>
              <a:ext uri="{FF2B5EF4-FFF2-40B4-BE49-F238E27FC236}">
                <a16:creationId xmlns:a16="http://schemas.microsoft.com/office/drawing/2014/main" id="{26B3864B-FDD4-9C07-8809-47828DB9A6FA}"/>
              </a:ext>
            </a:extLst>
          </p:cNvPr>
          <p:cNvPicPr>
            <a:picLocks noChangeAspect="1"/>
          </p:cNvPicPr>
          <p:nvPr/>
        </p:nvPicPr>
        <p:blipFill>
          <a:blip r:embed="rId2"/>
          <a:stretch>
            <a:fillRect/>
          </a:stretch>
        </p:blipFill>
        <p:spPr>
          <a:xfrm>
            <a:off x="0" y="0"/>
            <a:ext cx="12192000" cy="3882427"/>
          </a:xfrm>
          <a:prstGeom prst="rect">
            <a:avLst/>
          </a:prstGeom>
        </p:spPr>
      </p:pic>
      <p:pic>
        <p:nvPicPr>
          <p:cNvPr id="6" name="Picture 5">
            <a:extLst>
              <a:ext uri="{FF2B5EF4-FFF2-40B4-BE49-F238E27FC236}">
                <a16:creationId xmlns:a16="http://schemas.microsoft.com/office/drawing/2014/main" id="{4BA97A0A-F527-2E19-790B-0FEA6A544E51}"/>
              </a:ext>
            </a:extLst>
          </p:cNvPr>
          <p:cNvPicPr>
            <a:picLocks noChangeAspect="1"/>
          </p:cNvPicPr>
          <p:nvPr/>
        </p:nvPicPr>
        <p:blipFill>
          <a:blip r:embed="rId3"/>
          <a:stretch>
            <a:fillRect/>
          </a:stretch>
        </p:blipFill>
        <p:spPr>
          <a:xfrm>
            <a:off x="-1" y="3882427"/>
            <a:ext cx="12192001" cy="2975573"/>
          </a:xfrm>
          <a:prstGeom prst="rect">
            <a:avLst/>
          </a:prstGeom>
        </p:spPr>
      </p:pic>
    </p:spTree>
    <p:extLst>
      <p:ext uri="{BB962C8B-B14F-4D97-AF65-F5344CB8AC3E}">
        <p14:creationId xmlns:p14="http://schemas.microsoft.com/office/powerpoint/2010/main" val="3508567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181096-748F-F109-1335-37B5B84BCDBA}"/>
              </a:ext>
            </a:extLst>
          </p:cNvPr>
          <p:cNvSpPr>
            <a:spLocks noGrp="1"/>
          </p:cNvSpPr>
          <p:nvPr>
            <p:ph type="title"/>
          </p:nvPr>
        </p:nvSpPr>
        <p:spPr>
          <a:xfrm>
            <a:off x="637817" y="4238951"/>
            <a:ext cx="10916365" cy="1137554"/>
          </a:xfrm>
        </p:spPr>
        <p:txBody>
          <a:bodyPr vert="horz" lIns="91440" tIns="45720" rIns="91440" bIns="45720" rtlCol="0" anchor="b">
            <a:normAutofit fontScale="90000"/>
          </a:bodyPr>
          <a:lstStyle/>
          <a:p>
            <a:r>
              <a:rPr lang="en-IN" sz="4400" dirty="0"/>
              <a:t>Clustering in Machine Learning</a:t>
            </a:r>
            <a:br>
              <a:rPr lang="en-IN" sz="2800" dirty="0"/>
            </a:br>
            <a:br>
              <a:rPr lang="en-IN" sz="2800" dirty="0"/>
            </a:br>
            <a:r>
              <a:rPr lang="en-US" sz="2700" b="1" u="sng" dirty="0"/>
              <a:t>Introduction to </a:t>
            </a:r>
            <a:r>
              <a:rPr lang="en-US" sz="2700" b="1" u="sng" dirty="0" err="1"/>
              <a:t>Clustering</a:t>
            </a:r>
            <a:r>
              <a:rPr lang="en-US" sz="2200" b="1" u="sng" dirty="0" err="1"/>
              <a:t>:</a:t>
            </a:r>
            <a:r>
              <a:rPr lang="en-US" sz="2200" dirty="0" err="1"/>
              <a:t>It</a:t>
            </a:r>
            <a:r>
              <a:rPr lang="en-US" sz="2200" dirty="0"/>
              <a:t> is basically a type of unsupervised learning method. An unsupervised learning method is a method in which we draw references from datasets consisting of input data without labeled responses. Generally, it is used as a process to find meaningful structure, explanatory underlying processes, generative features, and groupings inherent in a set of examples.</a:t>
            </a:r>
            <a:br>
              <a:rPr lang="en-US" sz="2200" dirty="0"/>
            </a:br>
            <a:r>
              <a:rPr lang="en-US" sz="2700" b="1" u="sng" dirty="0"/>
              <a:t> Clustering </a:t>
            </a:r>
            <a:r>
              <a:rPr lang="en-US" sz="2200" dirty="0"/>
              <a:t>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p>
        </p:txBody>
      </p:sp>
    </p:spTree>
    <p:extLst>
      <p:ext uri="{BB962C8B-B14F-4D97-AF65-F5344CB8AC3E}">
        <p14:creationId xmlns:p14="http://schemas.microsoft.com/office/powerpoint/2010/main" val="69382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A66A0-AEC0-9F24-2B78-75BF28FAFE00}"/>
              </a:ext>
            </a:extLst>
          </p:cNvPr>
          <p:cNvSpPr txBox="1">
            <a:spLocks noGrp="1"/>
          </p:cNvSpPr>
          <p:nvPr>
            <p:ph type="title"/>
          </p:nvPr>
        </p:nvSpPr>
        <p:spPr>
          <a:xfrm>
            <a:off x="444500" y="1314450"/>
            <a:ext cx="8910638" cy="471488"/>
          </a:xfrm>
          <a:prstGeom prst="rect">
            <a:avLst/>
          </a:prstGeom>
          <a:noFill/>
        </p:spPr>
        <p:txBody>
          <a:bodyPr wrap="square" rtlCol="0">
            <a:spAutoFit/>
          </a:bodyPr>
          <a:lstStyle/>
          <a:p>
            <a:endParaRPr lang="en-IN"/>
          </a:p>
        </p:txBody>
      </p:sp>
      <p:pic>
        <p:nvPicPr>
          <p:cNvPr id="6" name="Picture 5">
            <a:extLst>
              <a:ext uri="{FF2B5EF4-FFF2-40B4-BE49-F238E27FC236}">
                <a16:creationId xmlns:a16="http://schemas.microsoft.com/office/drawing/2014/main" id="{9F30B4CE-17EF-E0D8-B2CA-83CB00CD6AEC}"/>
              </a:ext>
            </a:extLst>
          </p:cNvPr>
          <p:cNvPicPr>
            <a:picLocks noChangeAspect="1"/>
          </p:cNvPicPr>
          <p:nvPr/>
        </p:nvPicPr>
        <p:blipFill>
          <a:blip r:embed="rId2"/>
          <a:stretch>
            <a:fillRect/>
          </a:stretch>
        </p:blipFill>
        <p:spPr>
          <a:xfrm>
            <a:off x="-179614" y="0"/>
            <a:ext cx="12371614" cy="6858000"/>
          </a:xfrm>
          <a:prstGeom prst="rect">
            <a:avLst/>
          </a:prstGeom>
        </p:spPr>
      </p:pic>
    </p:spTree>
    <p:extLst>
      <p:ext uri="{BB962C8B-B14F-4D97-AF65-F5344CB8AC3E}">
        <p14:creationId xmlns:p14="http://schemas.microsoft.com/office/powerpoint/2010/main" val="392447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59C5-2982-473F-46D7-E3BB40F54837}"/>
              </a:ext>
            </a:extLst>
          </p:cNvPr>
          <p:cNvSpPr>
            <a:spLocks noGrp="1"/>
          </p:cNvSpPr>
          <p:nvPr>
            <p:ph type="title"/>
          </p:nvPr>
        </p:nvSpPr>
        <p:spPr>
          <a:xfrm>
            <a:off x="4344462" y="1268963"/>
            <a:ext cx="3503076" cy="1280890"/>
          </a:xfrm>
        </p:spPr>
        <p:txBody>
          <a:bodyPr>
            <a:normAutofit/>
          </a:bodyPr>
          <a:lstStyle/>
          <a:p>
            <a:r>
              <a:rPr lang="en-IN" b="1" dirty="0">
                <a:latin typeface="Baskerville Old Face" panose="02020602080505020303" pitchFamily="18" charset="0"/>
              </a:rPr>
              <a:t>CONCLUSION</a:t>
            </a:r>
          </a:p>
        </p:txBody>
      </p:sp>
      <p:sp>
        <p:nvSpPr>
          <p:cNvPr id="4" name="TextBox 3">
            <a:extLst>
              <a:ext uri="{FF2B5EF4-FFF2-40B4-BE49-F238E27FC236}">
                <a16:creationId xmlns:a16="http://schemas.microsoft.com/office/drawing/2014/main" id="{85C11677-9EEC-6EFF-3E11-67070B57A51B}"/>
              </a:ext>
            </a:extLst>
          </p:cNvPr>
          <p:cNvSpPr txBox="1"/>
          <p:nvPr/>
        </p:nvSpPr>
        <p:spPr>
          <a:xfrm>
            <a:off x="975324" y="2087989"/>
            <a:ext cx="10972800" cy="3693319"/>
          </a:xfrm>
          <a:prstGeom prst="rect">
            <a:avLst/>
          </a:prstGeom>
          <a:noFill/>
        </p:spPr>
        <p:txBody>
          <a:bodyPr wrap="square" rtlCol="0">
            <a:spAutoFit/>
          </a:bodyPr>
          <a:lstStyle/>
          <a:p>
            <a:r>
              <a:rPr lang="en-US" dirty="0"/>
              <a:t>Practical knowledge means the visualization of the knowledge, which we read in our books. For this, we perform experiments and get observations. Practical knowledge is very important in every field. One must be familiar with the problems related to that field so that he may solve them and become a successful person. After achieving the proper goal in life, an engineer has to enter in professional life. According to this life, he has to serve an industry, may be public or private sector or self own. For the efficient work in the field, he must be well aware of the practical knowledge as well as theoretical knowledge.</a:t>
            </a:r>
          </a:p>
          <a:p>
            <a:r>
              <a:rPr lang="en-US" dirty="0"/>
              <a:t> Due to all above reasons and to bridge the gap between theory and practical, our Engineering curriculum provides a practical training of 45 days. During this period a student work in the industry and get well all type of experience and knowledge about the working of companies and hardware and software tools.</a:t>
            </a:r>
          </a:p>
          <a:p>
            <a:endParaRPr lang="en-US" dirty="0"/>
          </a:p>
          <a:p>
            <a:r>
              <a:rPr lang="en-US" dirty="0"/>
              <a:t> I have undergone my 45 days summer training in 5th </a:t>
            </a:r>
            <a:r>
              <a:rPr lang="en-US" dirty="0" err="1"/>
              <a:t>sem</a:t>
            </a:r>
            <a:r>
              <a:rPr lang="en-US" dirty="0"/>
              <a:t> at SIMPLILEARN. This report is based on the knowledge, which I acquired during my 45 days of summer training</a:t>
            </a:r>
          </a:p>
          <a:p>
            <a:r>
              <a:rPr lang="en-US" dirty="0"/>
              <a:t> </a:t>
            </a:r>
            <a:endParaRPr lang="en-IN" dirty="0"/>
          </a:p>
        </p:txBody>
      </p:sp>
    </p:spTree>
    <p:extLst>
      <p:ext uri="{BB962C8B-B14F-4D97-AF65-F5344CB8AC3E}">
        <p14:creationId xmlns:p14="http://schemas.microsoft.com/office/powerpoint/2010/main" val="172452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23CC-9B43-C780-39E0-E88DDB2867B8}"/>
              </a:ext>
            </a:extLst>
          </p:cNvPr>
          <p:cNvSpPr>
            <a:spLocks noGrp="1"/>
          </p:cNvSpPr>
          <p:nvPr>
            <p:ph type="title"/>
          </p:nvPr>
        </p:nvSpPr>
        <p:spPr>
          <a:xfrm>
            <a:off x="7437161" y="5535889"/>
            <a:ext cx="5019208" cy="1527384"/>
          </a:xfrm>
        </p:spPr>
        <p:txBody>
          <a:bodyPr>
            <a:normAutofit/>
          </a:bodyPr>
          <a:lstStyle/>
          <a:p>
            <a:r>
              <a:rPr lang="en-IN" sz="1600" dirty="0">
                <a:latin typeface="Arial" panose="020B0604020202020204" pitchFamily="34" charset="0"/>
                <a:cs typeface="Arial" panose="020B0604020202020204" pitchFamily="34" charset="0"/>
              </a:rPr>
              <a:t>Name: MUTEEN MUSHTAQ, ADITYA KHAJURIA</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Reg No: 12001755,12014057 </a:t>
            </a:r>
          </a:p>
        </p:txBody>
      </p:sp>
      <p:pic>
        <p:nvPicPr>
          <p:cNvPr id="4" name="Picture 3" descr="Shape&#10;&#10;Description automatically generated with medium confidence">
            <a:extLst>
              <a:ext uri="{FF2B5EF4-FFF2-40B4-BE49-F238E27FC236}">
                <a16:creationId xmlns:a16="http://schemas.microsoft.com/office/drawing/2014/main" id="{309C6AEA-6418-7556-E895-170880BB6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86525" cy="3810000"/>
          </a:xfrm>
          <a:prstGeom prst="rect">
            <a:avLst/>
          </a:prstGeom>
        </p:spPr>
      </p:pic>
    </p:spTree>
    <p:extLst>
      <p:ext uri="{BB962C8B-B14F-4D97-AF65-F5344CB8AC3E}">
        <p14:creationId xmlns:p14="http://schemas.microsoft.com/office/powerpoint/2010/main" val="257881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91B22C66-4312-1CB7-CB29-C369400D2958}"/>
              </a:ext>
            </a:extLst>
          </p:cNvPr>
          <p:cNvPicPr>
            <a:picLocks noChangeAspect="1"/>
          </p:cNvPicPr>
          <p:nvPr/>
        </p:nvPicPr>
        <p:blipFill rotWithShape="1">
          <a:blip r:embed="rId2">
            <a:extLst>
              <a:ext uri="{28A0092B-C50C-407E-A947-70E740481C1C}">
                <a14:useLocalDpi xmlns:a14="http://schemas.microsoft.com/office/drawing/2010/main" val="0"/>
              </a:ext>
            </a:extLst>
          </a:blip>
          <a:srcRect t="6492" b="5618"/>
          <a:stretch/>
        </p:blipFill>
        <p:spPr>
          <a:xfrm>
            <a:off x="20" y="10"/>
            <a:ext cx="12191980" cy="6857990"/>
          </a:xfrm>
          <a:prstGeom prst="rect">
            <a:avLst/>
          </a:prstGeom>
        </p:spPr>
      </p:pic>
    </p:spTree>
    <p:extLst>
      <p:ext uri="{BB962C8B-B14F-4D97-AF65-F5344CB8AC3E}">
        <p14:creationId xmlns:p14="http://schemas.microsoft.com/office/powerpoint/2010/main" val="326779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CC9F4-594E-C1F4-C3F2-9A85C22FAA21}"/>
              </a:ext>
            </a:extLst>
          </p:cNvPr>
          <p:cNvSpPr>
            <a:spLocks noGrp="1"/>
          </p:cNvSpPr>
          <p:nvPr>
            <p:ph type="title"/>
          </p:nvPr>
        </p:nvSpPr>
        <p:spPr>
          <a:xfrm>
            <a:off x="3700522" y="910481"/>
            <a:ext cx="4498847" cy="640080"/>
          </a:xfrm>
        </p:spPr>
        <p:txBody>
          <a:bodyPr vert="horz" lIns="91440" tIns="45720" rIns="91440" bIns="45720" rtlCol="0" anchor="b">
            <a:normAutofit fontScale="90000"/>
          </a:bodyPr>
          <a:lstStyle/>
          <a:p>
            <a:r>
              <a:rPr lang="en-US" sz="11500" kern="1200" dirty="0">
                <a:solidFill>
                  <a:schemeClr val="tx1"/>
                </a:solidFill>
                <a:latin typeface="Bahnschrift SemiBold" panose="020B0502040204020203" pitchFamily="34" charset="0"/>
              </a:rPr>
              <a:t>                                                     </a:t>
            </a:r>
            <a:r>
              <a:rPr lang="en-IN" sz="4400" dirty="0">
                <a:latin typeface="Baskerville Old Face" panose="02020602080505020303" pitchFamily="18" charset="0"/>
              </a:rPr>
              <a:t>INTRODUCTION</a:t>
            </a:r>
            <a:endParaRPr lang="en-US" sz="4400" kern="1200" dirty="0">
              <a:solidFill>
                <a:schemeClr val="tx1"/>
              </a:solidFill>
              <a:latin typeface="Baskerville Old Face" panose="02020602080505020303" pitchFamily="18" charset="0"/>
            </a:endParaRPr>
          </a:p>
        </p:txBody>
      </p:sp>
      <p:sp>
        <p:nvSpPr>
          <p:cNvPr id="5" name="TextBox 4">
            <a:extLst>
              <a:ext uri="{FF2B5EF4-FFF2-40B4-BE49-F238E27FC236}">
                <a16:creationId xmlns:a16="http://schemas.microsoft.com/office/drawing/2014/main" id="{9394D9BC-19FE-CA7F-C02A-0DE9A332B267}"/>
              </a:ext>
            </a:extLst>
          </p:cNvPr>
          <p:cNvSpPr txBox="1"/>
          <p:nvPr/>
        </p:nvSpPr>
        <p:spPr>
          <a:xfrm>
            <a:off x="1773830" y="2058999"/>
            <a:ext cx="9157447" cy="3139321"/>
          </a:xfrm>
          <a:prstGeom prst="rect">
            <a:avLst/>
          </a:prstGeom>
          <a:noFill/>
        </p:spPr>
        <p:txBody>
          <a:bodyPr wrap="square" rtlCol="0">
            <a:spAutoFit/>
          </a:bodyPr>
          <a:lstStyle/>
          <a:p>
            <a:r>
              <a:rPr lang="en-US" dirty="0"/>
              <a:t>What is machine learning? Machine learning (ML) is a type of artificial intelligence (AI) that allows software applications to become more accurate at predicting outcomes without being explicitly programmed to do so. Machine learning algorithms use historical data as input to predict new output values. Recommendation engines are a common use case for machine learning. Other popular uses include fraud detection, spam filtering, malware threat detection, business process automation (BPA) and Predictive maintenance. Why is machine learning important? Machine learning is important because it gives enterprises a view of trends in customer </a:t>
            </a:r>
            <a:r>
              <a:rPr lang="en-US" dirty="0" err="1"/>
              <a:t>behaviour</a:t>
            </a:r>
            <a:r>
              <a:rPr lang="en-US" dirty="0"/>
              <a:t>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 </a:t>
            </a:r>
            <a:endParaRPr lang="en-IN" dirty="0"/>
          </a:p>
        </p:txBody>
      </p:sp>
    </p:spTree>
    <p:extLst>
      <p:ext uri="{BB962C8B-B14F-4D97-AF65-F5344CB8AC3E}">
        <p14:creationId xmlns:p14="http://schemas.microsoft.com/office/powerpoint/2010/main" val="10565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82E9E-9B0D-5550-470B-07EB396DB47D}"/>
              </a:ext>
            </a:extLst>
          </p:cNvPr>
          <p:cNvSpPr txBox="1"/>
          <p:nvPr/>
        </p:nvSpPr>
        <p:spPr>
          <a:xfrm>
            <a:off x="510439" y="92208"/>
            <a:ext cx="9063318" cy="5570756"/>
          </a:xfrm>
          <a:prstGeom prst="rect">
            <a:avLst/>
          </a:prstGeom>
          <a:noFill/>
        </p:spPr>
        <p:txBody>
          <a:bodyPr wrap="square" rtlCol="0">
            <a:spAutoFit/>
          </a:bodyPr>
          <a:lstStyle/>
          <a:p>
            <a:r>
              <a:rPr lang="en-US" sz="3200" b="1" dirty="0"/>
              <a:t>What are the different types of machine learning?</a:t>
            </a:r>
          </a:p>
          <a:p>
            <a:endParaRPr lang="en-US" sz="3200" b="1" dirty="0">
              <a:latin typeface="Bahnschrift SemiBold" panose="020B0502040204020203" pitchFamily="34" charset="0"/>
            </a:endParaRPr>
          </a:p>
          <a:p>
            <a:r>
              <a:rPr lang="en-US" sz="2400" dirty="0"/>
              <a:t>Classical machine learning is often categorized by how an algorithm learns to become more accurate in its predictions. There are four basic approaches: supervised learning, unsupervised learning, semi-supervised learning and reinforcement learning. The type of algorithm data scientists choose to use depends on what type of data they want to predict.</a:t>
            </a:r>
          </a:p>
          <a:p>
            <a:endParaRPr lang="en-US" sz="2400" dirty="0"/>
          </a:p>
          <a:p>
            <a:r>
              <a:rPr lang="en-IN" sz="2800" b="1" u="sng" dirty="0"/>
              <a:t>Supervised learning</a:t>
            </a:r>
            <a:r>
              <a:rPr lang="en-IN" sz="2800" dirty="0"/>
              <a:t>: </a:t>
            </a:r>
            <a:endParaRPr lang="en-US" dirty="0"/>
          </a:p>
          <a:p>
            <a:r>
              <a:rPr lang="en-US" sz="2400" dirty="0"/>
              <a:t>: In this type of machine learning, data scientists supply algorithms with labeled training data and define the variables they want the algorithm to assess for correlations. Both the input and the output of the algorithm is specified. </a:t>
            </a:r>
            <a:endParaRPr lang="en-IN" sz="2400" dirty="0"/>
          </a:p>
        </p:txBody>
      </p:sp>
    </p:spTree>
    <p:extLst>
      <p:ext uri="{BB962C8B-B14F-4D97-AF65-F5344CB8AC3E}">
        <p14:creationId xmlns:p14="http://schemas.microsoft.com/office/powerpoint/2010/main" val="60910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81046-A785-A5DB-8E98-2C12E01BABE0}"/>
              </a:ext>
            </a:extLst>
          </p:cNvPr>
          <p:cNvSpPr txBox="1"/>
          <p:nvPr/>
        </p:nvSpPr>
        <p:spPr>
          <a:xfrm>
            <a:off x="2073729" y="421605"/>
            <a:ext cx="9095014" cy="4862870"/>
          </a:xfrm>
          <a:prstGeom prst="rect">
            <a:avLst/>
          </a:prstGeom>
          <a:noFill/>
        </p:spPr>
        <p:txBody>
          <a:bodyPr wrap="square">
            <a:spAutoFit/>
          </a:bodyPr>
          <a:lstStyle/>
          <a:p>
            <a:r>
              <a:rPr lang="en-IN" sz="3200" b="1" u="sng" dirty="0"/>
              <a:t>Unsupervised learning</a:t>
            </a:r>
            <a:r>
              <a:rPr lang="en-IN" sz="2000" dirty="0"/>
              <a:t>:</a:t>
            </a:r>
            <a:r>
              <a:rPr lang="en-US" sz="1800" dirty="0"/>
              <a:t>:</a:t>
            </a:r>
          </a:p>
          <a:p>
            <a:r>
              <a:rPr lang="en-US" sz="1800" dirty="0"/>
              <a:t>In this type of machine learning, data scientists supply algorithms </a:t>
            </a:r>
            <a:r>
              <a:rPr lang="en-US" sz="1800"/>
              <a:t>with unlabeled </a:t>
            </a:r>
            <a:r>
              <a:rPr lang="en-US" sz="1800" dirty="0"/>
              <a:t>training data and define the variables they want the algorithm to assess for correlations. Both the input and the output of the algorithm is specified.</a:t>
            </a:r>
          </a:p>
          <a:p>
            <a:r>
              <a:rPr lang="en-IN" sz="3200" b="1" u="sng" dirty="0"/>
              <a:t>Semi-supervised learning:</a:t>
            </a:r>
          </a:p>
          <a:p>
            <a:r>
              <a:rPr lang="en-US" sz="2000" dirty="0"/>
              <a:t> : This approach to machine learning involves a mix of the two preceding types. Data scientists may feed an algorithm mostly labeled training data, but the model is free to explore the data on its own and develop its own understanding of the data set. </a:t>
            </a:r>
          </a:p>
          <a:p>
            <a:endParaRPr lang="en-US" sz="2000" dirty="0"/>
          </a:p>
          <a:p>
            <a:r>
              <a:rPr lang="en-IN" sz="3200" b="1" u="sng" dirty="0"/>
              <a:t>Reinforcement learning:</a:t>
            </a:r>
          </a:p>
          <a:p>
            <a:r>
              <a:rPr lang="en-US" sz="2000" dirty="0"/>
              <a:t> : This approach to machine learning involves a mix of the two preceding types. Data scientists may feed an algorithm mostly labeled training data, but the model is free to explore the data on its own and develop its own understanding of the data set. </a:t>
            </a:r>
            <a:endParaRPr lang="en-IN" sz="2000" dirty="0"/>
          </a:p>
          <a:p>
            <a:endParaRPr lang="en-IN" sz="2000" dirty="0"/>
          </a:p>
        </p:txBody>
      </p:sp>
    </p:spTree>
    <p:extLst>
      <p:ext uri="{BB962C8B-B14F-4D97-AF65-F5344CB8AC3E}">
        <p14:creationId xmlns:p14="http://schemas.microsoft.com/office/powerpoint/2010/main" val="178203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C94A-A592-0AFD-472B-300D17BFB027}"/>
              </a:ext>
            </a:extLst>
          </p:cNvPr>
          <p:cNvSpPr>
            <a:spLocks noGrp="1"/>
          </p:cNvSpPr>
          <p:nvPr>
            <p:ph type="title"/>
          </p:nvPr>
        </p:nvSpPr>
        <p:spPr>
          <a:xfrm>
            <a:off x="92680" y="394725"/>
            <a:ext cx="10364451" cy="1102659"/>
          </a:xfrm>
        </p:spPr>
        <p:txBody>
          <a:bodyPr/>
          <a:lstStyle/>
          <a:p>
            <a:r>
              <a:rPr lang="en-IN" dirty="0">
                <a:latin typeface="Baskerville Old Face" panose="02020602080505020303" pitchFamily="18" charset="0"/>
              </a:rPr>
              <a:t>Technology Learnt</a:t>
            </a:r>
          </a:p>
        </p:txBody>
      </p:sp>
      <p:sp>
        <p:nvSpPr>
          <p:cNvPr id="3" name="TextBox 2">
            <a:extLst>
              <a:ext uri="{FF2B5EF4-FFF2-40B4-BE49-F238E27FC236}">
                <a16:creationId xmlns:a16="http://schemas.microsoft.com/office/drawing/2014/main" id="{7A569BA9-A040-BB67-B3C8-42F01797711E}"/>
              </a:ext>
            </a:extLst>
          </p:cNvPr>
          <p:cNvSpPr txBox="1"/>
          <p:nvPr/>
        </p:nvSpPr>
        <p:spPr>
          <a:xfrm>
            <a:off x="237335" y="1497384"/>
            <a:ext cx="11717328" cy="4616648"/>
          </a:xfrm>
          <a:prstGeom prst="rect">
            <a:avLst/>
          </a:prstGeom>
          <a:noFill/>
        </p:spPr>
        <p:txBody>
          <a:bodyPr wrap="square" rtlCol="0">
            <a:spAutoFit/>
          </a:bodyPr>
          <a:lstStyle/>
          <a:p>
            <a:r>
              <a:rPr lang="en-IN" b="1" u="sng" dirty="0"/>
              <a:t>                                              INTRODUCTION TO MACHINE LEARNING</a:t>
            </a:r>
            <a:endParaRPr lang="en-IN" sz="1600" b="1" u="sng" dirty="0"/>
          </a:p>
          <a:p>
            <a:endParaRPr lang="en-US" sz="1600" dirty="0">
              <a:latin typeface="Bahnschrift SemiBold" panose="020B0502040204020203" pitchFamily="34" charset="0"/>
            </a:endParaRPr>
          </a:p>
          <a:p>
            <a:r>
              <a:rPr lang="en-US" sz="1600" dirty="0">
                <a:latin typeface="Bahnschrift SemiBold" panose="020B0502040204020203" pitchFamily="34" charset="0"/>
              </a:rPr>
              <a:t></a:t>
            </a:r>
            <a:r>
              <a:rPr lang="en-US" sz="1600" dirty="0"/>
              <a:t> </a:t>
            </a:r>
            <a:r>
              <a:rPr lang="en-IN" sz="2000" b="1" u="sng" dirty="0"/>
              <a:t>Definition of Machine Learning:</a:t>
            </a:r>
            <a:endParaRPr lang="en-US" sz="2000" b="1" u="sng" dirty="0">
              <a:latin typeface="Bahnschrift SemiBold" panose="020B0502040204020203" pitchFamily="34" charset="0"/>
            </a:endParaRPr>
          </a:p>
          <a:p>
            <a:r>
              <a:rPr lang="en-US" sz="1600" dirty="0">
                <a:latin typeface="Bahnschrift SemiBold" panose="020B0502040204020203" pitchFamily="34" charset="0"/>
              </a:rPr>
              <a:t>	</a:t>
            </a:r>
            <a:r>
              <a:rPr lang="en-US" sz="1600" dirty="0"/>
              <a:t>Arthur Samuel, an early American leader in the field of computer gaming and artificial intelligence, coined the term 	“Machine Learning” in 1959 while at IBM. He defined machine learning as “the field of study that gives computers the 	ability to learn without being explicitly programmed “. However, there is no universally accepted definition for machine 	learning. Different authors define the term differently. We give below two more definitions. Define an API </a:t>
            </a:r>
            <a:r>
              <a:rPr lang="en-US" sz="1600" dirty="0">
                <a:latin typeface="Bahnschrift SemiBold" panose="020B0502040204020203" pitchFamily="34" charset="0"/>
              </a:rPr>
              <a:t>.</a:t>
            </a:r>
          </a:p>
          <a:p>
            <a:endParaRPr lang="en-US" sz="1600" dirty="0">
              <a:latin typeface="Bahnschrift SemiBold" panose="020B0502040204020203" pitchFamily="34" charset="0"/>
            </a:endParaRPr>
          </a:p>
          <a:p>
            <a:r>
              <a:rPr lang="en-US" sz="1600" dirty="0">
                <a:latin typeface="Bahnschrift SemiBold" panose="020B0502040204020203" pitchFamily="34" charset="0"/>
              </a:rPr>
              <a:t>	</a:t>
            </a:r>
            <a:r>
              <a:rPr lang="en-US" sz="1600" dirty="0"/>
              <a:t>An </a:t>
            </a:r>
            <a:r>
              <a:rPr lang="en-US" sz="1600" b="1" dirty="0"/>
              <a:t>API (Application Programming Interface) </a:t>
            </a:r>
            <a:r>
              <a:rPr lang="en-US" sz="1600" dirty="0"/>
              <a:t>is a collection of packages, a package is the collection of classes, interfaces 	and sub-packages. A sub-package is a collection of classes interfaces and sub </a:t>
            </a:r>
            <a:r>
              <a:rPr lang="en-US" sz="1600" dirty="0" err="1"/>
              <a:t>sub</a:t>
            </a:r>
            <a:r>
              <a:rPr lang="en-US" sz="1600" dirty="0"/>
              <a:t> packages etc. </a:t>
            </a:r>
            <a:endParaRPr lang="en-US" sz="1600" dirty="0">
              <a:latin typeface="Bahnschrift SemiBold" panose="020B0502040204020203" pitchFamily="34" charset="0"/>
            </a:endParaRPr>
          </a:p>
          <a:p>
            <a:r>
              <a:rPr lang="en-US" sz="1600" dirty="0">
                <a:latin typeface="Bahnschrift SemiBold" panose="020B0502040204020203" pitchFamily="34" charset="0"/>
              </a:rPr>
              <a:t> </a:t>
            </a:r>
          </a:p>
          <a:p>
            <a:r>
              <a:rPr lang="en-US" sz="1600" dirty="0"/>
              <a:t> Machine learning is programming computers to optimize a performance criterion using example data or past experience . We have a model defined up to some parameters, and learning is the execution of a computer program to optimize the parameters of the model using the training data or past experience. The model may be predictive to make predictions in the future, or descriptive to gain knowledge from data</a:t>
            </a:r>
          </a:p>
          <a:p>
            <a:endParaRPr lang="en-US" sz="1600" dirty="0"/>
          </a:p>
          <a:p>
            <a:r>
              <a:rPr lang="en-US" sz="1600" dirty="0"/>
              <a:t>  The field of study known as machine learning is concerned with the question of how to construct computer programs that automatically improve with experience</a:t>
            </a:r>
            <a:endParaRPr lang="en-IN" sz="1600" dirty="0">
              <a:latin typeface="Bahnschrift SemiBold" panose="020B0502040204020203" pitchFamily="34" charset="0"/>
            </a:endParaRPr>
          </a:p>
        </p:txBody>
      </p:sp>
    </p:spTree>
    <p:extLst>
      <p:ext uri="{BB962C8B-B14F-4D97-AF65-F5344CB8AC3E}">
        <p14:creationId xmlns:p14="http://schemas.microsoft.com/office/powerpoint/2010/main" val="38249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EE356-4845-6452-5D7C-4F5F32F43C79}"/>
              </a:ext>
            </a:extLst>
          </p:cNvPr>
          <p:cNvSpPr txBox="1"/>
          <p:nvPr/>
        </p:nvSpPr>
        <p:spPr>
          <a:xfrm>
            <a:off x="473528" y="245745"/>
            <a:ext cx="11244944" cy="4585871"/>
          </a:xfrm>
          <a:prstGeom prst="rect">
            <a:avLst/>
          </a:prstGeom>
          <a:noFill/>
        </p:spPr>
        <p:txBody>
          <a:bodyPr wrap="square" rtlCol="0">
            <a:spAutoFit/>
          </a:bodyPr>
          <a:lstStyle/>
          <a:p>
            <a:r>
              <a:rPr lang="en-US" sz="2800" b="1" dirty="0"/>
              <a:t>DATA:</a:t>
            </a:r>
            <a:r>
              <a:rPr lang="en-US" sz="2800" dirty="0"/>
              <a:t> </a:t>
            </a:r>
            <a:r>
              <a:rPr lang="en-US" dirty="0"/>
              <a:t>It can be any unprocessed fact, value, text, sound, or picture that is not being interpreted and analyzed. Data is the most important part of all Data Analytics, Machine Learning, Artificial Intelligence. Without data, we can’t train any model and all modern research and automation will go in vain. Big Enterprises are spending lots of money just to gather as much certain data as possible.</a:t>
            </a:r>
          </a:p>
          <a:p>
            <a:r>
              <a:rPr lang="en-US" dirty="0"/>
              <a:t> Example: Why did Facebook acquire WhatsApp by paying a huge price of $19 billion? The answer is very simple and logical – it is to have access to the users’ information that Facebook may not have but WhatsApp will have. This information of their users is of paramount importance to Facebook as it will facilitate the task of improvement in their services. </a:t>
            </a:r>
          </a:p>
          <a:p>
            <a:r>
              <a:rPr lang="en-US" sz="2400" b="1" dirty="0"/>
              <a:t>INFORMATION: </a:t>
            </a:r>
            <a:r>
              <a:rPr lang="en-US" dirty="0"/>
              <a:t>Data that has been interpreted and manipulated and has now some meaningful inference for the users.</a:t>
            </a:r>
            <a:endParaRPr lang="en-US" sz="3200" dirty="0"/>
          </a:p>
          <a:p>
            <a:r>
              <a:rPr lang="en-US" sz="2400" b="1" dirty="0"/>
              <a:t>KNOWLEDGE: </a:t>
            </a:r>
            <a:r>
              <a:rPr lang="en-US" dirty="0"/>
              <a:t>Combination of inferred information, experiences, learning, and insights. Results in awareness or concept building for an individual or organization. ability to learn. Machine learning is actively being used today, perhaps in many more places than one would expect</a:t>
            </a:r>
          </a:p>
          <a:p>
            <a:endParaRPr lang="en-US" dirty="0">
              <a:latin typeface="Baskerville Old Face" panose="02020602080505020303" pitchFamily="18" charset="0"/>
            </a:endParaRPr>
          </a:p>
          <a:p>
            <a:endParaRPr lang="en-IN" dirty="0">
              <a:latin typeface="Baskerville Old Face" panose="02020602080505020303" pitchFamily="18" charset="0"/>
            </a:endParaRPr>
          </a:p>
        </p:txBody>
      </p:sp>
      <p:pic>
        <p:nvPicPr>
          <p:cNvPr id="4" name="Picture 3">
            <a:extLst>
              <a:ext uri="{FF2B5EF4-FFF2-40B4-BE49-F238E27FC236}">
                <a16:creationId xmlns:a16="http://schemas.microsoft.com/office/drawing/2014/main" id="{65DB951C-C7C5-4C12-19F4-46308496CDB2}"/>
              </a:ext>
            </a:extLst>
          </p:cNvPr>
          <p:cNvPicPr>
            <a:picLocks noChangeAspect="1"/>
          </p:cNvPicPr>
          <p:nvPr/>
        </p:nvPicPr>
        <p:blipFill>
          <a:blip r:embed="rId2"/>
          <a:stretch>
            <a:fillRect/>
          </a:stretch>
        </p:blipFill>
        <p:spPr>
          <a:xfrm>
            <a:off x="1175657" y="4422050"/>
            <a:ext cx="9638523" cy="1584531"/>
          </a:xfrm>
          <a:prstGeom prst="rect">
            <a:avLst/>
          </a:prstGeom>
        </p:spPr>
      </p:pic>
    </p:spTree>
    <p:extLst>
      <p:ext uri="{BB962C8B-B14F-4D97-AF65-F5344CB8AC3E}">
        <p14:creationId xmlns:p14="http://schemas.microsoft.com/office/powerpoint/2010/main" val="21207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DD21D-8722-909E-4CF6-DE539A9454E3}"/>
              </a:ext>
            </a:extLst>
          </p:cNvPr>
          <p:cNvSpPr txBox="1"/>
          <p:nvPr/>
        </p:nvSpPr>
        <p:spPr>
          <a:xfrm>
            <a:off x="298579" y="48987"/>
            <a:ext cx="9170895" cy="4708981"/>
          </a:xfrm>
          <a:prstGeom prst="rect">
            <a:avLst/>
          </a:prstGeom>
          <a:noFill/>
        </p:spPr>
        <p:txBody>
          <a:bodyPr wrap="square" rtlCol="0">
            <a:spAutoFit/>
          </a:bodyPr>
          <a:lstStyle/>
          <a:p>
            <a:r>
              <a:rPr lang="en-US" sz="3600" b="1" dirty="0"/>
              <a:t>How we split data in Machine Learning?</a:t>
            </a:r>
          </a:p>
          <a:p>
            <a:r>
              <a:rPr lang="en-US" sz="2800" dirty="0"/>
              <a:t>  Training Data: </a:t>
            </a:r>
            <a:r>
              <a:rPr lang="en-US" sz="2000" dirty="0"/>
              <a:t>The part of data we use to train our model. This is the data that your model actually sees(both input and output) and learns from.</a:t>
            </a:r>
          </a:p>
          <a:p>
            <a:r>
              <a:rPr lang="en-US" sz="2800" dirty="0"/>
              <a:t>  Validation Data: </a:t>
            </a:r>
            <a:r>
              <a:rPr lang="en-US" sz="2000" dirty="0"/>
              <a:t>The part of data that is used to do a frequent evaluation of the model, fit on the training dataset along with improving involved hyperparameters (initially set parameters before the model begins learning). This data plays its part when the model is actually training. </a:t>
            </a:r>
          </a:p>
          <a:p>
            <a:r>
              <a:rPr lang="en-US" sz="2800" dirty="0"/>
              <a:t> Testing Data</a:t>
            </a:r>
            <a:r>
              <a:rPr lang="en-US" sz="2000" dirty="0"/>
              <a:t>: Once our model is completely trained, testing data provides an unbiased evaluation. When we feed in the inputs of Testing data, our model will predict some values(without seeing actual output). After prediction, we evaluate our model by comparing it with the actual output present in the testing data. This is how we evaluate and see how much our model has learned from the experiences feed in as training data, set at the time of training. </a:t>
            </a:r>
            <a:endParaRPr lang="en-IN" sz="2000" dirty="0">
              <a:latin typeface="Baskerville Old Face" panose="02020602080505020303" pitchFamily="18" charset="0"/>
            </a:endParaRPr>
          </a:p>
        </p:txBody>
      </p:sp>
      <p:pic>
        <p:nvPicPr>
          <p:cNvPr id="4" name="Picture 3">
            <a:extLst>
              <a:ext uri="{FF2B5EF4-FFF2-40B4-BE49-F238E27FC236}">
                <a16:creationId xmlns:a16="http://schemas.microsoft.com/office/drawing/2014/main" id="{94072C35-4DE2-5649-D319-C7E6F93791F9}"/>
              </a:ext>
            </a:extLst>
          </p:cNvPr>
          <p:cNvPicPr>
            <a:picLocks noChangeAspect="1"/>
          </p:cNvPicPr>
          <p:nvPr/>
        </p:nvPicPr>
        <p:blipFill>
          <a:blip r:embed="rId2"/>
          <a:stretch>
            <a:fillRect/>
          </a:stretch>
        </p:blipFill>
        <p:spPr>
          <a:xfrm>
            <a:off x="4039964" y="4474028"/>
            <a:ext cx="7853457" cy="2334985"/>
          </a:xfrm>
          <a:prstGeom prst="rect">
            <a:avLst/>
          </a:prstGeom>
        </p:spPr>
      </p:pic>
    </p:spTree>
    <p:extLst>
      <p:ext uri="{BB962C8B-B14F-4D97-AF65-F5344CB8AC3E}">
        <p14:creationId xmlns:p14="http://schemas.microsoft.com/office/powerpoint/2010/main" val="388455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6BF8B6-C7C6-BB57-02E6-8FA817AF4A27}"/>
              </a:ext>
            </a:extLst>
          </p:cNvPr>
          <p:cNvSpPr txBox="1"/>
          <p:nvPr/>
        </p:nvSpPr>
        <p:spPr>
          <a:xfrm>
            <a:off x="539804" y="425641"/>
            <a:ext cx="9076764" cy="5232202"/>
          </a:xfrm>
          <a:prstGeom prst="rect">
            <a:avLst/>
          </a:prstGeom>
          <a:noFill/>
        </p:spPr>
        <p:txBody>
          <a:bodyPr wrap="square" rtlCol="0">
            <a:spAutoFit/>
          </a:bodyPr>
          <a:lstStyle/>
          <a:p>
            <a:r>
              <a:rPr lang="en-IN" sz="2800" b="1" dirty="0"/>
              <a:t>Different Forms of Data:</a:t>
            </a:r>
          </a:p>
          <a:p>
            <a:r>
              <a:rPr lang="en-US" sz="2400" b="1" u="sng" dirty="0"/>
              <a:t>Numeric Data : </a:t>
            </a:r>
            <a:r>
              <a:rPr lang="en-US" dirty="0"/>
              <a:t>If a feature represents a characteristic measured in numbers , it is called a numeric feature</a:t>
            </a:r>
          </a:p>
          <a:p>
            <a:r>
              <a:rPr lang="en-US" sz="2400" b="1" u="sng" dirty="0"/>
              <a:t>Categorical Data </a:t>
            </a:r>
            <a:r>
              <a:rPr lang="en-US" dirty="0"/>
              <a:t>: A categorical feature is an attribute that can take on one of the limited , and usually fixed number of possible values on the basis of some qualitative property . A categorical feature is also called a nominal feature. </a:t>
            </a:r>
          </a:p>
          <a:p>
            <a:r>
              <a:rPr lang="en-US" sz="2400" b="1" u="sng" dirty="0"/>
              <a:t>Ordinal Data </a:t>
            </a:r>
            <a:r>
              <a:rPr lang="en-US" sz="2000" b="1" dirty="0"/>
              <a:t>: </a:t>
            </a:r>
            <a:r>
              <a:rPr lang="en-US" dirty="0"/>
              <a:t>This denotes a nominal variable with categories falling in an ordered list . Examples include clothing sizes such as small, medium , and large , or a measurement of customer satisfaction on a scale from “not at all happy” to “very happy”. </a:t>
            </a:r>
          </a:p>
          <a:p>
            <a:endParaRPr lang="en-IN" b="1" dirty="0">
              <a:solidFill>
                <a:srgbClr val="202124"/>
              </a:solidFill>
              <a:latin typeface="arial" panose="020B0604020202020204" pitchFamily="34" charset="0"/>
            </a:endParaRPr>
          </a:p>
          <a:p>
            <a:r>
              <a:rPr lang="en-US" dirty="0"/>
              <a:t>Properties of Data </a:t>
            </a:r>
          </a:p>
          <a:p>
            <a:pPr marL="342900" indent="-342900">
              <a:buAutoNum type="arabicPeriod"/>
            </a:pPr>
            <a:r>
              <a:rPr lang="en-US" b="1" dirty="0"/>
              <a:t>Volume</a:t>
            </a:r>
            <a:r>
              <a:rPr lang="en-US" dirty="0"/>
              <a:t>: Scale of Data. With the growing world population and technology at exposure, huge data is being generated each and every millisecond.</a:t>
            </a:r>
          </a:p>
          <a:p>
            <a:pPr marL="342900" indent="-342900">
              <a:buAutoNum type="arabicPeriod"/>
            </a:pPr>
            <a:r>
              <a:rPr lang="en-US" b="1" dirty="0"/>
              <a:t>Variety: </a:t>
            </a:r>
            <a:r>
              <a:rPr lang="en-US" dirty="0"/>
              <a:t>Different forms of data – healthcare, images, videos, audio clippings.</a:t>
            </a:r>
          </a:p>
          <a:p>
            <a:pPr marL="342900" indent="-342900">
              <a:buAutoNum type="arabicPeriod"/>
            </a:pPr>
            <a:r>
              <a:rPr lang="en-US" b="1" dirty="0"/>
              <a:t>Velocity: </a:t>
            </a:r>
            <a:r>
              <a:rPr lang="en-US" dirty="0"/>
              <a:t>Rate of data streaming and generation.</a:t>
            </a:r>
          </a:p>
          <a:p>
            <a:pPr marL="342900" indent="-342900">
              <a:buAutoNum type="arabicPeriod"/>
            </a:pPr>
            <a:r>
              <a:rPr lang="en-US" b="1" dirty="0"/>
              <a:t>Value: </a:t>
            </a:r>
            <a:r>
              <a:rPr lang="en-US" dirty="0"/>
              <a:t>Meaningfulness of data in terms of information that researchers can infer from it. </a:t>
            </a:r>
          </a:p>
          <a:p>
            <a:r>
              <a:rPr lang="en-US" b="1" dirty="0"/>
              <a:t>5</a:t>
            </a:r>
            <a:r>
              <a:rPr lang="en-US" dirty="0"/>
              <a:t>.   </a:t>
            </a:r>
            <a:r>
              <a:rPr lang="en-US" b="1" dirty="0"/>
              <a:t>Veracity</a:t>
            </a:r>
            <a:r>
              <a:rPr lang="en-US" dirty="0"/>
              <a:t>: Certainty and correctness in data we are working on</a:t>
            </a:r>
            <a:endParaRPr lang="en-IN" sz="2000" b="1" dirty="0">
              <a:solidFill>
                <a:srgbClr val="202124"/>
              </a:solidFill>
              <a:latin typeface="Baskerville Old Face" panose="02020602080505020303" pitchFamily="18" charset="0"/>
            </a:endParaRPr>
          </a:p>
        </p:txBody>
      </p:sp>
    </p:spTree>
    <p:extLst>
      <p:ext uri="{BB962C8B-B14F-4D97-AF65-F5344CB8AC3E}">
        <p14:creationId xmlns:p14="http://schemas.microsoft.com/office/powerpoint/2010/main" val="32017974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326</TotalTime>
  <Words>2498</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Bahnschrift SemiBold</vt:lpstr>
      <vt:lpstr>Bahnschrift SemiLight</vt:lpstr>
      <vt:lpstr>Baskerville Old Face</vt:lpstr>
      <vt:lpstr>Gill Sans MT</vt:lpstr>
      <vt:lpstr>Gallery</vt:lpstr>
      <vt:lpstr>Summer  training    Report</vt:lpstr>
      <vt:lpstr>Name: MUTEEN MUSHTAQ, ADITYA KHAJURIA Reg No: 12001755,12014057 </vt:lpstr>
      <vt:lpstr>                                                     INTRODUCTION</vt:lpstr>
      <vt:lpstr>PowerPoint Presentation</vt:lpstr>
      <vt:lpstr>PowerPoint Presentation</vt:lpstr>
      <vt:lpstr>Technology Learnt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 in Machine Learning  Introduction to Clustering:It is basically a type of unsupervised learning method. An unsupervised learning method is a method in which we draw references from datasets consisting of input data without labeled responses. Generally, it is used as a process to find meaningful structure, explanatory underlying processes, generative features, and groupings inherent in a set of examples.  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Report</dc:title>
  <dc:creator>Deepak Sharma</dc:creator>
  <cp:lastModifiedBy>Muteen Mushtaq</cp:lastModifiedBy>
  <cp:revision>6</cp:revision>
  <dcterms:created xsi:type="dcterms:W3CDTF">2022-10-28T18:32:47Z</dcterms:created>
  <dcterms:modified xsi:type="dcterms:W3CDTF">2022-11-15T19:03:06Z</dcterms:modified>
</cp:coreProperties>
</file>