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6" r:id="rId1"/>
  </p:sldMasterIdLst>
  <p:notesMasterIdLst>
    <p:notesMasterId r:id="rId17"/>
  </p:notesMasterIdLst>
  <p:sldIdLst>
    <p:sldId id="256" r:id="rId2"/>
    <p:sldId id="257" r:id="rId3"/>
    <p:sldId id="258" r:id="rId4"/>
    <p:sldId id="269" r:id="rId5"/>
    <p:sldId id="259" r:id="rId6"/>
    <p:sldId id="268" r:id="rId7"/>
    <p:sldId id="270" r:id="rId8"/>
    <p:sldId id="271" r:id="rId9"/>
    <p:sldId id="260" r:id="rId10"/>
    <p:sldId id="272" r:id="rId11"/>
    <p:sldId id="273" r:id="rId12"/>
    <p:sldId id="262" r:id="rId13"/>
    <p:sldId id="263" r:id="rId14"/>
    <p:sldId id="267" r:id="rId15"/>
    <p:sldId id="274" r:id="rId16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Wingdings 3" pitchFamily="2" charset="2"/>
      <p:regular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napToGrid="0">
      <p:cViewPr varScale="1">
        <p:scale>
          <a:sx n="162" d="100"/>
          <a:sy n="162" d="100"/>
        </p:scale>
        <p:origin x="20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f9221b636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f9221b636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778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f9221b636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f9221b636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168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f9221b63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f9221b63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f9221b636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f9221b636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f9221b636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f9221b636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0983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f9221b636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f9221b636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f9221b636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f9221b636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f9221b636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f9221b636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sz="1800" dirty="0">
                <a:effectLst/>
                <a:latin typeface="NimbusRomNo9L"/>
              </a:rPr>
              <a:t>cv2.VideoCapture 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6116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f9221b636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f9221b636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f9221b636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f9221b636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6647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f9221b636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f9221b636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666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f9221b636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f9221b636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602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f9221b636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f9221b636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t>7/3/23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75661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7/3/23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923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7/3/23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25463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smtClean="0"/>
              <a:t>7/3/23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75597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7/3/23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415971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7/3/23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50895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7/3/23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6617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7/3/23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65661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624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7/3/23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27756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7/3/23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44192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7/3/23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19786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4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7/3/23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2805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7/3/23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60079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7/3/23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71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09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09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7/3/23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64360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7/3/23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2931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118"/>
            <a:ext cx="1767506" cy="5139822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7/3/23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53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mJs4L_yt-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tegekiHenry/cv-weed-classificatio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505607" y="1723207"/>
            <a:ext cx="7406631" cy="1697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Harnessing AI &amp; CV for Efficient Weed Control in Crop fields.</a:t>
            </a:r>
            <a:endParaRPr b="1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/>
              <a:t>HENRY MUTEGEKI . 2200701327. 2022/HD05/1327U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/>
              <a:t>Link to </a:t>
            </a:r>
            <a:r>
              <a:rPr lang="en-GB" sz="2000" b="1" dirty="0" err="1"/>
              <a:t>youtube</a:t>
            </a:r>
            <a:r>
              <a:rPr lang="en-GB" sz="2000" b="1" dirty="0"/>
              <a:t> video: </a:t>
            </a:r>
            <a:r>
              <a:rPr lang="en-GB" sz="2000" b="1" dirty="0">
                <a:hlinkClick r:id="rId3"/>
              </a:rPr>
              <a:t>https://</a:t>
            </a:r>
            <a:r>
              <a:rPr lang="en-GB" sz="2000" b="1" dirty="0" err="1">
                <a:hlinkClick r:id="rId3"/>
              </a:rPr>
              <a:t>youtu.be</a:t>
            </a:r>
            <a:r>
              <a:rPr lang="en-GB" sz="2000" b="1" dirty="0">
                <a:hlinkClick r:id="rId3"/>
              </a:rPr>
              <a:t>/umJs4L_yt-4</a:t>
            </a:r>
            <a:endParaRPr sz="2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98025" y="4545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Results NB: </a:t>
            </a:r>
            <a:r>
              <a:rPr lang="en-GB" b="1" dirty="0" err="1"/>
              <a:t>Color</a:t>
            </a:r>
            <a:r>
              <a:rPr lang="en-GB" b="1" dirty="0"/>
              <a:t> Hist plus Edge Detection </a:t>
            </a:r>
            <a:endParaRPr b="1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7650" y="1119352"/>
            <a:ext cx="8329640" cy="39008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9006FA-CA78-D301-6E4C-1338469B26D1}"/>
              </a:ext>
            </a:extLst>
          </p:cNvPr>
          <p:cNvSpPr txBox="1"/>
          <p:nvPr/>
        </p:nvSpPr>
        <p:spPr>
          <a:xfrm>
            <a:off x="1198788" y="1292771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G" dirty="0"/>
              <a:t>Classification report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E2DA38-F312-C449-3834-7AE84AAFA1CE}"/>
              </a:ext>
            </a:extLst>
          </p:cNvPr>
          <p:cNvSpPr txBox="1"/>
          <p:nvPr/>
        </p:nvSpPr>
        <p:spPr>
          <a:xfrm>
            <a:off x="6392613" y="1292771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G" dirty="0"/>
              <a:t>Confusion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D294F8-D78B-D419-0D32-A898317272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94738" y="1767869"/>
            <a:ext cx="3649717" cy="32875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AD2946-7A8D-A823-9A4E-5A3F2AE08F2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54724" y="2311351"/>
            <a:ext cx="4217276" cy="205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62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98025" y="4545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Results: CNN</a:t>
            </a:r>
            <a:endParaRPr b="1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7650" y="1119352"/>
            <a:ext cx="8329640" cy="39008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2A61FC-B6F2-7F3B-2C2A-E5F00349EE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63905" y="1133958"/>
            <a:ext cx="2196826" cy="16601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977D70-D943-D569-3FCC-E4DAC8C5319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611241" y="1283726"/>
            <a:ext cx="2196826" cy="16601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28E082-B949-B2A5-6CBB-F1B1D086DA9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625171" y="2999104"/>
            <a:ext cx="2326886" cy="20960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2E999A-21CA-10B9-2B29-6E6B7E1E468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850566" y="3177247"/>
            <a:ext cx="3075755" cy="188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28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556029" y="268325"/>
            <a:ext cx="7688700" cy="7643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Results Discussion: Comparative Analysis of Model Performance</a:t>
            </a:r>
            <a:endParaRPr b="1" dirty="0"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729450" y="1032641"/>
            <a:ext cx="7688700" cy="3760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/>
              <a:t>Model 1 (Naive Bayes with Edge Detection): </a:t>
            </a:r>
            <a:r>
              <a:rPr lang="en-GB" sz="1400" dirty="0"/>
              <a:t>Achieved an accuracy of 62%, suggesting edge detection alone may not be sufficient for accurate classification.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/>
              <a:t>Model 2 (Naive Bayes with </a:t>
            </a:r>
            <a:r>
              <a:rPr lang="en-GB" sz="1400" b="1" dirty="0" err="1"/>
              <a:t>Color</a:t>
            </a:r>
            <a:r>
              <a:rPr lang="en-GB" sz="1400" b="1" dirty="0"/>
              <a:t> Histogram)</a:t>
            </a:r>
            <a:r>
              <a:rPr lang="en-GB" sz="1400" dirty="0"/>
              <a:t>: Achieved higher accuracy of 75%, indicating the </a:t>
            </a:r>
            <a:r>
              <a:rPr lang="en-GB" sz="1400" dirty="0" err="1"/>
              <a:t>color</a:t>
            </a:r>
            <a:r>
              <a:rPr lang="en-GB" sz="1400" dirty="0"/>
              <a:t> histogram approach provides more discriminative information for classification.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/>
              <a:t>Model 3 (Naive Bayes with Combined Edge Detection and </a:t>
            </a:r>
            <a:r>
              <a:rPr lang="en-GB" sz="1400" b="1" dirty="0" err="1"/>
              <a:t>Color</a:t>
            </a:r>
            <a:r>
              <a:rPr lang="en-GB" sz="1400" b="1" dirty="0"/>
              <a:t> Histogram): </a:t>
            </a:r>
            <a:r>
              <a:rPr lang="en-GB" sz="1400" dirty="0"/>
              <a:t>Accuracy went to 64%, suggesting the combination of these techniques may not be complementary or may introduce noise.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/>
              <a:t>Model 4 (Convolutional Neural Network): </a:t>
            </a:r>
            <a:r>
              <a:rPr lang="en-GB" sz="1400" dirty="0"/>
              <a:t>Achieved the highest accuracy of 90%, indicating superior capabilities for feature extraction and classification.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NOTES: Non maximum suppression and image size affect accuracy.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/>
              <a:t>Recommendations</a:t>
            </a:r>
            <a:r>
              <a:rPr lang="en-GB" sz="1400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- Focus on </a:t>
            </a:r>
            <a:r>
              <a:rPr lang="en-GB" sz="1400" b="1" dirty="0"/>
              <a:t>optimizing the </a:t>
            </a:r>
            <a:r>
              <a:rPr lang="en-GB" sz="1400" b="1" dirty="0" err="1"/>
              <a:t>color</a:t>
            </a:r>
            <a:r>
              <a:rPr lang="en-GB" sz="1400" b="1" dirty="0"/>
              <a:t> histogram feature </a:t>
            </a:r>
            <a:r>
              <a:rPr lang="en-GB" sz="1400" dirty="0"/>
              <a:t>extraction technique due to its promising results plus </a:t>
            </a:r>
            <a:r>
              <a:rPr lang="en-GB" sz="1400" b="1" dirty="0"/>
              <a:t>image size matters</a:t>
            </a:r>
            <a:r>
              <a:rPr lang="en-GB" sz="14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- Given the high accuracy of the CNN model, </a:t>
            </a:r>
            <a:r>
              <a:rPr lang="en-GB" sz="1400" b="1" dirty="0"/>
              <a:t>further investigation into deep learning</a:t>
            </a:r>
            <a:r>
              <a:rPr lang="en-GB" sz="1400" dirty="0"/>
              <a:t> approaches is recommended.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400" dirty="0"/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729450" y="5685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Conclusion</a:t>
            </a:r>
            <a:endParaRPr b="1" dirty="0"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729450" y="1032642"/>
            <a:ext cx="7688700" cy="39807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GB" sz="11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285750" indent="-285750">
              <a:spcAft>
                <a:spcPts val="1200"/>
              </a:spcAft>
            </a:pPr>
            <a:r>
              <a:rPr lang="en-GB" sz="11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Machine learning and deep learning models show potential in crop and weed classification.</a:t>
            </a:r>
          </a:p>
          <a:p>
            <a:pPr marL="285750" indent="-285750">
              <a:spcAft>
                <a:spcPts val="1200"/>
              </a:spcAft>
            </a:pPr>
            <a:r>
              <a:rPr lang="en-GB" sz="11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Feature extraction technique choice significantly impacts model performance.</a:t>
            </a:r>
          </a:p>
          <a:p>
            <a:pPr marL="285750" indent="-285750">
              <a:spcAft>
                <a:spcPts val="1200"/>
              </a:spcAft>
            </a:pPr>
            <a:r>
              <a:rPr lang="en-GB" sz="1100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Color</a:t>
            </a:r>
            <a:r>
              <a:rPr lang="en-GB" sz="11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histogram technique yielded better results with Naive Bayes classifier than edge detection.</a:t>
            </a:r>
          </a:p>
          <a:p>
            <a:pPr marL="285750" indent="-285750">
              <a:spcAft>
                <a:spcPts val="1200"/>
              </a:spcAft>
            </a:pPr>
            <a:r>
              <a:rPr lang="en-GB" sz="11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Combining edge detection and </a:t>
            </a:r>
            <a:r>
              <a:rPr lang="en-GB" sz="1100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color</a:t>
            </a:r>
            <a:r>
              <a:rPr lang="en-GB" sz="11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histogram did not enhance performance as expected.</a:t>
            </a:r>
          </a:p>
          <a:p>
            <a:pPr marL="285750" indent="-285750">
              <a:spcAft>
                <a:spcPts val="1200"/>
              </a:spcAft>
            </a:pPr>
            <a:r>
              <a:rPr lang="en-GB" sz="11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Convolutional Neural Network (CNN) model achieved highest accuracy, highlighting the power of deep learning.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GB" sz="11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Future Directions</a:t>
            </a:r>
          </a:p>
          <a:p>
            <a:pPr marL="285750" indent="-285750">
              <a:spcAft>
                <a:spcPts val="1200"/>
              </a:spcAft>
            </a:pPr>
            <a:r>
              <a:rPr lang="en-GB" sz="11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Optimize parameters of the </a:t>
            </a:r>
            <a:r>
              <a:rPr lang="en-GB" sz="1100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color</a:t>
            </a:r>
            <a:r>
              <a:rPr lang="en-GB" sz="11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histogram technique and explore its variations.</a:t>
            </a:r>
          </a:p>
          <a:p>
            <a:pPr marL="285750" indent="-285750">
              <a:spcAft>
                <a:spcPts val="1200"/>
              </a:spcAft>
            </a:pPr>
            <a:r>
              <a:rPr lang="en-GB" sz="11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Given the superior performance of the CNN model, further research into deep learning approaches is recommended.</a:t>
            </a:r>
          </a:p>
          <a:p>
            <a:pPr marL="285750" indent="-285750">
              <a:spcAft>
                <a:spcPts val="1200"/>
              </a:spcAft>
            </a:pPr>
            <a:r>
              <a:rPr lang="en-GB" sz="11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Aim to develop more accurate and efficient models for crop and weed classification, crucial for precision agriculture.</a:t>
            </a:r>
            <a:endParaRPr lang="en-GB" sz="11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725850" y="3792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References</a:t>
            </a:r>
            <a:endParaRPr dirty="0"/>
          </a:p>
        </p:txBody>
      </p:sp>
      <p:sp>
        <p:nvSpPr>
          <p:cNvPr id="157" name="Google Shape;157;p24"/>
          <p:cNvSpPr txBox="1">
            <a:spLocks noGrp="1"/>
          </p:cNvSpPr>
          <p:nvPr>
            <p:ph type="body" idx="1"/>
          </p:nvPr>
        </p:nvSpPr>
        <p:spPr>
          <a:xfrm>
            <a:off x="729450" y="914400"/>
            <a:ext cx="7688700" cy="4187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GB" sz="1100" dirty="0">
                <a:effectLst/>
              </a:rPr>
              <a:t>[1] ”World population to reach 8 billion this year, as growth rate slows”, </a:t>
            </a:r>
            <a:r>
              <a:rPr lang="en-GB" sz="1100" dirty="0" err="1">
                <a:effectLst/>
              </a:rPr>
              <a:t>news.un.org</a:t>
            </a:r>
            <a:r>
              <a:rPr lang="en-GB" sz="1100" dirty="0">
                <a:effectLst/>
              </a:rPr>
              <a:t>, (Accessed 1 Jul. 2023). </a:t>
            </a:r>
            <a:endParaRPr lang="en-GB" sz="1100" dirty="0"/>
          </a:p>
          <a:p>
            <a:pPr>
              <a:buFont typeface="Wingdings" pitchFamily="2" charset="2"/>
              <a:buChar char="q"/>
            </a:pPr>
            <a:r>
              <a:rPr lang="en-GB" sz="1100" dirty="0">
                <a:effectLst/>
              </a:rPr>
              <a:t>[2] J. H. Westwood, R. </a:t>
            </a:r>
            <a:r>
              <a:rPr lang="en-GB" sz="1100" dirty="0" err="1">
                <a:effectLst/>
              </a:rPr>
              <a:t>Charudattan</a:t>
            </a:r>
            <a:r>
              <a:rPr lang="en-GB" sz="1100" dirty="0">
                <a:effectLst/>
              </a:rPr>
              <a:t>, S. O. Duke, S. A. Fennimore, P. </a:t>
            </a:r>
            <a:r>
              <a:rPr lang="en-GB" sz="1100" dirty="0" err="1">
                <a:effectLst/>
              </a:rPr>
              <a:t>Marrone</a:t>
            </a:r>
            <a:r>
              <a:rPr lang="en-GB" sz="1100" dirty="0">
                <a:effectLst/>
              </a:rPr>
              <a:t>, D. C. Slaughter, and R. Zollinger, ”Weed management in 2050: Perspectives on the future of weed science,” Weed Science, vol. 66, no. 3, pp. 275-285, 2018. </a:t>
            </a:r>
            <a:endParaRPr lang="en-GB" sz="1100" dirty="0"/>
          </a:p>
          <a:p>
            <a:pPr>
              <a:buFont typeface="Wingdings" pitchFamily="2" charset="2"/>
              <a:buChar char="q"/>
            </a:pPr>
            <a:r>
              <a:rPr lang="en-GB" sz="1100" dirty="0">
                <a:effectLst/>
              </a:rPr>
              <a:t>[3] M. </a:t>
            </a:r>
            <a:r>
              <a:rPr lang="en-GB" sz="1100" dirty="0" err="1">
                <a:effectLst/>
              </a:rPr>
              <a:t>Fontanelli</a:t>
            </a:r>
            <a:r>
              <a:rPr lang="en-GB" sz="1100" dirty="0">
                <a:effectLst/>
              </a:rPr>
              <a:t>, C. </a:t>
            </a:r>
            <a:r>
              <a:rPr lang="en-GB" sz="1100" dirty="0" err="1">
                <a:effectLst/>
              </a:rPr>
              <a:t>Frasconi</a:t>
            </a:r>
            <a:r>
              <a:rPr lang="en-GB" sz="1100" dirty="0">
                <a:effectLst/>
              </a:rPr>
              <a:t>, L. </a:t>
            </a:r>
            <a:r>
              <a:rPr lang="en-GB" sz="1100" dirty="0" err="1">
                <a:effectLst/>
              </a:rPr>
              <a:t>Martelloni</a:t>
            </a:r>
            <a:r>
              <a:rPr lang="en-GB" sz="1100" dirty="0">
                <a:effectLst/>
              </a:rPr>
              <a:t>, M. </a:t>
            </a:r>
            <a:r>
              <a:rPr lang="en-GB" sz="1100" dirty="0" err="1">
                <a:effectLst/>
              </a:rPr>
              <a:t>Pirchio</a:t>
            </a:r>
            <a:r>
              <a:rPr lang="en-GB" sz="1100" dirty="0">
                <a:effectLst/>
              </a:rPr>
              <a:t>, and R. Foster, ”Weed management in autumn fresh market spinach: A nonchemical alternative,” </a:t>
            </a:r>
            <a:r>
              <a:rPr lang="en-GB" sz="1100" dirty="0" err="1">
                <a:effectLst/>
              </a:rPr>
              <a:t>HortTechnology</a:t>
            </a:r>
            <a:r>
              <a:rPr lang="en-GB" sz="1100" dirty="0">
                <a:effectLst/>
              </a:rPr>
              <a:t>, vol. 25, pp. 177-184. </a:t>
            </a:r>
            <a:endParaRPr lang="en-GB" sz="1100" dirty="0"/>
          </a:p>
          <a:p>
            <a:pPr>
              <a:buFont typeface="Wingdings" pitchFamily="2" charset="2"/>
              <a:buChar char="q"/>
            </a:pPr>
            <a:r>
              <a:rPr lang="en-GB" sz="1100" dirty="0">
                <a:effectLst/>
              </a:rPr>
              <a:t>[4] J. H. Westwood et al., ”Weed management in 2050: Perspectives on the future of weed science,” Weed Science, vol. 66, no. 3, pp. 275-285, 2018. </a:t>
            </a:r>
            <a:endParaRPr lang="en-GB" sz="1100" dirty="0"/>
          </a:p>
          <a:p>
            <a:pPr>
              <a:buFont typeface="Wingdings" pitchFamily="2" charset="2"/>
              <a:buChar char="q"/>
            </a:pPr>
            <a:r>
              <a:rPr lang="en-GB" sz="1100" dirty="0">
                <a:effectLst/>
              </a:rPr>
              <a:t>[5] T. Pun, A. Neupane, R. </a:t>
            </a:r>
            <a:r>
              <a:rPr lang="en-GB" sz="1100" dirty="0" err="1">
                <a:effectLst/>
              </a:rPr>
              <a:t>Koech</a:t>
            </a:r>
            <a:r>
              <a:rPr lang="en-GB" sz="1100" dirty="0">
                <a:effectLst/>
              </a:rPr>
              <a:t>, ”Quantification Of Root-knot Nematode Infestation In Tomato Using Digital Image Analysis”, Agronomy, vol. 11, no. 12, p. 2372, 2021. https://</a:t>
            </a:r>
            <a:r>
              <a:rPr lang="en-GB" sz="1100" dirty="0" err="1">
                <a:effectLst/>
              </a:rPr>
              <a:t>doi.org</a:t>
            </a:r>
            <a:r>
              <a:rPr lang="en-GB" sz="1100" dirty="0">
                <a:effectLst/>
              </a:rPr>
              <a:t>/10.3390/agronomy11122372 </a:t>
            </a:r>
            <a:endParaRPr lang="en-GB" sz="1100" dirty="0"/>
          </a:p>
          <a:p>
            <a:pPr>
              <a:buFont typeface="Wingdings" pitchFamily="2" charset="2"/>
              <a:buChar char="q"/>
            </a:pPr>
            <a:r>
              <a:rPr lang="en-GB" sz="1100" dirty="0">
                <a:effectLst/>
              </a:rPr>
              <a:t>[6] M. </a:t>
            </a:r>
            <a:r>
              <a:rPr lang="en-GB" sz="1100" dirty="0" err="1">
                <a:effectLst/>
              </a:rPr>
              <a:t>Guzel</a:t>
            </a:r>
            <a:r>
              <a:rPr lang="en-GB" sz="1100" dirty="0">
                <a:effectLst/>
              </a:rPr>
              <a:t>, B. </a:t>
            </a:r>
            <a:r>
              <a:rPr lang="en-GB" sz="1100" dirty="0" err="1">
                <a:effectLst/>
              </a:rPr>
              <a:t>Turan</a:t>
            </a:r>
            <a:r>
              <a:rPr lang="en-GB" sz="1100" dirty="0">
                <a:effectLst/>
              </a:rPr>
              <a:t>, ̇I. </a:t>
            </a:r>
            <a:r>
              <a:rPr lang="en-GB" sz="1100" dirty="0" err="1">
                <a:effectLst/>
              </a:rPr>
              <a:t>Kadıog</a:t>
            </a:r>
            <a:r>
              <a:rPr lang="en-GB" sz="1100" dirty="0">
                <a:effectLst/>
              </a:rPr>
              <a:t> ̆</a:t>
            </a:r>
            <a:r>
              <a:rPr lang="en-GB" sz="1100" dirty="0" err="1">
                <a:effectLst/>
              </a:rPr>
              <a:t>lu</a:t>
            </a:r>
            <a:r>
              <a:rPr lang="en-GB" sz="1100" dirty="0">
                <a:effectLst/>
              </a:rPr>
              <a:t>, B. S ̧in, A. </a:t>
            </a:r>
            <a:r>
              <a:rPr lang="en-GB" sz="1100" dirty="0" err="1">
                <a:effectLst/>
              </a:rPr>
              <a:t>Basturk</a:t>
            </a:r>
            <a:r>
              <a:rPr lang="en-GB" sz="1100" dirty="0">
                <a:effectLst/>
              </a:rPr>
              <a:t>, K. Ragab, ”How To Affect the Number Of Images On The Success Rate For Detection Of Weeds With Deep Learn- </a:t>
            </a:r>
            <a:r>
              <a:rPr lang="en-GB" sz="1100" dirty="0" err="1">
                <a:effectLst/>
              </a:rPr>
              <a:t>ing</a:t>
            </a:r>
            <a:r>
              <a:rPr lang="en-GB" sz="1100" dirty="0">
                <a:effectLst/>
              </a:rPr>
              <a:t>”, Turkish JAF </a:t>
            </a:r>
            <a:r>
              <a:rPr lang="en-GB" sz="1100" dirty="0" err="1">
                <a:effectLst/>
              </a:rPr>
              <a:t>Sci.Tech</a:t>
            </a:r>
            <a:r>
              <a:rPr lang="en-GB" sz="1100" dirty="0">
                <a:effectLst/>
              </a:rPr>
              <a:t>., vol. 10, no. 8, p. 1441- 1446, 2022. https://</a:t>
            </a:r>
            <a:r>
              <a:rPr lang="en-GB" sz="1100" dirty="0" err="1">
                <a:effectLst/>
              </a:rPr>
              <a:t>doi.org</a:t>
            </a:r>
            <a:r>
              <a:rPr lang="en-GB" sz="1100" dirty="0">
                <a:effectLst/>
              </a:rPr>
              <a:t>/10.24925/turjaf.v10i8.1441- 1446.5183 </a:t>
            </a:r>
            <a:endParaRPr lang="en-GB" sz="1100" dirty="0"/>
          </a:p>
          <a:p>
            <a:pPr>
              <a:buFont typeface="Wingdings" pitchFamily="2" charset="2"/>
              <a:buChar char="q"/>
            </a:pPr>
            <a:r>
              <a:rPr lang="en-GB" sz="1100" dirty="0">
                <a:effectLst/>
              </a:rPr>
              <a:t>[7] Z. Wu, Y. Chen, B. Zhao, X. Kang, Y. Ding, ”Re- view Of Weed Detection Methods Based On Computer Vision”, Sensors, vol. 21, no. 11, p. 3647, 2021. https://</a:t>
            </a:r>
            <a:r>
              <a:rPr lang="en-GB" sz="1100" dirty="0" err="1">
                <a:effectLst/>
              </a:rPr>
              <a:t>doi.org</a:t>
            </a:r>
            <a:r>
              <a:rPr lang="en-GB" sz="1100" dirty="0">
                <a:effectLst/>
              </a:rPr>
              <a:t>/10.3390/s21113647 </a:t>
            </a:r>
            <a:endParaRPr lang="en-GB" sz="1100" dirty="0"/>
          </a:p>
          <a:p>
            <a:pPr>
              <a:buFont typeface="Wingdings" pitchFamily="2" charset="2"/>
              <a:buChar char="q"/>
            </a:pPr>
            <a:r>
              <a:rPr lang="en-GB" sz="1100" dirty="0">
                <a:effectLst/>
              </a:rPr>
              <a:t>[8] Y. Zhang, S. Wang, G. Ji, and P. Phillips, ”Fruit classification using computer vision and feedforward neu- </a:t>
            </a:r>
            <a:r>
              <a:rPr lang="en-GB" sz="1100" dirty="0" err="1">
                <a:effectLst/>
              </a:rPr>
              <a:t>ral</a:t>
            </a:r>
            <a:r>
              <a:rPr lang="en-GB" sz="1100" dirty="0">
                <a:effectLst/>
              </a:rPr>
              <a:t> network,” J. Food Eng., vol. 143, pp. 167-177. </a:t>
            </a:r>
            <a:endParaRPr lang="en-GB" sz="1100" dirty="0"/>
          </a:p>
          <a:p>
            <a:pPr>
              <a:buFont typeface="Wingdings" pitchFamily="2" charset="2"/>
              <a:buChar char="q"/>
            </a:pPr>
            <a:r>
              <a:rPr lang="en-GB" sz="1100" dirty="0">
                <a:effectLst/>
              </a:rPr>
              <a:t>[9] A. </a:t>
            </a:r>
            <a:r>
              <a:rPr lang="en-GB" sz="1100" dirty="0" err="1">
                <a:effectLst/>
              </a:rPr>
              <a:t>Bakhshipour</a:t>
            </a:r>
            <a:r>
              <a:rPr lang="en-GB" sz="1100" dirty="0">
                <a:effectLst/>
              </a:rPr>
              <a:t>, A. Jafari, S. </a:t>
            </a:r>
            <a:r>
              <a:rPr lang="en-GB" sz="1100" dirty="0" err="1">
                <a:effectLst/>
              </a:rPr>
              <a:t>Nassiri</a:t>
            </a:r>
            <a:r>
              <a:rPr lang="en-GB" sz="1100" dirty="0">
                <a:effectLst/>
              </a:rPr>
              <a:t>, and D. </a:t>
            </a:r>
            <a:r>
              <a:rPr lang="en-GB" sz="1100" dirty="0" err="1">
                <a:effectLst/>
              </a:rPr>
              <a:t>Zare</a:t>
            </a:r>
            <a:r>
              <a:rPr lang="en-GB" sz="1100" dirty="0">
                <a:effectLst/>
              </a:rPr>
              <a:t>, ”Weed segmentation using texture features extracted from wavelet sub-images,” </a:t>
            </a:r>
            <a:r>
              <a:rPr lang="en-GB" sz="1100" dirty="0" err="1">
                <a:effectLst/>
              </a:rPr>
              <a:t>Biosyst</a:t>
            </a:r>
            <a:r>
              <a:rPr lang="en-GB" sz="1100" dirty="0">
                <a:effectLst/>
              </a:rPr>
              <a:t>. Eng., vol. 157, pp. 1-12, 2017. </a:t>
            </a:r>
            <a:endParaRPr lang="en-GB" sz="1100" dirty="0"/>
          </a:p>
          <a:p>
            <a:pPr>
              <a:buFont typeface="Wingdings" pitchFamily="2" charset="2"/>
              <a:buChar char="q"/>
            </a:pPr>
            <a:r>
              <a:rPr lang="en-GB" sz="1100" dirty="0">
                <a:effectLst/>
              </a:rPr>
              <a:t>[10] L. Pereira, R. Nakamura, G. Souza, D. Martins, and J. Papa, ”Aquatic weed automatic classification using ma- chine learning techniques,” </a:t>
            </a:r>
            <a:r>
              <a:rPr lang="en-GB" sz="1100" dirty="0" err="1">
                <a:effectLst/>
              </a:rPr>
              <a:t>Comput</a:t>
            </a:r>
            <a:r>
              <a:rPr lang="en-GB" sz="1100" dirty="0">
                <a:effectLst/>
              </a:rPr>
              <a:t>. Electron. Agric., vol. 87, pp. 56-63. </a:t>
            </a:r>
            <a:endParaRPr lang="en-GB" sz="1100" dirty="0"/>
          </a:p>
          <a:p>
            <a:pPr marL="171450" indent="-171450">
              <a:spcAft>
                <a:spcPts val="1200"/>
              </a:spcAft>
              <a:buFont typeface="Wingdings" pitchFamily="2" charset="2"/>
              <a:buChar char="q"/>
            </a:pPr>
            <a:endParaRPr sz="11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505607" y="1723207"/>
            <a:ext cx="7406631" cy="1697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GITHUB LINK </a:t>
            </a:r>
            <a:endParaRPr b="1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1681779" y="2997937"/>
            <a:ext cx="6686549" cy="844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hlinkClick r:id="rId3"/>
              </a:rPr>
              <a:t>https://</a:t>
            </a:r>
            <a:r>
              <a:rPr lang="en-GB" sz="2000" b="1" dirty="0" err="1">
                <a:hlinkClick r:id="rId3"/>
              </a:rPr>
              <a:t>github.com</a:t>
            </a:r>
            <a:r>
              <a:rPr lang="en-GB" sz="2000" b="1" dirty="0">
                <a:hlinkClick r:id="rId3"/>
              </a:rPr>
              <a:t>/</a:t>
            </a:r>
            <a:r>
              <a:rPr lang="en-GB" sz="2000" b="1" dirty="0" err="1">
                <a:hlinkClick r:id="rId3"/>
              </a:rPr>
              <a:t>MutegekiHenry</a:t>
            </a:r>
            <a:r>
              <a:rPr lang="en-GB" sz="2000" b="1" dirty="0">
                <a:hlinkClick r:id="rId3"/>
              </a:rPr>
              <a:t>/cv-weed-classification</a:t>
            </a:r>
            <a:endParaRPr sz="2000" b="1" dirty="0"/>
          </a:p>
        </p:txBody>
      </p:sp>
    </p:spTree>
    <p:extLst>
      <p:ext uri="{BB962C8B-B14F-4D97-AF65-F5344CB8AC3E}">
        <p14:creationId xmlns:p14="http://schemas.microsoft.com/office/powerpoint/2010/main" val="348896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688700" cy="30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sz="2000" dirty="0"/>
              <a:t>Introduction 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sz="2000" dirty="0"/>
              <a:t>Methodology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sz="2000" dirty="0"/>
              <a:t>Results and discussion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sz="2000" dirty="0"/>
              <a:t>Conclusion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sz="2000" dirty="0"/>
              <a:t>References</a:t>
            </a:r>
            <a:endParaRPr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Introduction &amp; Background</a:t>
            </a:r>
            <a:endParaRPr b="1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8320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World population over 8B &amp; projected to hit 9B by 2050. </a:t>
            </a:r>
            <a:endParaRPr sz="1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Need to put measures that ensure food security and supply.</a:t>
            </a:r>
            <a:endParaRPr sz="1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Crop fields face a challenge of weed control that cause {sun, nutrients, water} competition and thus low yields.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CV &amp; AI algorithms(ML &amp; DL) has shown promise in area of weed identification and detection.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Algorithms such as KNN, NB, SVM, CNNs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endParaRPr lang="en-GB" sz="1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Research focus: build accurate models to properly classify crops(cassava, maize, sugarcane) and grass(weeds) in a crop field. </a:t>
            </a:r>
            <a:endParaRPr sz="1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GB" sz="1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endParaRPr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332136-9321-56E0-57A6-31E9DD2F848D}"/>
              </a:ext>
            </a:extLst>
          </p:cNvPr>
          <p:cNvSpPr txBox="1"/>
          <p:nvPr/>
        </p:nvSpPr>
        <p:spPr>
          <a:xfrm>
            <a:off x="1600200" y="23096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659325"/>
            <a:ext cx="3842550" cy="909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Methodology: Data acquisition</a:t>
            </a:r>
            <a:endParaRPr b="1"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7650" y="1853849"/>
            <a:ext cx="7688700" cy="27733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acquisition: Images were obtained by passing the garden video in a cv2 package “cv2.VideoCapture” and specifying the framerate(0.5). </a:t>
            </a:r>
          </a:p>
          <a:p>
            <a:pPr marL="342900" lvl="0" indent="-3429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Saved frames/images were further cropped using snipping tool to boarder out a given crop/grass.</a:t>
            </a:r>
          </a:p>
          <a:p>
            <a:pPr marL="342900" lvl="0" indent="-3429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Resultant images (</a:t>
            </a:r>
            <a:r>
              <a:rPr lang="en-GB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apprx</a:t>
            </a:r>
            <a:r>
              <a:rPr lang="en-GB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1034) were saved in crop specific folders to form a dataset. 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E3112A-F716-B545-E6AF-A7C5B4DA6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152" y="55181"/>
            <a:ext cx="4162316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07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Methodology: Data pre-processing </a:t>
            </a:r>
            <a:endParaRPr b="1"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7650" y="1853850"/>
            <a:ext cx="7688700" cy="3025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resizing: </a:t>
            </a:r>
            <a:r>
              <a:rPr lang="en-GB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the ML models (Naïve Bayes) this is accomplished by resizing it to 500x500. CNN images were resized to 256x256. For standardization &amp; noise reduction.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Rescaling</a:t>
            </a:r>
            <a:r>
              <a:rPr lang="en-GB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CNN images were rescaled to fit 1/255. 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split</a:t>
            </a:r>
            <a:r>
              <a:rPr lang="en-GB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NB (80:20), CNN (75:15:10)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05A9DE-FB56-C656-34C6-6064D3B025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61841" y="149382"/>
            <a:ext cx="2780477" cy="190801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90491" y="31754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Methodology: Naïve Bayes Modelling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331076" y="945931"/>
            <a:ext cx="5983014" cy="4197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Feature selection &amp; Extraction</a:t>
            </a:r>
            <a:r>
              <a:rPr lang="en-GB" sz="18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: Choose edge detection(boundary identification) and </a:t>
            </a:r>
            <a:r>
              <a:rPr lang="en-GB" sz="18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color</a:t>
            </a:r>
            <a:r>
              <a:rPr lang="en-GB" sz="18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histogram(rep. </a:t>
            </a:r>
            <a:r>
              <a:rPr lang="en-GB" sz="18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color</a:t>
            </a:r>
            <a:r>
              <a:rPr lang="en-GB" sz="18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distribution efficiently) features for the experiments.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Experiments</a:t>
            </a:r>
            <a:r>
              <a:rPr lang="en-GB" sz="18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: Created 3 models that used the features separately, and combined and then evaluated. 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Model</a:t>
            </a:r>
            <a:r>
              <a:rPr lang="en-GB" sz="18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: Trained Gaussian NB models on features generated.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22297-CD20-49FA-734A-4545D2FE6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448" y="32775"/>
            <a:ext cx="2593844" cy="2571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25C836-0D23-722F-F96F-8CE942D31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992" y="2693213"/>
            <a:ext cx="2294299" cy="226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78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7650" y="3411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Methodology: CNN Modelling</a:t>
            </a:r>
            <a:endParaRPr b="1"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7650" y="876388"/>
            <a:ext cx="5259269" cy="4267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Keras</a:t>
            </a:r>
            <a:r>
              <a:rPr lang="en-GB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models built and tuned for efficiency.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Trained for 10 epochs, Batch size 32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Architecture: </a:t>
            </a:r>
          </a:p>
          <a:p>
            <a:pPr marL="742950" lvl="1" indent="-285750">
              <a:lnSpc>
                <a:spcPct val="135714"/>
              </a:lnSpc>
            </a:pPr>
            <a:r>
              <a:rPr lang="en-GB" sz="16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conv 2d layers</a:t>
            </a:r>
            <a:r>
              <a:rPr lang="en-GB" sz="9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900" dirty="0">
                <a:effectLst/>
                <a:latin typeface="NimbusRomNo9L"/>
              </a:rPr>
              <a:t>scans the input image with its filters to create feature maps </a:t>
            </a:r>
            <a:r>
              <a:rPr lang="en-GB" sz="9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742950" lvl="1" indent="-285750">
              <a:lnSpc>
                <a:spcPct val="135714"/>
              </a:lnSpc>
            </a:pPr>
            <a:r>
              <a:rPr lang="en-GB" sz="16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max pool layers</a:t>
            </a:r>
            <a:r>
              <a:rPr lang="en-GB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800" dirty="0">
                <a:effectLst/>
                <a:latin typeface="NimbusRomNo9L"/>
              </a:rPr>
              <a:t>reduces the spatial dimensions of the input (height and width) while preserving the most important features </a:t>
            </a:r>
            <a:r>
              <a:rPr lang="en-GB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742950" lvl="1" indent="-285750">
              <a:lnSpc>
                <a:spcPct val="135714"/>
              </a:lnSpc>
            </a:pPr>
            <a:r>
              <a:rPr lang="en-GB" sz="16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flattening layer</a:t>
            </a:r>
            <a:r>
              <a:rPr lang="en-GB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800" dirty="0">
                <a:effectLst/>
                <a:latin typeface="NimbusRomNo9L"/>
              </a:rPr>
              <a:t>transforms the 2D matrix data into a 1D vector to prepare it for input into the fully connected layers </a:t>
            </a:r>
            <a:r>
              <a:rPr lang="en-GB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742950" lvl="1" indent="-285750">
              <a:lnSpc>
                <a:spcPct val="135714"/>
              </a:lnSpc>
            </a:pPr>
            <a:r>
              <a:rPr lang="en-GB" sz="16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dense layers</a:t>
            </a:r>
            <a:r>
              <a:rPr lang="en-GB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800" dirty="0">
                <a:effectLst/>
                <a:latin typeface="NimbusRomNo9L"/>
              </a:rPr>
              <a:t>interpret the features extracted by the preceding layers) </a:t>
            </a:r>
            <a:endParaRPr lang="en-GB" sz="800" dirty="0"/>
          </a:p>
          <a:p>
            <a:pPr marL="742950" lvl="1" indent="-285750">
              <a:lnSpc>
                <a:spcPct val="135714"/>
              </a:lnSpc>
            </a:pPr>
            <a:r>
              <a:rPr lang="en-GB" sz="16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 dense (</a:t>
            </a:r>
            <a:r>
              <a:rPr lang="en-GB" sz="165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softmax</a:t>
            </a:r>
            <a:r>
              <a:rPr lang="en-GB" sz="16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-&gt; Output is 4 probabilities 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C715DE-7950-7F69-F710-E63E5FB19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919" y="1584430"/>
            <a:ext cx="2944928" cy="282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196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Methodology: Model Evaluation</a:t>
            </a:r>
            <a:endParaRPr b="1"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7650" y="18538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the following evaluation criteria:</a:t>
            </a:r>
          </a:p>
          <a:p>
            <a:pPr marL="742950" lvl="1" indent="-285750">
              <a:lnSpc>
                <a:spcPct val="135714"/>
              </a:lnSpc>
            </a:pPr>
            <a:r>
              <a:rPr lang="en-GB" sz="18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Accuracy</a:t>
            </a:r>
          </a:p>
          <a:p>
            <a:pPr marL="742950" lvl="1" indent="-285750">
              <a:lnSpc>
                <a:spcPct val="135714"/>
              </a:lnSpc>
            </a:pPr>
            <a:r>
              <a:rPr lang="en-GB" sz="18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Classification Report {precision, recall, f1 score}</a:t>
            </a:r>
          </a:p>
          <a:p>
            <a:pPr marL="742950" lvl="1" indent="-285750">
              <a:lnSpc>
                <a:spcPct val="135714"/>
              </a:lnSpc>
            </a:pPr>
            <a:r>
              <a:rPr lang="en-GB" sz="18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Confusion Matrix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561397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98025" y="4545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Results NB: </a:t>
            </a:r>
            <a:r>
              <a:rPr lang="en-GB" b="1" dirty="0" err="1"/>
              <a:t>Color</a:t>
            </a:r>
            <a:r>
              <a:rPr lang="en-GB" b="1" dirty="0"/>
              <a:t> Hist vs Edge Detection </a:t>
            </a:r>
            <a:endParaRPr b="1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7650" y="1119352"/>
            <a:ext cx="8329640" cy="39008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9006FA-CA78-D301-6E4C-1338469B26D1}"/>
              </a:ext>
            </a:extLst>
          </p:cNvPr>
          <p:cNvSpPr txBox="1"/>
          <p:nvPr/>
        </p:nvSpPr>
        <p:spPr>
          <a:xfrm>
            <a:off x="1876705" y="93804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G" dirty="0"/>
              <a:t>Edge Dect.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E2DA38-F312-C449-3834-7AE84AAFA1CE}"/>
              </a:ext>
            </a:extLst>
          </p:cNvPr>
          <p:cNvSpPr txBox="1"/>
          <p:nvPr/>
        </p:nvSpPr>
        <p:spPr>
          <a:xfrm>
            <a:off x="6502971" y="805198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G" dirty="0"/>
              <a:t>Color Hist.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2A61FC-B6F2-7F3B-2C2A-E5F00349E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835" y="1133958"/>
            <a:ext cx="2921218" cy="16601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977D70-D943-D569-3FCC-E4DAC8C5319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75909" y="1387306"/>
            <a:ext cx="3267491" cy="14530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28E082-B949-B2A5-6CBB-F1B1D086DA9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213946" y="2920270"/>
            <a:ext cx="3050626" cy="21748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2E999A-21CA-10B9-2B29-6E6B7E1E46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8783" y="2821786"/>
            <a:ext cx="2768324" cy="23217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{E9AAE9AE-E692-8F4A-B035-3976DB888368}tf10001069</Template>
  <TotalTime>11</TotalTime>
  <Words>1333</Words>
  <Application>Microsoft Macintosh PowerPoint</Application>
  <PresentationFormat>On-screen Show (16:9)</PresentationFormat>
  <Paragraphs>99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NimbusRomNo9L</vt:lpstr>
      <vt:lpstr>Century Gothic</vt:lpstr>
      <vt:lpstr>Wingdings 3</vt:lpstr>
      <vt:lpstr>Wingdings</vt:lpstr>
      <vt:lpstr>Wisp</vt:lpstr>
      <vt:lpstr>Harnessing AI &amp; CV for Efficient Weed Control in Crop fields.</vt:lpstr>
      <vt:lpstr>Overview</vt:lpstr>
      <vt:lpstr>Introduction &amp; Background</vt:lpstr>
      <vt:lpstr>Methodology: Data acquisition</vt:lpstr>
      <vt:lpstr>Methodology: Data pre-processing </vt:lpstr>
      <vt:lpstr>Methodology: Naïve Bayes Modelling</vt:lpstr>
      <vt:lpstr>Methodology: CNN Modelling</vt:lpstr>
      <vt:lpstr>Methodology: Model Evaluation</vt:lpstr>
      <vt:lpstr>Results NB: Color Hist vs Edge Detection </vt:lpstr>
      <vt:lpstr>Results NB: Color Hist plus Edge Detection </vt:lpstr>
      <vt:lpstr>Results: CNN</vt:lpstr>
      <vt:lpstr>Results Discussion: Comparative Analysis of Model Performance</vt:lpstr>
      <vt:lpstr>Conclusion</vt:lpstr>
      <vt:lpstr>References</vt:lpstr>
      <vt:lpstr>GITHUB LINK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Harnessing AI &amp; CV for Efficient Weed Control in Crop fields.</dc:title>
  <cp:lastModifiedBy>Microsoft Office User</cp:lastModifiedBy>
  <cp:revision>2</cp:revision>
  <dcterms:modified xsi:type="dcterms:W3CDTF">2023-07-03T16:17:34Z</dcterms:modified>
</cp:coreProperties>
</file>