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1" r:id="rId4"/>
    <p:sldId id="263" r:id="rId5"/>
    <p:sldId id="262" r:id="rId6"/>
    <p:sldId id="264" r:id="rId7"/>
    <p:sldId id="267" r:id="rId8"/>
    <p:sldId id="265" r:id="rId9"/>
    <p:sldId id="273" r:id="rId10"/>
    <p:sldId id="270" r:id="rId11"/>
    <p:sldId id="275" r:id="rId12"/>
    <p:sldId id="272" r:id="rId13"/>
    <p:sldId id="274" r:id="rId14"/>
    <p:sldId id="268" r:id="rId15"/>
    <p:sldId id="269" r:id="rId16"/>
  </p:sldIdLst>
  <p:sldSz cx="9144000" cy="6858000" type="screen4x3"/>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23"/>
    <p:restoredTop sz="94632"/>
  </p:normalViewPr>
  <p:slideViewPr>
    <p:cSldViewPr snapToGrid="0">
      <p:cViewPr varScale="1">
        <p:scale>
          <a:sx n="75" d="100"/>
          <a:sy n="75" d="100"/>
        </p:scale>
        <p:origin x="8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02/08/2024</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
        <p:nvSpPr>
          <p:cNvPr id="7" name="Rectangle 6">
            <a:extLst>
              <a:ext uri="{FF2B5EF4-FFF2-40B4-BE49-F238E27FC236}">
                <a16:creationId xmlns:a16="http://schemas.microsoft.com/office/drawing/2014/main" id="{5FBEDDCC-22E2-CE21-8D51-7E9302140215}"/>
              </a:ext>
            </a:extLst>
          </p:cNvPr>
          <p:cNvSpPr/>
          <p:nvPr userDrawn="1"/>
        </p:nvSpPr>
        <p:spPr>
          <a:xfrm>
            <a:off x="0" y="-5976"/>
            <a:ext cx="9144000" cy="4079212"/>
          </a:xfrm>
          <a:prstGeom prst="rect">
            <a:avLst/>
          </a:prstGeom>
          <a:solidFill>
            <a:schemeClr val="accent6">
              <a:lumMod val="40000"/>
              <a:lumOff val="60000"/>
              <a:alpha val="4484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93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02/08/2024</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324800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02/08/2024</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26529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6"/>
            <a:ext cx="7886700" cy="61060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3EB6038-BCC7-9F4E-AFB3-532EBC5E4738}" type="datetimeFigureOut">
              <a:rPr lang="en-JP" smtClean="0"/>
              <a:t>02/08/2024</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C2124D10-D10A-B04A-AB47-85593900ECC8}" type="slidenum">
              <a:rPr lang="en-JP" smtClean="0"/>
              <a:t>‹#›</a:t>
            </a:fld>
            <a:endParaRPr lang="en-JP"/>
          </a:p>
        </p:txBody>
      </p:sp>
      <p:cxnSp>
        <p:nvCxnSpPr>
          <p:cNvPr id="6" name="Straight Connector 5">
            <a:extLst>
              <a:ext uri="{FF2B5EF4-FFF2-40B4-BE49-F238E27FC236}">
                <a16:creationId xmlns:a16="http://schemas.microsoft.com/office/drawing/2014/main" id="{174E4937-F85F-B6DF-5604-FDB1EA80A1DE}"/>
              </a:ext>
            </a:extLst>
          </p:cNvPr>
          <p:cNvCxnSpPr>
            <a:cxnSpLocks/>
          </p:cNvCxnSpPr>
          <p:nvPr userDrawn="1"/>
        </p:nvCxnSpPr>
        <p:spPr>
          <a:xfrm>
            <a:off x="0" y="806506"/>
            <a:ext cx="9144000" cy="0"/>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80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02/08/2024</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3069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B6038-BCC7-9F4E-AFB3-532EBC5E4738}" type="datetimeFigureOut">
              <a:rPr lang="en-JP" smtClean="0"/>
              <a:t>02/08/2024</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21690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B6038-BCC7-9F4E-AFB3-532EBC5E4738}" type="datetimeFigureOut">
              <a:rPr lang="en-JP" smtClean="0"/>
              <a:t>02/08/2024</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211042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B6038-BCC7-9F4E-AFB3-532EBC5E4738}" type="datetimeFigureOut">
              <a:rPr lang="en-JP" smtClean="0"/>
              <a:t>02/08/2024</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36149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6038-BCC7-9F4E-AFB3-532EBC5E4738}" type="datetimeFigureOut">
              <a:rPr lang="en-JP" smtClean="0"/>
              <a:t>02/08/2024</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143466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B6038-BCC7-9F4E-AFB3-532EBC5E4738}" type="datetimeFigureOut">
              <a:rPr lang="en-JP" smtClean="0"/>
              <a:t>02/08/2024</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74555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B6038-BCC7-9F4E-AFB3-532EBC5E4738}" type="datetimeFigureOut">
              <a:rPr lang="en-JP" smtClean="0"/>
              <a:t>02/08/2024</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113801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5"/>
            <a:ext cx="7886700" cy="13131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6038-BCC7-9F4E-AFB3-532EBC5E4738}" type="datetimeFigureOut">
              <a:rPr lang="en-JP" smtClean="0"/>
              <a:t>02/08/2024</a:t>
            </a:fld>
            <a:endParaRPr lang="en-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24D10-D10A-B04A-AB47-85593900ECC8}" type="slidenum">
              <a:rPr lang="en-JP" smtClean="0"/>
              <a:t>‹#›</a:t>
            </a:fld>
            <a:endParaRPr lang="en-JP"/>
          </a:p>
        </p:txBody>
      </p:sp>
    </p:spTree>
    <p:extLst>
      <p:ext uri="{BB962C8B-B14F-4D97-AF65-F5344CB8AC3E}">
        <p14:creationId xmlns:p14="http://schemas.microsoft.com/office/powerpoint/2010/main" val="2455503951"/>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38.png"/><Relationship Id="rId10" Type="http://schemas.openxmlformats.org/officeDocument/2006/relationships/image" Target="../media/image48.png"/><Relationship Id="rId19" Type="http://schemas.openxmlformats.org/officeDocument/2006/relationships/image" Target="../media/image57.png"/><Relationship Id="rId31" Type="http://schemas.openxmlformats.org/officeDocument/2006/relationships/image" Target="../media/image6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 Id="rId30" Type="http://schemas.openxmlformats.org/officeDocument/2006/relationships/image" Target="../media/image67.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78.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82.png"/><Relationship Id="rId4" Type="http://schemas.openxmlformats.org/officeDocument/2006/relationships/image" Target="../media/image81.png"/></Relationships>
</file>

<file path=ppt/slides/_rels/slide1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F54B-78BF-0901-C18A-4A317DCC0185}"/>
              </a:ext>
            </a:extLst>
          </p:cNvPr>
          <p:cNvSpPr>
            <a:spLocks noGrp="1"/>
          </p:cNvSpPr>
          <p:nvPr>
            <p:ph type="ctrTitle"/>
          </p:nvPr>
        </p:nvSpPr>
        <p:spPr>
          <a:xfrm>
            <a:off x="120316" y="965784"/>
            <a:ext cx="8590547" cy="2463216"/>
          </a:xfrm>
        </p:spPr>
        <p:txBody>
          <a:bodyPr>
            <a:normAutofit/>
          </a:bodyPr>
          <a:lstStyle/>
          <a:p>
            <a:pPr algn="l"/>
            <a:r>
              <a:rPr lang="en-JP" sz="4800" dirty="0"/>
              <a:t>円偏波を用いる適応的</a:t>
            </a:r>
            <a:br>
              <a:rPr lang="en-JP" sz="4800" dirty="0"/>
            </a:br>
            <a:r>
              <a:rPr lang="en-JP" sz="4800" dirty="0"/>
              <a:t>二重偏波地中レーダシステム</a:t>
            </a:r>
          </a:p>
        </p:txBody>
      </p:sp>
      <p:sp>
        <p:nvSpPr>
          <p:cNvPr id="3" name="Subtitle 2">
            <a:extLst>
              <a:ext uri="{FF2B5EF4-FFF2-40B4-BE49-F238E27FC236}">
                <a16:creationId xmlns:a16="http://schemas.microsoft.com/office/drawing/2014/main" id="{8009F5D9-C53D-589D-BBA5-FE5EC63A8932}"/>
              </a:ext>
            </a:extLst>
          </p:cNvPr>
          <p:cNvSpPr>
            <a:spLocks noGrp="1"/>
          </p:cNvSpPr>
          <p:nvPr>
            <p:ph type="subTitle" idx="1"/>
          </p:nvPr>
        </p:nvSpPr>
        <p:spPr>
          <a:xfrm>
            <a:off x="1600200" y="4549276"/>
            <a:ext cx="7110663" cy="1655762"/>
          </a:xfrm>
        </p:spPr>
        <p:txBody>
          <a:bodyPr>
            <a:normAutofit/>
          </a:bodyPr>
          <a:lstStyle/>
          <a:p>
            <a:pPr algn="r"/>
            <a:r>
              <a:rPr lang="en-JP" sz="3200" dirty="0"/>
              <a:t>電気電子工学科 4年 廣瀬・夏秋研究室</a:t>
            </a:r>
          </a:p>
          <a:p>
            <a:pPr algn="r"/>
            <a:r>
              <a:rPr lang="en-JP" sz="3200" dirty="0"/>
              <a:t>渡辺裕貴</a:t>
            </a:r>
          </a:p>
        </p:txBody>
      </p:sp>
    </p:spTree>
    <p:extLst>
      <p:ext uri="{BB962C8B-B14F-4D97-AF65-F5344CB8AC3E}">
        <p14:creationId xmlns:p14="http://schemas.microsoft.com/office/powerpoint/2010/main" val="13677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7">
            <a:extLst>
              <a:ext uri="{FF2B5EF4-FFF2-40B4-BE49-F238E27FC236}">
                <a16:creationId xmlns:a16="http://schemas.microsoft.com/office/drawing/2014/main" id="{7DC38664-8545-6B80-DD3E-4D54051A4898}"/>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A9FFB0C4-68F4-7E19-46E8-6979283F2049}"/>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入力データ</a:t>
            </a:r>
            <a:endParaRPr lang="en-US" altLang="ja-JP" sz="3200" dirty="0"/>
          </a:p>
        </p:txBody>
      </p:sp>
      <mc:AlternateContent xmlns:mc="http://schemas.openxmlformats.org/markup-compatibility/2006" xmlns:a14="http://schemas.microsoft.com/office/drawing/2010/main">
        <mc:Choice Requires="a14">
          <p:sp>
            <p:nvSpPr>
              <p:cNvPr id="4" name="コンテンツ プレースホルダー 4">
                <a:extLst>
                  <a:ext uri="{FF2B5EF4-FFF2-40B4-BE49-F238E27FC236}">
                    <a16:creationId xmlns:a16="http://schemas.microsoft.com/office/drawing/2014/main" id="{21DA1726-CF65-BF4A-42DD-0128BDDF9299}"/>
                  </a:ext>
                </a:extLst>
              </p:cNvPr>
              <p:cNvSpPr txBox="1">
                <a:spLocks/>
              </p:cNvSpPr>
              <p:nvPr/>
            </p:nvSpPr>
            <p:spPr>
              <a:xfrm>
                <a:off x="-153267" y="2016846"/>
                <a:ext cx="6878920"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d>
                      <m:dPr>
                        <m:ctrlPr>
                          <a:rPr lang="en-US" altLang="ja-JP" i="1" smtClean="0">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e>
                    </m:d>
                    <m:r>
                      <a:rPr lang="en-US" altLang="ja-JP" i="1">
                        <a:solidFill>
                          <a:prstClr val="black"/>
                        </a:solidFill>
                        <a:latin typeface="Cambria Math" panose="02040503050406030204" pitchFamily="18" charset="0"/>
                        <a:ea typeface="游ゴシック" panose="020B0400000000000000" pitchFamily="50" charset="-128"/>
                      </a:rPr>
                      <m:t> </m:t>
                    </m:r>
                    <m:r>
                      <a:rPr lang="en-US" altLang="ja-JP" b="0" i="0" smtClean="0">
                        <a:solidFill>
                          <a:prstClr val="black"/>
                        </a:solidFill>
                        <a:latin typeface="Cambria Math" panose="02040503050406030204" pitchFamily="18" charset="0"/>
                        <a:ea typeface="游ゴシック" panose="020B0400000000000000" pitchFamily="50" charset="-128"/>
                      </a:rPr>
                      <m:t> … </m:t>
                    </m:r>
                  </m:oMath>
                </a14:m>
                <a:r>
                  <a:rPr lang="en-US" altLang="ja-JP" dirty="0">
                    <a:solidFill>
                      <a:prstClr val="black"/>
                    </a:solidFill>
                    <a:latin typeface="游ゴシック" panose="020F0502020204030204"/>
                    <a:ea typeface="游ゴシック" panose="020B0400000000000000" pitchFamily="50" charset="-128"/>
                  </a:rPr>
                  <a:t>35 * 35</a:t>
                </a:r>
                <a:r>
                  <a:rPr lang="ja-JP" altLang="en-US">
                    <a:solidFill>
                      <a:prstClr val="black"/>
                    </a:solidFill>
                    <a:latin typeface="游ゴシック" panose="020F0502020204030204"/>
                    <a:ea typeface="游ゴシック" panose="020B0400000000000000" pitchFamily="50" charset="-128"/>
                  </a:rPr>
                  <a:t>の計測点から、</a:t>
                </a:r>
                <a:r>
                  <a:rPr lang="en-US" altLang="ja-JP" dirty="0">
                    <a:solidFill>
                      <a:prstClr val="black"/>
                    </a:solidFill>
                    <a:latin typeface="游ゴシック" panose="020F0502020204030204"/>
                    <a:ea typeface="游ゴシック" panose="020B0400000000000000" pitchFamily="50" charset="-128"/>
                  </a:rPr>
                  <a:t>5 </a:t>
                </a:r>
                <a:r>
                  <a:rPr lang="ja-JP" altLang="en-US">
                    <a:solidFill>
                      <a:prstClr val="black"/>
                    </a:solidFill>
                    <a:latin typeface="游ゴシック" panose="020F0502020204030204"/>
                    <a:ea typeface="游ゴシック" panose="020B0400000000000000" pitchFamily="50" charset="-128"/>
                  </a:rPr>
                  <a:t>点おきに間引いた</a:t>
                </a:r>
                <a:r>
                  <a:rPr lang="en-US" altLang="ja-JP" dirty="0">
                    <a:solidFill>
                      <a:prstClr val="black"/>
                    </a:solidFill>
                    <a:latin typeface="游ゴシック" panose="020F0502020204030204"/>
                    <a:ea typeface="游ゴシック" panose="020B0400000000000000" pitchFamily="50" charset="-128"/>
                  </a:rPr>
                  <a:t> 7 * 7 </a:t>
                </a:r>
              </a:p>
              <a:p>
                <a:pPr marL="514337" lvl="1" indent="-171446" defTabSz="685783">
                  <a:defRPr/>
                </a:pPr>
                <a:endParaRPr lang="en-US" altLang="ja-JP" dirty="0">
                  <a:solidFill>
                    <a:prstClr val="black"/>
                  </a:solidFill>
                  <a:latin typeface="游ゴシック" panose="020F0502020204030204"/>
                  <a:ea typeface="游ゴシック" panose="020B0400000000000000" pitchFamily="50" charset="-128"/>
                </a:endParaRPr>
              </a:p>
            </p:txBody>
          </p:sp>
        </mc:Choice>
        <mc:Fallback xmlns="">
          <p:sp>
            <p:nvSpPr>
              <p:cNvPr id="4" name="コンテンツ プレースホルダー 4">
                <a:extLst>
                  <a:ext uri="{FF2B5EF4-FFF2-40B4-BE49-F238E27FC236}">
                    <a16:creationId xmlns:a16="http://schemas.microsoft.com/office/drawing/2014/main" id="{21DA1726-CF65-BF4A-42DD-0128BDDF9299}"/>
                  </a:ext>
                </a:extLst>
              </p:cNvPr>
              <p:cNvSpPr txBox="1">
                <a:spLocks noRot="1" noChangeAspect="1" noMove="1" noResize="1" noEditPoints="1" noAdjustHandles="1" noChangeArrowheads="1" noChangeShapeType="1" noTextEdit="1"/>
              </p:cNvSpPr>
              <p:nvPr/>
            </p:nvSpPr>
            <p:spPr>
              <a:xfrm>
                <a:off x="-153267" y="2016846"/>
                <a:ext cx="6878920" cy="667574"/>
              </a:xfrm>
              <a:prstGeom prst="rect">
                <a:avLst/>
              </a:prstGeom>
              <a:blipFill>
                <a:blip r:embed="rId2"/>
                <a:stretch>
                  <a:fillRect t="-12963" b="-3148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4">
                <a:extLst>
                  <a:ext uri="{FF2B5EF4-FFF2-40B4-BE49-F238E27FC236}">
                    <a16:creationId xmlns:a16="http://schemas.microsoft.com/office/drawing/2014/main" id="{137E97AC-D0AC-A3FF-0E37-30EB4880CFE2}"/>
                  </a:ext>
                </a:extLst>
              </p:cNvPr>
              <p:cNvSpPr txBox="1">
                <a:spLocks/>
              </p:cNvSpPr>
              <p:nvPr/>
            </p:nvSpPr>
            <p:spPr>
              <a:xfrm>
                <a:off x="-165299" y="2825437"/>
                <a:ext cx="632546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r>
                      <a:rPr lang="en-US" altLang="ja-JP" i="1" smtClean="0">
                        <a:solidFill>
                          <a:prstClr val="black"/>
                        </a:solidFill>
                        <a:latin typeface="Cambria Math" panose="02040503050406030204" pitchFamily="18" charset="0"/>
                      </a:rPr>
                      <m:t>𝑓</m:t>
                    </m:r>
                    <m:r>
                      <a:rPr lang="en-US" altLang="ja-JP" i="1" smtClean="0">
                        <a:solidFill>
                          <a:prstClr val="black"/>
                        </a:solidFill>
                        <a:latin typeface="Cambria Math" panose="02040503050406030204" pitchFamily="18" charset="0"/>
                      </a:rPr>
                      <m:t> </m:t>
                    </m:r>
                    <m:r>
                      <a:rPr lang="en-US" altLang="ja-JP" b="0" i="0" smtClean="0">
                        <a:solidFill>
                          <a:prstClr val="black"/>
                        </a:solidFill>
                        <a:latin typeface="Cambria Math" panose="02040503050406030204" pitchFamily="18" charset="0"/>
                      </a:rPr>
                      <m:t> … </m:t>
                    </m:r>
                  </m:oMath>
                </a14:m>
                <a:r>
                  <a:rPr lang="en-US" altLang="ja-JP" dirty="0">
                    <a:solidFill>
                      <a:prstClr val="black"/>
                    </a:solidFill>
                    <a:latin typeface="游ゴシック" panose="020F0502020204030204"/>
                    <a:ea typeface="游ゴシック" panose="020B0400000000000000" pitchFamily="50" charset="-128"/>
                  </a:rPr>
                  <a:t>3.0 GHz </a:t>
                </a:r>
                <a:r>
                  <a:rPr lang="ja-JP" altLang="en-US">
                    <a:solidFill>
                      <a:prstClr val="black"/>
                    </a:solidFill>
                    <a:latin typeface="游ゴシック" panose="020F0502020204030204"/>
                    <a:ea typeface="游ゴシック" panose="020B0400000000000000" pitchFamily="50" charset="-128"/>
                  </a:rPr>
                  <a:t>から</a:t>
                </a:r>
                <a:r>
                  <a:rPr lang="en-US" altLang="ja-JP" dirty="0">
                    <a:solidFill>
                      <a:prstClr val="black"/>
                    </a:solidFill>
                    <a:latin typeface="游ゴシック" panose="020F0502020204030204"/>
                    <a:ea typeface="游ゴシック" panose="020B0400000000000000" pitchFamily="50" charset="-128"/>
                  </a:rPr>
                  <a:t> 11.0 GHz </a:t>
                </a:r>
                <a:r>
                  <a:rPr lang="ja-JP" altLang="en-US">
                    <a:solidFill>
                      <a:prstClr val="black"/>
                    </a:solidFill>
                    <a:latin typeface="游ゴシック" panose="020F0502020204030204"/>
                    <a:ea typeface="游ゴシック" panose="020B0400000000000000" pitchFamily="50" charset="-128"/>
                  </a:rPr>
                  <a:t>まで、</a:t>
                </a:r>
                <a:r>
                  <a:rPr lang="en-US" altLang="ja-JP" dirty="0">
                    <a:solidFill>
                      <a:prstClr val="black"/>
                    </a:solidFill>
                    <a:latin typeface="游ゴシック" panose="020F0502020204030204"/>
                    <a:ea typeface="游ゴシック" panose="020B0400000000000000" pitchFamily="50" charset="-128"/>
                  </a:rPr>
                  <a:t>0.1 GHz </a:t>
                </a:r>
                <a:r>
                  <a:rPr lang="ja-JP" altLang="en-US">
                    <a:solidFill>
                      <a:prstClr val="black"/>
                    </a:solidFill>
                    <a:latin typeface="游ゴシック" panose="020F0502020204030204"/>
                    <a:ea typeface="游ゴシック" panose="020B0400000000000000" pitchFamily="50" charset="-128"/>
                  </a:rPr>
                  <a:t>刻みの</a:t>
                </a:r>
                <a:r>
                  <a:rPr lang="en-US" altLang="ja-JP" dirty="0">
                    <a:solidFill>
                      <a:prstClr val="black"/>
                    </a:solidFill>
                    <a:latin typeface="游ゴシック" panose="020F0502020204030204"/>
                    <a:ea typeface="游ゴシック" panose="020B0400000000000000" pitchFamily="50" charset="-128"/>
                  </a:rPr>
                  <a:t> 81 </a:t>
                </a:r>
                <a:r>
                  <a:rPr lang="ja-JP" altLang="en-US">
                    <a:solidFill>
                      <a:prstClr val="black"/>
                    </a:solidFill>
                    <a:latin typeface="游ゴシック" panose="020F0502020204030204"/>
                    <a:ea typeface="游ゴシック" panose="020B0400000000000000" pitchFamily="50" charset="-128"/>
                  </a:rPr>
                  <a:t>点</a:t>
                </a:r>
                <a:endParaRPr lang="en-US" altLang="ja-JP" dirty="0">
                  <a:solidFill>
                    <a:prstClr val="black"/>
                  </a:solidFill>
                  <a:latin typeface="游ゴシック" panose="020F0502020204030204"/>
                  <a:ea typeface="游ゴシック" panose="020B0400000000000000" pitchFamily="50" charset="-128"/>
                </a:endParaRPr>
              </a:p>
            </p:txBody>
          </p:sp>
        </mc:Choice>
        <mc:Fallback xmlns="">
          <p:sp>
            <p:nvSpPr>
              <p:cNvPr id="5" name="コンテンツ プレースホルダー 4">
                <a:extLst>
                  <a:ext uri="{FF2B5EF4-FFF2-40B4-BE49-F238E27FC236}">
                    <a16:creationId xmlns:a16="http://schemas.microsoft.com/office/drawing/2014/main" id="{137E97AC-D0AC-A3FF-0E37-30EB4880CFE2}"/>
                  </a:ext>
                </a:extLst>
              </p:cNvPr>
              <p:cNvSpPr txBox="1">
                <a:spLocks noRot="1" noChangeAspect="1" noMove="1" noResize="1" noEditPoints="1" noAdjustHandles="1" noChangeArrowheads="1" noChangeShapeType="1" noTextEdit="1"/>
              </p:cNvSpPr>
              <p:nvPr/>
            </p:nvSpPr>
            <p:spPr>
              <a:xfrm>
                <a:off x="-165299" y="2825437"/>
                <a:ext cx="6325466" cy="667574"/>
              </a:xfrm>
              <a:prstGeom prst="rect">
                <a:avLst/>
              </a:prstGeom>
              <a:blipFill>
                <a:blip r:embed="rId3"/>
                <a:stretch>
                  <a:fillRect t="-14815" b="-2963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4">
                <a:extLst>
                  <a:ext uri="{FF2B5EF4-FFF2-40B4-BE49-F238E27FC236}">
                    <a16:creationId xmlns:a16="http://schemas.microsoft.com/office/drawing/2014/main" id="{C8165AC1-21EC-7A83-83E7-EFA50FE37483}"/>
                  </a:ext>
                </a:extLst>
              </p:cNvPr>
              <p:cNvSpPr txBox="1">
                <a:spLocks/>
              </p:cNvSpPr>
              <p:nvPr/>
            </p:nvSpPr>
            <p:spPr>
              <a:xfrm>
                <a:off x="-33658" y="4207005"/>
                <a:ext cx="6878920"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buFont typeface="Wingdings" pitchFamily="2" charset="2"/>
                  <a:buChar char="Ø"/>
                </a:pPr>
                <a:r>
                  <a:rPr lang="en-US" dirty="0">
                    <a:solidFill>
                      <a:srgbClr val="000000"/>
                    </a:solidFill>
                  </a:rPr>
                  <a:t> </a:t>
                </a:r>
                <a14:m>
                  <m:oMath xmlns:m="http://schemas.openxmlformats.org/officeDocument/2006/math">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のみ</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そのまま</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入力として用いる場合</a:t>
                </a:r>
                <a:endParaRPr lang="en-US" altLang="ja-JP" dirty="0">
                  <a:solidFill>
                    <a:prstClr val="black"/>
                  </a:solidFill>
                  <a:latin typeface="游ゴシック" panose="020F0502020204030204"/>
                  <a:ea typeface="游ゴシック" panose="020B0400000000000000" pitchFamily="50" charset="-128"/>
                </a:endParaRPr>
              </a:p>
            </p:txBody>
          </p:sp>
        </mc:Choice>
        <mc:Fallback xmlns="">
          <p:sp>
            <p:nvSpPr>
              <p:cNvPr id="8" name="コンテンツ プレースホルダー 4">
                <a:extLst>
                  <a:ext uri="{FF2B5EF4-FFF2-40B4-BE49-F238E27FC236}">
                    <a16:creationId xmlns:a16="http://schemas.microsoft.com/office/drawing/2014/main" id="{C8165AC1-21EC-7A83-83E7-EFA50FE37483}"/>
                  </a:ext>
                </a:extLst>
              </p:cNvPr>
              <p:cNvSpPr txBox="1">
                <a:spLocks noRot="1" noChangeAspect="1" noMove="1" noResize="1" noEditPoints="1" noAdjustHandles="1" noChangeArrowheads="1" noChangeShapeType="1" noTextEdit="1"/>
              </p:cNvSpPr>
              <p:nvPr/>
            </p:nvSpPr>
            <p:spPr>
              <a:xfrm>
                <a:off x="-33658" y="4207005"/>
                <a:ext cx="6878920" cy="667574"/>
              </a:xfrm>
              <a:prstGeom prst="rect">
                <a:avLst/>
              </a:prstGeom>
              <a:blipFill>
                <a:blip r:embed="rId4"/>
                <a:stretch>
                  <a:fillRect t="-1320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4">
                <a:extLst>
                  <a:ext uri="{FF2B5EF4-FFF2-40B4-BE49-F238E27FC236}">
                    <a16:creationId xmlns:a16="http://schemas.microsoft.com/office/drawing/2014/main" id="{D336CE66-5F19-BA52-0180-58ED7A592BD8}"/>
                  </a:ext>
                </a:extLst>
              </p:cNvPr>
              <p:cNvSpPr txBox="1">
                <a:spLocks/>
              </p:cNvSpPr>
              <p:nvPr/>
            </p:nvSpPr>
            <p:spPr>
              <a:xfrm>
                <a:off x="-33658" y="4759631"/>
                <a:ext cx="7319252"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buFont typeface="Wingdings" pitchFamily="2" charset="2"/>
                  <a:buChar char="Ø"/>
                </a:pPr>
                <a:r>
                  <a:rPr lang="ja-JP" altLang="en-US">
                    <a:solidFill>
                      <a:prstClr val="black"/>
                    </a:solidFill>
                    <a:latin typeface="游ゴシック" panose="020F0502020204030204"/>
                    <a:ea typeface="游ゴシック" panose="020B0400000000000000" pitchFamily="50" charset="-128"/>
                  </a:rPr>
                  <a:t>対応する</a:t>
                </a:r>
                <a:r>
                  <a:rPr lang="en-US" altLang="ja-JP" dirty="0">
                    <a:solidFill>
                      <a:prstClr val="black"/>
                    </a:solidFill>
                    <a:latin typeface="游ゴシック" panose="020F0502020204030204"/>
                    <a:ea typeface="游ゴシック" panose="020B0400000000000000" pitchFamily="50" charset="-128"/>
                  </a:rPr>
                  <a:t> </a:t>
                </a:r>
                <a14:m>
                  <m:oMath xmlns:m="http://schemas.openxmlformats.org/officeDocument/2006/math">
                    <m:d>
                      <m:dPr>
                        <m:ctrlPr>
                          <a:rPr lang="en-US" altLang="ja-JP" i="1">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r>
                          <a:rPr lang="en-US" altLang="ja-JP" i="1">
                            <a:solidFill>
                              <a:prstClr val="black"/>
                            </a:solidFill>
                            <a:latin typeface="Cambria Math" panose="02040503050406030204" pitchFamily="18" charset="0"/>
                            <a:ea typeface="游ゴシック" panose="020B0400000000000000" pitchFamily="50" charset="-128"/>
                          </a:rPr>
                          <m:t>,</m:t>
                        </m:r>
                        <m:r>
                          <a:rPr lang="en-US" altLang="ja-JP" i="1">
                            <a:solidFill>
                              <a:prstClr val="black"/>
                            </a:solidFill>
                            <a:latin typeface="Cambria Math" panose="02040503050406030204" pitchFamily="18" charset="0"/>
                            <a:ea typeface="游ゴシック" panose="020B0400000000000000" pitchFamily="50" charset="-128"/>
                          </a:rPr>
                          <m:t>𝑓</m:t>
                        </m:r>
                      </m:e>
                    </m:d>
                  </m:oMath>
                </a14:m>
                <a:r>
                  <a:rPr lang="en-US" altLang="ja-JP" dirty="0">
                    <a:solidFill>
                      <a:prstClr val="black"/>
                    </a:solidFill>
                    <a:latin typeface="Cambria Math" panose="02040503050406030204" pitchFamily="18" charset="0"/>
                    <a:ea typeface="游ゴシック" panose="020B0400000000000000" pitchFamily="50" charset="-128"/>
                  </a:rPr>
                  <a:t> </a:t>
                </a:r>
                <a:r>
                  <a:rPr lang="ja-JP" altLang="en-US" dirty="0">
                    <a:solidFill>
                      <a:prstClr val="black"/>
                    </a:solidFill>
                    <a:latin typeface="Cambria Math" panose="02040503050406030204" pitchFamily="18" charset="0"/>
                    <a:ea typeface="游ゴシック" panose="020B0400000000000000" pitchFamily="50" charset="-128"/>
                  </a:rPr>
                  <a:t>における</a:t>
                </a:r>
                <a14:m>
                  <m:oMath xmlns:m="http://schemas.openxmlformats.org/officeDocument/2006/math">
                    <m:r>
                      <a:rPr lang="en-US" b="0" i="1" smtClean="0">
                        <a:solidFill>
                          <a:srgbClr val="000000"/>
                        </a:solidFill>
                        <a:latin typeface="Cambria Math" panose="02040503050406030204" pitchFamily="18" charset="0"/>
                      </a:rPr>
                      <m:t> </m:t>
                    </m:r>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r>
                      <a:rPr lang="en-US" b="0" i="1" smtClean="0">
                        <a:solidFill>
                          <a:srgbClr val="000000"/>
                        </a:solidFill>
                        <a:latin typeface="Cambria Math" panose="02040503050406030204" pitchFamily="18" charset="0"/>
                      </a:rPr>
                      <m:t> </m:t>
                    </m:r>
                    <m:r>
                      <m:rPr>
                        <m:lit/>
                      </m:rP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m:t>
                    </m:r>
                    <m:sSubSup>
                      <m:sSubSupPr>
                        <m:ctrlPr>
                          <a:rPr lang="en-US" b="0"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𝑆</m:t>
                        </m:r>
                      </m:e>
                      <m:sub>
                        <m:r>
                          <a:rPr lang="en-US" b="0" i="1" smtClean="0">
                            <a:solidFill>
                              <a:srgbClr val="000000"/>
                            </a:solidFill>
                            <a:latin typeface="Cambria Math" panose="02040503050406030204" pitchFamily="18" charset="0"/>
                          </a:rPr>
                          <m:t>21</m:t>
                        </m:r>
                      </m:sub>
                      <m:sup>
                        <m:r>
                          <a:rPr lang="en-US" b="0" i="1" smtClean="0">
                            <a:solidFill>
                              <a:srgbClr val="000000"/>
                            </a:solidFill>
                            <a:latin typeface="Cambria Math" panose="02040503050406030204" pitchFamily="18" charset="0"/>
                          </a:rPr>
                          <m:t>𝑉</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dirty="0">
                    <a:solidFill>
                      <a:prstClr val="black"/>
                    </a:solidFill>
                    <a:latin typeface="游ゴシック" panose="020F0502020204030204"/>
                    <a:ea typeface="游ゴシック" panose="020B0400000000000000" pitchFamily="50" charset="-128"/>
                  </a:rPr>
                  <a:t>を入力と</a:t>
                </a:r>
                <a:r>
                  <a:rPr lang="ja-JP" altLang="en-US">
                    <a:solidFill>
                      <a:prstClr val="black"/>
                    </a:solidFill>
                    <a:latin typeface="游ゴシック" panose="020F0502020204030204"/>
                    <a:ea typeface="游ゴシック" panose="020B0400000000000000" pitchFamily="50" charset="-128"/>
                  </a:rPr>
                  <a:t>して用いる場合</a:t>
                </a:r>
                <a:endParaRPr lang="en-US" altLang="ja-JP" dirty="0">
                  <a:solidFill>
                    <a:prstClr val="black"/>
                  </a:solidFill>
                  <a:latin typeface="游ゴシック" panose="020F0502020204030204"/>
                  <a:ea typeface="游ゴシック" panose="020B0400000000000000" pitchFamily="50" charset="-128"/>
                </a:endParaRPr>
              </a:p>
            </p:txBody>
          </p:sp>
        </mc:Choice>
        <mc:Fallback xmlns="">
          <p:sp>
            <p:nvSpPr>
              <p:cNvPr id="9" name="コンテンツ プレースホルダー 4">
                <a:extLst>
                  <a:ext uri="{FF2B5EF4-FFF2-40B4-BE49-F238E27FC236}">
                    <a16:creationId xmlns:a16="http://schemas.microsoft.com/office/drawing/2014/main" id="{D336CE66-5F19-BA52-0180-58ED7A592BD8}"/>
                  </a:ext>
                </a:extLst>
              </p:cNvPr>
              <p:cNvSpPr txBox="1">
                <a:spLocks noRot="1" noChangeAspect="1" noMove="1" noResize="1" noEditPoints="1" noAdjustHandles="1" noChangeArrowheads="1" noChangeShapeType="1" noTextEdit="1"/>
              </p:cNvSpPr>
              <p:nvPr/>
            </p:nvSpPr>
            <p:spPr>
              <a:xfrm>
                <a:off x="-33658" y="4759631"/>
                <a:ext cx="7319252" cy="667574"/>
              </a:xfrm>
              <a:prstGeom prst="rect">
                <a:avLst/>
              </a:prstGeom>
              <a:blipFill>
                <a:blip r:embed="rId5"/>
                <a:stretch>
                  <a:fillRect t="-11111" r="-347" b="-33333"/>
                </a:stretch>
              </a:blipFill>
            </p:spPr>
            <p:txBody>
              <a:bodyPr/>
              <a:lstStyle/>
              <a:p>
                <a:r>
                  <a:rPr lang="en-JP">
                    <a:noFill/>
                  </a:rPr>
                  <a:t> </a:t>
                </a:r>
              </a:p>
            </p:txBody>
          </p:sp>
        </mc:Fallback>
      </mc:AlternateContent>
      <p:sp>
        <p:nvSpPr>
          <p:cNvPr id="10" name="コンテンツ プレースホルダー 4">
            <a:extLst>
              <a:ext uri="{FF2B5EF4-FFF2-40B4-BE49-F238E27FC236}">
                <a16:creationId xmlns:a16="http://schemas.microsoft.com/office/drawing/2014/main" id="{43363761-FAC0-E4D4-BF86-B6E74F2E5556}"/>
              </a:ext>
            </a:extLst>
          </p:cNvPr>
          <p:cNvSpPr txBox="1">
            <a:spLocks/>
          </p:cNvSpPr>
          <p:nvPr/>
        </p:nvSpPr>
        <p:spPr>
          <a:xfrm>
            <a:off x="3210905" y="5431545"/>
            <a:ext cx="569681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パターンについて実験</a:t>
            </a:r>
            <a:endParaRPr lang="en-US" altLang="ja-JP" dirty="0">
              <a:solidFill>
                <a:prstClr val="black"/>
              </a:solidFill>
              <a:latin typeface="游ゴシック" panose="020F0502020204030204"/>
              <a:ea typeface="游ゴシック" panose="020B0400000000000000" pitchFamily="50" charset="-128"/>
            </a:endParaRPr>
          </a:p>
        </p:txBody>
      </p:sp>
      <p:grpSp>
        <p:nvGrpSpPr>
          <p:cNvPr id="28" name="Group 27">
            <a:extLst>
              <a:ext uri="{FF2B5EF4-FFF2-40B4-BE49-F238E27FC236}">
                <a16:creationId xmlns:a16="http://schemas.microsoft.com/office/drawing/2014/main" id="{9F529473-F9B0-D229-AC86-671D978448D5}"/>
              </a:ext>
            </a:extLst>
          </p:cNvPr>
          <p:cNvGrpSpPr/>
          <p:nvPr/>
        </p:nvGrpSpPr>
        <p:grpSpPr>
          <a:xfrm>
            <a:off x="6744865" y="1949095"/>
            <a:ext cx="2552402" cy="2407874"/>
            <a:chOff x="6422488" y="1948110"/>
            <a:chExt cx="2552402" cy="2407874"/>
          </a:xfrm>
        </p:grpSpPr>
        <p:sp>
          <p:nvSpPr>
            <p:cNvPr id="13" name="Parallelogram 12">
              <a:extLst>
                <a:ext uri="{FF2B5EF4-FFF2-40B4-BE49-F238E27FC236}">
                  <a16:creationId xmlns:a16="http://schemas.microsoft.com/office/drawing/2014/main" id="{2C80E7DC-480A-A526-CBE3-B8DA56C63A14}"/>
                </a:ext>
              </a:extLst>
            </p:cNvPr>
            <p:cNvSpPr/>
            <p:nvPr/>
          </p:nvSpPr>
          <p:spPr>
            <a:xfrm rot="16200000" flipV="1">
              <a:off x="6045097"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Parallelogram 13">
              <a:extLst>
                <a:ext uri="{FF2B5EF4-FFF2-40B4-BE49-F238E27FC236}">
                  <a16:creationId xmlns:a16="http://schemas.microsoft.com/office/drawing/2014/main" id="{8ED2B259-09A1-930C-7F4F-F4972D7CAC69}"/>
                </a:ext>
              </a:extLst>
            </p:cNvPr>
            <p:cNvSpPr/>
            <p:nvPr/>
          </p:nvSpPr>
          <p:spPr>
            <a:xfrm rot="16200000" flipV="1">
              <a:off x="6481420"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Parallelogram 14">
              <a:extLst>
                <a:ext uri="{FF2B5EF4-FFF2-40B4-BE49-F238E27FC236}">
                  <a16:creationId xmlns:a16="http://schemas.microsoft.com/office/drawing/2014/main" id="{C49E425A-575C-9834-05DC-BD8A3DF9A251}"/>
                </a:ext>
              </a:extLst>
            </p:cNvPr>
            <p:cNvSpPr/>
            <p:nvPr/>
          </p:nvSpPr>
          <p:spPr>
            <a:xfrm rot="16200000" flipV="1">
              <a:off x="6995049"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Parallelogram 15">
              <a:extLst>
                <a:ext uri="{FF2B5EF4-FFF2-40B4-BE49-F238E27FC236}">
                  <a16:creationId xmlns:a16="http://schemas.microsoft.com/office/drawing/2014/main" id="{E2CD9AF0-EC84-96A1-2C37-E291498B0163}"/>
                </a:ext>
              </a:extLst>
            </p:cNvPr>
            <p:cNvSpPr/>
            <p:nvPr/>
          </p:nvSpPr>
          <p:spPr>
            <a:xfrm rot="16200000" flipV="1">
              <a:off x="7214522"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17" name="3.0mm">
                  <a:extLst>
                    <a:ext uri="{FF2B5EF4-FFF2-40B4-BE49-F238E27FC236}">
                      <a16:creationId xmlns:a16="http://schemas.microsoft.com/office/drawing/2014/main" id="{F1D0CA8E-D20F-2DE3-2EC3-B9CB7AC31B21}"/>
                    </a:ext>
                  </a:extLst>
                </p:cNvPr>
                <p:cNvSpPr txBox="1"/>
                <p:nvPr/>
              </p:nvSpPr>
              <p:spPr>
                <a:xfrm>
                  <a:off x="7719577" y="3576283"/>
                  <a:ext cx="919080" cy="77970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400" dirty="0"/>
                </a:p>
              </p:txBody>
            </p:sp>
          </mc:Choice>
          <mc:Fallback xmlns="">
            <p:sp>
              <p:nvSpPr>
                <p:cNvPr id="17" name="3.0mm">
                  <a:extLst>
                    <a:ext uri="{FF2B5EF4-FFF2-40B4-BE49-F238E27FC236}">
                      <a16:creationId xmlns:a16="http://schemas.microsoft.com/office/drawing/2014/main" id="{F1D0CA8E-D20F-2DE3-2EC3-B9CB7AC31B21}"/>
                    </a:ext>
                  </a:extLst>
                </p:cNvPr>
                <p:cNvSpPr txBox="1">
                  <a:spLocks noRot="1" noChangeAspect="1" noMove="1" noResize="1" noEditPoints="1" noAdjustHandles="1" noChangeArrowheads="1" noChangeShapeType="1" noTextEdit="1"/>
                </p:cNvSpPr>
                <p:nvPr/>
              </p:nvSpPr>
              <p:spPr>
                <a:xfrm>
                  <a:off x="7719577" y="3576283"/>
                  <a:ext cx="919080" cy="779701"/>
                </a:xfrm>
                <a:prstGeom prst="rect">
                  <a:avLst/>
                </a:prstGeom>
                <a:blipFill>
                  <a:blip r:embed="rId6"/>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8" name="3.0mm">
                  <a:extLst>
                    <a:ext uri="{FF2B5EF4-FFF2-40B4-BE49-F238E27FC236}">
                      <a16:creationId xmlns:a16="http://schemas.microsoft.com/office/drawing/2014/main" id="{CDD0A68A-0903-036C-6C0C-7A495834D40B}"/>
                    </a:ext>
                  </a:extLst>
                </p:cNvPr>
                <p:cNvSpPr txBox="1"/>
                <p:nvPr/>
              </p:nvSpPr>
              <p:spPr>
                <a:xfrm>
                  <a:off x="8055810" y="2774866"/>
                  <a:ext cx="919080" cy="7181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xmlns="">
            <p:sp>
              <p:nvSpPr>
                <p:cNvPr id="18" name="3.0mm">
                  <a:extLst>
                    <a:ext uri="{FF2B5EF4-FFF2-40B4-BE49-F238E27FC236}">
                      <a16:creationId xmlns:a16="http://schemas.microsoft.com/office/drawing/2014/main" id="{CDD0A68A-0903-036C-6C0C-7A495834D40B}"/>
                    </a:ext>
                  </a:extLst>
                </p:cNvPr>
                <p:cNvSpPr txBox="1">
                  <a:spLocks noRot="1" noChangeAspect="1" noMove="1" noResize="1" noEditPoints="1" noAdjustHandles="1" noChangeArrowheads="1" noChangeShapeType="1" noTextEdit="1"/>
                </p:cNvSpPr>
                <p:nvPr/>
              </p:nvSpPr>
              <p:spPr>
                <a:xfrm>
                  <a:off x="8055810" y="2774866"/>
                  <a:ext cx="919080" cy="718145"/>
                </a:xfrm>
                <a:prstGeom prst="rect">
                  <a:avLst/>
                </a:prstGeom>
                <a:blipFill>
                  <a:blip r:embed="rId7"/>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9" name="3.0mm">
                  <a:extLst>
                    <a:ext uri="{FF2B5EF4-FFF2-40B4-BE49-F238E27FC236}">
                      <a16:creationId xmlns:a16="http://schemas.microsoft.com/office/drawing/2014/main" id="{B2E76642-5B1C-9464-BAAF-F14D0C58CD37}"/>
                    </a:ext>
                  </a:extLst>
                </p:cNvPr>
                <p:cNvSpPr txBox="1"/>
                <p:nvPr/>
              </p:nvSpPr>
              <p:spPr>
                <a:xfrm>
                  <a:off x="6996875" y="1948110"/>
                  <a:ext cx="919080" cy="7181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m:t>
                        </m:r>
                        <m:r>
                          <a:rPr lang="en-US" sz="2000" b="0" i="1" smtClean="0">
                            <a:latin typeface="Cambria Math" panose="02040503050406030204" pitchFamily="18" charset="0"/>
                          </a:rPr>
                          <m:t> </m:t>
                        </m:r>
                      </m:oMath>
                    </m:oMathPara>
                  </a14:m>
                  <a:endParaRPr lang="en-US" sz="2000" b="0" dirty="0"/>
                </a:p>
                <a:p>
                  <a:endParaRPr sz="2000" dirty="0"/>
                </a:p>
              </p:txBody>
            </p:sp>
          </mc:Choice>
          <mc:Fallback xmlns="">
            <p:sp>
              <p:nvSpPr>
                <p:cNvPr id="19" name="3.0mm">
                  <a:extLst>
                    <a:ext uri="{FF2B5EF4-FFF2-40B4-BE49-F238E27FC236}">
                      <a16:creationId xmlns:a16="http://schemas.microsoft.com/office/drawing/2014/main" id="{B2E76642-5B1C-9464-BAAF-F14D0C58CD37}"/>
                    </a:ext>
                  </a:extLst>
                </p:cNvPr>
                <p:cNvSpPr txBox="1">
                  <a:spLocks noRot="1" noChangeAspect="1" noMove="1" noResize="1" noEditPoints="1" noAdjustHandles="1" noChangeArrowheads="1" noChangeShapeType="1" noTextEdit="1"/>
                </p:cNvSpPr>
                <p:nvPr/>
              </p:nvSpPr>
              <p:spPr>
                <a:xfrm>
                  <a:off x="6996875" y="1948110"/>
                  <a:ext cx="919080" cy="718145"/>
                </a:xfrm>
                <a:prstGeom prst="rect">
                  <a:avLst/>
                </a:prstGeom>
                <a:blipFill>
                  <a:blip r:embed="rId8"/>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0" name="Equation">
                  <a:extLst>
                    <a:ext uri="{FF2B5EF4-FFF2-40B4-BE49-F238E27FC236}">
                      <a16:creationId xmlns:a16="http://schemas.microsoft.com/office/drawing/2014/main" id="{3717023A-E97D-9095-8503-1EFCB492594B}"/>
                    </a:ext>
                  </a:extLst>
                </p:cNvPr>
                <p:cNvSpPr txBox="1"/>
                <p:nvPr/>
              </p:nvSpPr>
              <p:spPr>
                <a:xfrm>
                  <a:off x="6958342" y="3916465"/>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xmlns="">
            <p:sp>
              <p:nvSpPr>
                <p:cNvPr id="20" name="Equation">
                  <a:extLst>
                    <a:ext uri="{FF2B5EF4-FFF2-40B4-BE49-F238E27FC236}">
                      <a16:creationId xmlns:a16="http://schemas.microsoft.com/office/drawing/2014/main" id="{3717023A-E97D-9095-8503-1EFCB492594B}"/>
                    </a:ext>
                  </a:extLst>
                </p:cNvPr>
                <p:cNvSpPr txBox="1">
                  <a:spLocks noRot="1" noChangeAspect="1" noMove="1" noResize="1" noEditPoints="1" noAdjustHandles="1" noChangeArrowheads="1" noChangeShapeType="1" noTextEdit="1"/>
                </p:cNvSpPr>
                <p:nvPr/>
              </p:nvSpPr>
              <p:spPr>
                <a:xfrm>
                  <a:off x="6958342" y="3916465"/>
                  <a:ext cx="404554" cy="276999"/>
                </a:xfrm>
                <a:prstGeom prst="rect">
                  <a:avLst/>
                </a:prstGeom>
                <a:blipFill>
                  <a:blip r:embed="rId9"/>
                  <a:stretch>
                    <a:fillRect b="-34783"/>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1" name="Equation">
                  <a:extLst>
                    <a:ext uri="{FF2B5EF4-FFF2-40B4-BE49-F238E27FC236}">
                      <a16:creationId xmlns:a16="http://schemas.microsoft.com/office/drawing/2014/main" id="{6D00720D-29C9-DB61-22B6-E5CF9CDE3167}"/>
                    </a:ext>
                  </a:extLst>
                </p:cNvPr>
                <p:cNvSpPr txBox="1"/>
                <p:nvPr/>
              </p:nvSpPr>
              <p:spPr>
                <a:xfrm>
                  <a:off x="6422488" y="3924360"/>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dirty="0"/>
                </a:p>
              </p:txBody>
            </p:sp>
          </mc:Choice>
          <mc:Fallback xmlns="">
            <p:sp>
              <p:nvSpPr>
                <p:cNvPr id="21" name="Equation">
                  <a:extLst>
                    <a:ext uri="{FF2B5EF4-FFF2-40B4-BE49-F238E27FC236}">
                      <a16:creationId xmlns:a16="http://schemas.microsoft.com/office/drawing/2014/main" id="{6D00720D-29C9-DB61-22B6-E5CF9CDE3167}"/>
                    </a:ext>
                  </a:extLst>
                </p:cNvPr>
                <p:cNvSpPr txBox="1">
                  <a:spLocks noRot="1" noChangeAspect="1" noMove="1" noResize="1" noEditPoints="1" noAdjustHandles="1" noChangeArrowheads="1" noChangeShapeType="1" noTextEdit="1"/>
                </p:cNvSpPr>
                <p:nvPr/>
              </p:nvSpPr>
              <p:spPr>
                <a:xfrm>
                  <a:off x="6422488" y="3924360"/>
                  <a:ext cx="343573" cy="276999"/>
                </a:xfrm>
                <a:prstGeom prst="rect">
                  <a:avLst/>
                </a:prstGeom>
                <a:blipFill>
                  <a:blip r:embed="rId10"/>
                  <a:stretch>
                    <a:fillRect b="-9091"/>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2" name="Equation">
                  <a:extLst>
                    <a:ext uri="{FF2B5EF4-FFF2-40B4-BE49-F238E27FC236}">
                      <a16:creationId xmlns:a16="http://schemas.microsoft.com/office/drawing/2014/main" id="{CC5FA866-0EE4-8386-DABC-175981D4C800}"/>
                    </a:ext>
                  </a:extLst>
                </p:cNvPr>
                <p:cNvSpPr txBox="1"/>
                <p:nvPr/>
              </p:nvSpPr>
              <p:spPr>
                <a:xfrm>
                  <a:off x="7717882" y="3926228"/>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xmlns="">
            <p:sp>
              <p:nvSpPr>
                <p:cNvPr id="22" name="Equation">
                  <a:extLst>
                    <a:ext uri="{FF2B5EF4-FFF2-40B4-BE49-F238E27FC236}">
                      <a16:creationId xmlns:a16="http://schemas.microsoft.com/office/drawing/2014/main" id="{CC5FA866-0EE4-8386-DABC-175981D4C800}"/>
                    </a:ext>
                  </a:extLst>
                </p:cNvPr>
                <p:cNvSpPr txBox="1">
                  <a:spLocks noRot="1" noChangeAspect="1" noMove="1" noResize="1" noEditPoints="1" noAdjustHandles="1" noChangeArrowheads="1" noChangeShapeType="1" noTextEdit="1"/>
                </p:cNvSpPr>
                <p:nvPr/>
              </p:nvSpPr>
              <p:spPr>
                <a:xfrm>
                  <a:off x="7717882" y="3926228"/>
                  <a:ext cx="343573" cy="276999"/>
                </a:xfrm>
                <a:prstGeom prst="rect">
                  <a:avLst/>
                </a:prstGeom>
                <a:blipFill>
                  <a:blip r:embed="rId11"/>
                  <a:stretch>
                    <a:fillRect l="-11111" r="-11111" b="-4348"/>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3" name="Equation">
                  <a:extLst>
                    <a:ext uri="{FF2B5EF4-FFF2-40B4-BE49-F238E27FC236}">
                      <a16:creationId xmlns:a16="http://schemas.microsoft.com/office/drawing/2014/main" id="{30F3B4A0-56F5-3143-79ED-54933A66341E}"/>
                    </a:ext>
                  </a:extLst>
                </p:cNvPr>
                <p:cNvSpPr txBox="1"/>
                <p:nvPr/>
              </p:nvSpPr>
              <p:spPr>
                <a:xfrm>
                  <a:off x="6694024" y="3452855"/>
                  <a:ext cx="1261208" cy="447045"/>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𝑓</m:t>
                                </m:r>
                              </m:sub>
                            </m:sSub>
                          </m:e>
                          <m:sub>
                            <m:r>
                              <a:rPr lang="en-US" sz="2400" b="0" i="1" smtClean="0">
                                <a:solidFill>
                                  <a:srgbClr val="000000"/>
                                </a:solidFill>
                                <a:latin typeface="Cambria Math" panose="02040503050406030204" pitchFamily="18" charset="0"/>
                              </a:rPr>
                              <m:t> </m:t>
                            </m:r>
                          </m:sub>
                        </m:sSub>
                      </m:oMath>
                    </m:oMathPara>
                  </a14:m>
                  <a:endParaRPr sz="2400" dirty="0"/>
                </a:p>
              </p:txBody>
            </p:sp>
          </mc:Choice>
          <mc:Fallback xmlns="">
            <p:sp>
              <p:nvSpPr>
                <p:cNvPr id="23" name="Equation">
                  <a:extLst>
                    <a:ext uri="{FF2B5EF4-FFF2-40B4-BE49-F238E27FC236}">
                      <a16:creationId xmlns:a16="http://schemas.microsoft.com/office/drawing/2014/main" id="{30F3B4A0-56F5-3143-79ED-54933A66341E}"/>
                    </a:ext>
                  </a:extLst>
                </p:cNvPr>
                <p:cNvSpPr txBox="1">
                  <a:spLocks noRot="1" noChangeAspect="1" noMove="1" noResize="1" noEditPoints="1" noAdjustHandles="1" noChangeArrowheads="1" noChangeShapeType="1" noTextEdit="1"/>
                </p:cNvSpPr>
                <p:nvPr/>
              </p:nvSpPr>
              <p:spPr>
                <a:xfrm>
                  <a:off x="6694024" y="3452855"/>
                  <a:ext cx="1261208" cy="447045"/>
                </a:xfrm>
                <a:prstGeom prst="rect">
                  <a:avLst/>
                </a:prstGeom>
                <a:blipFill>
                  <a:blip r:embed="rId12"/>
                  <a:stretch>
                    <a:fillRect b="-36111"/>
                  </a:stretch>
                </a:blipFill>
                <a:ln w="12700">
                  <a:miter lim="400000"/>
                </a:ln>
              </p:spPr>
              <p:txBody>
                <a:bodyPr/>
                <a:lstStyle/>
                <a:p>
                  <a:r>
                    <a:rPr lang="en-JP">
                      <a:noFill/>
                    </a:rPr>
                    <a:t> </a:t>
                  </a:r>
                </a:p>
              </p:txBody>
            </p:sp>
          </mc:Fallback>
        </mc:AlternateContent>
        <p:sp>
          <p:nvSpPr>
            <p:cNvPr id="24" name="Double Arrow">
              <a:extLst>
                <a:ext uri="{FF2B5EF4-FFF2-40B4-BE49-F238E27FC236}">
                  <a16:creationId xmlns:a16="http://schemas.microsoft.com/office/drawing/2014/main" id="{6AC45E92-DFBE-D826-4F24-8735B76BFF58}"/>
                </a:ext>
              </a:extLst>
            </p:cNvPr>
            <p:cNvSpPr/>
            <p:nvPr/>
          </p:nvSpPr>
          <p:spPr>
            <a:xfrm rot="18998949">
              <a:off x="7656976" y="3685566"/>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5" name="Double Arrow">
              <a:extLst>
                <a:ext uri="{FF2B5EF4-FFF2-40B4-BE49-F238E27FC236}">
                  <a16:creationId xmlns:a16="http://schemas.microsoft.com/office/drawing/2014/main" id="{E64536AD-B527-8C9F-0166-BE826A519919}"/>
                </a:ext>
              </a:extLst>
            </p:cNvPr>
            <p:cNvSpPr/>
            <p:nvPr/>
          </p:nvSpPr>
          <p:spPr>
            <a:xfrm rot="16200000">
              <a:off x="7663163" y="2889097"/>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6" name="Double Arrow">
              <a:extLst>
                <a:ext uri="{FF2B5EF4-FFF2-40B4-BE49-F238E27FC236}">
                  <a16:creationId xmlns:a16="http://schemas.microsoft.com/office/drawing/2014/main" id="{A833B558-42C3-5C8F-9524-552972591AD6}"/>
                </a:ext>
              </a:extLst>
            </p:cNvPr>
            <p:cNvSpPr/>
            <p:nvPr/>
          </p:nvSpPr>
          <p:spPr>
            <a:xfrm>
              <a:off x="6693976" y="2284537"/>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grpSp>
      <p:sp>
        <p:nvSpPr>
          <p:cNvPr id="29" name="コンテンツ プレースホルダー 4">
            <a:extLst>
              <a:ext uri="{FF2B5EF4-FFF2-40B4-BE49-F238E27FC236}">
                <a16:creationId xmlns:a16="http://schemas.microsoft.com/office/drawing/2014/main" id="{FC6EAE80-2F5F-C32A-5220-8E45496BFF63}"/>
              </a:ext>
            </a:extLst>
          </p:cNvPr>
          <p:cNvSpPr txBox="1">
            <a:spLocks/>
          </p:cNvSpPr>
          <p:nvPr/>
        </p:nvSpPr>
        <p:spPr>
          <a:xfrm>
            <a:off x="113766" y="3577268"/>
            <a:ext cx="5581639" cy="46836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チャネル方向の変数として扱う</a:t>
            </a:r>
            <a:endParaRPr lang="en-US" altLang="ja-JP" sz="21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8513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75E7F-77CC-1FF6-A272-3DE9FBDA690F}"/>
            </a:ext>
          </a:extLst>
        </p:cNvPr>
        <p:cNvGrpSpPr/>
        <p:nvPr/>
      </p:nvGrpSpPr>
      <p:grpSpPr>
        <a:xfrm>
          <a:off x="0" y="0"/>
          <a:ext cx="0" cy="0"/>
          <a:chOff x="0" y="0"/>
          <a:chExt cx="0" cy="0"/>
        </a:xfrm>
      </p:grpSpPr>
      <p:grpSp>
        <p:nvGrpSpPr>
          <p:cNvPr id="127" name="Group 126">
            <a:extLst>
              <a:ext uri="{FF2B5EF4-FFF2-40B4-BE49-F238E27FC236}">
                <a16:creationId xmlns:a16="http://schemas.microsoft.com/office/drawing/2014/main" id="{85BFC228-CD5E-307F-700E-10D710B80F59}"/>
              </a:ext>
            </a:extLst>
          </p:cNvPr>
          <p:cNvGrpSpPr/>
          <p:nvPr/>
        </p:nvGrpSpPr>
        <p:grpSpPr>
          <a:xfrm>
            <a:off x="544454" y="1203444"/>
            <a:ext cx="8055092" cy="5271191"/>
            <a:chOff x="-147177" y="483251"/>
            <a:chExt cx="9842404" cy="6440794"/>
          </a:xfrm>
        </p:grpSpPr>
        <p:sp>
          <p:nvSpPr>
            <p:cNvPr id="141" name="3.0mm">
              <a:extLst>
                <a:ext uri="{FF2B5EF4-FFF2-40B4-BE49-F238E27FC236}">
                  <a16:creationId xmlns:a16="http://schemas.microsoft.com/office/drawing/2014/main" id="{51DC6E7A-5385-82B4-EBA3-C328DC53EB34}"/>
                </a:ext>
              </a:extLst>
            </p:cNvPr>
            <p:cNvSpPr txBox="1"/>
            <p:nvPr/>
          </p:nvSpPr>
          <p:spPr>
            <a:xfrm>
              <a:off x="7744170" y="6104927"/>
              <a:ext cx="1951057" cy="5014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000" dirty="0" err="1"/>
                <a:t>教師ラベル</a:t>
              </a:r>
              <a:r>
                <a:rPr lang="en-US" sz="2000" dirty="0"/>
                <a:t>  </a:t>
              </a:r>
              <a:endParaRPr sz="2000" dirty="0"/>
            </a:p>
          </p:txBody>
        </p:sp>
        <mc:AlternateContent xmlns:mc="http://schemas.openxmlformats.org/markup-compatibility/2006" xmlns:a14="http://schemas.microsoft.com/office/drawing/2010/main">
          <mc:Choice Requires="a14">
            <p:sp>
              <p:nvSpPr>
                <p:cNvPr id="142" name="Equation">
                  <a:extLst>
                    <a:ext uri="{FF2B5EF4-FFF2-40B4-BE49-F238E27FC236}">
                      <a16:creationId xmlns:a16="http://schemas.microsoft.com/office/drawing/2014/main" id="{DAFF99F9-00A0-8083-06E6-7C788E1AAA2A}"/>
                    </a:ext>
                  </a:extLst>
                </p:cNvPr>
                <p:cNvSpPr txBox="1"/>
                <p:nvPr/>
              </p:nvSpPr>
              <p:spPr>
                <a:xfrm>
                  <a:off x="7840261" y="6462791"/>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𝑡</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xmlns="">
            <p:sp>
              <p:nvSpPr>
                <p:cNvPr id="142" name="Equation">
                  <a:extLst>
                    <a:ext uri="{FF2B5EF4-FFF2-40B4-BE49-F238E27FC236}">
                      <a16:creationId xmlns:a16="http://schemas.microsoft.com/office/drawing/2014/main" id="{DAFF99F9-00A0-8083-06E6-7C788E1AAA2A}"/>
                    </a:ext>
                  </a:extLst>
                </p:cNvPr>
                <p:cNvSpPr txBox="1">
                  <a:spLocks noRot="1" noChangeAspect="1" noMove="1" noResize="1" noEditPoints="1" noAdjustHandles="1" noChangeArrowheads="1" noChangeShapeType="1" noTextEdit="1"/>
                </p:cNvSpPr>
                <p:nvPr/>
              </p:nvSpPr>
              <p:spPr>
                <a:xfrm>
                  <a:off x="7840261" y="6462791"/>
                  <a:ext cx="1261208" cy="369332"/>
                </a:xfrm>
                <a:prstGeom prst="rect">
                  <a:avLst/>
                </a:prstGeom>
                <a:blipFill>
                  <a:blip r:embed="rId2"/>
                  <a:stretch>
                    <a:fillRect b="-68000"/>
                  </a:stretch>
                </a:blipFill>
                <a:ln w="12700">
                  <a:miter lim="400000"/>
                </a:ln>
              </p:spPr>
              <p:txBody>
                <a:bodyPr/>
                <a:lstStyle/>
                <a:p>
                  <a:r>
                    <a:rPr lang="en-JP">
                      <a:noFill/>
                    </a:rPr>
                    <a:t> </a:t>
                  </a:r>
                </a:p>
              </p:txBody>
            </p:sp>
          </mc:Fallback>
        </mc:AlternateContent>
        <p:grpSp>
          <p:nvGrpSpPr>
            <p:cNvPr id="2" name="Group 1">
              <a:extLst>
                <a:ext uri="{FF2B5EF4-FFF2-40B4-BE49-F238E27FC236}">
                  <a16:creationId xmlns:a16="http://schemas.microsoft.com/office/drawing/2014/main" id="{2BCFBB03-0C81-9AAD-8A4B-46F979598A2C}"/>
                </a:ext>
              </a:extLst>
            </p:cNvPr>
            <p:cNvGrpSpPr/>
            <p:nvPr/>
          </p:nvGrpSpPr>
          <p:grpSpPr>
            <a:xfrm>
              <a:off x="-147177" y="483251"/>
              <a:ext cx="8662165" cy="6440794"/>
              <a:chOff x="-147177" y="483251"/>
              <a:chExt cx="8662165" cy="6440794"/>
            </a:xfrm>
          </p:grpSpPr>
          <p:sp>
            <p:nvSpPr>
              <p:cNvPr id="3" name="Parallelogram 2">
                <a:extLst>
                  <a:ext uri="{FF2B5EF4-FFF2-40B4-BE49-F238E27FC236}">
                    <a16:creationId xmlns:a16="http://schemas.microsoft.com/office/drawing/2014/main" id="{5C375005-3C1F-5704-6DF7-293A3E7FB31B}"/>
                  </a:ext>
                </a:extLst>
              </p:cNvPr>
              <p:cNvSpPr/>
              <p:nvPr/>
            </p:nvSpPr>
            <p:spPr>
              <a:xfrm rot="16200000" flipV="1">
                <a:off x="-524568"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Parallelogram 3">
                <a:extLst>
                  <a:ext uri="{FF2B5EF4-FFF2-40B4-BE49-F238E27FC236}">
                    <a16:creationId xmlns:a16="http://schemas.microsoft.com/office/drawing/2014/main" id="{C4C50383-E65B-82ED-4BC7-003F66682C77}"/>
                  </a:ext>
                </a:extLst>
              </p:cNvPr>
              <p:cNvSpPr/>
              <p:nvPr/>
            </p:nvSpPr>
            <p:spPr>
              <a:xfrm rot="16200000" flipV="1">
                <a:off x="-88245"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Parallelogram 4">
                <a:extLst>
                  <a:ext uri="{FF2B5EF4-FFF2-40B4-BE49-F238E27FC236}">
                    <a16:creationId xmlns:a16="http://schemas.microsoft.com/office/drawing/2014/main" id="{5724B8D8-7C34-1B9C-6064-B6355AE9AB65}"/>
                  </a:ext>
                </a:extLst>
              </p:cNvPr>
              <p:cNvSpPr/>
              <p:nvPr/>
            </p:nvSpPr>
            <p:spPr>
              <a:xfrm rot="16200000" flipV="1">
                <a:off x="425384"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Parallelogram 5">
                <a:extLst>
                  <a:ext uri="{FF2B5EF4-FFF2-40B4-BE49-F238E27FC236}">
                    <a16:creationId xmlns:a16="http://schemas.microsoft.com/office/drawing/2014/main" id="{A7F3776C-70EA-BD00-C4D0-D03B2EB02179}"/>
                  </a:ext>
                </a:extLst>
              </p:cNvPr>
              <p:cNvSpPr/>
              <p:nvPr/>
            </p:nvSpPr>
            <p:spPr>
              <a:xfrm rot="16200000" flipV="1">
                <a:off x="644857"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Parallelogram 6">
                <a:extLst>
                  <a:ext uri="{FF2B5EF4-FFF2-40B4-BE49-F238E27FC236}">
                    <a16:creationId xmlns:a16="http://schemas.microsoft.com/office/drawing/2014/main" id="{A56E7AA5-1A6B-3EA2-6C03-4C2FBF127AB2}"/>
                  </a:ext>
                </a:extLst>
              </p:cNvPr>
              <p:cNvSpPr/>
              <p:nvPr/>
            </p:nvSpPr>
            <p:spPr>
              <a:xfrm rot="16200000" flipV="1">
                <a:off x="5297868"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Parallelogram 7">
                <a:extLst>
                  <a:ext uri="{FF2B5EF4-FFF2-40B4-BE49-F238E27FC236}">
                    <a16:creationId xmlns:a16="http://schemas.microsoft.com/office/drawing/2014/main" id="{D994C4D2-9A1A-4B8D-B076-51542571FE28}"/>
                  </a:ext>
                </a:extLst>
              </p:cNvPr>
              <p:cNvSpPr/>
              <p:nvPr/>
            </p:nvSpPr>
            <p:spPr>
              <a:xfrm rot="16200000" flipV="1">
                <a:off x="5874127"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Parallelogram 8">
                <a:extLst>
                  <a:ext uri="{FF2B5EF4-FFF2-40B4-BE49-F238E27FC236}">
                    <a16:creationId xmlns:a16="http://schemas.microsoft.com/office/drawing/2014/main" id="{81C1B3D8-D6F4-D08C-B71D-A5FA4271F462}"/>
                  </a:ext>
                </a:extLst>
              </p:cNvPr>
              <p:cNvSpPr/>
              <p:nvPr/>
            </p:nvSpPr>
            <p:spPr>
              <a:xfrm rot="16200000" flipV="1">
                <a:off x="5968340"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Oval 9">
                <a:extLst>
                  <a:ext uri="{FF2B5EF4-FFF2-40B4-BE49-F238E27FC236}">
                    <a16:creationId xmlns:a16="http://schemas.microsoft.com/office/drawing/2014/main" id="{EFA2CB23-0E68-5842-F7F9-0F414D3175B3}"/>
                  </a:ext>
                </a:extLst>
              </p:cNvPr>
              <p:cNvSpPr/>
              <p:nvPr/>
            </p:nvSpPr>
            <p:spPr>
              <a:xfrm>
                <a:off x="7100933" y="1504830"/>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Oval 10">
                <a:extLst>
                  <a:ext uri="{FF2B5EF4-FFF2-40B4-BE49-F238E27FC236}">
                    <a16:creationId xmlns:a16="http://schemas.microsoft.com/office/drawing/2014/main" id="{188BC4A6-F9CB-A4B5-1A71-74E858D4E782}"/>
                  </a:ext>
                </a:extLst>
              </p:cNvPr>
              <p:cNvSpPr/>
              <p:nvPr/>
            </p:nvSpPr>
            <p:spPr>
              <a:xfrm>
                <a:off x="7115547" y="2070588"/>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Oval 11">
                <a:extLst>
                  <a:ext uri="{FF2B5EF4-FFF2-40B4-BE49-F238E27FC236}">
                    <a16:creationId xmlns:a16="http://schemas.microsoft.com/office/drawing/2014/main" id="{6865A2BC-BB4D-8FCA-98F2-C668D9A6D0FC}"/>
                  </a:ext>
                </a:extLst>
              </p:cNvPr>
              <p:cNvSpPr/>
              <p:nvPr/>
            </p:nvSpPr>
            <p:spPr>
              <a:xfrm>
                <a:off x="7130161" y="5103975"/>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Oval 12">
                <a:extLst>
                  <a:ext uri="{FF2B5EF4-FFF2-40B4-BE49-F238E27FC236}">
                    <a16:creationId xmlns:a16="http://schemas.microsoft.com/office/drawing/2014/main" id="{E19E14FD-4360-1D5C-DFAA-ED73AE5C5485}"/>
                  </a:ext>
                </a:extLst>
              </p:cNvPr>
              <p:cNvSpPr/>
              <p:nvPr/>
            </p:nvSpPr>
            <p:spPr>
              <a:xfrm>
                <a:off x="7117635" y="3688533"/>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Parallelogram 13">
                <a:extLst>
                  <a:ext uri="{FF2B5EF4-FFF2-40B4-BE49-F238E27FC236}">
                    <a16:creationId xmlns:a16="http://schemas.microsoft.com/office/drawing/2014/main" id="{96E2CA42-7E8E-37BB-8148-73EA8A0FEB37}"/>
                  </a:ext>
                </a:extLst>
              </p:cNvPr>
              <p:cNvSpPr/>
              <p:nvPr/>
            </p:nvSpPr>
            <p:spPr>
              <a:xfrm rot="16200000" flipV="1">
                <a:off x="2160480"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Parallelogram 14">
                <a:extLst>
                  <a:ext uri="{FF2B5EF4-FFF2-40B4-BE49-F238E27FC236}">
                    <a16:creationId xmlns:a16="http://schemas.microsoft.com/office/drawing/2014/main" id="{459387A1-1557-E467-D1EF-4289D27A2D6F}"/>
                  </a:ext>
                </a:extLst>
              </p:cNvPr>
              <p:cNvSpPr/>
              <p:nvPr/>
            </p:nvSpPr>
            <p:spPr>
              <a:xfrm rot="16200000" flipV="1">
                <a:off x="2596803"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Parallelogram 15">
                <a:extLst>
                  <a:ext uri="{FF2B5EF4-FFF2-40B4-BE49-F238E27FC236}">
                    <a16:creationId xmlns:a16="http://schemas.microsoft.com/office/drawing/2014/main" id="{AD8E19CD-85FF-B8B1-F29A-904191C04D91}"/>
                  </a:ext>
                </a:extLst>
              </p:cNvPr>
              <p:cNvSpPr/>
              <p:nvPr/>
            </p:nvSpPr>
            <p:spPr>
              <a:xfrm rot="16200000" flipV="1">
                <a:off x="3110432"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Parallelogram 16">
                <a:extLst>
                  <a:ext uri="{FF2B5EF4-FFF2-40B4-BE49-F238E27FC236}">
                    <a16:creationId xmlns:a16="http://schemas.microsoft.com/office/drawing/2014/main" id="{AF9A93CA-401A-F3CB-5B94-DE81C075B73C}"/>
                  </a:ext>
                </a:extLst>
              </p:cNvPr>
              <p:cNvSpPr/>
              <p:nvPr/>
            </p:nvSpPr>
            <p:spPr>
              <a:xfrm rot="16200000" flipV="1">
                <a:off x="3329905"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Parallelogram 17">
                <a:extLst>
                  <a:ext uri="{FF2B5EF4-FFF2-40B4-BE49-F238E27FC236}">
                    <a16:creationId xmlns:a16="http://schemas.microsoft.com/office/drawing/2014/main" id="{C7EC67A6-6BB4-F834-237A-38AFDB680204}"/>
                  </a:ext>
                </a:extLst>
              </p:cNvPr>
              <p:cNvSpPr/>
              <p:nvPr/>
            </p:nvSpPr>
            <p:spPr>
              <a:xfrm rot="16200000" flipV="1">
                <a:off x="2160480"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Parallelogram 18">
                <a:extLst>
                  <a:ext uri="{FF2B5EF4-FFF2-40B4-BE49-F238E27FC236}">
                    <a16:creationId xmlns:a16="http://schemas.microsoft.com/office/drawing/2014/main" id="{2C1F1D68-B9B0-EFB2-D3D5-5CB8B45A5B58}"/>
                  </a:ext>
                </a:extLst>
              </p:cNvPr>
              <p:cNvSpPr/>
              <p:nvPr/>
            </p:nvSpPr>
            <p:spPr>
              <a:xfrm rot="16200000" flipV="1">
                <a:off x="2596803"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Parallelogram 19">
                <a:extLst>
                  <a:ext uri="{FF2B5EF4-FFF2-40B4-BE49-F238E27FC236}">
                    <a16:creationId xmlns:a16="http://schemas.microsoft.com/office/drawing/2014/main" id="{12480CD9-FAC3-9773-3746-35A056E48E30}"/>
                  </a:ext>
                </a:extLst>
              </p:cNvPr>
              <p:cNvSpPr/>
              <p:nvPr/>
            </p:nvSpPr>
            <p:spPr>
              <a:xfrm rot="16200000" flipV="1">
                <a:off x="3110432"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Parallelogram 20">
                <a:extLst>
                  <a:ext uri="{FF2B5EF4-FFF2-40B4-BE49-F238E27FC236}">
                    <a16:creationId xmlns:a16="http://schemas.microsoft.com/office/drawing/2014/main" id="{68F5B370-4815-4F6A-91B8-12386FD21D7A}"/>
                  </a:ext>
                </a:extLst>
              </p:cNvPr>
              <p:cNvSpPr/>
              <p:nvPr/>
            </p:nvSpPr>
            <p:spPr>
              <a:xfrm rot="16200000" flipV="1">
                <a:off x="3329905"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Double Arrow">
                <a:extLst>
                  <a:ext uri="{FF2B5EF4-FFF2-40B4-BE49-F238E27FC236}">
                    <a16:creationId xmlns:a16="http://schemas.microsoft.com/office/drawing/2014/main" id="{321AE9BF-C666-53C2-6945-BB07F169943E}"/>
                  </a:ext>
                </a:extLst>
              </p:cNvPr>
              <p:cNvSpPr/>
              <p:nvPr/>
            </p:nvSpPr>
            <p:spPr>
              <a:xfrm rot="18998949">
                <a:off x="1124957" y="3841790"/>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 name="Double Arrow">
                <a:extLst>
                  <a:ext uri="{FF2B5EF4-FFF2-40B4-BE49-F238E27FC236}">
                    <a16:creationId xmlns:a16="http://schemas.microsoft.com/office/drawing/2014/main" id="{AE5C09C3-ED29-8F7A-A5CF-DD5508097802}"/>
                  </a:ext>
                </a:extLst>
              </p:cNvPr>
              <p:cNvSpPr/>
              <p:nvPr/>
            </p:nvSpPr>
            <p:spPr>
              <a:xfrm rot="16200000">
                <a:off x="1131144" y="3045321"/>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xmlns:a14="http://schemas.microsoft.com/office/drawing/2010/main">
            <mc:Choice Requires="a14">
              <p:sp>
                <p:nvSpPr>
                  <p:cNvPr id="24" name="3.0mm">
                    <a:extLst>
                      <a:ext uri="{FF2B5EF4-FFF2-40B4-BE49-F238E27FC236}">
                        <a16:creationId xmlns:a16="http://schemas.microsoft.com/office/drawing/2014/main" id="{8126EA19-E028-0803-58B1-21D964474193}"/>
                      </a:ext>
                    </a:extLst>
                  </p:cNvPr>
                  <p:cNvSpPr txBox="1"/>
                  <p:nvPr/>
                </p:nvSpPr>
                <p:spPr>
                  <a:xfrm>
                    <a:off x="1149912" y="3760748"/>
                    <a:ext cx="919080" cy="77970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400" dirty="0"/>
                  </a:p>
                </p:txBody>
              </p:sp>
            </mc:Choice>
            <mc:Fallback xmlns="">
              <p:sp>
                <p:nvSpPr>
                  <p:cNvPr id="24" name="3.0mm">
                    <a:extLst>
                      <a:ext uri="{FF2B5EF4-FFF2-40B4-BE49-F238E27FC236}">
                        <a16:creationId xmlns:a16="http://schemas.microsoft.com/office/drawing/2014/main" id="{8126EA19-E028-0803-58B1-21D964474193}"/>
                      </a:ext>
                    </a:extLst>
                  </p:cNvPr>
                  <p:cNvSpPr txBox="1">
                    <a:spLocks noRot="1" noChangeAspect="1" noMove="1" noResize="1" noEditPoints="1" noAdjustHandles="1" noChangeArrowheads="1" noChangeShapeType="1" noTextEdit="1"/>
                  </p:cNvSpPr>
                  <p:nvPr/>
                </p:nvSpPr>
                <p:spPr>
                  <a:xfrm>
                    <a:off x="1149912" y="3760748"/>
                    <a:ext cx="919080" cy="779701"/>
                  </a:xfrm>
                  <a:prstGeom prst="rect">
                    <a:avLst/>
                  </a:prstGeom>
                  <a:blipFill>
                    <a:blip r:embed="rId3"/>
                    <a:stretch>
                      <a:fillRect t="-576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 name="3.0mm">
                    <a:extLst>
                      <a:ext uri="{FF2B5EF4-FFF2-40B4-BE49-F238E27FC236}">
                        <a16:creationId xmlns:a16="http://schemas.microsoft.com/office/drawing/2014/main" id="{2758B8CA-4C08-E26E-8E87-8B12837D8D1A}"/>
                      </a:ext>
                    </a:extLst>
                  </p:cNvPr>
                  <p:cNvSpPr txBox="1"/>
                  <p:nvPr/>
                </p:nvSpPr>
                <p:spPr>
                  <a:xfrm>
                    <a:off x="1486145" y="2959331"/>
                    <a:ext cx="919080" cy="7181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xmlns="">
              <p:sp>
                <p:nvSpPr>
                  <p:cNvPr id="25" name="3.0mm">
                    <a:extLst>
                      <a:ext uri="{FF2B5EF4-FFF2-40B4-BE49-F238E27FC236}">
                        <a16:creationId xmlns:a16="http://schemas.microsoft.com/office/drawing/2014/main" id="{2758B8CA-4C08-E26E-8E87-8B12837D8D1A}"/>
                      </a:ext>
                    </a:extLst>
                  </p:cNvPr>
                  <p:cNvSpPr txBox="1">
                    <a:spLocks noRot="1" noChangeAspect="1" noMove="1" noResize="1" noEditPoints="1" noAdjustHandles="1" noChangeArrowheads="1" noChangeShapeType="1" noTextEdit="1"/>
                  </p:cNvSpPr>
                  <p:nvPr/>
                </p:nvSpPr>
                <p:spPr>
                  <a:xfrm>
                    <a:off x="1486145" y="2959331"/>
                    <a:ext cx="919080" cy="718145"/>
                  </a:xfrm>
                  <a:prstGeom prst="rect">
                    <a:avLst/>
                  </a:prstGeom>
                  <a:blipFill>
                    <a:blip r:embed="rId4"/>
                    <a:stretch>
                      <a:fillRect t="-638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6" name="Equation">
                    <a:extLst>
                      <a:ext uri="{FF2B5EF4-FFF2-40B4-BE49-F238E27FC236}">
                        <a16:creationId xmlns:a16="http://schemas.microsoft.com/office/drawing/2014/main" id="{6144F1FD-9928-080E-A29A-EB9B1D86C0FA}"/>
                      </a:ext>
                    </a:extLst>
                  </p:cNvPr>
                  <p:cNvSpPr txBox="1"/>
                  <p:nvPr/>
                </p:nvSpPr>
                <p:spPr>
                  <a:xfrm>
                    <a:off x="-58959" y="4934474"/>
                    <a:ext cx="1583181"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0</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 …, </m:t>
                          </m:r>
                          <m:r>
                            <a:rPr lang="en-US" b="0" i="1" smtClean="0">
                              <a:solidFill>
                                <a:srgbClr val="000000"/>
                              </a:solidFill>
                              <a:latin typeface="Cambria Math" panose="02040503050406030204" pitchFamily="18" charset="0"/>
                            </a:rPr>
                            <m:t>81</m:t>
                          </m:r>
                        </m:oMath>
                      </m:oMathPara>
                    </a14:m>
                    <a:endParaRPr dirty="0"/>
                  </a:p>
                </p:txBody>
              </p:sp>
            </mc:Choice>
            <mc:Fallback xmlns="">
              <p:sp>
                <p:nvSpPr>
                  <p:cNvPr id="26" name="Equation">
                    <a:extLst>
                      <a:ext uri="{FF2B5EF4-FFF2-40B4-BE49-F238E27FC236}">
                        <a16:creationId xmlns:a16="http://schemas.microsoft.com/office/drawing/2014/main" id="{6144F1FD-9928-080E-A29A-EB9B1D86C0FA}"/>
                      </a:ext>
                    </a:extLst>
                  </p:cNvPr>
                  <p:cNvSpPr txBox="1">
                    <a:spLocks noRot="1" noChangeAspect="1" noMove="1" noResize="1" noEditPoints="1" noAdjustHandles="1" noChangeArrowheads="1" noChangeShapeType="1" noTextEdit="1"/>
                  </p:cNvSpPr>
                  <p:nvPr/>
                </p:nvSpPr>
                <p:spPr>
                  <a:xfrm>
                    <a:off x="-58959" y="4934474"/>
                    <a:ext cx="1583181" cy="276999"/>
                  </a:xfrm>
                  <a:prstGeom prst="rect">
                    <a:avLst/>
                  </a:prstGeom>
                  <a:blipFill>
                    <a:blip r:embed="rId5"/>
                    <a:stretch>
                      <a:fillRect l="-4854" r="-2913" b="-136842"/>
                    </a:stretch>
                  </a:blipFill>
                  <a:ln w="12700">
                    <a:miter lim="400000"/>
                  </a:ln>
                </p:spPr>
                <p:txBody>
                  <a:bodyPr/>
                  <a:lstStyle/>
                  <a:p>
                    <a:r>
                      <a:rPr lang="en-JP">
                        <a:noFill/>
                      </a:rPr>
                      <a:t> </a:t>
                    </a:r>
                  </a:p>
                </p:txBody>
              </p:sp>
            </mc:Fallback>
          </mc:AlternateContent>
          <p:sp>
            <p:nvSpPr>
              <p:cNvPr id="27" name="Double Arrow">
                <a:extLst>
                  <a:ext uri="{FF2B5EF4-FFF2-40B4-BE49-F238E27FC236}">
                    <a16:creationId xmlns:a16="http://schemas.microsoft.com/office/drawing/2014/main" id="{CF0A80A2-F791-D627-664D-56C2A540D80F}"/>
                  </a:ext>
                </a:extLst>
              </p:cNvPr>
              <p:cNvSpPr/>
              <p:nvPr/>
            </p:nvSpPr>
            <p:spPr>
              <a:xfrm>
                <a:off x="161957" y="2440761"/>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xmlns:a14="http://schemas.microsoft.com/office/drawing/2010/main">
            <mc:Choice Requires="a14">
              <p:sp>
                <p:nvSpPr>
                  <p:cNvPr id="28" name="3.0mm">
                    <a:extLst>
                      <a:ext uri="{FF2B5EF4-FFF2-40B4-BE49-F238E27FC236}">
                        <a16:creationId xmlns:a16="http://schemas.microsoft.com/office/drawing/2014/main" id="{2AB8C26D-46D7-EF75-3020-136919A2F477}"/>
                      </a:ext>
                    </a:extLst>
                  </p:cNvPr>
                  <p:cNvSpPr txBox="1"/>
                  <p:nvPr/>
                </p:nvSpPr>
                <p:spPr>
                  <a:xfrm>
                    <a:off x="427210" y="2132575"/>
                    <a:ext cx="919080" cy="7181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m:t>
                          </m:r>
                          <m:r>
                            <a:rPr lang="en-US" sz="2000" b="0" i="1" smtClean="0">
                              <a:latin typeface="Cambria Math" panose="02040503050406030204" pitchFamily="18" charset="0"/>
                            </a:rPr>
                            <m:t> </m:t>
                          </m:r>
                        </m:oMath>
                      </m:oMathPara>
                    </a14:m>
                    <a:endParaRPr lang="en-US" sz="2000" b="0" dirty="0"/>
                  </a:p>
                  <a:p>
                    <a:endParaRPr sz="2000" dirty="0"/>
                  </a:p>
                </p:txBody>
              </p:sp>
            </mc:Choice>
            <mc:Fallback xmlns="">
              <p:sp>
                <p:nvSpPr>
                  <p:cNvPr id="28" name="3.0mm">
                    <a:extLst>
                      <a:ext uri="{FF2B5EF4-FFF2-40B4-BE49-F238E27FC236}">
                        <a16:creationId xmlns:a16="http://schemas.microsoft.com/office/drawing/2014/main" id="{2AB8C26D-46D7-EF75-3020-136919A2F477}"/>
                      </a:ext>
                    </a:extLst>
                  </p:cNvPr>
                  <p:cNvSpPr txBox="1">
                    <a:spLocks noRot="1" noChangeAspect="1" noMove="1" noResize="1" noEditPoints="1" noAdjustHandles="1" noChangeArrowheads="1" noChangeShapeType="1" noTextEdit="1"/>
                  </p:cNvSpPr>
                  <p:nvPr/>
                </p:nvSpPr>
                <p:spPr>
                  <a:xfrm>
                    <a:off x="427210" y="2132575"/>
                    <a:ext cx="919080" cy="718145"/>
                  </a:xfrm>
                  <a:prstGeom prst="rect">
                    <a:avLst/>
                  </a:prstGeom>
                  <a:blipFill>
                    <a:blip r:embed="rId6"/>
                    <a:stretch>
                      <a:fillRect t="-638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29" name="Double Arrow">
                <a:extLst>
                  <a:ext uri="{FF2B5EF4-FFF2-40B4-BE49-F238E27FC236}">
                    <a16:creationId xmlns:a16="http://schemas.microsoft.com/office/drawing/2014/main" id="{82370F80-E428-E7FC-4F18-98D5B8F5A5C2}"/>
                  </a:ext>
                </a:extLst>
              </p:cNvPr>
              <p:cNvSpPr/>
              <p:nvPr/>
            </p:nvSpPr>
            <p:spPr>
              <a:xfrm rot="18998949">
                <a:off x="3751272" y="2280576"/>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0" name="Double Arrow">
                <a:extLst>
                  <a:ext uri="{FF2B5EF4-FFF2-40B4-BE49-F238E27FC236}">
                    <a16:creationId xmlns:a16="http://schemas.microsoft.com/office/drawing/2014/main" id="{FC6EDF3A-A8D3-21A3-1220-51C7B09D7F9F}"/>
                  </a:ext>
                </a:extLst>
              </p:cNvPr>
              <p:cNvSpPr/>
              <p:nvPr/>
            </p:nvSpPr>
            <p:spPr>
              <a:xfrm rot="16200000">
                <a:off x="3757459" y="1484107"/>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xmlns:a14="http://schemas.microsoft.com/office/drawing/2010/main">
            <mc:Choice Requires="a14">
              <p:sp>
                <p:nvSpPr>
                  <p:cNvPr id="31" name="3.0mm">
                    <a:extLst>
                      <a:ext uri="{FF2B5EF4-FFF2-40B4-BE49-F238E27FC236}">
                        <a16:creationId xmlns:a16="http://schemas.microsoft.com/office/drawing/2014/main" id="{31A43242-4CA4-4503-2440-A9929C499BC6}"/>
                      </a:ext>
                    </a:extLst>
                  </p:cNvPr>
                  <p:cNvSpPr txBox="1"/>
                  <p:nvPr/>
                </p:nvSpPr>
                <p:spPr>
                  <a:xfrm>
                    <a:off x="3701273" y="2366788"/>
                    <a:ext cx="919080" cy="7181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xmlns="">
              <p:sp>
                <p:nvSpPr>
                  <p:cNvPr id="31" name="3.0mm">
                    <a:extLst>
                      <a:ext uri="{FF2B5EF4-FFF2-40B4-BE49-F238E27FC236}">
                        <a16:creationId xmlns:a16="http://schemas.microsoft.com/office/drawing/2014/main" id="{31A43242-4CA4-4503-2440-A9929C499BC6}"/>
                      </a:ext>
                    </a:extLst>
                  </p:cNvPr>
                  <p:cNvSpPr txBox="1">
                    <a:spLocks noRot="1" noChangeAspect="1" noMove="1" noResize="1" noEditPoints="1" noAdjustHandles="1" noChangeArrowheads="1" noChangeShapeType="1" noTextEdit="1"/>
                  </p:cNvSpPr>
                  <p:nvPr/>
                </p:nvSpPr>
                <p:spPr>
                  <a:xfrm>
                    <a:off x="3701273" y="2366788"/>
                    <a:ext cx="919080" cy="718145"/>
                  </a:xfrm>
                  <a:prstGeom prst="rect">
                    <a:avLst/>
                  </a:prstGeom>
                  <a:blipFill>
                    <a:blip r:embed="rId7"/>
                    <a:stretch>
                      <a:fillRect t="-638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2" name="3.0mm">
                    <a:extLst>
                      <a:ext uri="{FF2B5EF4-FFF2-40B4-BE49-F238E27FC236}">
                        <a16:creationId xmlns:a16="http://schemas.microsoft.com/office/drawing/2014/main" id="{55679751-B5B8-5F84-7497-0B2ACB3E43F0}"/>
                      </a:ext>
                    </a:extLst>
                  </p:cNvPr>
                  <p:cNvSpPr txBox="1"/>
                  <p:nvPr/>
                </p:nvSpPr>
                <p:spPr>
                  <a:xfrm>
                    <a:off x="4112460" y="1398117"/>
                    <a:ext cx="919080" cy="7181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xmlns="">
              <p:sp>
                <p:nvSpPr>
                  <p:cNvPr id="32" name="3.0mm">
                    <a:extLst>
                      <a:ext uri="{FF2B5EF4-FFF2-40B4-BE49-F238E27FC236}">
                        <a16:creationId xmlns:a16="http://schemas.microsoft.com/office/drawing/2014/main" id="{55679751-B5B8-5F84-7497-0B2ACB3E43F0}"/>
                      </a:ext>
                    </a:extLst>
                  </p:cNvPr>
                  <p:cNvSpPr txBox="1">
                    <a:spLocks noRot="1" noChangeAspect="1" noMove="1" noResize="1" noEditPoints="1" noAdjustHandles="1" noChangeArrowheads="1" noChangeShapeType="1" noTextEdit="1"/>
                  </p:cNvSpPr>
                  <p:nvPr/>
                </p:nvSpPr>
                <p:spPr>
                  <a:xfrm>
                    <a:off x="4112460" y="1398117"/>
                    <a:ext cx="919080" cy="718145"/>
                  </a:xfrm>
                  <a:prstGeom prst="rect">
                    <a:avLst/>
                  </a:prstGeom>
                  <a:blipFill>
                    <a:blip r:embed="rId8"/>
                    <a:stretch>
                      <a:fillRect t="-416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33" name="Double Arrow">
                <a:extLst>
                  <a:ext uri="{FF2B5EF4-FFF2-40B4-BE49-F238E27FC236}">
                    <a16:creationId xmlns:a16="http://schemas.microsoft.com/office/drawing/2014/main" id="{00CB2C3B-6BA1-3253-AB33-BFE1AC6C3124}"/>
                  </a:ext>
                </a:extLst>
              </p:cNvPr>
              <p:cNvSpPr/>
              <p:nvPr/>
            </p:nvSpPr>
            <p:spPr>
              <a:xfrm>
                <a:off x="2788272" y="879547"/>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xmlns:a14="http://schemas.microsoft.com/office/drawing/2010/main">
            <mc:Choice Requires="a14">
              <p:sp>
                <p:nvSpPr>
                  <p:cNvPr id="34" name="3.0mm">
                    <a:extLst>
                      <a:ext uri="{FF2B5EF4-FFF2-40B4-BE49-F238E27FC236}">
                        <a16:creationId xmlns:a16="http://schemas.microsoft.com/office/drawing/2014/main" id="{DA9D7CB5-BDA7-AD81-953D-8C13B32BC0CC}"/>
                      </a:ext>
                    </a:extLst>
                  </p:cNvPr>
                  <p:cNvSpPr txBox="1"/>
                  <p:nvPr/>
                </p:nvSpPr>
                <p:spPr>
                  <a:xfrm>
                    <a:off x="3055383" y="483251"/>
                    <a:ext cx="919080" cy="718145"/>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m:t>
                          </m:r>
                          <m:r>
                            <a:rPr lang="en-US" sz="2000" b="0" i="1" smtClean="0">
                              <a:latin typeface="Cambria Math" panose="02040503050406030204" pitchFamily="18" charset="0"/>
                            </a:rPr>
                            <m:t> </m:t>
                          </m:r>
                        </m:oMath>
                      </m:oMathPara>
                    </a14:m>
                    <a:endParaRPr lang="en-US" sz="2000" b="0" dirty="0"/>
                  </a:p>
                  <a:p>
                    <a:endParaRPr sz="2000" dirty="0"/>
                  </a:p>
                </p:txBody>
              </p:sp>
            </mc:Choice>
            <mc:Fallback xmlns="">
              <p:sp>
                <p:nvSpPr>
                  <p:cNvPr id="34" name="3.0mm">
                    <a:extLst>
                      <a:ext uri="{FF2B5EF4-FFF2-40B4-BE49-F238E27FC236}">
                        <a16:creationId xmlns:a16="http://schemas.microsoft.com/office/drawing/2014/main" id="{DA9D7CB5-BDA7-AD81-953D-8C13B32BC0CC}"/>
                      </a:ext>
                    </a:extLst>
                  </p:cNvPr>
                  <p:cNvSpPr txBox="1">
                    <a:spLocks noRot="1" noChangeAspect="1" noMove="1" noResize="1" noEditPoints="1" noAdjustHandles="1" noChangeArrowheads="1" noChangeShapeType="1" noTextEdit="1"/>
                  </p:cNvSpPr>
                  <p:nvPr/>
                </p:nvSpPr>
                <p:spPr>
                  <a:xfrm>
                    <a:off x="3055383" y="483251"/>
                    <a:ext cx="919080" cy="718145"/>
                  </a:xfrm>
                  <a:prstGeom prst="rect">
                    <a:avLst/>
                  </a:prstGeom>
                  <a:blipFill>
                    <a:blip r:embed="rId9"/>
                    <a:stretch>
                      <a:fillRect t="-416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grpSp>
            <p:nvGrpSpPr>
              <p:cNvPr id="35" name="Group 34">
                <a:extLst>
                  <a:ext uri="{FF2B5EF4-FFF2-40B4-BE49-F238E27FC236}">
                    <a16:creationId xmlns:a16="http://schemas.microsoft.com/office/drawing/2014/main" id="{2CAAFD2B-9CB6-EC7B-6C96-F4BD7F02A157}"/>
                  </a:ext>
                </a:extLst>
              </p:cNvPr>
              <p:cNvGrpSpPr/>
              <p:nvPr/>
            </p:nvGrpSpPr>
            <p:grpSpPr>
              <a:xfrm rot="2700000">
                <a:off x="3265143" y="4637040"/>
                <a:ext cx="350519" cy="350519"/>
                <a:chOff x="3361765" y="2675965"/>
                <a:chExt cx="350519" cy="350519"/>
              </a:xfrm>
            </p:grpSpPr>
            <p:sp>
              <p:nvSpPr>
                <p:cNvPr id="36" name="Oval 35">
                  <a:extLst>
                    <a:ext uri="{FF2B5EF4-FFF2-40B4-BE49-F238E27FC236}">
                      <a16:creationId xmlns:a16="http://schemas.microsoft.com/office/drawing/2014/main" id="{DE2B2E32-D29D-0EAC-080D-224360B8906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Oval 36">
                  <a:extLst>
                    <a:ext uri="{FF2B5EF4-FFF2-40B4-BE49-F238E27FC236}">
                      <a16:creationId xmlns:a16="http://schemas.microsoft.com/office/drawing/2014/main" id="{B7EFB287-BB0B-4A37-B8AD-BC0E9B3549BF}"/>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Oval 37">
                  <a:extLst>
                    <a:ext uri="{FF2B5EF4-FFF2-40B4-BE49-F238E27FC236}">
                      <a16:creationId xmlns:a16="http://schemas.microsoft.com/office/drawing/2014/main" id="{AFEE45B4-9DC6-BC74-64AD-310428B52CC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39" name="Parallelogram 38">
                <a:extLst>
                  <a:ext uri="{FF2B5EF4-FFF2-40B4-BE49-F238E27FC236}">
                    <a16:creationId xmlns:a16="http://schemas.microsoft.com/office/drawing/2014/main" id="{4CAC3247-9502-20F3-A289-FA860DBC2AEF}"/>
                  </a:ext>
                </a:extLst>
              </p:cNvPr>
              <p:cNvSpPr/>
              <p:nvPr/>
            </p:nvSpPr>
            <p:spPr>
              <a:xfrm rot="16200000" flipV="1">
                <a:off x="2160480"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0" name="Parallelogram 39">
                <a:extLst>
                  <a:ext uri="{FF2B5EF4-FFF2-40B4-BE49-F238E27FC236}">
                    <a16:creationId xmlns:a16="http://schemas.microsoft.com/office/drawing/2014/main" id="{153A7CBF-6021-9C74-A331-83B90766525F}"/>
                  </a:ext>
                </a:extLst>
              </p:cNvPr>
              <p:cNvSpPr/>
              <p:nvPr/>
            </p:nvSpPr>
            <p:spPr>
              <a:xfrm rot="16200000" flipV="1">
                <a:off x="2596803"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1" name="Parallelogram 40">
                <a:extLst>
                  <a:ext uri="{FF2B5EF4-FFF2-40B4-BE49-F238E27FC236}">
                    <a16:creationId xmlns:a16="http://schemas.microsoft.com/office/drawing/2014/main" id="{6FD76290-3034-5227-20DC-08335F0D4667}"/>
                  </a:ext>
                </a:extLst>
              </p:cNvPr>
              <p:cNvSpPr/>
              <p:nvPr/>
            </p:nvSpPr>
            <p:spPr>
              <a:xfrm rot="16200000" flipV="1">
                <a:off x="3110432"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2" name="Parallelogram 41">
                <a:extLst>
                  <a:ext uri="{FF2B5EF4-FFF2-40B4-BE49-F238E27FC236}">
                    <a16:creationId xmlns:a16="http://schemas.microsoft.com/office/drawing/2014/main" id="{85625502-72DE-78C5-5348-2DCBF0BC7C12}"/>
                  </a:ext>
                </a:extLst>
              </p:cNvPr>
              <p:cNvSpPr/>
              <p:nvPr/>
            </p:nvSpPr>
            <p:spPr>
              <a:xfrm rot="16200000" flipV="1">
                <a:off x="3329905"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43" name="Group 42">
                <a:extLst>
                  <a:ext uri="{FF2B5EF4-FFF2-40B4-BE49-F238E27FC236}">
                    <a16:creationId xmlns:a16="http://schemas.microsoft.com/office/drawing/2014/main" id="{276B1786-61C8-2C1C-E073-46DEA305910E}"/>
                  </a:ext>
                </a:extLst>
              </p:cNvPr>
              <p:cNvGrpSpPr/>
              <p:nvPr/>
            </p:nvGrpSpPr>
            <p:grpSpPr>
              <a:xfrm rot="2700000">
                <a:off x="3263182" y="2499697"/>
                <a:ext cx="350519" cy="350519"/>
                <a:chOff x="3361765" y="2675965"/>
                <a:chExt cx="350519" cy="350519"/>
              </a:xfrm>
            </p:grpSpPr>
            <p:sp>
              <p:nvSpPr>
                <p:cNvPr id="44" name="Oval 43">
                  <a:extLst>
                    <a:ext uri="{FF2B5EF4-FFF2-40B4-BE49-F238E27FC236}">
                      <a16:creationId xmlns:a16="http://schemas.microsoft.com/office/drawing/2014/main" id="{6FC852B4-8316-F1A6-F00D-88E06984A8A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5" name="Oval 44">
                  <a:extLst>
                    <a:ext uri="{FF2B5EF4-FFF2-40B4-BE49-F238E27FC236}">
                      <a16:creationId xmlns:a16="http://schemas.microsoft.com/office/drawing/2014/main" id="{1B516CF3-959F-C587-6245-840DFDAA923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6" name="Oval 45">
                  <a:extLst>
                    <a:ext uri="{FF2B5EF4-FFF2-40B4-BE49-F238E27FC236}">
                      <a16:creationId xmlns:a16="http://schemas.microsoft.com/office/drawing/2014/main" id="{C47F0365-84C5-AADD-4480-08AFB614BC19}"/>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mc:AlternateContent xmlns:mc="http://schemas.openxmlformats.org/markup-compatibility/2006" xmlns:a14="http://schemas.microsoft.com/office/drawing/2010/main">
            <mc:Choice Requires="a14">
              <p:sp>
                <p:nvSpPr>
                  <p:cNvPr id="47" name="3.0mm">
                    <a:extLst>
                      <a:ext uri="{FF2B5EF4-FFF2-40B4-BE49-F238E27FC236}">
                        <a16:creationId xmlns:a16="http://schemas.microsoft.com/office/drawing/2014/main" id="{37A05497-5228-50BA-5B49-3DA970873B6F}"/>
                      </a:ext>
                    </a:extLst>
                  </p:cNvPr>
                  <p:cNvSpPr txBox="1"/>
                  <p:nvPr/>
                </p:nvSpPr>
                <p:spPr>
                  <a:xfrm>
                    <a:off x="2024911" y="1524762"/>
                    <a:ext cx="919080" cy="65659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oMath>
                      </m:oMathPara>
                    </a14:m>
                    <a:endParaRPr lang="en-US" b="0" dirty="0"/>
                  </a:p>
                  <a:p>
                    <a:endParaRPr dirty="0"/>
                  </a:p>
                </p:txBody>
              </p:sp>
            </mc:Choice>
            <mc:Fallback xmlns="">
              <p:sp>
                <p:nvSpPr>
                  <p:cNvPr id="47" name="3.0mm">
                    <a:extLst>
                      <a:ext uri="{FF2B5EF4-FFF2-40B4-BE49-F238E27FC236}">
                        <a16:creationId xmlns:a16="http://schemas.microsoft.com/office/drawing/2014/main" id="{37A05497-5228-50BA-5B49-3DA970873B6F}"/>
                      </a:ext>
                    </a:extLst>
                  </p:cNvPr>
                  <p:cNvSpPr txBox="1">
                    <a:spLocks noRot="1" noChangeAspect="1" noMove="1" noResize="1" noEditPoints="1" noAdjustHandles="1" noChangeArrowheads="1" noChangeShapeType="1" noTextEdit="1"/>
                  </p:cNvSpPr>
                  <p:nvPr/>
                </p:nvSpPr>
                <p:spPr>
                  <a:xfrm>
                    <a:off x="2024911" y="1524762"/>
                    <a:ext cx="919080" cy="656590"/>
                  </a:xfrm>
                  <a:prstGeom prst="rect">
                    <a:avLst/>
                  </a:prstGeom>
                  <a:blipFill>
                    <a:blip r:embed="rId10"/>
                    <a:stretch>
                      <a:fillRect t="-454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8" name="3.0mm">
                    <a:extLst>
                      <a:ext uri="{FF2B5EF4-FFF2-40B4-BE49-F238E27FC236}">
                        <a16:creationId xmlns:a16="http://schemas.microsoft.com/office/drawing/2014/main" id="{3D617CA7-CD47-3238-F48D-7F88DFD3E3ED}"/>
                      </a:ext>
                    </a:extLst>
                  </p:cNvPr>
                  <p:cNvSpPr txBox="1"/>
                  <p:nvPr/>
                </p:nvSpPr>
                <p:spPr>
                  <a:xfrm>
                    <a:off x="2024911" y="3776807"/>
                    <a:ext cx="919080" cy="65659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m:oMathPara>
                    </a14:m>
                    <a:endParaRPr lang="en-US" b="0" dirty="0"/>
                  </a:p>
                  <a:p>
                    <a:endParaRPr dirty="0"/>
                  </a:p>
                </p:txBody>
              </p:sp>
            </mc:Choice>
            <mc:Fallback xmlns="">
              <p:sp>
                <p:nvSpPr>
                  <p:cNvPr id="48" name="3.0mm">
                    <a:extLst>
                      <a:ext uri="{FF2B5EF4-FFF2-40B4-BE49-F238E27FC236}">
                        <a16:creationId xmlns:a16="http://schemas.microsoft.com/office/drawing/2014/main" id="{3D617CA7-CD47-3238-F48D-7F88DFD3E3ED}"/>
                      </a:ext>
                    </a:extLst>
                  </p:cNvPr>
                  <p:cNvSpPr txBox="1">
                    <a:spLocks noRot="1" noChangeAspect="1" noMove="1" noResize="1" noEditPoints="1" noAdjustHandles="1" noChangeArrowheads="1" noChangeShapeType="1" noTextEdit="1"/>
                  </p:cNvSpPr>
                  <p:nvPr/>
                </p:nvSpPr>
                <p:spPr>
                  <a:xfrm>
                    <a:off x="2024911" y="3776807"/>
                    <a:ext cx="919080" cy="656590"/>
                  </a:xfrm>
                  <a:prstGeom prst="rect">
                    <a:avLst/>
                  </a:prstGeom>
                  <a:blipFill>
                    <a:blip r:embed="rId11"/>
                    <a:stretch>
                      <a:fillRect t="-697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9" name="3.0mm">
                    <a:extLst>
                      <a:ext uri="{FF2B5EF4-FFF2-40B4-BE49-F238E27FC236}">
                        <a16:creationId xmlns:a16="http://schemas.microsoft.com/office/drawing/2014/main" id="{E4A5C0B2-BE01-43D7-E14E-099C098AC779}"/>
                      </a:ext>
                    </a:extLst>
                  </p:cNvPr>
                  <p:cNvSpPr txBox="1"/>
                  <p:nvPr/>
                </p:nvSpPr>
                <p:spPr>
                  <a:xfrm>
                    <a:off x="2001465" y="5898132"/>
                    <a:ext cx="919080" cy="65659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rPr>
                            <m:t> </m:t>
                          </m:r>
                        </m:oMath>
                      </m:oMathPara>
                    </a14:m>
                    <a:endParaRPr lang="en-US" b="0" dirty="0"/>
                  </a:p>
                  <a:p>
                    <a:endParaRPr dirty="0"/>
                  </a:p>
                </p:txBody>
              </p:sp>
            </mc:Choice>
            <mc:Fallback xmlns="">
              <p:sp>
                <p:nvSpPr>
                  <p:cNvPr id="49" name="3.0mm">
                    <a:extLst>
                      <a:ext uri="{FF2B5EF4-FFF2-40B4-BE49-F238E27FC236}">
                        <a16:creationId xmlns:a16="http://schemas.microsoft.com/office/drawing/2014/main" id="{E4A5C0B2-BE01-43D7-E14E-099C098AC779}"/>
                      </a:ext>
                    </a:extLst>
                  </p:cNvPr>
                  <p:cNvSpPr txBox="1">
                    <a:spLocks noRot="1" noChangeAspect="1" noMove="1" noResize="1" noEditPoints="1" noAdjustHandles="1" noChangeArrowheads="1" noChangeShapeType="1" noTextEdit="1"/>
                  </p:cNvSpPr>
                  <p:nvPr/>
                </p:nvSpPr>
                <p:spPr>
                  <a:xfrm>
                    <a:off x="2001465" y="5898132"/>
                    <a:ext cx="919080" cy="656590"/>
                  </a:xfrm>
                  <a:prstGeom prst="rect">
                    <a:avLst/>
                  </a:prstGeom>
                  <a:blipFill>
                    <a:blip r:embed="rId12"/>
                    <a:stretch>
                      <a:fillRect t="-454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50" name="3.0mm">
                <a:extLst>
                  <a:ext uri="{FF2B5EF4-FFF2-40B4-BE49-F238E27FC236}">
                    <a16:creationId xmlns:a16="http://schemas.microsoft.com/office/drawing/2014/main" id="{FD57A9A5-15DE-C780-916B-7D5DE2982B91}"/>
                  </a:ext>
                </a:extLst>
              </p:cNvPr>
              <p:cNvSpPr txBox="1"/>
              <p:nvPr/>
            </p:nvSpPr>
            <p:spPr>
              <a:xfrm>
                <a:off x="345248" y="6419548"/>
                <a:ext cx="958606"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000" dirty="0" err="1"/>
                  <a:t>入力</a:t>
                </a:r>
                <a:r>
                  <a:rPr lang="en-US" sz="2000" dirty="0"/>
                  <a:t>  </a:t>
                </a:r>
                <a:endParaRPr sz="2000" dirty="0"/>
              </a:p>
            </p:txBody>
          </p:sp>
          <mc:AlternateContent xmlns:mc="http://schemas.openxmlformats.org/markup-compatibility/2006" xmlns:a14="http://schemas.microsoft.com/office/drawing/2010/main">
            <mc:Choice Requires="a14">
              <p:sp>
                <p:nvSpPr>
                  <p:cNvPr id="51" name="Equation">
                    <a:extLst>
                      <a:ext uri="{FF2B5EF4-FFF2-40B4-BE49-F238E27FC236}">
                        <a16:creationId xmlns:a16="http://schemas.microsoft.com/office/drawing/2014/main" id="{E2382205-7E24-97DE-D533-12470688E8CF}"/>
                      </a:ext>
                    </a:extLst>
                  </p:cNvPr>
                  <p:cNvSpPr txBox="1"/>
                  <p:nvPr/>
                </p:nvSpPr>
                <p:spPr>
                  <a:xfrm>
                    <a:off x="630048" y="6425904"/>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𝐱</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xmlns="">
              <p:sp>
                <p:nvSpPr>
                  <p:cNvPr id="51" name="Equation">
                    <a:extLst>
                      <a:ext uri="{FF2B5EF4-FFF2-40B4-BE49-F238E27FC236}">
                        <a16:creationId xmlns:a16="http://schemas.microsoft.com/office/drawing/2014/main" id="{E2382205-7E24-97DE-D533-12470688E8CF}"/>
                      </a:ext>
                    </a:extLst>
                  </p:cNvPr>
                  <p:cNvSpPr txBox="1">
                    <a:spLocks noRot="1" noChangeAspect="1" noMove="1" noResize="1" noEditPoints="1" noAdjustHandles="1" noChangeArrowheads="1" noChangeShapeType="1" noTextEdit="1"/>
                  </p:cNvSpPr>
                  <p:nvPr/>
                </p:nvSpPr>
                <p:spPr>
                  <a:xfrm>
                    <a:off x="630048" y="6425904"/>
                    <a:ext cx="1261208" cy="369332"/>
                  </a:xfrm>
                  <a:prstGeom prst="rect">
                    <a:avLst/>
                  </a:prstGeom>
                  <a:blipFill>
                    <a:blip r:embed="rId13"/>
                    <a:stretch>
                      <a:fillRect b="-68000"/>
                    </a:stretch>
                  </a:blipFill>
                  <a:ln w="12700">
                    <a:miter lim="400000"/>
                  </a:ln>
                </p:spPr>
                <p:txBody>
                  <a:bodyPr/>
                  <a:lstStyle/>
                  <a:p>
                    <a:r>
                      <a:rPr lang="en-JP">
                        <a:noFill/>
                      </a:rPr>
                      <a:t> </a:t>
                    </a:r>
                  </a:p>
                </p:txBody>
              </p:sp>
            </mc:Fallback>
          </mc:AlternateContent>
          <p:sp>
            <p:nvSpPr>
              <p:cNvPr id="52" name="3.0mm">
                <a:extLst>
                  <a:ext uri="{FF2B5EF4-FFF2-40B4-BE49-F238E27FC236}">
                    <a16:creationId xmlns:a16="http://schemas.microsoft.com/office/drawing/2014/main" id="{F28DEDD0-28D9-BE0A-AAB8-DD052EF303D0}"/>
                  </a:ext>
                </a:extLst>
              </p:cNvPr>
              <p:cNvSpPr txBox="1"/>
              <p:nvPr/>
            </p:nvSpPr>
            <p:spPr>
              <a:xfrm>
                <a:off x="2326273" y="6422621"/>
                <a:ext cx="2163598" cy="5014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000" dirty="0" err="1"/>
                  <a:t>結合荷重</a:t>
                </a:r>
                <a:r>
                  <a:rPr lang="en-US" sz="2000" dirty="0"/>
                  <a:t>  </a:t>
                </a:r>
                <a:endParaRPr sz="2000" dirty="0"/>
              </a:p>
            </p:txBody>
          </p:sp>
          <mc:AlternateContent xmlns:mc="http://schemas.openxmlformats.org/markup-compatibility/2006" xmlns:a14="http://schemas.microsoft.com/office/drawing/2010/main">
            <mc:Choice Requires="a14">
              <p:sp>
                <p:nvSpPr>
                  <p:cNvPr id="53" name="Equation">
                    <a:extLst>
                      <a:ext uri="{FF2B5EF4-FFF2-40B4-BE49-F238E27FC236}">
                        <a16:creationId xmlns:a16="http://schemas.microsoft.com/office/drawing/2014/main" id="{2090E2DA-53FC-35B5-E37F-D1CFE301C706}"/>
                      </a:ext>
                    </a:extLst>
                  </p:cNvPr>
                  <p:cNvSpPr txBox="1"/>
                  <p:nvPr/>
                </p:nvSpPr>
                <p:spPr>
                  <a:xfrm>
                    <a:off x="3277133" y="6459620"/>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𝑊</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xmlns="">
              <p:sp>
                <p:nvSpPr>
                  <p:cNvPr id="53" name="Equation">
                    <a:extLst>
                      <a:ext uri="{FF2B5EF4-FFF2-40B4-BE49-F238E27FC236}">
                        <a16:creationId xmlns:a16="http://schemas.microsoft.com/office/drawing/2014/main" id="{2090E2DA-53FC-35B5-E37F-D1CFE301C706}"/>
                      </a:ext>
                    </a:extLst>
                  </p:cNvPr>
                  <p:cNvSpPr txBox="1">
                    <a:spLocks noRot="1" noChangeAspect="1" noMove="1" noResize="1" noEditPoints="1" noAdjustHandles="1" noChangeArrowheads="1" noChangeShapeType="1" noTextEdit="1"/>
                  </p:cNvSpPr>
                  <p:nvPr/>
                </p:nvSpPr>
                <p:spPr>
                  <a:xfrm>
                    <a:off x="3277133" y="6459620"/>
                    <a:ext cx="1261208" cy="369332"/>
                  </a:xfrm>
                  <a:prstGeom prst="rect">
                    <a:avLst/>
                  </a:prstGeom>
                  <a:blipFill>
                    <a:blip r:embed="rId14"/>
                    <a:stretch>
                      <a:fillRect b="-70833"/>
                    </a:stretch>
                  </a:blipFill>
                  <a:ln w="12700">
                    <a:miter lim="400000"/>
                  </a:ln>
                </p:spPr>
                <p:txBody>
                  <a:bodyPr/>
                  <a:lstStyle/>
                  <a:p>
                    <a:r>
                      <a:rPr lang="en-JP">
                        <a:noFill/>
                      </a:rPr>
                      <a:t> </a:t>
                    </a:r>
                  </a:p>
                </p:txBody>
              </p:sp>
            </mc:Fallback>
          </mc:AlternateContent>
          <p:sp>
            <p:nvSpPr>
              <p:cNvPr id="54" name="Parallelogram 53">
                <a:extLst>
                  <a:ext uri="{FF2B5EF4-FFF2-40B4-BE49-F238E27FC236}">
                    <a16:creationId xmlns:a16="http://schemas.microsoft.com/office/drawing/2014/main" id="{F63B51BC-7E8B-5D6E-095E-A467366ECBEA}"/>
                  </a:ext>
                </a:extLst>
              </p:cNvPr>
              <p:cNvSpPr/>
              <p:nvPr/>
            </p:nvSpPr>
            <p:spPr>
              <a:xfrm rot="16200000" flipV="1">
                <a:off x="5548854"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55" name="3.0mm">
                    <a:extLst>
                      <a:ext uri="{FF2B5EF4-FFF2-40B4-BE49-F238E27FC236}">
                        <a16:creationId xmlns:a16="http://schemas.microsoft.com/office/drawing/2014/main" id="{E77B5789-E0CC-6C39-7E2C-095C35CA2943}"/>
                      </a:ext>
                    </a:extLst>
                  </p:cNvPr>
                  <p:cNvSpPr txBox="1"/>
                  <p:nvPr/>
                </p:nvSpPr>
                <p:spPr>
                  <a:xfrm>
                    <a:off x="5251321" y="3463646"/>
                    <a:ext cx="919080" cy="65659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m:oMathPara>
                    </a14:m>
                    <a:endParaRPr lang="en-US" b="0" dirty="0"/>
                  </a:p>
                  <a:p>
                    <a:endParaRPr dirty="0"/>
                  </a:p>
                </p:txBody>
              </p:sp>
            </mc:Choice>
            <mc:Fallback xmlns="">
              <p:sp>
                <p:nvSpPr>
                  <p:cNvPr id="55" name="3.0mm">
                    <a:extLst>
                      <a:ext uri="{FF2B5EF4-FFF2-40B4-BE49-F238E27FC236}">
                        <a16:creationId xmlns:a16="http://schemas.microsoft.com/office/drawing/2014/main" id="{E77B5789-E0CC-6C39-7E2C-095C35CA2943}"/>
                      </a:ext>
                    </a:extLst>
                  </p:cNvPr>
                  <p:cNvSpPr txBox="1">
                    <a:spLocks noRot="1" noChangeAspect="1" noMove="1" noResize="1" noEditPoints="1" noAdjustHandles="1" noChangeArrowheads="1" noChangeShapeType="1" noTextEdit="1"/>
                  </p:cNvSpPr>
                  <p:nvPr/>
                </p:nvSpPr>
                <p:spPr>
                  <a:xfrm>
                    <a:off x="5251321" y="3463646"/>
                    <a:ext cx="919080" cy="656590"/>
                  </a:xfrm>
                  <a:prstGeom prst="rect">
                    <a:avLst/>
                  </a:prstGeom>
                  <a:blipFill>
                    <a:blip r:embed="rId15"/>
                    <a:stretch>
                      <a:fillRect t="-697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6" name="3.0mm">
                    <a:extLst>
                      <a:ext uri="{FF2B5EF4-FFF2-40B4-BE49-F238E27FC236}">
                        <a16:creationId xmlns:a16="http://schemas.microsoft.com/office/drawing/2014/main" id="{75DBB74C-8F4F-ED7C-6495-F54A51A6BB46}"/>
                      </a:ext>
                    </a:extLst>
                  </p:cNvPr>
                  <p:cNvSpPr txBox="1"/>
                  <p:nvPr/>
                </p:nvSpPr>
                <p:spPr>
                  <a:xfrm>
                    <a:off x="5689303" y="3466596"/>
                    <a:ext cx="919080" cy="65659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oMath>
                      </m:oMathPara>
                    </a14:m>
                    <a:endParaRPr lang="en-US" b="0" dirty="0"/>
                  </a:p>
                  <a:p>
                    <a:endParaRPr dirty="0"/>
                  </a:p>
                </p:txBody>
              </p:sp>
            </mc:Choice>
            <mc:Fallback xmlns="">
              <p:sp>
                <p:nvSpPr>
                  <p:cNvPr id="56" name="3.0mm">
                    <a:extLst>
                      <a:ext uri="{FF2B5EF4-FFF2-40B4-BE49-F238E27FC236}">
                        <a16:creationId xmlns:a16="http://schemas.microsoft.com/office/drawing/2014/main" id="{75DBB74C-8F4F-ED7C-6495-F54A51A6BB46}"/>
                      </a:ext>
                    </a:extLst>
                  </p:cNvPr>
                  <p:cNvSpPr txBox="1">
                    <a:spLocks noRot="1" noChangeAspect="1" noMove="1" noResize="1" noEditPoints="1" noAdjustHandles="1" noChangeArrowheads="1" noChangeShapeType="1" noTextEdit="1"/>
                  </p:cNvSpPr>
                  <p:nvPr/>
                </p:nvSpPr>
                <p:spPr>
                  <a:xfrm>
                    <a:off x="5689303" y="3466596"/>
                    <a:ext cx="919080" cy="656590"/>
                  </a:xfrm>
                  <a:prstGeom prst="rect">
                    <a:avLst/>
                  </a:prstGeom>
                  <a:blipFill>
                    <a:blip r:embed="rId16"/>
                    <a:stretch>
                      <a:fillRect t="-697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7" name="3.0mm">
                    <a:extLst>
                      <a:ext uri="{FF2B5EF4-FFF2-40B4-BE49-F238E27FC236}">
                        <a16:creationId xmlns:a16="http://schemas.microsoft.com/office/drawing/2014/main" id="{BDA9D5F9-5CEB-4FEB-46B0-7B0F081F5311}"/>
                      </a:ext>
                    </a:extLst>
                  </p:cNvPr>
                  <p:cNvSpPr txBox="1"/>
                  <p:nvPr/>
                </p:nvSpPr>
                <p:spPr>
                  <a:xfrm>
                    <a:off x="4938404" y="3477961"/>
                    <a:ext cx="919080" cy="65659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rPr>
                            <m:t> </m:t>
                          </m:r>
                        </m:oMath>
                      </m:oMathPara>
                    </a14:m>
                    <a:endParaRPr lang="en-US" b="0" dirty="0"/>
                  </a:p>
                  <a:p>
                    <a:endParaRPr dirty="0"/>
                  </a:p>
                </p:txBody>
              </p:sp>
            </mc:Choice>
            <mc:Fallback xmlns="">
              <p:sp>
                <p:nvSpPr>
                  <p:cNvPr id="57" name="3.0mm">
                    <a:extLst>
                      <a:ext uri="{FF2B5EF4-FFF2-40B4-BE49-F238E27FC236}">
                        <a16:creationId xmlns:a16="http://schemas.microsoft.com/office/drawing/2014/main" id="{BDA9D5F9-5CEB-4FEB-46B0-7B0F081F5311}"/>
                      </a:ext>
                    </a:extLst>
                  </p:cNvPr>
                  <p:cNvSpPr txBox="1">
                    <a:spLocks noRot="1" noChangeAspect="1" noMove="1" noResize="1" noEditPoints="1" noAdjustHandles="1" noChangeArrowheads="1" noChangeShapeType="1" noTextEdit="1"/>
                  </p:cNvSpPr>
                  <p:nvPr/>
                </p:nvSpPr>
                <p:spPr>
                  <a:xfrm>
                    <a:off x="4938404" y="3477961"/>
                    <a:ext cx="919080" cy="656590"/>
                  </a:xfrm>
                  <a:prstGeom prst="rect">
                    <a:avLst/>
                  </a:prstGeom>
                  <a:blipFill>
                    <a:blip r:embed="rId12"/>
                    <a:stretch>
                      <a:fillRect t="-454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8" name="Equation">
                    <a:extLst>
                      <a:ext uri="{FF2B5EF4-FFF2-40B4-BE49-F238E27FC236}">
                        <a16:creationId xmlns:a16="http://schemas.microsoft.com/office/drawing/2014/main" id="{C918C040-862F-D7B6-CAA4-363024D2E56B}"/>
                      </a:ext>
                    </a:extLst>
                  </p:cNvPr>
                  <p:cNvSpPr txBox="1"/>
                  <p:nvPr/>
                </p:nvSpPr>
                <p:spPr>
                  <a:xfrm>
                    <a:off x="3347670" y="4267989"/>
                    <a:ext cx="1905467" cy="365806"/>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𝑊</m:t>
                              </m:r>
                            </m:e>
                            <m:sub>
                              <m:r>
                                <a:rPr lang="en-US" sz="2000" b="0" i="1" smtClean="0">
                                  <a:solidFill>
                                    <a:srgbClr val="000000"/>
                                  </a:solidFill>
                                  <a:latin typeface="Cambria Math" panose="02040503050406030204" pitchFamily="18" charset="0"/>
                                </a:rPr>
                                <m:t>𝑓</m:t>
                              </m:r>
                            </m:sub>
                            <m:sup>
                              <m:r>
                                <a:rPr lang="en-US" sz="2000" b="0" i="1" smtClean="0">
                                  <a:solidFill>
                                    <a:srgbClr val="000000"/>
                                  </a:solidFill>
                                  <a:latin typeface="Cambria Math" panose="02040503050406030204" pitchFamily="18" charset="0"/>
                                </a:rPr>
                                <m:t>𝑘</m:t>
                              </m:r>
                            </m:sup>
                          </m:sSubSup>
                        </m:oMath>
                      </m:oMathPara>
                    </a14:m>
                    <a:endParaRPr sz="2000" dirty="0"/>
                  </a:p>
                </p:txBody>
              </p:sp>
            </mc:Choice>
            <mc:Fallback xmlns="">
              <p:sp>
                <p:nvSpPr>
                  <p:cNvPr id="58" name="Equation">
                    <a:extLst>
                      <a:ext uri="{FF2B5EF4-FFF2-40B4-BE49-F238E27FC236}">
                        <a16:creationId xmlns:a16="http://schemas.microsoft.com/office/drawing/2014/main" id="{C918C040-862F-D7B6-CAA4-363024D2E56B}"/>
                      </a:ext>
                    </a:extLst>
                  </p:cNvPr>
                  <p:cNvSpPr txBox="1">
                    <a:spLocks noRot="1" noChangeAspect="1" noMove="1" noResize="1" noEditPoints="1" noAdjustHandles="1" noChangeArrowheads="1" noChangeShapeType="1" noTextEdit="1"/>
                  </p:cNvSpPr>
                  <p:nvPr/>
                </p:nvSpPr>
                <p:spPr>
                  <a:xfrm>
                    <a:off x="3347670" y="4267989"/>
                    <a:ext cx="1905467" cy="365806"/>
                  </a:xfrm>
                  <a:prstGeom prst="rect">
                    <a:avLst/>
                  </a:prstGeom>
                  <a:blipFill>
                    <a:blip r:embed="rId17"/>
                    <a:stretch>
                      <a:fillRect b="-48000"/>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9" name="Equation">
                    <a:extLst>
                      <a:ext uri="{FF2B5EF4-FFF2-40B4-BE49-F238E27FC236}">
                        <a16:creationId xmlns:a16="http://schemas.microsoft.com/office/drawing/2014/main" id="{93D8FAE8-75F6-BCCD-E921-BC90653E6509}"/>
                      </a:ext>
                    </a:extLst>
                  </p:cNvPr>
                  <p:cNvSpPr txBox="1"/>
                  <p:nvPr/>
                </p:nvSpPr>
                <p:spPr>
                  <a:xfrm>
                    <a:off x="4748257" y="3798295"/>
                    <a:ext cx="1905466" cy="376068"/>
                  </a:xfrm>
                  <a:prstGeom prst="rect">
                    <a:avLst/>
                  </a:prstGeom>
                  <a:ln w="12700">
                    <a:noFill/>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𝑢</m:t>
                              </m:r>
                            </m:e>
                            <m:sub>
                              <m:r>
                                <a:rPr lang="en-US" sz="2000" b="0" i="1" smtClean="0">
                                  <a:solidFill>
                                    <a:srgbClr val="000000"/>
                                  </a:solidFill>
                                  <a:latin typeface="Cambria Math" panose="02040503050406030204" pitchFamily="18" charset="0"/>
                                </a:rPr>
                                <m:t>𝑘</m:t>
                              </m:r>
                            </m:sub>
                          </m:sSub>
                        </m:oMath>
                      </m:oMathPara>
                    </a14:m>
                    <a:endParaRPr sz="2000" dirty="0"/>
                  </a:p>
                </p:txBody>
              </p:sp>
            </mc:Choice>
            <mc:Fallback xmlns="">
              <p:sp>
                <p:nvSpPr>
                  <p:cNvPr id="59" name="Equation">
                    <a:extLst>
                      <a:ext uri="{FF2B5EF4-FFF2-40B4-BE49-F238E27FC236}">
                        <a16:creationId xmlns:a16="http://schemas.microsoft.com/office/drawing/2014/main" id="{93D8FAE8-75F6-BCCD-E921-BC90653E6509}"/>
                      </a:ext>
                    </a:extLst>
                  </p:cNvPr>
                  <p:cNvSpPr txBox="1">
                    <a:spLocks noRot="1" noChangeAspect="1" noMove="1" noResize="1" noEditPoints="1" noAdjustHandles="1" noChangeArrowheads="1" noChangeShapeType="1" noTextEdit="1"/>
                  </p:cNvSpPr>
                  <p:nvPr/>
                </p:nvSpPr>
                <p:spPr>
                  <a:xfrm>
                    <a:off x="4748257" y="3798295"/>
                    <a:ext cx="1905466" cy="376068"/>
                  </a:xfrm>
                  <a:prstGeom prst="rect">
                    <a:avLst/>
                  </a:prstGeom>
                  <a:blipFill>
                    <a:blip r:embed="rId18"/>
                    <a:stretch>
                      <a:fillRect b="-16000"/>
                    </a:stretch>
                  </a:blipFill>
                  <a:ln w="12700">
                    <a:noFill/>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0" name="Equation">
                    <a:extLst>
                      <a:ext uri="{FF2B5EF4-FFF2-40B4-BE49-F238E27FC236}">
                        <a16:creationId xmlns:a16="http://schemas.microsoft.com/office/drawing/2014/main" id="{C90C3C1E-8CA9-0CDB-A338-E4D6DAB5E09D}"/>
                      </a:ext>
                    </a:extLst>
                  </p:cNvPr>
                  <p:cNvSpPr txBox="1"/>
                  <p:nvPr/>
                </p:nvSpPr>
                <p:spPr>
                  <a:xfrm>
                    <a:off x="6535492" y="3626446"/>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𝑖</m:t>
                              </m:r>
                            </m:sub>
                          </m:sSub>
                        </m:oMath>
                      </m:oMathPara>
                    </a14:m>
                    <a:endParaRPr sz="2000" dirty="0"/>
                  </a:p>
                </p:txBody>
              </p:sp>
            </mc:Choice>
            <mc:Fallback xmlns="">
              <p:sp>
                <p:nvSpPr>
                  <p:cNvPr id="60" name="Equation">
                    <a:extLst>
                      <a:ext uri="{FF2B5EF4-FFF2-40B4-BE49-F238E27FC236}">
                        <a16:creationId xmlns:a16="http://schemas.microsoft.com/office/drawing/2014/main" id="{C90C3C1E-8CA9-0CDB-A338-E4D6DAB5E09D}"/>
                      </a:ext>
                    </a:extLst>
                  </p:cNvPr>
                  <p:cNvSpPr txBox="1">
                    <a:spLocks noRot="1" noChangeAspect="1" noMove="1" noResize="1" noEditPoints="1" noAdjustHandles="1" noChangeArrowheads="1" noChangeShapeType="1" noTextEdit="1"/>
                  </p:cNvSpPr>
                  <p:nvPr/>
                </p:nvSpPr>
                <p:spPr>
                  <a:xfrm>
                    <a:off x="6535492" y="3626446"/>
                    <a:ext cx="667639" cy="307777"/>
                  </a:xfrm>
                  <a:prstGeom prst="rect">
                    <a:avLst/>
                  </a:prstGeom>
                  <a:blipFill>
                    <a:blip r:embed="rId19"/>
                    <a:stretch>
                      <a:fillRect b="-42857"/>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1" name="Equation">
                    <a:extLst>
                      <a:ext uri="{FF2B5EF4-FFF2-40B4-BE49-F238E27FC236}">
                        <a16:creationId xmlns:a16="http://schemas.microsoft.com/office/drawing/2014/main" id="{2F8B73BF-A29A-E34E-BA70-02A6AAD0E11D}"/>
                      </a:ext>
                    </a:extLst>
                  </p:cNvPr>
                  <p:cNvSpPr txBox="1"/>
                  <p:nvPr/>
                </p:nvSpPr>
                <p:spPr>
                  <a:xfrm>
                    <a:off x="6570889" y="1463935"/>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0</m:t>
                              </m:r>
                            </m:sub>
                          </m:sSub>
                        </m:oMath>
                      </m:oMathPara>
                    </a14:m>
                    <a:endParaRPr sz="2000" dirty="0"/>
                  </a:p>
                </p:txBody>
              </p:sp>
            </mc:Choice>
            <mc:Fallback xmlns="">
              <p:sp>
                <p:nvSpPr>
                  <p:cNvPr id="61" name="Equation">
                    <a:extLst>
                      <a:ext uri="{FF2B5EF4-FFF2-40B4-BE49-F238E27FC236}">
                        <a16:creationId xmlns:a16="http://schemas.microsoft.com/office/drawing/2014/main" id="{2F8B73BF-A29A-E34E-BA70-02A6AAD0E11D}"/>
                      </a:ext>
                    </a:extLst>
                  </p:cNvPr>
                  <p:cNvSpPr txBox="1">
                    <a:spLocks noRot="1" noChangeAspect="1" noMove="1" noResize="1" noEditPoints="1" noAdjustHandles="1" noChangeArrowheads="1" noChangeShapeType="1" noTextEdit="1"/>
                  </p:cNvSpPr>
                  <p:nvPr/>
                </p:nvSpPr>
                <p:spPr>
                  <a:xfrm>
                    <a:off x="6570889" y="1463935"/>
                    <a:ext cx="667639" cy="307777"/>
                  </a:xfrm>
                  <a:prstGeom prst="rect">
                    <a:avLst/>
                  </a:prstGeom>
                  <a:blipFill>
                    <a:blip r:embed="rId20"/>
                    <a:stretch>
                      <a:fillRect b="-47619"/>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62" name="Equation">
                    <a:extLst>
                      <a:ext uri="{FF2B5EF4-FFF2-40B4-BE49-F238E27FC236}">
                        <a16:creationId xmlns:a16="http://schemas.microsoft.com/office/drawing/2014/main" id="{197B811E-7F1E-19CE-9229-62435BAEE007}"/>
                      </a:ext>
                    </a:extLst>
                  </p:cNvPr>
                  <p:cNvSpPr txBox="1"/>
                  <p:nvPr/>
                </p:nvSpPr>
                <p:spPr>
                  <a:xfrm>
                    <a:off x="6579530" y="5054402"/>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17</m:t>
                              </m:r>
                            </m:sub>
                          </m:sSub>
                        </m:oMath>
                      </m:oMathPara>
                    </a14:m>
                    <a:endParaRPr sz="2000" dirty="0"/>
                  </a:p>
                </p:txBody>
              </p:sp>
            </mc:Choice>
            <mc:Fallback xmlns="">
              <p:sp>
                <p:nvSpPr>
                  <p:cNvPr id="62" name="Equation">
                    <a:extLst>
                      <a:ext uri="{FF2B5EF4-FFF2-40B4-BE49-F238E27FC236}">
                        <a16:creationId xmlns:a16="http://schemas.microsoft.com/office/drawing/2014/main" id="{197B811E-7F1E-19CE-9229-62435BAEE007}"/>
                      </a:ext>
                    </a:extLst>
                  </p:cNvPr>
                  <p:cNvSpPr txBox="1">
                    <a:spLocks noRot="1" noChangeAspect="1" noMove="1" noResize="1" noEditPoints="1" noAdjustHandles="1" noChangeArrowheads="1" noChangeShapeType="1" noTextEdit="1"/>
                  </p:cNvSpPr>
                  <p:nvPr/>
                </p:nvSpPr>
                <p:spPr>
                  <a:xfrm>
                    <a:off x="6579530" y="5054402"/>
                    <a:ext cx="667639" cy="307777"/>
                  </a:xfrm>
                  <a:prstGeom prst="rect">
                    <a:avLst/>
                  </a:prstGeom>
                  <a:blipFill>
                    <a:blip r:embed="rId21"/>
                    <a:stretch>
                      <a:fillRect b="-55000"/>
                    </a:stretch>
                  </a:blipFill>
                  <a:ln w="12700">
                    <a:miter lim="400000"/>
                  </a:ln>
                </p:spPr>
                <p:txBody>
                  <a:bodyPr/>
                  <a:lstStyle/>
                  <a:p>
                    <a:r>
                      <a:rPr lang="en-JP">
                        <a:noFill/>
                      </a:rPr>
                      <a:t> </a:t>
                    </a:r>
                  </a:p>
                </p:txBody>
              </p:sp>
            </mc:Fallback>
          </mc:AlternateContent>
          <p:grpSp>
            <p:nvGrpSpPr>
              <p:cNvPr id="63" name="Group 62">
                <a:extLst>
                  <a:ext uri="{FF2B5EF4-FFF2-40B4-BE49-F238E27FC236}">
                    <a16:creationId xmlns:a16="http://schemas.microsoft.com/office/drawing/2014/main" id="{712E7D30-30B4-7010-C5CE-E72B973A356D}"/>
                  </a:ext>
                </a:extLst>
              </p:cNvPr>
              <p:cNvGrpSpPr/>
              <p:nvPr/>
            </p:nvGrpSpPr>
            <p:grpSpPr>
              <a:xfrm rot="2700000">
                <a:off x="6996785" y="2774128"/>
                <a:ext cx="350519" cy="350519"/>
                <a:chOff x="3361765" y="2675965"/>
                <a:chExt cx="350519" cy="350519"/>
              </a:xfrm>
            </p:grpSpPr>
            <p:sp>
              <p:nvSpPr>
                <p:cNvPr id="64" name="Oval 63">
                  <a:extLst>
                    <a:ext uri="{FF2B5EF4-FFF2-40B4-BE49-F238E27FC236}">
                      <a16:creationId xmlns:a16="http://schemas.microsoft.com/office/drawing/2014/main" id="{BA0C32BF-5F75-F3D0-46B8-9E584C3F6725}"/>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5" name="Oval 64">
                  <a:extLst>
                    <a:ext uri="{FF2B5EF4-FFF2-40B4-BE49-F238E27FC236}">
                      <a16:creationId xmlns:a16="http://schemas.microsoft.com/office/drawing/2014/main" id="{CC4C274C-E059-B595-A84E-08533EA36D1B}"/>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6" name="Oval 65">
                  <a:extLst>
                    <a:ext uri="{FF2B5EF4-FFF2-40B4-BE49-F238E27FC236}">
                      <a16:creationId xmlns:a16="http://schemas.microsoft.com/office/drawing/2014/main" id="{2745F9D1-1858-AA9B-DEE7-81C458EA3A3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67" name="Group 66">
                <a:extLst>
                  <a:ext uri="{FF2B5EF4-FFF2-40B4-BE49-F238E27FC236}">
                    <a16:creationId xmlns:a16="http://schemas.microsoft.com/office/drawing/2014/main" id="{A7E645A8-1007-F87A-88AA-2193D5F44AC3}"/>
                  </a:ext>
                </a:extLst>
              </p:cNvPr>
              <p:cNvGrpSpPr/>
              <p:nvPr/>
            </p:nvGrpSpPr>
            <p:grpSpPr>
              <a:xfrm rot="2700000">
                <a:off x="7011398" y="4294893"/>
                <a:ext cx="350519" cy="350519"/>
                <a:chOff x="3361765" y="2675965"/>
                <a:chExt cx="350519" cy="350519"/>
              </a:xfrm>
            </p:grpSpPr>
            <p:sp>
              <p:nvSpPr>
                <p:cNvPr id="68" name="Oval 67">
                  <a:extLst>
                    <a:ext uri="{FF2B5EF4-FFF2-40B4-BE49-F238E27FC236}">
                      <a16:creationId xmlns:a16="http://schemas.microsoft.com/office/drawing/2014/main" id="{48E6D247-9435-6EA6-3382-FCF5AE16F85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Oval 68">
                  <a:extLst>
                    <a:ext uri="{FF2B5EF4-FFF2-40B4-BE49-F238E27FC236}">
                      <a16:creationId xmlns:a16="http://schemas.microsoft.com/office/drawing/2014/main" id="{D5E38508-7181-8299-591E-1E726F7A2A31}"/>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0" name="Oval 69">
                  <a:extLst>
                    <a:ext uri="{FF2B5EF4-FFF2-40B4-BE49-F238E27FC236}">
                      <a16:creationId xmlns:a16="http://schemas.microsoft.com/office/drawing/2014/main" id="{D413FEE7-038E-C211-EFF2-2769E1FB07D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71" name="Parallelogram 70">
                <a:extLst>
                  <a:ext uri="{FF2B5EF4-FFF2-40B4-BE49-F238E27FC236}">
                    <a16:creationId xmlns:a16="http://schemas.microsoft.com/office/drawing/2014/main" id="{CA05A826-C5B3-1975-0EC1-68234A7A72B7}"/>
                  </a:ext>
                </a:extLst>
              </p:cNvPr>
              <p:cNvSpPr/>
              <p:nvPr/>
            </p:nvSpPr>
            <p:spPr>
              <a:xfrm rot="16200000" flipV="1">
                <a:off x="395962" y="3001029"/>
                <a:ext cx="221535" cy="58587"/>
              </a:xfrm>
              <a:prstGeom prst="parallelogram">
                <a:avLst>
                  <a:gd name="adj" fmla="val 87845"/>
                </a:avLst>
              </a:prstGeom>
              <a:solidFill>
                <a:schemeClr val="accent2">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2" name="Parallelogram 71">
                <a:extLst>
                  <a:ext uri="{FF2B5EF4-FFF2-40B4-BE49-F238E27FC236}">
                    <a16:creationId xmlns:a16="http://schemas.microsoft.com/office/drawing/2014/main" id="{B9AC0904-63AA-F365-7429-17DFA833B082}"/>
                  </a:ext>
                </a:extLst>
              </p:cNvPr>
              <p:cNvSpPr/>
              <p:nvPr/>
            </p:nvSpPr>
            <p:spPr>
              <a:xfrm rot="16200000" flipV="1">
                <a:off x="3081596" y="3572775"/>
                <a:ext cx="221535" cy="58587"/>
              </a:xfrm>
              <a:prstGeom prst="parallelogram">
                <a:avLst>
                  <a:gd name="adj" fmla="val 87845"/>
                </a:avLst>
              </a:prstGeom>
              <a:solidFill>
                <a:schemeClr val="accent2">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73" name="Straight Arrow Connector 72">
                <a:extLst>
                  <a:ext uri="{FF2B5EF4-FFF2-40B4-BE49-F238E27FC236}">
                    <a16:creationId xmlns:a16="http://schemas.microsoft.com/office/drawing/2014/main" id="{A7809A2E-4604-C1A3-EDE4-EE5CA25B75F6}"/>
                  </a:ext>
                </a:extLst>
              </p:cNvPr>
              <p:cNvCxnSpPr>
                <a:cxnSpLocks/>
              </p:cNvCxnSpPr>
              <p:nvPr/>
            </p:nvCxnSpPr>
            <p:spPr>
              <a:xfrm>
                <a:off x="587432" y="3051372"/>
                <a:ext cx="2555711" cy="52887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2E04E29-08C2-54A8-BC3A-F2D8C987131D}"/>
                  </a:ext>
                </a:extLst>
              </p:cNvPr>
              <p:cNvCxnSpPr>
                <a:cxnSpLocks/>
                <a:endCxn id="54" idx="3"/>
              </p:cNvCxnSpPr>
              <p:nvPr/>
            </p:nvCxnSpPr>
            <p:spPr>
              <a:xfrm flipV="1">
                <a:off x="3229693" y="3314169"/>
                <a:ext cx="2422467" cy="2870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22C423C4-2C01-9C80-5F8F-7A1A77CCF241}"/>
                  </a:ext>
                </a:extLst>
              </p:cNvPr>
              <p:cNvGrpSpPr/>
              <p:nvPr/>
            </p:nvGrpSpPr>
            <p:grpSpPr>
              <a:xfrm rot="2700000">
                <a:off x="475534" y="3266658"/>
                <a:ext cx="84200" cy="84200"/>
                <a:chOff x="3361765" y="2675965"/>
                <a:chExt cx="350519" cy="350519"/>
              </a:xfrm>
            </p:grpSpPr>
            <p:sp>
              <p:nvSpPr>
                <p:cNvPr id="76" name="Oval 75">
                  <a:extLst>
                    <a:ext uri="{FF2B5EF4-FFF2-40B4-BE49-F238E27FC236}">
                      <a16:creationId xmlns:a16="http://schemas.microsoft.com/office/drawing/2014/main" id="{FE9BD4FB-3094-4B13-9B4E-95EB223F38FB}"/>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7" name="Oval 76">
                  <a:extLst>
                    <a:ext uri="{FF2B5EF4-FFF2-40B4-BE49-F238E27FC236}">
                      <a16:creationId xmlns:a16="http://schemas.microsoft.com/office/drawing/2014/main" id="{403923B6-E932-E974-B703-78B0419CC761}"/>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8" name="Oval 77">
                  <a:extLst>
                    <a:ext uri="{FF2B5EF4-FFF2-40B4-BE49-F238E27FC236}">
                      <a16:creationId xmlns:a16="http://schemas.microsoft.com/office/drawing/2014/main" id="{18C671C2-2CED-4906-5E48-81A786B085E4}"/>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9" name="Group 78">
                <a:extLst>
                  <a:ext uri="{FF2B5EF4-FFF2-40B4-BE49-F238E27FC236}">
                    <a16:creationId xmlns:a16="http://schemas.microsoft.com/office/drawing/2014/main" id="{DF5C5C05-FE06-ACF5-4026-B65AE526A666}"/>
                  </a:ext>
                </a:extLst>
              </p:cNvPr>
              <p:cNvGrpSpPr/>
              <p:nvPr/>
            </p:nvGrpSpPr>
            <p:grpSpPr>
              <a:xfrm rot="16461654">
                <a:off x="603659" y="2901394"/>
                <a:ext cx="84200" cy="84200"/>
                <a:chOff x="3361765" y="2675965"/>
                <a:chExt cx="350519" cy="350519"/>
              </a:xfrm>
            </p:grpSpPr>
            <p:sp>
              <p:nvSpPr>
                <p:cNvPr id="80" name="Oval 79">
                  <a:extLst>
                    <a:ext uri="{FF2B5EF4-FFF2-40B4-BE49-F238E27FC236}">
                      <a16:creationId xmlns:a16="http://schemas.microsoft.com/office/drawing/2014/main" id="{5775C7D1-810B-DE43-D9EE-02F39A3106AF}"/>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1" name="Oval 80">
                  <a:extLst>
                    <a:ext uri="{FF2B5EF4-FFF2-40B4-BE49-F238E27FC236}">
                      <a16:creationId xmlns:a16="http://schemas.microsoft.com/office/drawing/2014/main" id="{B32216F7-3381-CA02-D0D3-7D80ADD89769}"/>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2" name="Oval 81">
                  <a:extLst>
                    <a:ext uri="{FF2B5EF4-FFF2-40B4-BE49-F238E27FC236}">
                      <a16:creationId xmlns:a16="http://schemas.microsoft.com/office/drawing/2014/main" id="{BD7290B6-DDC0-DC54-3C1E-F703660C285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3" name="Group 82">
                <a:extLst>
                  <a:ext uri="{FF2B5EF4-FFF2-40B4-BE49-F238E27FC236}">
                    <a16:creationId xmlns:a16="http://schemas.microsoft.com/office/drawing/2014/main" id="{10AA2EEE-6548-F4AE-4BCB-19FF7878F418}"/>
                  </a:ext>
                </a:extLst>
              </p:cNvPr>
              <p:cNvGrpSpPr/>
              <p:nvPr/>
            </p:nvGrpSpPr>
            <p:grpSpPr>
              <a:xfrm rot="2700000">
                <a:off x="3150089" y="3815733"/>
                <a:ext cx="84200" cy="84200"/>
                <a:chOff x="3361765" y="2675965"/>
                <a:chExt cx="350519" cy="350519"/>
              </a:xfrm>
            </p:grpSpPr>
            <p:sp>
              <p:nvSpPr>
                <p:cNvPr id="84" name="Oval 83">
                  <a:extLst>
                    <a:ext uri="{FF2B5EF4-FFF2-40B4-BE49-F238E27FC236}">
                      <a16:creationId xmlns:a16="http://schemas.microsoft.com/office/drawing/2014/main" id="{9F1C8970-6811-6FE1-E014-B0F40FDACB0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5" name="Oval 84">
                  <a:extLst>
                    <a:ext uri="{FF2B5EF4-FFF2-40B4-BE49-F238E27FC236}">
                      <a16:creationId xmlns:a16="http://schemas.microsoft.com/office/drawing/2014/main" id="{10A6E562-984F-4226-E2E4-50AA4D64128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6" name="Oval 85">
                  <a:extLst>
                    <a:ext uri="{FF2B5EF4-FFF2-40B4-BE49-F238E27FC236}">
                      <a16:creationId xmlns:a16="http://schemas.microsoft.com/office/drawing/2014/main" id="{9C72BCF1-B88B-C929-86EC-CBB9F2C72777}"/>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7" name="Group 86">
                <a:extLst>
                  <a:ext uri="{FF2B5EF4-FFF2-40B4-BE49-F238E27FC236}">
                    <a16:creationId xmlns:a16="http://schemas.microsoft.com/office/drawing/2014/main" id="{FE119139-1D72-F534-56F4-4B10DBF5658A}"/>
                  </a:ext>
                </a:extLst>
              </p:cNvPr>
              <p:cNvGrpSpPr/>
              <p:nvPr/>
            </p:nvGrpSpPr>
            <p:grpSpPr>
              <a:xfrm rot="16461654">
                <a:off x="3278214" y="3450469"/>
                <a:ext cx="84200" cy="84200"/>
                <a:chOff x="3361765" y="2675965"/>
                <a:chExt cx="350519" cy="350519"/>
              </a:xfrm>
            </p:grpSpPr>
            <p:sp>
              <p:nvSpPr>
                <p:cNvPr id="88" name="Oval 87">
                  <a:extLst>
                    <a:ext uri="{FF2B5EF4-FFF2-40B4-BE49-F238E27FC236}">
                      <a16:creationId xmlns:a16="http://schemas.microsoft.com/office/drawing/2014/main" id="{B3C18086-F956-F3F7-C3C1-C262291A940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9" name="Oval 88">
                  <a:extLst>
                    <a:ext uri="{FF2B5EF4-FFF2-40B4-BE49-F238E27FC236}">
                      <a16:creationId xmlns:a16="http://schemas.microsoft.com/office/drawing/2014/main" id="{B489C6AD-D0FC-3653-754F-E93829E5A26F}"/>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0" name="Oval 89">
                  <a:extLst>
                    <a:ext uri="{FF2B5EF4-FFF2-40B4-BE49-F238E27FC236}">
                      <a16:creationId xmlns:a16="http://schemas.microsoft.com/office/drawing/2014/main" id="{CB0D1E72-D66C-0087-E1ED-1DB8BB80FE7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91" name="Straight Arrow Connector 90">
                <a:extLst>
                  <a:ext uri="{FF2B5EF4-FFF2-40B4-BE49-F238E27FC236}">
                    <a16:creationId xmlns:a16="http://schemas.microsoft.com/office/drawing/2014/main" id="{F4858E70-20F8-998D-2A0F-D083E8A86086}"/>
                  </a:ext>
                </a:extLst>
              </p:cNvPr>
              <p:cNvCxnSpPr>
                <a:cxnSpLocks/>
              </p:cNvCxnSpPr>
              <p:nvPr/>
            </p:nvCxnSpPr>
            <p:spPr>
              <a:xfrm>
                <a:off x="196396" y="3368952"/>
                <a:ext cx="2746951" cy="5872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58A3F43-C16D-9A50-119A-92BECDED0B7F}"/>
                  </a:ext>
                </a:extLst>
              </p:cNvPr>
              <p:cNvCxnSpPr>
                <a:cxnSpLocks/>
                <a:endCxn id="54" idx="3"/>
              </p:cNvCxnSpPr>
              <p:nvPr/>
            </p:nvCxnSpPr>
            <p:spPr>
              <a:xfrm flipV="1">
                <a:off x="2966215" y="3314169"/>
                <a:ext cx="2685945" cy="6420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4DA0F15-2CD3-B6B2-C5B1-830EF63A9CD4}"/>
                  </a:ext>
                </a:extLst>
              </p:cNvPr>
              <p:cNvCxnSpPr>
                <a:cxnSpLocks/>
              </p:cNvCxnSpPr>
              <p:nvPr/>
            </p:nvCxnSpPr>
            <p:spPr>
              <a:xfrm>
                <a:off x="1322532" y="3427588"/>
                <a:ext cx="2718866" cy="5780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228668A-1F81-FC1B-6270-2D67DF7875DA}"/>
                  </a:ext>
                </a:extLst>
              </p:cNvPr>
              <p:cNvCxnSpPr>
                <a:cxnSpLocks/>
              </p:cNvCxnSpPr>
              <p:nvPr/>
            </p:nvCxnSpPr>
            <p:spPr>
              <a:xfrm flipV="1">
                <a:off x="3987094" y="3319104"/>
                <a:ext cx="1653632" cy="6864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9F3FCFF-9EC3-2C07-0F16-3826815B0831}"/>
                  </a:ext>
                </a:extLst>
              </p:cNvPr>
              <p:cNvGrpSpPr/>
              <p:nvPr/>
            </p:nvGrpSpPr>
            <p:grpSpPr>
              <a:xfrm rot="2700000">
                <a:off x="2210629" y="3560156"/>
                <a:ext cx="84200" cy="84200"/>
                <a:chOff x="3361765" y="2675965"/>
                <a:chExt cx="350519" cy="350519"/>
              </a:xfrm>
            </p:grpSpPr>
            <p:sp>
              <p:nvSpPr>
                <p:cNvPr id="96" name="Oval 95">
                  <a:extLst>
                    <a:ext uri="{FF2B5EF4-FFF2-40B4-BE49-F238E27FC236}">
                      <a16:creationId xmlns:a16="http://schemas.microsoft.com/office/drawing/2014/main" id="{336D0419-B26A-AE5F-2EC4-9714FBD923FB}"/>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97" name="Oval 96">
                  <a:extLst>
                    <a:ext uri="{FF2B5EF4-FFF2-40B4-BE49-F238E27FC236}">
                      <a16:creationId xmlns:a16="http://schemas.microsoft.com/office/drawing/2014/main" id="{88EB53B4-9823-3C15-3B60-AD24A1CDAC1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 name="Oval 97">
                  <a:extLst>
                    <a:ext uri="{FF2B5EF4-FFF2-40B4-BE49-F238E27FC236}">
                      <a16:creationId xmlns:a16="http://schemas.microsoft.com/office/drawing/2014/main" id="{71BF96E0-CD66-2240-6C93-E00EB992F932}"/>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99" name="Oval 98">
                <a:extLst>
                  <a:ext uri="{FF2B5EF4-FFF2-40B4-BE49-F238E27FC236}">
                    <a16:creationId xmlns:a16="http://schemas.microsoft.com/office/drawing/2014/main" id="{F3071F10-4C4E-F621-5400-0BC246FBDAD8}"/>
                  </a:ext>
                </a:extLst>
              </p:cNvPr>
              <p:cNvSpPr/>
              <p:nvPr/>
            </p:nvSpPr>
            <p:spPr>
              <a:xfrm>
                <a:off x="7794325" y="1504830"/>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0" name="Oval 99">
                <a:extLst>
                  <a:ext uri="{FF2B5EF4-FFF2-40B4-BE49-F238E27FC236}">
                    <a16:creationId xmlns:a16="http://schemas.microsoft.com/office/drawing/2014/main" id="{9D3BEE8F-FA11-BBAE-AB5B-C5890D10087B}"/>
                  </a:ext>
                </a:extLst>
              </p:cNvPr>
              <p:cNvSpPr/>
              <p:nvPr/>
            </p:nvSpPr>
            <p:spPr>
              <a:xfrm>
                <a:off x="7808939" y="2070588"/>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 name="Oval 100">
                <a:extLst>
                  <a:ext uri="{FF2B5EF4-FFF2-40B4-BE49-F238E27FC236}">
                    <a16:creationId xmlns:a16="http://schemas.microsoft.com/office/drawing/2014/main" id="{7A6547E4-3CEA-508E-8FDD-F09A888CCB42}"/>
                  </a:ext>
                </a:extLst>
              </p:cNvPr>
              <p:cNvSpPr/>
              <p:nvPr/>
            </p:nvSpPr>
            <p:spPr>
              <a:xfrm>
                <a:off x="7823553" y="5103975"/>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 name="Oval 101">
                <a:extLst>
                  <a:ext uri="{FF2B5EF4-FFF2-40B4-BE49-F238E27FC236}">
                    <a16:creationId xmlns:a16="http://schemas.microsoft.com/office/drawing/2014/main" id="{27EEB031-8726-A535-AF76-4B4783A5CC5C}"/>
                  </a:ext>
                </a:extLst>
              </p:cNvPr>
              <p:cNvSpPr/>
              <p:nvPr/>
            </p:nvSpPr>
            <p:spPr>
              <a:xfrm>
                <a:off x="7811027" y="3688533"/>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103" name="Equation">
                    <a:extLst>
                      <a:ext uri="{FF2B5EF4-FFF2-40B4-BE49-F238E27FC236}">
                        <a16:creationId xmlns:a16="http://schemas.microsoft.com/office/drawing/2014/main" id="{878EE5BB-ADEE-8ED2-B61F-059A63479883}"/>
                      </a:ext>
                    </a:extLst>
                  </p:cNvPr>
                  <p:cNvSpPr txBox="1"/>
                  <p:nvPr/>
                </p:nvSpPr>
                <p:spPr>
                  <a:xfrm>
                    <a:off x="7803311" y="3626446"/>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m:rPr>
                                  <m:sty m:val="p"/>
                                </m:rPr>
                                <a:rPr lang="en-US" sz="2000" b="0" i="0" smtClean="0">
                                  <a:solidFill>
                                    <a:srgbClr val="000000"/>
                                  </a:solidFill>
                                  <a:latin typeface="Cambria Math" panose="02040503050406030204" pitchFamily="18" charset="0"/>
                                </a:rPr>
                                <m:t>i</m:t>
                              </m:r>
                            </m:sub>
                          </m:sSub>
                        </m:oMath>
                      </m:oMathPara>
                    </a14:m>
                    <a:endParaRPr sz="2000" dirty="0"/>
                  </a:p>
                </p:txBody>
              </p:sp>
            </mc:Choice>
            <mc:Fallback xmlns="">
              <p:sp>
                <p:nvSpPr>
                  <p:cNvPr id="103" name="Equation">
                    <a:extLst>
                      <a:ext uri="{FF2B5EF4-FFF2-40B4-BE49-F238E27FC236}">
                        <a16:creationId xmlns:a16="http://schemas.microsoft.com/office/drawing/2014/main" id="{878EE5BB-ADEE-8ED2-B61F-059A63479883}"/>
                      </a:ext>
                    </a:extLst>
                  </p:cNvPr>
                  <p:cNvSpPr txBox="1">
                    <a:spLocks noRot="1" noChangeAspect="1" noMove="1" noResize="1" noEditPoints="1" noAdjustHandles="1" noChangeArrowheads="1" noChangeShapeType="1" noTextEdit="1"/>
                  </p:cNvSpPr>
                  <p:nvPr/>
                </p:nvSpPr>
                <p:spPr>
                  <a:xfrm>
                    <a:off x="7803311" y="3626446"/>
                    <a:ext cx="667639" cy="307777"/>
                  </a:xfrm>
                  <a:prstGeom prst="rect">
                    <a:avLst/>
                  </a:prstGeom>
                  <a:blipFill>
                    <a:blip r:embed="rId22"/>
                    <a:stretch>
                      <a:fillRect b="-38095"/>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04" name="Equation">
                    <a:extLst>
                      <a:ext uri="{FF2B5EF4-FFF2-40B4-BE49-F238E27FC236}">
                        <a16:creationId xmlns:a16="http://schemas.microsoft.com/office/drawing/2014/main" id="{6796146A-93E4-61FD-8CED-71A4BAC5FF0D}"/>
                      </a:ext>
                    </a:extLst>
                  </p:cNvPr>
                  <p:cNvSpPr txBox="1"/>
                  <p:nvPr/>
                </p:nvSpPr>
                <p:spPr>
                  <a:xfrm>
                    <a:off x="7838708" y="1463935"/>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a:rPr lang="en-US" sz="2000" b="0" i="1" smtClean="0">
                                  <a:solidFill>
                                    <a:srgbClr val="000000"/>
                                  </a:solidFill>
                                  <a:latin typeface="Cambria Math" panose="02040503050406030204" pitchFamily="18" charset="0"/>
                                </a:rPr>
                                <m:t>0</m:t>
                              </m:r>
                            </m:sub>
                          </m:sSub>
                        </m:oMath>
                      </m:oMathPara>
                    </a14:m>
                    <a:endParaRPr sz="2000" dirty="0"/>
                  </a:p>
                </p:txBody>
              </p:sp>
            </mc:Choice>
            <mc:Fallback xmlns="">
              <p:sp>
                <p:nvSpPr>
                  <p:cNvPr id="104" name="Equation">
                    <a:extLst>
                      <a:ext uri="{FF2B5EF4-FFF2-40B4-BE49-F238E27FC236}">
                        <a16:creationId xmlns:a16="http://schemas.microsoft.com/office/drawing/2014/main" id="{6796146A-93E4-61FD-8CED-71A4BAC5FF0D}"/>
                      </a:ext>
                    </a:extLst>
                  </p:cNvPr>
                  <p:cNvSpPr txBox="1">
                    <a:spLocks noRot="1" noChangeAspect="1" noMove="1" noResize="1" noEditPoints="1" noAdjustHandles="1" noChangeArrowheads="1" noChangeShapeType="1" noTextEdit="1"/>
                  </p:cNvSpPr>
                  <p:nvPr/>
                </p:nvSpPr>
                <p:spPr>
                  <a:xfrm>
                    <a:off x="7838708" y="1463935"/>
                    <a:ext cx="667639" cy="307777"/>
                  </a:xfrm>
                  <a:prstGeom prst="rect">
                    <a:avLst/>
                  </a:prstGeom>
                  <a:blipFill>
                    <a:blip r:embed="rId23"/>
                    <a:stretch>
                      <a:fillRect b="-38095"/>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05" name="Equation">
                    <a:extLst>
                      <a:ext uri="{FF2B5EF4-FFF2-40B4-BE49-F238E27FC236}">
                        <a16:creationId xmlns:a16="http://schemas.microsoft.com/office/drawing/2014/main" id="{3B7D8F22-27C2-F38D-7BC5-F9F9635727A0}"/>
                      </a:ext>
                    </a:extLst>
                  </p:cNvPr>
                  <p:cNvSpPr txBox="1"/>
                  <p:nvPr/>
                </p:nvSpPr>
                <p:spPr>
                  <a:xfrm>
                    <a:off x="7847349" y="5054402"/>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a:rPr lang="en-US" sz="2000" b="0" i="1" smtClean="0">
                                  <a:solidFill>
                                    <a:srgbClr val="000000"/>
                                  </a:solidFill>
                                  <a:latin typeface="Cambria Math" panose="02040503050406030204" pitchFamily="18" charset="0"/>
                                </a:rPr>
                                <m:t>17</m:t>
                              </m:r>
                            </m:sub>
                          </m:sSub>
                        </m:oMath>
                      </m:oMathPara>
                    </a14:m>
                    <a:endParaRPr sz="2000" dirty="0"/>
                  </a:p>
                </p:txBody>
              </p:sp>
            </mc:Choice>
            <mc:Fallback xmlns="">
              <p:sp>
                <p:nvSpPr>
                  <p:cNvPr id="105" name="Equation">
                    <a:extLst>
                      <a:ext uri="{FF2B5EF4-FFF2-40B4-BE49-F238E27FC236}">
                        <a16:creationId xmlns:a16="http://schemas.microsoft.com/office/drawing/2014/main" id="{3B7D8F22-27C2-F38D-7BC5-F9F9635727A0}"/>
                      </a:ext>
                    </a:extLst>
                  </p:cNvPr>
                  <p:cNvSpPr txBox="1">
                    <a:spLocks noRot="1" noChangeAspect="1" noMove="1" noResize="1" noEditPoints="1" noAdjustHandles="1" noChangeArrowheads="1" noChangeShapeType="1" noTextEdit="1"/>
                  </p:cNvSpPr>
                  <p:nvPr/>
                </p:nvSpPr>
                <p:spPr>
                  <a:xfrm>
                    <a:off x="7847349" y="5054402"/>
                    <a:ext cx="667639" cy="307777"/>
                  </a:xfrm>
                  <a:prstGeom prst="rect">
                    <a:avLst/>
                  </a:prstGeom>
                  <a:blipFill>
                    <a:blip r:embed="rId24"/>
                    <a:stretch>
                      <a:fillRect b="-45000"/>
                    </a:stretch>
                  </a:blipFill>
                  <a:ln w="12700">
                    <a:miter lim="400000"/>
                  </a:ln>
                </p:spPr>
                <p:txBody>
                  <a:bodyPr/>
                  <a:lstStyle/>
                  <a:p>
                    <a:r>
                      <a:rPr lang="en-JP">
                        <a:noFill/>
                      </a:rPr>
                      <a:t> </a:t>
                    </a:r>
                  </a:p>
                </p:txBody>
              </p:sp>
            </mc:Fallback>
          </mc:AlternateContent>
          <p:grpSp>
            <p:nvGrpSpPr>
              <p:cNvPr id="106" name="Group 105">
                <a:extLst>
                  <a:ext uri="{FF2B5EF4-FFF2-40B4-BE49-F238E27FC236}">
                    <a16:creationId xmlns:a16="http://schemas.microsoft.com/office/drawing/2014/main" id="{76C2F2B0-092A-7D2B-96D9-2F966D66D0C2}"/>
                  </a:ext>
                </a:extLst>
              </p:cNvPr>
              <p:cNvGrpSpPr/>
              <p:nvPr/>
            </p:nvGrpSpPr>
            <p:grpSpPr>
              <a:xfrm rot="2700000">
                <a:off x="7690177" y="2774128"/>
                <a:ext cx="350519" cy="350519"/>
                <a:chOff x="3361765" y="2675965"/>
                <a:chExt cx="350519" cy="350519"/>
              </a:xfrm>
            </p:grpSpPr>
            <p:sp>
              <p:nvSpPr>
                <p:cNvPr id="107" name="Oval 106">
                  <a:extLst>
                    <a:ext uri="{FF2B5EF4-FFF2-40B4-BE49-F238E27FC236}">
                      <a16:creationId xmlns:a16="http://schemas.microsoft.com/office/drawing/2014/main" id="{CEE11CB7-219D-385C-1259-1AA807FFEE6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8" name="Oval 107">
                  <a:extLst>
                    <a:ext uri="{FF2B5EF4-FFF2-40B4-BE49-F238E27FC236}">
                      <a16:creationId xmlns:a16="http://schemas.microsoft.com/office/drawing/2014/main" id="{5DA808AB-8CF6-2B47-4D81-EEF7FB20EFF2}"/>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9" name="Oval 108">
                  <a:extLst>
                    <a:ext uri="{FF2B5EF4-FFF2-40B4-BE49-F238E27FC236}">
                      <a16:creationId xmlns:a16="http://schemas.microsoft.com/office/drawing/2014/main" id="{410A4958-47A1-7690-D814-83C5F2125520}"/>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110" name="Group 109">
                <a:extLst>
                  <a:ext uri="{FF2B5EF4-FFF2-40B4-BE49-F238E27FC236}">
                    <a16:creationId xmlns:a16="http://schemas.microsoft.com/office/drawing/2014/main" id="{4F70DF4A-6253-7FE4-B4F8-6BA285708693}"/>
                  </a:ext>
                </a:extLst>
              </p:cNvPr>
              <p:cNvGrpSpPr/>
              <p:nvPr/>
            </p:nvGrpSpPr>
            <p:grpSpPr>
              <a:xfrm rot="2700000">
                <a:off x="7704790" y="4294893"/>
                <a:ext cx="350519" cy="350519"/>
                <a:chOff x="3361765" y="2675965"/>
                <a:chExt cx="350519" cy="350519"/>
              </a:xfrm>
            </p:grpSpPr>
            <p:sp>
              <p:nvSpPr>
                <p:cNvPr id="111" name="Oval 110">
                  <a:extLst>
                    <a:ext uri="{FF2B5EF4-FFF2-40B4-BE49-F238E27FC236}">
                      <a16:creationId xmlns:a16="http://schemas.microsoft.com/office/drawing/2014/main" id="{09B43AD6-9F4B-27F5-4D52-F4443C59583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2" name="Oval 111">
                  <a:extLst>
                    <a:ext uri="{FF2B5EF4-FFF2-40B4-BE49-F238E27FC236}">
                      <a16:creationId xmlns:a16="http://schemas.microsoft.com/office/drawing/2014/main" id="{526482EC-2357-8589-8C20-61BB1F7E431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 name="Oval 112">
                  <a:extLst>
                    <a:ext uri="{FF2B5EF4-FFF2-40B4-BE49-F238E27FC236}">
                      <a16:creationId xmlns:a16="http://schemas.microsoft.com/office/drawing/2014/main" id="{1E670BE5-7348-92C7-369A-9BBE9C0F2A52}"/>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114" name="Straight Arrow Connector 113">
                <a:extLst>
                  <a:ext uri="{FF2B5EF4-FFF2-40B4-BE49-F238E27FC236}">
                    <a16:creationId xmlns:a16="http://schemas.microsoft.com/office/drawing/2014/main" id="{223AD33F-87C2-2550-D30A-D945EA8D248D}"/>
                  </a:ext>
                </a:extLst>
              </p:cNvPr>
              <p:cNvCxnSpPr>
                <a:cxnSpLocks/>
                <a:endCxn id="13" idx="2"/>
              </p:cNvCxnSpPr>
              <p:nvPr/>
            </p:nvCxnSpPr>
            <p:spPr>
              <a:xfrm>
                <a:off x="5675606" y="3314169"/>
                <a:ext cx="1442029" cy="4873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5B8DDD7-601C-A7EA-8E16-D94C95C344D8}"/>
                  </a:ext>
                </a:extLst>
              </p:cNvPr>
              <p:cNvCxnSpPr>
                <a:cxnSpLocks/>
                <a:endCxn id="13" idx="2"/>
              </p:cNvCxnSpPr>
              <p:nvPr/>
            </p:nvCxnSpPr>
            <p:spPr>
              <a:xfrm>
                <a:off x="6117006" y="3304119"/>
                <a:ext cx="1000629" cy="4974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BBB9FE-ED2F-9B85-7D92-1DA3A9ABB342}"/>
                  </a:ext>
                </a:extLst>
              </p:cNvPr>
              <p:cNvCxnSpPr>
                <a:cxnSpLocks/>
                <a:stCxn id="7" idx="4"/>
                <a:endCxn id="13" idx="2"/>
              </p:cNvCxnSpPr>
              <p:nvPr/>
            </p:nvCxnSpPr>
            <p:spPr>
              <a:xfrm>
                <a:off x="5401174" y="3281541"/>
                <a:ext cx="1716461" cy="5199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Equation">
                    <a:extLst>
                      <a:ext uri="{FF2B5EF4-FFF2-40B4-BE49-F238E27FC236}">
                        <a16:creationId xmlns:a16="http://schemas.microsoft.com/office/drawing/2014/main" id="{2311B982-B67B-B63F-51CD-211F558D7464}"/>
                      </a:ext>
                    </a:extLst>
                  </p:cNvPr>
                  <p:cNvSpPr txBox="1"/>
                  <p:nvPr/>
                </p:nvSpPr>
                <p:spPr>
                  <a:xfrm>
                    <a:off x="388677" y="4100930"/>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xmlns="">
              <p:sp>
                <p:nvSpPr>
                  <p:cNvPr id="117" name="Equation">
                    <a:extLst>
                      <a:ext uri="{FF2B5EF4-FFF2-40B4-BE49-F238E27FC236}">
                        <a16:creationId xmlns:a16="http://schemas.microsoft.com/office/drawing/2014/main" id="{2311B982-B67B-B63F-51CD-211F558D7464}"/>
                      </a:ext>
                    </a:extLst>
                  </p:cNvPr>
                  <p:cNvSpPr txBox="1">
                    <a:spLocks noRot="1" noChangeAspect="1" noMove="1" noResize="1" noEditPoints="1" noAdjustHandles="1" noChangeArrowheads="1" noChangeShapeType="1" noTextEdit="1"/>
                  </p:cNvSpPr>
                  <p:nvPr/>
                </p:nvSpPr>
                <p:spPr>
                  <a:xfrm>
                    <a:off x="388677" y="4100930"/>
                    <a:ext cx="404554" cy="276999"/>
                  </a:xfrm>
                  <a:prstGeom prst="rect">
                    <a:avLst/>
                  </a:prstGeom>
                  <a:blipFill>
                    <a:blip r:embed="rId25"/>
                    <a:stretch>
                      <a:fillRect l="-3704" b="-63158"/>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18" name="Equation">
                    <a:extLst>
                      <a:ext uri="{FF2B5EF4-FFF2-40B4-BE49-F238E27FC236}">
                        <a16:creationId xmlns:a16="http://schemas.microsoft.com/office/drawing/2014/main" id="{5D7D86C7-1CCE-A6DE-C1BF-63373279BB4D}"/>
                      </a:ext>
                    </a:extLst>
                  </p:cNvPr>
                  <p:cNvSpPr txBox="1"/>
                  <p:nvPr/>
                </p:nvSpPr>
                <p:spPr>
                  <a:xfrm>
                    <a:off x="-147177" y="4108825"/>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dirty="0"/>
                  </a:p>
                </p:txBody>
              </p:sp>
            </mc:Choice>
            <mc:Fallback xmlns="">
              <p:sp>
                <p:nvSpPr>
                  <p:cNvPr id="118" name="Equation">
                    <a:extLst>
                      <a:ext uri="{FF2B5EF4-FFF2-40B4-BE49-F238E27FC236}">
                        <a16:creationId xmlns:a16="http://schemas.microsoft.com/office/drawing/2014/main" id="{5D7D86C7-1CCE-A6DE-C1BF-63373279BB4D}"/>
                      </a:ext>
                    </a:extLst>
                  </p:cNvPr>
                  <p:cNvSpPr txBox="1">
                    <a:spLocks noRot="1" noChangeAspect="1" noMove="1" noResize="1" noEditPoints="1" noAdjustHandles="1" noChangeArrowheads="1" noChangeShapeType="1" noTextEdit="1"/>
                  </p:cNvSpPr>
                  <p:nvPr/>
                </p:nvSpPr>
                <p:spPr>
                  <a:xfrm>
                    <a:off x="-147177" y="4108825"/>
                    <a:ext cx="343573" cy="276999"/>
                  </a:xfrm>
                  <a:prstGeom prst="rect">
                    <a:avLst/>
                  </a:prstGeom>
                  <a:blipFill>
                    <a:blip r:embed="rId26"/>
                    <a:stretch>
                      <a:fillRect r="-4348" b="-26316"/>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19" name="Equation">
                    <a:extLst>
                      <a:ext uri="{FF2B5EF4-FFF2-40B4-BE49-F238E27FC236}">
                        <a16:creationId xmlns:a16="http://schemas.microsoft.com/office/drawing/2014/main" id="{09E54EDD-3292-2B8F-DE91-6EEA7479C100}"/>
                      </a:ext>
                    </a:extLst>
                  </p:cNvPr>
                  <p:cNvSpPr txBox="1"/>
                  <p:nvPr/>
                </p:nvSpPr>
                <p:spPr>
                  <a:xfrm>
                    <a:off x="1148217" y="4110693"/>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xmlns="">
              <p:sp>
                <p:nvSpPr>
                  <p:cNvPr id="119" name="Equation">
                    <a:extLst>
                      <a:ext uri="{FF2B5EF4-FFF2-40B4-BE49-F238E27FC236}">
                        <a16:creationId xmlns:a16="http://schemas.microsoft.com/office/drawing/2014/main" id="{09E54EDD-3292-2B8F-DE91-6EEA7479C100}"/>
                      </a:ext>
                    </a:extLst>
                  </p:cNvPr>
                  <p:cNvSpPr txBox="1">
                    <a:spLocks noRot="1" noChangeAspect="1" noMove="1" noResize="1" noEditPoints="1" noAdjustHandles="1" noChangeArrowheads="1" noChangeShapeType="1" noTextEdit="1"/>
                  </p:cNvSpPr>
                  <p:nvPr/>
                </p:nvSpPr>
                <p:spPr>
                  <a:xfrm>
                    <a:off x="1148217" y="4110693"/>
                    <a:ext cx="343573" cy="276999"/>
                  </a:xfrm>
                  <a:prstGeom prst="rect">
                    <a:avLst/>
                  </a:prstGeom>
                  <a:blipFill>
                    <a:blip r:embed="rId27"/>
                    <a:stretch>
                      <a:fillRect l="-26087" r="-21739" b="-26316"/>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20" name="Equation">
                    <a:extLst>
                      <a:ext uri="{FF2B5EF4-FFF2-40B4-BE49-F238E27FC236}">
                        <a16:creationId xmlns:a16="http://schemas.microsoft.com/office/drawing/2014/main" id="{9E8BFF95-D60A-C474-FA52-18120F59B8BD}"/>
                      </a:ext>
                    </a:extLst>
                  </p:cNvPr>
                  <p:cNvSpPr txBox="1"/>
                  <p:nvPr/>
                </p:nvSpPr>
                <p:spPr>
                  <a:xfrm>
                    <a:off x="3153472" y="2918801"/>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xmlns="">
              <p:sp>
                <p:nvSpPr>
                  <p:cNvPr id="120" name="Equation">
                    <a:extLst>
                      <a:ext uri="{FF2B5EF4-FFF2-40B4-BE49-F238E27FC236}">
                        <a16:creationId xmlns:a16="http://schemas.microsoft.com/office/drawing/2014/main" id="{9E8BFF95-D60A-C474-FA52-18120F59B8BD}"/>
                      </a:ext>
                    </a:extLst>
                  </p:cNvPr>
                  <p:cNvSpPr txBox="1">
                    <a:spLocks noRot="1" noChangeAspect="1" noMove="1" noResize="1" noEditPoints="1" noAdjustHandles="1" noChangeArrowheads="1" noChangeShapeType="1" noTextEdit="1"/>
                  </p:cNvSpPr>
                  <p:nvPr/>
                </p:nvSpPr>
                <p:spPr>
                  <a:xfrm>
                    <a:off x="3153472" y="2918801"/>
                    <a:ext cx="404554" cy="276999"/>
                  </a:xfrm>
                  <a:prstGeom prst="rect">
                    <a:avLst/>
                  </a:prstGeom>
                  <a:blipFill>
                    <a:blip r:embed="rId25"/>
                    <a:stretch>
                      <a:fillRect l="-3704" b="-63158"/>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21" name="Equation">
                    <a:extLst>
                      <a:ext uri="{FF2B5EF4-FFF2-40B4-BE49-F238E27FC236}">
                        <a16:creationId xmlns:a16="http://schemas.microsoft.com/office/drawing/2014/main" id="{BBBD5CE6-A332-5A59-9218-C1A20C8F9747}"/>
                      </a:ext>
                    </a:extLst>
                  </p:cNvPr>
                  <p:cNvSpPr txBox="1"/>
                  <p:nvPr/>
                </p:nvSpPr>
                <p:spPr>
                  <a:xfrm>
                    <a:off x="2617618" y="2926696"/>
                    <a:ext cx="343573" cy="277000"/>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0" smtClean="0">
                              <a:solidFill>
                                <a:srgbClr val="000000"/>
                              </a:solidFill>
                              <a:latin typeface="Cambria Math" panose="02040503050406030204" pitchFamily="18" charset="0"/>
                            </a:rPr>
                            <m:t>1</m:t>
                          </m:r>
                        </m:oMath>
                      </m:oMathPara>
                    </a14:m>
                    <a:endParaRPr dirty="0"/>
                  </a:p>
                </p:txBody>
              </p:sp>
            </mc:Choice>
            <mc:Fallback xmlns="">
              <p:sp>
                <p:nvSpPr>
                  <p:cNvPr id="121" name="Equation">
                    <a:extLst>
                      <a:ext uri="{FF2B5EF4-FFF2-40B4-BE49-F238E27FC236}">
                        <a16:creationId xmlns:a16="http://schemas.microsoft.com/office/drawing/2014/main" id="{BBBD5CE6-A332-5A59-9218-C1A20C8F9747}"/>
                      </a:ext>
                    </a:extLst>
                  </p:cNvPr>
                  <p:cNvSpPr txBox="1">
                    <a:spLocks noRot="1" noChangeAspect="1" noMove="1" noResize="1" noEditPoints="1" noAdjustHandles="1" noChangeArrowheads="1" noChangeShapeType="1" noTextEdit="1"/>
                  </p:cNvSpPr>
                  <p:nvPr/>
                </p:nvSpPr>
                <p:spPr>
                  <a:xfrm>
                    <a:off x="2617618" y="2926696"/>
                    <a:ext cx="343573" cy="277000"/>
                  </a:xfrm>
                  <a:prstGeom prst="rect">
                    <a:avLst/>
                  </a:prstGeom>
                  <a:blipFill>
                    <a:blip r:embed="rId26"/>
                    <a:stretch>
                      <a:fillRect b="-26316"/>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22" name="Equation">
                    <a:extLst>
                      <a:ext uri="{FF2B5EF4-FFF2-40B4-BE49-F238E27FC236}">
                        <a16:creationId xmlns:a16="http://schemas.microsoft.com/office/drawing/2014/main" id="{BEF6040F-E508-53D6-C509-D422F5AFD21D}"/>
                      </a:ext>
                    </a:extLst>
                  </p:cNvPr>
                  <p:cNvSpPr txBox="1"/>
                  <p:nvPr/>
                </p:nvSpPr>
                <p:spPr>
                  <a:xfrm>
                    <a:off x="3913012" y="2928564"/>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xmlns="">
              <p:sp>
                <p:nvSpPr>
                  <p:cNvPr id="122" name="Equation">
                    <a:extLst>
                      <a:ext uri="{FF2B5EF4-FFF2-40B4-BE49-F238E27FC236}">
                        <a16:creationId xmlns:a16="http://schemas.microsoft.com/office/drawing/2014/main" id="{BEF6040F-E508-53D6-C509-D422F5AFD21D}"/>
                      </a:ext>
                    </a:extLst>
                  </p:cNvPr>
                  <p:cNvSpPr txBox="1">
                    <a:spLocks noRot="1" noChangeAspect="1" noMove="1" noResize="1" noEditPoints="1" noAdjustHandles="1" noChangeArrowheads="1" noChangeShapeType="1" noTextEdit="1"/>
                  </p:cNvSpPr>
                  <p:nvPr/>
                </p:nvSpPr>
                <p:spPr>
                  <a:xfrm>
                    <a:off x="3913012" y="2928564"/>
                    <a:ext cx="343573" cy="276999"/>
                  </a:xfrm>
                  <a:prstGeom prst="rect">
                    <a:avLst/>
                  </a:prstGeom>
                  <a:blipFill>
                    <a:blip r:embed="rId28"/>
                    <a:stretch>
                      <a:fillRect l="-21739" r="-21739" b="-26316"/>
                    </a:stretch>
                  </a:blipFill>
                  <a:ln w="12700">
                    <a:miter lim="400000"/>
                  </a:ln>
                </p:spPr>
                <p:txBody>
                  <a:bodyPr/>
                  <a:lstStyle/>
                  <a:p>
                    <a:r>
                      <a:rPr lang="en-JP">
                        <a:noFill/>
                      </a:rPr>
                      <a:t> </a:t>
                    </a:r>
                  </a:p>
                </p:txBody>
              </p:sp>
            </mc:Fallback>
          </mc:AlternateContent>
          <p:sp>
            <p:nvSpPr>
              <p:cNvPr id="123" name="Double Arrow">
                <a:extLst>
                  <a:ext uri="{FF2B5EF4-FFF2-40B4-BE49-F238E27FC236}">
                    <a16:creationId xmlns:a16="http://schemas.microsoft.com/office/drawing/2014/main" id="{626B3C93-A32C-1045-C65B-534CABED997E}"/>
                  </a:ext>
                </a:extLst>
              </p:cNvPr>
              <p:cNvSpPr/>
              <p:nvPr/>
            </p:nvSpPr>
            <p:spPr>
              <a:xfrm>
                <a:off x="7296359" y="1579923"/>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4" name="Double Arrow">
                <a:extLst>
                  <a:ext uri="{FF2B5EF4-FFF2-40B4-BE49-F238E27FC236}">
                    <a16:creationId xmlns:a16="http://schemas.microsoft.com/office/drawing/2014/main" id="{07CCE66B-F9F7-AE9D-9373-5736C16CDD4E}"/>
                  </a:ext>
                </a:extLst>
              </p:cNvPr>
              <p:cNvSpPr/>
              <p:nvPr/>
            </p:nvSpPr>
            <p:spPr>
              <a:xfrm>
                <a:off x="7296359" y="2152339"/>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5" name="Double Arrow">
                <a:extLst>
                  <a:ext uri="{FF2B5EF4-FFF2-40B4-BE49-F238E27FC236}">
                    <a16:creationId xmlns:a16="http://schemas.microsoft.com/office/drawing/2014/main" id="{377B8BAF-F2CD-2841-B826-8C705A822F7F}"/>
                  </a:ext>
                </a:extLst>
              </p:cNvPr>
              <p:cNvSpPr/>
              <p:nvPr/>
            </p:nvSpPr>
            <p:spPr>
              <a:xfrm>
                <a:off x="7296359" y="3760748"/>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6" name="Double Arrow">
                <a:extLst>
                  <a:ext uri="{FF2B5EF4-FFF2-40B4-BE49-F238E27FC236}">
                    <a16:creationId xmlns:a16="http://schemas.microsoft.com/office/drawing/2014/main" id="{A829532A-15F5-96C4-FF0A-F974448435AD}"/>
                  </a:ext>
                </a:extLst>
              </p:cNvPr>
              <p:cNvSpPr/>
              <p:nvPr/>
            </p:nvSpPr>
            <p:spPr>
              <a:xfrm>
                <a:off x="7336898" y="5182766"/>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cxnSp>
            <p:nvCxnSpPr>
              <p:cNvPr id="131" name="Straight Arrow Connector 130">
                <a:extLst>
                  <a:ext uri="{FF2B5EF4-FFF2-40B4-BE49-F238E27FC236}">
                    <a16:creationId xmlns:a16="http://schemas.microsoft.com/office/drawing/2014/main" id="{0DD67381-880E-756E-1D0B-3AE6A739856B}"/>
                  </a:ext>
                </a:extLst>
              </p:cNvPr>
              <p:cNvCxnSpPr>
                <a:cxnSpLocks/>
              </p:cNvCxnSpPr>
              <p:nvPr/>
            </p:nvCxnSpPr>
            <p:spPr>
              <a:xfrm flipV="1">
                <a:off x="562543" y="1419585"/>
                <a:ext cx="2606825" cy="16285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50F755BA-463E-2A5E-807A-1872BDD4790E}"/>
                  </a:ext>
                </a:extLst>
              </p:cNvPr>
              <p:cNvCxnSpPr>
                <a:cxnSpLocks/>
              </p:cNvCxnSpPr>
              <p:nvPr/>
            </p:nvCxnSpPr>
            <p:spPr>
              <a:xfrm>
                <a:off x="3185636" y="1455731"/>
                <a:ext cx="2910724" cy="183816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639926E-7EDA-C2D2-0CC2-8415A07596A3}"/>
                  </a:ext>
                </a:extLst>
              </p:cNvPr>
              <p:cNvCxnSpPr>
                <a:cxnSpLocks/>
                <a:stCxn id="71" idx="0"/>
              </p:cNvCxnSpPr>
              <p:nvPr/>
            </p:nvCxnSpPr>
            <p:spPr>
              <a:xfrm>
                <a:off x="536023" y="3030322"/>
                <a:ext cx="2639587" cy="269418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3BCC3AA-B406-A1F6-AEFA-96ED03B055A8}"/>
                  </a:ext>
                </a:extLst>
              </p:cNvPr>
              <p:cNvCxnSpPr>
                <a:cxnSpLocks/>
              </p:cNvCxnSpPr>
              <p:nvPr/>
            </p:nvCxnSpPr>
            <p:spPr>
              <a:xfrm flipV="1">
                <a:off x="3212681" y="3289455"/>
                <a:ext cx="2896036" cy="24174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FD2A222-734E-4B55-118A-7D7EEB214893}"/>
                  </a:ext>
                </a:extLst>
              </p:cNvPr>
              <p:cNvCxnSpPr>
                <a:cxnSpLocks/>
                <a:endCxn id="10" idx="3"/>
              </p:cNvCxnSpPr>
              <p:nvPr/>
            </p:nvCxnSpPr>
            <p:spPr>
              <a:xfrm flipV="1">
                <a:off x="5677694" y="1697724"/>
                <a:ext cx="1439787" cy="16122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8233D81-7682-929E-B03F-DB39AE1B817C}"/>
                  </a:ext>
                </a:extLst>
              </p:cNvPr>
              <p:cNvCxnSpPr>
                <a:cxnSpLocks/>
                <a:endCxn id="12" idx="1"/>
              </p:cNvCxnSpPr>
              <p:nvPr/>
            </p:nvCxnSpPr>
            <p:spPr>
              <a:xfrm>
                <a:off x="5670950" y="3321968"/>
                <a:ext cx="1475759" cy="18151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3.0mm">
                <a:extLst>
                  <a:ext uri="{FF2B5EF4-FFF2-40B4-BE49-F238E27FC236}">
                    <a16:creationId xmlns:a16="http://schemas.microsoft.com/office/drawing/2014/main" id="{A179531B-AE06-BC31-AC09-0E9E8D8E59D3}"/>
                  </a:ext>
                </a:extLst>
              </p:cNvPr>
              <p:cNvSpPr txBox="1"/>
              <p:nvPr/>
            </p:nvSpPr>
            <p:spPr>
              <a:xfrm>
                <a:off x="4939814" y="6140436"/>
                <a:ext cx="1475759"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000" dirty="0" err="1"/>
                  <a:t>内部出力</a:t>
                </a:r>
                <a:r>
                  <a:rPr lang="en-US" sz="2000" dirty="0"/>
                  <a:t>  </a:t>
                </a:r>
                <a:endParaRPr sz="2000" dirty="0"/>
              </a:p>
            </p:txBody>
          </p:sp>
          <mc:AlternateContent xmlns:mc="http://schemas.openxmlformats.org/markup-compatibility/2006" xmlns:a14="http://schemas.microsoft.com/office/drawing/2010/main">
            <mc:Choice Requires="a14">
              <p:sp>
                <p:nvSpPr>
                  <p:cNvPr id="138" name="Equation">
                    <a:extLst>
                      <a:ext uri="{FF2B5EF4-FFF2-40B4-BE49-F238E27FC236}">
                        <a16:creationId xmlns:a16="http://schemas.microsoft.com/office/drawing/2014/main" id="{D61AFA59-AEDB-FA06-53F5-710F471D1299}"/>
                      </a:ext>
                    </a:extLst>
                  </p:cNvPr>
                  <p:cNvSpPr txBox="1"/>
                  <p:nvPr/>
                </p:nvSpPr>
                <p:spPr>
                  <a:xfrm>
                    <a:off x="5080257" y="6488668"/>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𝑢</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xmlns="">
              <p:sp>
                <p:nvSpPr>
                  <p:cNvPr id="138" name="Equation">
                    <a:extLst>
                      <a:ext uri="{FF2B5EF4-FFF2-40B4-BE49-F238E27FC236}">
                        <a16:creationId xmlns:a16="http://schemas.microsoft.com/office/drawing/2014/main" id="{D61AFA59-AEDB-FA06-53F5-710F471D1299}"/>
                      </a:ext>
                    </a:extLst>
                  </p:cNvPr>
                  <p:cNvSpPr txBox="1">
                    <a:spLocks noRot="1" noChangeAspect="1" noMove="1" noResize="1" noEditPoints="1" noAdjustHandles="1" noChangeArrowheads="1" noChangeShapeType="1" noTextEdit="1"/>
                  </p:cNvSpPr>
                  <p:nvPr/>
                </p:nvSpPr>
                <p:spPr>
                  <a:xfrm>
                    <a:off x="5080257" y="6488668"/>
                    <a:ext cx="1261208" cy="369332"/>
                  </a:xfrm>
                  <a:prstGeom prst="rect">
                    <a:avLst/>
                  </a:prstGeom>
                  <a:blipFill>
                    <a:blip r:embed="rId29"/>
                    <a:stretch>
                      <a:fillRect b="-68000"/>
                    </a:stretch>
                  </a:blipFill>
                  <a:ln w="12700">
                    <a:miter lim="400000"/>
                  </a:ln>
                </p:spPr>
                <p:txBody>
                  <a:bodyPr/>
                  <a:lstStyle/>
                  <a:p>
                    <a:r>
                      <a:rPr lang="en-JP">
                        <a:noFill/>
                      </a:rPr>
                      <a:t> </a:t>
                    </a:r>
                  </a:p>
                </p:txBody>
              </p:sp>
            </mc:Fallback>
          </mc:AlternateContent>
          <p:sp>
            <p:nvSpPr>
              <p:cNvPr id="139" name="3.0mm">
                <a:extLst>
                  <a:ext uri="{FF2B5EF4-FFF2-40B4-BE49-F238E27FC236}">
                    <a16:creationId xmlns:a16="http://schemas.microsoft.com/office/drawing/2014/main" id="{09094AA3-8510-18D2-6665-88F1DF22184C}"/>
                  </a:ext>
                </a:extLst>
              </p:cNvPr>
              <p:cNvSpPr txBox="1"/>
              <p:nvPr/>
            </p:nvSpPr>
            <p:spPr>
              <a:xfrm>
                <a:off x="6434164" y="6143812"/>
                <a:ext cx="1475759"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000" dirty="0" err="1"/>
                  <a:t>最終出力</a:t>
                </a:r>
                <a:r>
                  <a:rPr lang="en-US" sz="2000" dirty="0"/>
                  <a:t>  </a:t>
                </a:r>
                <a:endParaRPr sz="2000" dirty="0"/>
              </a:p>
            </p:txBody>
          </p:sp>
          <mc:AlternateContent xmlns:mc="http://schemas.openxmlformats.org/markup-compatibility/2006" xmlns:a14="http://schemas.microsoft.com/office/drawing/2010/main">
            <mc:Choice Requires="a14">
              <p:sp>
                <p:nvSpPr>
                  <p:cNvPr id="140" name="Equation">
                    <a:extLst>
                      <a:ext uri="{FF2B5EF4-FFF2-40B4-BE49-F238E27FC236}">
                        <a16:creationId xmlns:a16="http://schemas.microsoft.com/office/drawing/2014/main" id="{9E7885E5-BFF2-9B3E-7B74-6AAFB071AF59}"/>
                      </a:ext>
                    </a:extLst>
                  </p:cNvPr>
                  <p:cNvSpPr txBox="1"/>
                  <p:nvPr/>
                </p:nvSpPr>
                <p:spPr>
                  <a:xfrm>
                    <a:off x="6544111" y="6459619"/>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xmlns="">
              <p:sp>
                <p:nvSpPr>
                  <p:cNvPr id="140" name="Equation">
                    <a:extLst>
                      <a:ext uri="{FF2B5EF4-FFF2-40B4-BE49-F238E27FC236}">
                        <a16:creationId xmlns:a16="http://schemas.microsoft.com/office/drawing/2014/main" id="{9E7885E5-BFF2-9B3E-7B74-6AAFB071AF59}"/>
                      </a:ext>
                    </a:extLst>
                  </p:cNvPr>
                  <p:cNvSpPr txBox="1">
                    <a:spLocks noRot="1" noChangeAspect="1" noMove="1" noResize="1" noEditPoints="1" noAdjustHandles="1" noChangeArrowheads="1" noChangeShapeType="1" noTextEdit="1"/>
                  </p:cNvSpPr>
                  <p:nvPr/>
                </p:nvSpPr>
                <p:spPr>
                  <a:xfrm>
                    <a:off x="6544111" y="6459619"/>
                    <a:ext cx="1261208" cy="369332"/>
                  </a:xfrm>
                  <a:prstGeom prst="rect">
                    <a:avLst/>
                  </a:prstGeom>
                  <a:blipFill>
                    <a:blip r:embed="rId30"/>
                    <a:stretch>
                      <a:fillRect b="-70833"/>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43" name="Equation">
                    <a:extLst>
                      <a:ext uri="{FF2B5EF4-FFF2-40B4-BE49-F238E27FC236}">
                        <a16:creationId xmlns:a16="http://schemas.microsoft.com/office/drawing/2014/main" id="{37E957D5-7689-DF8B-5BC9-85B693C9264B}"/>
                      </a:ext>
                    </a:extLst>
                  </p:cNvPr>
                  <p:cNvSpPr txBox="1"/>
                  <p:nvPr/>
                </p:nvSpPr>
                <p:spPr>
                  <a:xfrm>
                    <a:off x="124359" y="3637320"/>
                    <a:ext cx="1261208" cy="447045"/>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𝑓</m:t>
                                  </m:r>
                                </m:sub>
                              </m:sSub>
                            </m:e>
                            <m:sub>
                              <m:r>
                                <a:rPr lang="en-US" sz="2400" b="0" i="1" smtClean="0">
                                  <a:solidFill>
                                    <a:srgbClr val="000000"/>
                                  </a:solidFill>
                                  <a:latin typeface="Cambria Math" panose="02040503050406030204" pitchFamily="18" charset="0"/>
                                </a:rPr>
                                <m:t> </m:t>
                              </m:r>
                            </m:sub>
                          </m:sSub>
                        </m:oMath>
                      </m:oMathPara>
                    </a14:m>
                    <a:endParaRPr sz="2400" dirty="0"/>
                  </a:p>
                </p:txBody>
              </p:sp>
            </mc:Choice>
            <mc:Fallback xmlns="">
              <p:sp>
                <p:nvSpPr>
                  <p:cNvPr id="143" name="Equation">
                    <a:extLst>
                      <a:ext uri="{FF2B5EF4-FFF2-40B4-BE49-F238E27FC236}">
                        <a16:creationId xmlns:a16="http://schemas.microsoft.com/office/drawing/2014/main" id="{37E957D5-7689-DF8B-5BC9-85B693C9264B}"/>
                      </a:ext>
                    </a:extLst>
                  </p:cNvPr>
                  <p:cNvSpPr txBox="1">
                    <a:spLocks noRot="1" noChangeAspect="1" noMove="1" noResize="1" noEditPoints="1" noAdjustHandles="1" noChangeArrowheads="1" noChangeShapeType="1" noTextEdit="1"/>
                  </p:cNvSpPr>
                  <p:nvPr/>
                </p:nvSpPr>
                <p:spPr>
                  <a:xfrm>
                    <a:off x="124359" y="3637320"/>
                    <a:ext cx="1261208" cy="447045"/>
                  </a:xfrm>
                  <a:prstGeom prst="rect">
                    <a:avLst/>
                  </a:prstGeom>
                  <a:blipFill>
                    <a:blip r:embed="rId31"/>
                    <a:stretch>
                      <a:fillRect b="-68966"/>
                    </a:stretch>
                  </a:blipFill>
                  <a:ln w="12700">
                    <a:miter lim="400000"/>
                  </a:ln>
                </p:spPr>
                <p:txBody>
                  <a:bodyPr/>
                  <a:lstStyle/>
                  <a:p>
                    <a:r>
                      <a:rPr lang="en-JP">
                        <a:noFill/>
                      </a:rPr>
                      <a:t> </a:t>
                    </a:r>
                  </a:p>
                </p:txBody>
              </p:sp>
            </mc:Fallback>
          </mc:AlternateContent>
        </p:grpSp>
      </p:grpSp>
      <p:sp>
        <p:nvSpPr>
          <p:cNvPr id="148" name="Title 147">
            <a:extLst>
              <a:ext uri="{FF2B5EF4-FFF2-40B4-BE49-F238E27FC236}">
                <a16:creationId xmlns:a16="http://schemas.microsoft.com/office/drawing/2014/main" id="{8FE98541-1FED-9922-F28C-78EDBE9C65D3}"/>
              </a:ext>
            </a:extLst>
          </p:cNvPr>
          <p:cNvSpPr>
            <a:spLocks noGrp="1"/>
          </p:cNvSpPr>
          <p:nvPr>
            <p:ph type="title"/>
          </p:nvPr>
        </p:nvSpPr>
        <p:spPr/>
        <p:txBody>
          <a:bodyPr>
            <a:normAutofit fontScale="90000"/>
          </a:bodyPr>
          <a:lstStyle/>
          <a:p>
            <a:r>
              <a:rPr lang="en-JP" dirty="0"/>
              <a:t>ニューラルネットワークの構成</a:t>
            </a:r>
          </a:p>
        </p:txBody>
      </p:sp>
    </p:spTree>
    <p:extLst>
      <p:ext uri="{BB962C8B-B14F-4D97-AF65-F5344CB8AC3E}">
        <p14:creationId xmlns:p14="http://schemas.microsoft.com/office/powerpoint/2010/main" val="269021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28D3D-8CE5-BC68-0DDF-1B337ECC3E0A}"/>
            </a:ext>
          </a:extLst>
        </p:cNvPr>
        <p:cNvGrpSpPr/>
        <p:nvPr/>
      </p:nvGrpSpPr>
      <p:grpSpPr>
        <a:xfrm>
          <a:off x="0" y="0"/>
          <a:ext cx="0" cy="0"/>
          <a:chOff x="0" y="0"/>
          <a:chExt cx="0" cy="0"/>
        </a:xfrm>
      </p:grpSpPr>
      <p:sp>
        <p:nvSpPr>
          <p:cNvPr id="2" name="Title 147">
            <a:extLst>
              <a:ext uri="{FF2B5EF4-FFF2-40B4-BE49-F238E27FC236}">
                <a16:creationId xmlns:a16="http://schemas.microsoft.com/office/drawing/2014/main" id="{CC986CA8-F766-7451-BE6E-A66678D33CA9}"/>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3D5081B6-F6E5-7A97-27E8-913536A444B2}"/>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教師ラベル</a:t>
            </a:r>
            <a:endParaRPr lang="en-US" altLang="ja-JP" sz="3200" dirty="0"/>
          </a:p>
        </p:txBody>
      </p:sp>
      <p:pic>
        <p:nvPicPr>
          <p:cNvPr id="6" name="Picture 5">
            <a:extLst>
              <a:ext uri="{FF2B5EF4-FFF2-40B4-BE49-F238E27FC236}">
                <a16:creationId xmlns:a16="http://schemas.microsoft.com/office/drawing/2014/main" id="{31D9CDF4-F8DB-D31D-EA77-6EDD8336C50E}"/>
              </a:ext>
            </a:extLst>
          </p:cNvPr>
          <p:cNvPicPr>
            <a:picLocks noChangeAspect="1"/>
          </p:cNvPicPr>
          <p:nvPr/>
        </p:nvPicPr>
        <p:blipFill>
          <a:blip r:embed="rId2"/>
          <a:stretch>
            <a:fillRect/>
          </a:stretch>
        </p:blipFill>
        <p:spPr>
          <a:xfrm>
            <a:off x="558936" y="2406401"/>
            <a:ext cx="1913188" cy="4459199"/>
          </a:xfrm>
          <a:prstGeom prst="rect">
            <a:avLst/>
          </a:prstGeom>
        </p:spPr>
      </p:pic>
      <p:pic>
        <p:nvPicPr>
          <p:cNvPr id="19" name="Picture 18" descr="A black and white symbol&#10;&#10;Description automatically generated with medium confidence">
            <a:extLst>
              <a:ext uri="{FF2B5EF4-FFF2-40B4-BE49-F238E27FC236}">
                <a16:creationId xmlns:a16="http://schemas.microsoft.com/office/drawing/2014/main" id="{757EEA4C-2EC5-07E4-210D-D348F12285FD}"/>
              </a:ext>
            </a:extLst>
          </p:cNvPr>
          <p:cNvPicPr>
            <a:picLocks noChangeAspect="1"/>
          </p:cNvPicPr>
          <p:nvPr/>
        </p:nvPicPr>
        <p:blipFill>
          <a:blip r:embed="rId3"/>
          <a:stretch>
            <a:fillRect/>
          </a:stretch>
        </p:blipFill>
        <p:spPr>
          <a:xfrm>
            <a:off x="1066207" y="1854499"/>
            <a:ext cx="1574800" cy="647700"/>
          </a:xfrm>
          <a:prstGeom prst="rect">
            <a:avLst/>
          </a:prstGeom>
        </p:spPr>
      </p:pic>
      <p:sp>
        <p:nvSpPr>
          <p:cNvPr id="21" name="コンテンツ プレースホルダー 4">
            <a:extLst>
              <a:ext uri="{FF2B5EF4-FFF2-40B4-BE49-F238E27FC236}">
                <a16:creationId xmlns:a16="http://schemas.microsoft.com/office/drawing/2014/main" id="{25599267-8B34-89C5-5162-7730F620CC96}"/>
              </a:ext>
            </a:extLst>
          </p:cNvPr>
          <p:cNvSpPr txBox="1">
            <a:spLocks/>
          </p:cNvSpPr>
          <p:nvPr/>
        </p:nvSpPr>
        <p:spPr>
          <a:xfrm>
            <a:off x="2347411" y="2026834"/>
            <a:ext cx="3953099"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100" dirty="0">
                <a:solidFill>
                  <a:prstClr val="black"/>
                </a:solidFill>
                <a:latin typeface="游ゴシック" panose="020F0502020204030204"/>
                <a:ea typeface="游ゴシック" panose="020B0400000000000000" pitchFamily="50" charset="-128"/>
              </a:rPr>
              <a:t>Circular </a:t>
            </a: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22" name="コンテンツ プレースホルダー 4">
            <a:extLst>
              <a:ext uri="{FF2B5EF4-FFF2-40B4-BE49-F238E27FC236}">
                <a16:creationId xmlns:a16="http://schemas.microsoft.com/office/drawing/2014/main" id="{EC5B70B2-FF4A-4EA2-152D-61BB8438E52F}"/>
              </a:ext>
            </a:extLst>
          </p:cNvPr>
          <p:cNvSpPr txBox="1">
            <a:spLocks/>
          </p:cNvSpPr>
          <p:nvPr/>
        </p:nvSpPr>
        <p:spPr>
          <a:xfrm>
            <a:off x="2347410" y="4101616"/>
            <a:ext cx="3953099"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100" dirty="0">
                <a:solidFill>
                  <a:prstClr val="black"/>
                </a:solidFill>
                <a:latin typeface="游ゴシック" panose="020F0502020204030204"/>
                <a:ea typeface="游ゴシック" panose="020B0400000000000000" pitchFamily="50" charset="-128"/>
              </a:rPr>
              <a:t>Soft </a:t>
            </a: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24" name="コンテンツ プレースホルダー 4">
            <a:extLst>
              <a:ext uri="{FF2B5EF4-FFF2-40B4-BE49-F238E27FC236}">
                <a16:creationId xmlns:a16="http://schemas.microsoft.com/office/drawing/2014/main" id="{1C4893FF-DBB6-BC92-9ED2-302E4C7429B5}"/>
              </a:ext>
            </a:extLst>
          </p:cNvPr>
          <p:cNvSpPr txBox="1">
            <a:spLocks/>
          </p:cNvSpPr>
          <p:nvPr/>
        </p:nvSpPr>
        <p:spPr>
          <a:xfrm>
            <a:off x="2826833" y="3146584"/>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周期的な変数である角度を、周期的な関数である複素指数関数で表現</a:t>
            </a:r>
            <a:endParaRPr lang="en-US" altLang="ja-JP" sz="2000" dirty="0">
              <a:solidFill>
                <a:prstClr val="black"/>
              </a:solidFill>
              <a:latin typeface="游ゴシック" panose="020F0502020204030204"/>
              <a:ea typeface="游ゴシック" panose="020B0400000000000000" pitchFamily="50" charset="-128"/>
            </a:endParaRPr>
          </a:p>
        </p:txBody>
      </p:sp>
      <p:sp>
        <p:nvSpPr>
          <p:cNvPr id="25" name="コンテンツ プレースホルダー 4">
            <a:extLst>
              <a:ext uri="{FF2B5EF4-FFF2-40B4-BE49-F238E27FC236}">
                <a16:creationId xmlns:a16="http://schemas.microsoft.com/office/drawing/2014/main" id="{A8C08BFA-2BE8-C619-1CB9-034BA701D1EA}"/>
              </a:ext>
            </a:extLst>
          </p:cNvPr>
          <p:cNvSpPr txBox="1">
            <a:spLocks/>
          </p:cNvSpPr>
          <p:nvPr/>
        </p:nvSpPr>
        <p:spPr>
          <a:xfrm>
            <a:off x="2826833" y="2743106"/>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出力ニューロン数</a:t>
            </a:r>
            <a:r>
              <a:rPr lang="en-US" altLang="ja-JP" sz="2000" dirty="0">
                <a:solidFill>
                  <a:prstClr val="black"/>
                </a:solidFill>
                <a:latin typeface="游ゴシック" panose="020F0502020204030204"/>
                <a:ea typeface="游ゴシック" panose="020B0400000000000000" pitchFamily="50" charset="-128"/>
              </a:rPr>
              <a:t> 1</a:t>
            </a:r>
          </a:p>
        </p:txBody>
      </p:sp>
      <mc:AlternateContent xmlns:mc="http://schemas.openxmlformats.org/markup-compatibility/2006" xmlns:a14="http://schemas.microsoft.com/office/drawing/2010/main">
        <mc:Choice Requires="a14">
          <p:sp>
            <p:nvSpPr>
              <p:cNvPr id="27" name="コンテンツ プレースホルダー 4">
                <a:extLst>
                  <a:ext uri="{FF2B5EF4-FFF2-40B4-BE49-F238E27FC236}">
                    <a16:creationId xmlns:a16="http://schemas.microsoft.com/office/drawing/2014/main" id="{14F4AA32-65CA-B320-6E8B-AB977848AF51}"/>
                  </a:ext>
                </a:extLst>
              </p:cNvPr>
              <p:cNvSpPr txBox="1">
                <a:spLocks/>
              </p:cNvSpPr>
              <p:nvPr/>
            </p:nvSpPr>
            <p:spPr>
              <a:xfrm>
                <a:off x="2826833" y="4865527"/>
                <a:ext cx="5250960" cy="35740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角度を</a:t>
                </a: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a:solidFill>
                      <a:prstClr val="black"/>
                    </a:solidFill>
                    <a:latin typeface="游ゴシック" panose="020F0502020204030204"/>
                    <a:ea typeface="游ゴシック" panose="020B0400000000000000" pitchFamily="50" charset="-128"/>
                  </a:rPr>
                  <a:t>刻みで</a:t>
                </a:r>
                <a:r>
                  <a:rPr lang="en-US" altLang="ja-JP" sz="2000" dirty="0">
                    <a:solidFill>
                      <a:prstClr val="black"/>
                    </a:solidFill>
                    <a:latin typeface="游ゴシック" panose="020F0502020204030204"/>
                    <a:ea typeface="游ゴシック" panose="020B0400000000000000" pitchFamily="50" charset="-128"/>
                  </a:rPr>
                  <a:t> 18 </a:t>
                </a:r>
                <a:r>
                  <a:rPr lang="ja-JP" altLang="en-US" sz="2000">
                    <a:solidFill>
                      <a:prstClr val="black"/>
                    </a:solidFill>
                    <a:latin typeface="游ゴシック" panose="020F0502020204030204"/>
                    <a:ea typeface="游ゴシック" panose="020B0400000000000000" pitchFamily="50" charset="-128"/>
                  </a:rPr>
                  <a:t>クラスに分類</a:t>
                </a:r>
                <a:endParaRPr lang="en-US" altLang="ja-JP" sz="2000" dirty="0">
                  <a:solidFill>
                    <a:prstClr val="black"/>
                  </a:solidFill>
                  <a:latin typeface="游ゴシック" panose="020F0502020204030204"/>
                  <a:ea typeface="游ゴシック" panose="020B0400000000000000" pitchFamily="50" charset="-128"/>
                </a:endParaRPr>
              </a:p>
            </p:txBody>
          </p:sp>
        </mc:Choice>
        <mc:Fallback xmlns="">
          <p:sp>
            <p:nvSpPr>
              <p:cNvPr id="27" name="コンテンツ プレースホルダー 4">
                <a:extLst>
                  <a:ext uri="{FF2B5EF4-FFF2-40B4-BE49-F238E27FC236}">
                    <a16:creationId xmlns:a16="http://schemas.microsoft.com/office/drawing/2014/main" id="{14F4AA32-65CA-B320-6E8B-AB977848AF51}"/>
                  </a:ext>
                </a:extLst>
              </p:cNvPr>
              <p:cNvSpPr txBox="1">
                <a:spLocks noRot="1" noChangeAspect="1" noMove="1" noResize="1" noEditPoints="1" noAdjustHandles="1" noChangeArrowheads="1" noChangeShapeType="1" noTextEdit="1"/>
              </p:cNvSpPr>
              <p:nvPr/>
            </p:nvSpPr>
            <p:spPr>
              <a:xfrm>
                <a:off x="2826833" y="4865527"/>
                <a:ext cx="5250960" cy="357406"/>
              </a:xfrm>
              <a:prstGeom prst="rect">
                <a:avLst/>
              </a:prstGeom>
              <a:blipFill>
                <a:blip r:embed="rId4"/>
                <a:stretch>
                  <a:fillRect t="-37931" b="-31034"/>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4">
                <a:extLst>
                  <a:ext uri="{FF2B5EF4-FFF2-40B4-BE49-F238E27FC236}">
                    <a16:creationId xmlns:a16="http://schemas.microsoft.com/office/drawing/2014/main" id="{E85298DE-513D-0B8E-7899-B8CFB19F8E8F}"/>
                  </a:ext>
                </a:extLst>
              </p:cNvPr>
              <p:cNvSpPr txBox="1">
                <a:spLocks/>
              </p:cNvSpPr>
              <p:nvPr/>
            </p:nvSpPr>
            <p:spPr>
              <a:xfrm>
                <a:off x="2838023" y="5594159"/>
                <a:ext cx="5250960" cy="109232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正解クラスに対応する要素は</a:t>
                </a:r>
                <a:r>
                  <a:rPr lang="en-US" altLang="ja-JP" sz="2000" dirty="0">
                    <a:solidFill>
                      <a:prstClr val="black"/>
                    </a:solidFill>
                    <a:latin typeface="游ゴシック" panose="020F0502020204030204"/>
                    <a:ea typeface="游ゴシック" panose="020B0400000000000000" pitchFamily="50" charset="-128"/>
                  </a:rPr>
                  <a:t> 1 </a:t>
                </a:r>
                <a:r>
                  <a:rPr lang="ja-JP" altLang="en-US" sz="2000">
                    <a:solidFill>
                      <a:prstClr val="black"/>
                    </a:solidFill>
                    <a:latin typeface="游ゴシック" panose="020F0502020204030204"/>
                    <a:ea typeface="游ゴシック" panose="020B0400000000000000" pitchFamily="50" charset="-128"/>
                  </a:rPr>
                  <a:t>、隣接する</a:t>
                </a:r>
                <a:r>
                  <a:rPr lang="en-US" altLang="ja-JP" sz="2000" dirty="0">
                    <a:solidFill>
                      <a:prstClr val="black"/>
                    </a:solidFill>
                    <a:latin typeface="游ゴシック" panose="020F0502020204030204"/>
                    <a:ea typeface="游ゴシック" panose="020B0400000000000000" pitchFamily="50" charset="-128"/>
                  </a:rPr>
                  <a:t> </a:t>
                </a: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m:t>
                        </m:r>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a:solidFill>
                      <a:prstClr val="black"/>
                    </a:solidFill>
                    <a:latin typeface="游ゴシック" panose="020F0502020204030204"/>
                    <a:ea typeface="游ゴシック" panose="020B0400000000000000" pitchFamily="50" charset="-128"/>
                  </a:rPr>
                  <a:t>のクラスは</a:t>
                </a:r>
                <a:r>
                  <a:rPr lang="en-US" altLang="ja-JP" sz="2000" dirty="0">
                    <a:solidFill>
                      <a:prstClr val="black"/>
                    </a:solidFill>
                    <a:latin typeface="游ゴシック" panose="020F0502020204030204"/>
                    <a:ea typeface="游ゴシック" panose="020B0400000000000000" pitchFamily="50" charset="-128"/>
                  </a:rPr>
                  <a:t> 0 </a:t>
                </a:r>
                <a:r>
                  <a:rPr lang="ja-JP" altLang="en-US" sz="2000">
                    <a:solidFill>
                      <a:prstClr val="black"/>
                    </a:solidFill>
                    <a:latin typeface="游ゴシック" panose="020F0502020204030204"/>
                    <a:ea typeface="游ゴシック" panose="020B0400000000000000" pitchFamily="50" charset="-128"/>
                  </a:rPr>
                  <a:t>、それ以外は</a:t>
                </a:r>
                <a:r>
                  <a:rPr lang="en-US" altLang="ja-JP" sz="2000" dirty="0">
                    <a:solidFill>
                      <a:prstClr val="black"/>
                    </a:solidFill>
                    <a:latin typeface="游ゴシック" panose="020F0502020204030204"/>
                    <a:ea typeface="游ゴシック" panose="020B0400000000000000" pitchFamily="50" charset="-128"/>
                  </a:rPr>
                  <a:t> </a:t>
                </a:r>
                <a:r>
                  <a:rPr lang="ja-JP" altLang="en-US" sz="2000">
                    <a:solidFill>
                      <a:prstClr val="black"/>
                    </a:solidFill>
                    <a:latin typeface="游ゴシック" panose="020F0502020204030204"/>
                    <a:ea typeface="游ゴシック" panose="020B0400000000000000" pitchFamily="50" charset="-128"/>
                  </a:rPr>
                  <a:t>　</a:t>
                </a:r>
                <a:r>
                  <a:rPr lang="en-US" altLang="ja-JP" sz="2000" dirty="0">
                    <a:solidFill>
                      <a:prstClr val="black"/>
                    </a:solidFill>
                    <a:latin typeface="游ゴシック" panose="020F0502020204030204"/>
                    <a:ea typeface="游ゴシック" panose="020B0400000000000000" pitchFamily="50" charset="-128"/>
                  </a:rPr>
                  <a:t>-1 </a:t>
                </a:r>
                <a:r>
                  <a:rPr lang="ja-JP" altLang="en-US" sz="2000">
                    <a:solidFill>
                      <a:prstClr val="black"/>
                    </a:solidFill>
                    <a:latin typeface="游ゴシック" panose="020F0502020204030204"/>
                    <a:ea typeface="游ゴシック" panose="020B0400000000000000" pitchFamily="50" charset="-128"/>
                  </a:rPr>
                  <a:t>とする</a:t>
                </a:r>
                <a:endParaRPr lang="en-US" altLang="ja-JP" sz="2000" dirty="0">
                  <a:solidFill>
                    <a:prstClr val="black"/>
                  </a:solidFill>
                  <a:latin typeface="游ゴシック" panose="020F0502020204030204"/>
                  <a:ea typeface="游ゴシック" panose="020B0400000000000000" pitchFamily="50" charset="-128"/>
                </a:endParaRPr>
              </a:p>
            </p:txBody>
          </p:sp>
        </mc:Choice>
        <mc:Fallback xmlns="">
          <p:sp>
            <p:nvSpPr>
              <p:cNvPr id="28" name="コンテンツ プレースホルダー 4">
                <a:extLst>
                  <a:ext uri="{FF2B5EF4-FFF2-40B4-BE49-F238E27FC236}">
                    <a16:creationId xmlns:a16="http://schemas.microsoft.com/office/drawing/2014/main" id="{E85298DE-513D-0B8E-7899-B8CFB19F8E8F}"/>
                  </a:ext>
                </a:extLst>
              </p:cNvPr>
              <p:cNvSpPr txBox="1">
                <a:spLocks noRot="1" noChangeAspect="1" noMove="1" noResize="1" noEditPoints="1" noAdjustHandles="1" noChangeArrowheads="1" noChangeShapeType="1" noTextEdit="1"/>
              </p:cNvSpPr>
              <p:nvPr/>
            </p:nvSpPr>
            <p:spPr>
              <a:xfrm>
                <a:off x="2838023" y="5594159"/>
                <a:ext cx="5250960" cy="1092320"/>
              </a:xfrm>
              <a:prstGeom prst="rect">
                <a:avLst/>
              </a:prstGeom>
              <a:blipFill>
                <a:blip r:embed="rId5"/>
                <a:stretch>
                  <a:fillRect t="-11494"/>
                </a:stretch>
              </a:blipFill>
            </p:spPr>
            <p:txBody>
              <a:bodyPr/>
              <a:lstStyle/>
              <a:p>
                <a:r>
                  <a:rPr lang="en-JP">
                    <a:noFill/>
                  </a:rPr>
                  <a:t> </a:t>
                </a:r>
              </a:p>
            </p:txBody>
          </p:sp>
        </mc:Fallback>
      </mc:AlternateContent>
      <p:sp>
        <p:nvSpPr>
          <p:cNvPr id="29" name="コンテンツ プレースホルダー 4">
            <a:extLst>
              <a:ext uri="{FF2B5EF4-FFF2-40B4-BE49-F238E27FC236}">
                <a16:creationId xmlns:a16="http://schemas.microsoft.com/office/drawing/2014/main" id="{55CA3E2A-B2AE-23F3-4CAD-E514CCB54618}"/>
              </a:ext>
            </a:extLst>
          </p:cNvPr>
          <p:cNvSpPr txBox="1">
            <a:spLocks/>
          </p:cNvSpPr>
          <p:nvPr/>
        </p:nvSpPr>
        <p:spPr>
          <a:xfrm>
            <a:off x="2826833" y="2359025"/>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角度推定を回帰問題として扱う</a:t>
            </a:r>
            <a:endParaRPr lang="en-US" altLang="ja-JP" sz="2000" dirty="0">
              <a:solidFill>
                <a:prstClr val="black"/>
              </a:solidFill>
              <a:latin typeface="游ゴシック" panose="020F0502020204030204"/>
              <a:ea typeface="游ゴシック" panose="020B0400000000000000" pitchFamily="50" charset="-128"/>
            </a:endParaRPr>
          </a:p>
        </p:txBody>
      </p:sp>
      <p:sp>
        <p:nvSpPr>
          <p:cNvPr id="30" name="コンテンツ プレースホルダー 4">
            <a:extLst>
              <a:ext uri="{FF2B5EF4-FFF2-40B4-BE49-F238E27FC236}">
                <a16:creationId xmlns:a16="http://schemas.microsoft.com/office/drawing/2014/main" id="{5B10CF82-A725-8F65-88DB-1AC244F38A4A}"/>
              </a:ext>
            </a:extLst>
          </p:cNvPr>
          <p:cNvSpPr txBox="1">
            <a:spLocks/>
          </p:cNvSpPr>
          <p:nvPr/>
        </p:nvSpPr>
        <p:spPr>
          <a:xfrm>
            <a:off x="2838023" y="4511415"/>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角度推定を分類問題として扱う</a:t>
            </a:r>
            <a:endParaRPr lang="en-US" altLang="ja-JP" sz="2000" dirty="0">
              <a:solidFill>
                <a:prstClr val="black"/>
              </a:solidFill>
              <a:latin typeface="游ゴシック" panose="020F0502020204030204"/>
              <a:ea typeface="游ゴシック" panose="020B0400000000000000" pitchFamily="50" charset="-128"/>
            </a:endParaRPr>
          </a:p>
        </p:txBody>
      </p:sp>
      <p:sp>
        <p:nvSpPr>
          <p:cNvPr id="31" name="コンテンツ プレースホルダー 4">
            <a:extLst>
              <a:ext uri="{FF2B5EF4-FFF2-40B4-BE49-F238E27FC236}">
                <a16:creationId xmlns:a16="http://schemas.microsoft.com/office/drawing/2014/main" id="{12B36E70-4891-808E-6293-4F18046CD26D}"/>
              </a:ext>
            </a:extLst>
          </p:cNvPr>
          <p:cNvSpPr txBox="1">
            <a:spLocks/>
          </p:cNvSpPr>
          <p:nvPr/>
        </p:nvSpPr>
        <p:spPr>
          <a:xfrm>
            <a:off x="2826833" y="5225938"/>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出力ニューロン数</a:t>
            </a:r>
            <a:r>
              <a:rPr lang="en-US" altLang="ja-JP" sz="2000" dirty="0">
                <a:solidFill>
                  <a:prstClr val="black"/>
                </a:solidFill>
                <a:latin typeface="游ゴシック" panose="020F0502020204030204"/>
                <a:ea typeface="游ゴシック" panose="020B0400000000000000" pitchFamily="50" charset="-128"/>
              </a:rPr>
              <a:t> 18</a:t>
            </a:r>
          </a:p>
        </p:txBody>
      </p:sp>
    </p:spTree>
    <p:extLst>
      <p:ext uri="{BB962C8B-B14F-4D97-AF65-F5344CB8AC3E}">
        <p14:creationId xmlns:p14="http://schemas.microsoft.com/office/powerpoint/2010/main" val="163043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3746-D4A0-4160-6EF6-70B5D78E71C8}"/>
              </a:ext>
            </a:extLst>
          </p:cNvPr>
          <p:cNvSpPr>
            <a:spLocks noGrp="1"/>
          </p:cNvSpPr>
          <p:nvPr>
            <p:ph type="title"/>
          </p:nvPr>
        </p:nvSpPr>
        <p:spPr/>
        <p:txBody>
          <a:bodyPr>
            <a:normAutofit fontScale="90000"/>
          </a:bodyPr>
          <a:lstStyle/>
          <a:p>
            <a:r>
              <a:rPr lang="en-JP" dirty="0"/>
              <a:t>結果</a:t>
            </a:r>
          </a:p>
        </p:txBody>
      </p:sp>
      <p:pic>
        <p:nvPicPr>
          <p:cNvPr id="4" name="Picture 3" descr="A graph with orange and blue lines&#10;&#10;Description automatically generated">
            <a:extLst>
              <a:ext uri="{FF2B5EF4-FFF2-40B4-BE49-F238E27FC236}">
                <a16:creationId xmlns:a16="http://schemas.microsoft.com/office/drawing/2014/main" id="{4E171DBF-559C-3D40-9097-D1D847A8459B}"/>
              </a:ext>
            </a:extLst>
          </p:cNvPr>
          <p:cNvPicPr>
            <a:picLocks noChangeAspect="1"/>
          </p:cNvPicPr>
          <p:nvPr/>
        </p:nvPicPr>
        <p:blipFill>
          <a:blip r:embed="rId2"/>
          <a:stretch>
            <a:fillRect/>
          </a:stretch>
        </p:blipFill>
        <p:spPr>
          <a:xfrm>
            <a:off x="1575491" y="1120356"/>
            <a:ext cx="3209631" cy="2447898"/>
          </a:xfrm>
          <a:prstGeom prst="rect">
            <a:avLst/>
          </a:prstGeom>
        </p:spPr>
      </p:pic>
      <p:pic>
        <p:nvPicPr>
          <p:cNvPr id="6" name="Picture 5" descr="A graph with orange and blue lines&#10;&#10;Description automatically generated">
            <a:extLst>
              <a:ext uri="{FF2B5EF4-FFF2-40B4-BE49-F238E27FC236}">
                <a16:creationId xmlns:a16="http://schemas.microsoft.com/office/drawing/2014/main" id="{82020809-6AA7-D3E1-AFB5-93DB2C4E58E8}"/>
              </a:ext>
            </a:extLst>
          </p:cNvPr>
          <p:cNvPicPr>
            <a:picLocks noChangeAspect="1"/>
          </p:cNvPicPr>
          <p:nvPr/>
        </p:nvPicPr>
        <p:blipFill>
          <a:blip r:embed="rId3"/>
          <a:stretch>
            <a:fillRect/>
          </a:stretch>
        </p:blipFill>
        <p:spPr>
          <a:xfrm>
            <a:off x="1575491" y="3857729"/>
            <a:ext cx="3209631" cy="2447898"/>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3533B954-5568-3958-6581-0ABEC2D465D4}"/>
              </a:ext>
            </a:extLst>
          </p:cNvPr>
          <p:cNvPicPr>
            <a:picLocks noChangeAspect="1"/>
          </p:cNvPicPr>
          <p:nvPr/>
        </p:nvPicPr>
        <p:blipFill>
          <a:blip r:embed="rId4"/>
          <a:stretch>
            <a:fillRect/>
          </a:stretch>
        </p:blipFill>
        <p:spPr>
          <a:xfrm>
            <a:off x="5253467" y="3857729"/>
            <a:ext cx="3209631" cy="2447898"/>
          </a:xfrm>
          <a:prstGeom prst="rect">
            <a:avLst/>
          </a:prstGeom>
        </p:spPr>
      </p:pic>
      <p:pic>
        <p:nvPicPr>
          <p:cNvPr id="10" name="Picture 9" descr="A graph of a graph with numbers and lines&#10;&#10;Description automatically generated with medium confidence">
            <a:extLst>
              <a:ext uri="{FF2B5EF4-FFF2-40B4-BE49-F238E27FC236}">
                <a16:creationId xmlns:a16="http://schemas.microsoft.com/office/drawing/2014/main" id="{9F17035F-2381-99E1-D6D8-B6F09B5B79F7}"/>
              </a:ext>
            </a:extLst>
          </p:cNvPr>
          <p:cNvPicPr>
            <a:picLocks noChangeAspect="1"/>
          </p:cNvPicPr>
          <p:nvPr/>
        </p:nvPicPr>
        <p:blipFill>
          <a:blip r:embed="rId5"/>
          <a:stretch>
            <a:fillRect/>
          </a:stretch>
        </p:blipFill>
        <p:spPr>
          <a:xfrm>
            <a:off x="5253468" y="1120356"/>
            <a:ext cx="3209630" cy="2499666"/>
          </a:xfrm>
          <a:prstGeom prst="rect">
            <a:avLst/>
          </a:prstGeom>
        </p:spPr>
      </p:pic>
      <p:sp>
        <p:nvSpPr>
          <p:cNvPr id="11" name="コンテンツ プレースホルダー 4">
            <a:extLst>
              <a:ext uri="{FF2B5EF4-FFF2-40B4-BE49-F238E27FC236}">
                <a16:creationId xmlns:a16="http://schemas.microsoft.com/office/drawing/2014/main" id="{9E20A89A-94A9-45ED-8E0E-7B6103EC1343}"/>
              </a:ext>
            </a:extLst>
          </p:cNvPr>
          <p:cNvSpPr txBox="1">
            <a:spLocks/>
          </p:cNvSpPr>
          <p:nvPr/>
        </p:nvSpPr>
        <p:spPr>
          <a:xfrm>
            <a:off x="-260528" y="4579252"/>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Circular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12" name="コンテンツ プレースホルダー 4">
            <a:extLst>
              <a:ext uri="{FF2B5EF4-FFF2-40B4-BE49-F238E27FC236}">
                <a16:creationId xmlns:a16="http://schemas.microsoft.com/office/drawing/2014/main" id="{B141BDC7-9D8B-4A52-DC8B-A94A929620A7}"/>
              </a:ext>
            </a:extLst>
          </p:cNvPr>
          <p:cNvSpPr txBox="1">
            <a:spLocks/>
          </p:cNvSpPr>
          <p:nvPr/>
        </p:nvSpPr>
        <p:spPr>
          <a:xfrm>
            <a:off x="-260528" y="2002414"/>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Soft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13" name="コンテンツ プレースホルダー 4">
                <a:extLst>
                  <a:ext uri="{FF2B5EF4-FFF2-40B4-BE49-F238E27FC236}">
                    <a16:creationId xmlns:a16="http://schemas.microsoft.com/office/drawing/2014/main" id="{E2314450-14D1-F532-5399-5F3265637599}"/>
                  </a:ext>
                </a:extLst>
              </p:cNvPr>
              <p:cNvSpPr txBox="1">
                <a:spLocks/>
              </p:cNvSpPr>
              <p:nvPr/>
            </p:nvSpPr>
            <p:spPr>
              <a:xfrm>
                <a:off x="2335838" y="6305627"/>
                <a:ext cx="1974906"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xmlns="">
          <p:sp>
            <p:nvSpPr>
              <p:cNvPr id="13" name="コンテンツ プレースホルダー 4">
                <a:extLst>
                  <a:ext uri="{FF2B5EF4-FFF2-40B4-BE49-F238E27FC236}">
                    <a16:creationId xmlns:a16="http://schemas.microsoft.com/office/drawing/2014/main" id="{E2314450-14D1-F532-5399-5F3265637599}"/>
                  </a:ext>
                </a:extLst>
              </p:cNvPr>
              <p:cNvSpPr txBox="1">
                <a:spLocks noRot="1" noChangeAspect="1" noMove="1" noResize="1" noEditPoints="1" noAdjustHandles="1" noChangeArrowheads="1" noChangeShapeType="1" noTextEdit="1"/>
              </p:cNvSpPr>
              <p:nvPr/>
            </p:nvSpPr>
            <p:spPr>
              <a:xfrm>
                <a:off x="2335838" y="6305627"/>
                <a:ext cx="1974906" cy="449227"/>
              </a:xfrm>
              <a:prstGeom prst="rect">
                <a:avLst/>
              </a:prstGeom>
              <a:blipFill>
                <a:blip r:embed="rId6"/>
                <a:stretch>
                  <a:fillRect t="-16667" b="-833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4">
                <a:extLst>
                  <a:ext uri="{FF2B5EF4-FFF2-40B4-BE49-F238E27FC236}">
                    <a16:creationId xmlns:a16="http://schemas.microsoft.com/office/drawing/2014/main" id="{B4F65FF2-865A-1FA5-1964-A3CC19A42E6B}"/>
                  </a:ext>
                </a:extLst>
              </p:cNvPr>
              <p:cNvSpPr txBox="1">
                <a:spLocks/>
              </p:cNvSpPr>
              <p:nvPr/>
            </p:nvSpPr>
            <p:spPr>
              <a:xfrm>
                <a:off x="5678298" y="6318720"/>
                <a:ext cx="3209632"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r>
                      <a:rPr lang="en-US" sz="2000" b="0" i="1" smtClean="0">
                        <a:solidFill>
                          <a:srgbClr val="000000"/>
                        </a:solidFill>
                        <a:latin typeface="Cambria Math" panose="02040503050406030204" pitchFamily="18" charset="0"/>
                      </a:rPr>
                      <m:t> </m:t>
                    </m:r>
                    <m:r>
                      <m:rPr>
                        <m:lit/>
                      </m:rP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 </m:t>
                    </m:r>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𝑆</m:t>
                        </m:r>
                      </m:e>
                      <m:sub>
                        <m:r>
                          <a:rPr lang="en-US" sz="2000" b="0" i="1" smtClean="0">
                            <a:solidFill>
                              <a:srgbClr val="000000"/>
                            </a:solidFill>
                            <a:latin typeface="Cambria Math" panose="02040503050406030204" pitchFamily="18" charset="0"/>
                          </a:rPr>
                          <m:t>21</m:t>
                        </m:r>
                      </m:sub>
                      <m:sup>
                        <m:r>
                          <a:rPr lang="en-US" sz="2000" b="0" i="1" smtClean="0">
                            <a:solidFill>
                              <a:srgbClr val="000000"/>
                            </a:solidFill>
                            <a:latin typeface="Cambria Math" panose="02040503050406030204" pitchFamily="18" charset="0"/>
                          </a:rPr>
                          <m:t>𝑉</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xmlns="">
          <p:sp>
            <p:nvSpPr>
              <p:cNvPr id="14" name="コンテンツ プレースホルダー 4">
                <a:extLst>
                  <a:ext uri="{FF2B5EF4-FFF2-40B4-BE49-F238E27FC236}">
                    <a16:creationId xmlns:a16="http://schemas.microsoft.com/office/drawing/2014/main" id="{B4F65FF2-865A-1FA5-1964-A3CC19A42E6B}"/>
                  </a:ext>
                </a:extLst>
              </p:cNvPr>
              <p:cNvSpPr txBox="1">
                <a:spLocks noRot="1" noChangeAspect="1" noMove="1" noResize="1" noEditPoints="1" noAdjustHandles="1" noChangeArrowheads="1" noChangeShapeType="1" noTextEdit="1"/>
              </p:cNvSpPr>
              <p:nvPr/>
            </p:nvSpPr>
            <p:spPr>
              <a:xfrm>
                <a:off x="5678298" y="6318720"/>
                <a:ext cx="3209632" cy="449227"/>
              </a:xfrm>
              <a:prstGeom prst="rect">
                <a:avLst/>
              </a:prstGeom>
              <a:blipFill>
                <a:blip r:embed="rId7"/>
                <a:stretch>
                  <a:fillRect t="-16667" b="-11111"/>
                </a:stretch>
              </a:blipFill>
            </p:spPr>
            <p:txBody>
              <a:bodyPr/>
              <a:lstStyle/>
              <a:p>
                <a:r>
                  <a:rPr lang="en-JP">
                    <a:noFill/>
                  </a:rPr>
                  <a:t> </a:t>
                </a:r>
              </a:p>
            </p:txBody>
          </p:sp>
        </mc:Fallback>
      </mc:AlternateContent>
    </p:spTree>
    <p:extLst>
      <p:ext uri="{BB962C8B-B14F-4D97-AF65-F5344CB8AC3E}">
        <p14:creationId xmlns:p14="http://schemas.microsoft.com/office/powerpoint/2010/main" val="420116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9C12-0F00-E03E-9B9F-29D969B17048}"/>
              </a:ext>
            </a:extLst>
          </p:cNvPr>
          <p:cNvSpPr>
            <a:spLocks noGrp="1"/>
          </p:cNvSpPr>
          <p:nvPr>
            <p:ph type="title"/>
          </p:nvPr>
        </p:nvSpPr>
        <p:spPr/>
        <p:txBody>
          <a:bodyPr>
            <a:normAutofit fontScale="90000"/>
          </a:bodyPr>
          <a:lstStyle/>
          <a:p>
            <a:r>
              <a:rPr lang="en-JP" dirty="0"/>
              <a:t>結果</a:t>
            </a:r>
          </a:p>
        </p:txBody>
      </p:sp>
      <p:pic>
        <p:nvPicPr>
          <p:cNvPr id="4" name="Picture 3" descr="A graph with numbers and lines&#10;&#10;Description automatically generated">
            <a:extLst>
              <a:ext uri="{FF2B5EF4-FFF2-40B4-BE49-F238E27FC236}">
                <a16:creationId xmlns:a16="http://schemas.microsoft.com/office/drawing/2014/main" id="{60ADFEB0-B30A-EF11-AE2F-4365DCE6A446}"/>
              </a:ext>
            </a:extLst>
          </p:cNvPr>
          <p:cNvPicPr>
            <a:picLocks noChangeAspect="1"/>
          </p:cNvPicPr>
          <p:nvPr/>
        </p:nvPicPr>
        <p:blipFill>
          <a:blip r:embed="rId2"/>
          <a:stretch>
            <a:fillRect/>
          </a:stretch>
        </p:blipFill>
        <p:spPr>
          <a:xfrm>
            <a:off x="1529988" y="954668"/>
            <a:ext cx="3331514" cy="2526584"/>
          </a:xfrm>
          <a:prstGeom prst="rect">
            <a:avLst/>
          </a:prstGeom>
        </p:spPr>
      </p:pic>
      <p:pic>
        <p:nvPicPr>
          <p:cNvPr id="6" name="Picture 5" descr="A graph of a line&#10;&#10;Description automatically generated">
            <a:extLst>
              <a:ext uri="{FF2B5EF4-FFF2-40B4-BE49-F238E27FC236}">
                <a16:creationId xmlns:a16="http://schemas.microsoft.com/office/drawing/2014/main" id="{ED151A71-9E8A-D20E-31B1-F2BE9C2AC1FF}"/>
              </a:ext>
            </a:extLst>
          </p:cNvPr>
          <p:cNvPicPr>
            <a:picLocks noChangeAspect="1"/>
          </p:cNvPicPr>
          <p:nvPr/>
        </p:nvPicPr>
        <p:blipFill>
          <a:blip r:embed="rId3"/>
          <a:stretch>
            <a:fillRect/>
          </a:stretch>
        </p:blipFill>
        <p:spPr>
          <a:xfrm>
            <a:off x="4971828" y="954668"/>
            <a:ext cx="3331514" cy="2526584"/>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5A01641B-0AD1-5C17-89F0-F2857E2F82B3}"/>
              </a:ext>
            </a:extLst>
          </p:cNvPr>
          <p:cNvPicPr>
            <a:picLocks noChangeAspect="1"/>
          </p:cNvPicPr>
          <p:nvPr/>
        </p:nvPicPr>
        <p:blipFill>
          <a:blip r:embed="rId4"/>
          <a:stretch>
            <a:fillRect/>
          </a:stretch>
        </p:blipFill>
        <p:spPr>
          <a:xfrm>
            <a:off x="1480096" y="3772470"/>
            <a:ext cx="3234623" cy="2526584"/>
          </a:xfrm>
          <a:prstGeom prst="rect">
            <a:avLst/>
          </a:prstGeom>
        </p:spPr>
      </p:pic>
      <p:pic>
        <p:nvPicPr>
          <p:cNvPr id="10" name="Picture 9" descr="A graph with numbers and lines&#10;&#10;Description automatically generated">
            <a:extLst>
              <a:ext uri="{FF2B5EF4-FFF2-40B4-BE49-F238E27FC236}">
                <a16:creationId xmlns:a16="http://schemas.microsoft.com/office/drawing/2014/main" id="{5609C45D-5D65-AA2E-78A0-961919C641B1}"/>
              </a:ext>
            </a:extLst>
          </p:cNvPr>
          <p:cNvPicPr>
            <a:picLocks noChangeAspect="1"/>
          </p:cNvPicPr>
          <p:nvPr/>
        </p:nvPicPr>
        <p:blipFill>
          <a:blip r:embed="rId5"/>
          <a:stretch>
            <a:fillRect/>
          </a:stretch>
        </p:blipFill>
        <p:spPr>
          <a:xfrm>
            <a:off x="5021881" y="3772470"/>
            <a:ext cx="3234623" cy="2526584"/>
          </a:xfrm>
          <a:prstGeom prst="rect">
            <a:avLst/>
          </a:prstGeom>
        </p:spPr>
      </p:pic>
      <p:sp>
        <p:nvSpPr>
          <p:cNvPr id="13" name="コンテンツ プレースホルダー 4">
            <a:extLst>
              <a:ext uri="{FF2B5EF4-FFF2-40B4-BE49-F238E27FC236}">
                <a16:creationId xmlns:a16="http://schemas.microsoft.com/office/drawing/2014/main" id="{D699BF71-A3C8-6505-6242-4CE230562A9E}"/>
              </a:ext>
            </a:extLst>
          </p:cNvPr>
          <p:cNvSpPr txBox="1">
            <a:spLocks/>
          </p:cNvSpPr>
          <p:nvPr/>
        </p:nvSpPr>
        <p:spPr>
          <a:xfrm>
            <a:off x="-260528" y="4579252"/>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Circular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14" name="コンテンツ プレースホルダー 4">
            <a:extLst>
              <a:ext uri="{FF2B5EF4-FFF2-40B4-BE49-F238E27FC236}">
                <a16:creationId xmlns:a16="http://schemas.microsoft.com/office/drawing/2014/main" id="{26342792-BB59-AA0E-1D2A-2711C01B1B66}"/>
              </a:ext>
            </a:extLst>
          </p:cNvPr>
          <p:cNvSpPr txBox="1">
            <a:spLocks/>
          </p:cNvSpPr>
          <p:nvPr/>
        </p:nvSpPr>
        <p:spPr>
          <a:xfrm>
            <a:off x="-260528" y="2002414"/>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Soft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15" name="コンテンツ プレースホルダー 4">
                <a:extLst>
                  <a:ext uri="{FF2B5EF4-FFF2-40B4-BE49-F238E27FC236}">
                    <a16:creationId xmlns:a16="http://schemas.microsoft.com/office/drawing/2014/main" id="{57F45014-A755-04BE-D4CD-A2A40EFE69CB}"/>
                  </a:ext>
                </a:extLst>
              </p:cNvPr>
              <p:cNvSpPr txBox="1">
                <a:spLocks/>
              </p:cNvSpPr>
              <p:nvPr/>
            </p:nvSpPr>
            <p:spPr>
              <a:xfrm>
                <a:off x="2335838" y="6305627"/>
                <a:ext cx="1974906"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xmlns="">
          <p:sp>
            <p:nvSpPr>
              <p:cNvPr id="15" name="コンテンツ プレースホルダー 4">
                <a:extLst>
                  <a:ext uri="{FF2B5EF4-FFF2-40B4-BE49-F238E27FC236}">
                    <a16:creationId xmlns:a16="http://schemas.microsoft.com/office/drawing/2014/main" id="{57F45014-A755-04BE-D4CD-A2A40EFE69CB}"/>
                  </a:ext>
                </a:extLst>
              </p:cNvPr>
              <p:cNvSpPr txBox="1">
                <a:spLocks noRot="1" noChangeAspect="1" noMove="1" noResize="1" noEditPoints="1" noAdjustHandles="1" noChangeArrowheads="1" noChangeShapeType="1" noTextEdit="1"/>
              </p:cNvSpPr>
              <p:nvPr/>
            </p:nvSpPr>
            <p:spPr>
              <a:xfrm>
                <a:off x="2335838" y="6305627"/>
                <a:ext cx="1974906" cy="449227"/>
              </a:xfrm>
              <a:prstGeom prst="rect">
                <a:avLst/>
              </a:prstGeom>
              <a:blipFill>
                <a:blip r:embed="rId6"/>
                <a:stretch>
                  <a:fillRect t="-16667" b="-833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4">
                <a:extLst>
                  <a:ext uri="{FF2B5EF4-FFF2-40B4-BE49-F238E27FC236}">
                    <a16:creationId xmlns:a16="http://schemas.microsoft.com/office/drawing/2014/main" id="{9980F15E-4233-3EBF-2B31-A7A1D0E1C3EB}"/>
                  </a:ext>
                </a:extLst>
              </p:cNvPr>
              <p:cNvSpPr txBox="1">
                <a:spLocks/>
              </p:cNvSpPr>
              <p:nvPr/>
            </p:nvSpPr>
            <p:spPr>
              <a:xfrm>
                <a:off x="5678298" y="6318720"/>
                <a:ext cx="3209632"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r>
                      <a:rPr lang="en-US" sz="2000" b="0" i="1" smtClean="0">
                        <a:solidFill>
                          <a:srgbClr val="000000"/>
                        </a:solidFill>
                        <a:latin typeface="Cambria Math" panose="02040503050406030204" pitchFamily="18" charset="0"/>
                      </a:rPr>
                      <m:t> </m:t>
                    </m:r>
                    <m:r>
                      <m:rPr>
                        <m:lit/>
                      </m:rP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 </m:t>
                    </m:r>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𝑆</m:t>
                        </m:r>
                      </m:e>
                      <m:sub>
                        <m:r>
                          <a:rPr lang="en-US" sz="2000" b="0" i="1" smtClean="0">
                            <a:solidFill>
                              <a:srgbClr val="000000"/>
                            </a:solidFill>
                            <a:latin typeface="Cambria Math" panose="02040503050406030204" pitchFamily="18" charset="0"/>
                          </a:rPr>
                          <m:t>21</m:t>
                        </m:r>
                      </m:sub>
                      <m:sup>
                        <m:r>
                          <a:rPr lang="en-US" sz="2000" b="0" i="1" smtClean="0">
                            <a:solidFill>
                              <a:srgbClr val="000000"/>
                            </a:solidFill>
                            <a:latin typeface="Cambria Math" panose="02040503050406030204" pitchFamily="18" charset="0"/>
                          </a:rPr>
                          <m:t>𝑉</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xmlns="">
          <p:sp>
            <p:nvSpPr>
              <p:cNvPr id="16" name="コンテンツ プレースホルダー 4">
                <a:extLst>
                  <a:ext uri="{FF2B5EF4-FFF2-40B4-BE49-F238E27FC236}">
                    <a16:creationId xmlns:a16="http://schemas.microsoft.com/office/drawing/2014/main" id="{9980F15E-4233-3EBF-2B31-A7A1D0E1C3EB}"/>
                  </a:ext>
                </a:extLst>
              </p:cNvPr>
              <p:cNvSpPr txBox="1">
                <a:spLocks noRot="1" noChangeAspect="1" noMove="1" noResize="1" noEditPoints="1" noAdjustHandles="1" noChangeArrowheads="1" noChangeShapeType="1" noTextEdit="1"/>
              </p:cNvSpPr>
              <p:nvPr/>
            </p:nvSpPr>
            <p:spPr>
              <a:xfrm>
                <a:off x="5678298" y="6318720"/>
                <a:ext cx="3209632" cy="449227"/>
              </a:xfrm>
              <a:prstGeom prst="rect">
                <a:avLst/>
              </a:prstGeom>
              <a:blipFill>
                <a:blip r:embed="rId7"/>
                <a:stretch>
                  <a:fillRect t="-16667" b="-11111"/>
                </a:stretch>
              </a:blipFill>
            </p:spPr>
            <p:txBody>
              <a:bodyPr/>
              <a:lstStyle/>
              <a:p>
                <a:r>
                  <a:rPr lang="en-JP">
                    <a:noFill/>
                  </a:rPr>
                  <a:t> </a:t>
                </a:r>
              </a:p>
            </p:txBody>
          </p:sp>
        </mc:Fallback>
      </mc:AlternateContent>
    </p:spTree>
    <p:extLst>
      <p:ext uri="{BB962C8B-B14F-4D97-AF65-F5344CB8AC3E}">
        <p14:creationId xmlns:p14="http://schemas.microsoft.com/office/powerpoint/2010/main" val="187869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993867-7229-764B-911D-2A40C9DDB649}"/>
              </a:ext>
            </a:extLst>
          </p:cNvPr>
          <p:cNvSpPr>
            <a:spLocks noGrp="1"/>
          </p:cNvSpPr>
          <p:nvPr>
            <p:ph type="title"/>
          </p:nvPr>
        </p:nvSpPr>
        <p:spPr>
          <a:xfrm>
            <a:off x="628650" y="136526"/>
            <a:ext cx="7886700" cy="610606"/>
          </a:xfrm>
        </p:spPr>
        <p:txBody>
          <a:bodyPr>
            <a:normAutofit fontScale="90000"/>
          </a:bodyPr>
          <a:lstStyle/>
          <a:p>
            <a:r>
              <a:rPr lang="en-JP" dirty="0"/>
              <a:t>結論</a:t>
            </a:r>
          </a:p>
        </p:txBody>
      </p:sp>
      <p:sp>
        <p:nvSpPr>
          <p:cNvPr id="5" name="コンテンツ プレースホルダー 4">
            <a:extLst>
              <a:ext uri="{FF2B5EF4-FFF2-40B4-BE49-F238E27FC236}">
                <a16:creationId xmlns:a16="http://schemas.microsoft.com/office/drawing/2014/main" id="{2763FD2E-A98F-3F59-791B-35F7981CCB43}"/>
              </a:ext>
            </a:extLst>
          </p:cNvPr>
          <p:cNvSpPr txBox="1">
            <a:spLocks/>
          </p:cNvSpPr>
          <p:nvPr/>
        </p:nvSpPr>
        <p:spPr>
          <a:xfrm>
            <a:off x="184683" y="1149659"/>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複素ニューラルネットワークを用いた円偏波を用いる適当的二重偏波地中レーダシステムを提案し、その有効性を検証した</a:t>
            </a:r>
            <a:endParaRPr lang="en-US" altLang="ja-JP" dirty="0">
              <a:solidFill>
                <a:prstClr val="black"/>
              </a:solidFill>
              <a:latin typeface="游ゴシック" panose="020F0502020204030204"/>
              <a:ea typeface="游ゴシック" panose="020B0400000000000000" pitchFamily="50" charset="-128"/>
            </a:endParaRPr>
          </a:p>
        </p:txBody>
      </p:sp>
      <p:sp>
        <p:nvSpPr>
          <p:cNvPr id="7" name="コンテンツ プレースホルダー 4">
            <a:extLst>
              <a:ext uri="{FF2B5EF4-FFF2-40B4-BE49-F238E27FC236}">
                <a16:creationId xmlns:a16="http://schemas.microsoft.com/office/drawing/2014/main" id="{7626AE5E-D49D-5C3F-0AF1-900281892387}"/>
              </a:ext>
            </a:extLst>
          </p:cNvPr>
          <p:cNvSpPr txBox="1">
            <a:spLocks/>
          </p:cNvSpPr>
          <p:nvPr/>
        </p:nvSpPr>
        <p:spPr>
          <a:xfrm>
            <a:off x="184683" y="2416760"/>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埋設パイプの角度について適切なラベリングを行うことで、スパースな計測点のデータから角度の特徴量を抽出できる可能性を示した</a:t>
            </a:r>
            <a:endParaRPr lang="en-US" altLang="ja-JP"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8" name="コンテンツ プレースホルダー 4">
                <a:extLst>
                  <a:ext uri="{FF2B5EF4-FFF2-40B4-BE49-F238E27FC236}">
                    <a16:creationId xmlns:a16="http://schemas.microsoft.com/office/drawing/2014/main" id="{44CDE41E-A523-28E2-47DD-5E0A41121EBC}"/>
                  </a:ext>
                </a:extLst>
              </p:cNvPr>
              <p:cNvSpPr txBox="1">
                <a:spLocks/>
              </p:cNvSpPr>
              <p:nvPr/>
            </p:nvSpPr>
            <p:spPr>
              <a:xfrm>
                <a:off x="184683" y="3669525"/>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入力として、</a:t>
                </a:r>
                <a:r>
                  <a:rPr lang="ar-AE" dirty="0">
                    <a:solidFill>
                      <a:srgbClr val="000000"/>
                    </a:solidFill>
                  </a:rPr>
                  <a:t> </a:t>
                </a:r>
                <a14:m>
                  <m:oMath xmlns:m="http://schemas.openxmlformats.org/officeDocument/2006/math">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r>
                      <a:rPr lang="en-US" b="0" i="1" smtClean="0">
                        <a:solidFill>
                          <a:srgbClr val="000000"/>
                        </a:solidFill>
                        <a:latin typeface="Cambria Math" panose="02040503050406030204" pitchFamily="18" charset="0"/>
                      </a:rPr>
                      <m:t> </m:t>
                    </m:r>
                    <m:r>
                      <m:rPr>
                        <m:lit/>
                      </m:rP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m:t>
                    </m:r>
                    <m:sSubSup>
                      <m:sSubSupPr>
                        <m:ctrlPr>
                          <a:rPr lang="en-US" b="0"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𝑆</m:t>
                        </m:r>
                      </m:e>
                      <m:sub>
                        <m:r>
                          <a:rPr lang="en-US" b="0" i="1" smtClean="0">
                            <a:solidFill>
                              <a:srgbClr val="000000"/>
                            </a:solidFill>
                            <a:latin typeface="Cambria Math" panose="02040503050406030204" pitchFamily="18" charset="0"/>
                          </a:rPr>
                          <m:t>21</m:t>
                        </m:r>
                      </m:sub>
                      <m:sup>
                        <m:r>
                          <a:rPr lang="en-US" b="0" i="1" smtClean="0">
                            <a:solidFill>
                              <a:srgbClr val="000000"/>
                            </a:solidFill>
                            <a:latin typeface="Cambria Math" panose="02040503050406030204" pitchFamily="18" charset="0"/>
                          </a:rPr>
                          <m:t>𝑉</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のような直交</a:t>
                </a: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偏波に対する受信の位相差を積極的に利用することが有効である可能性を示した</a:t>
                </a:r>
                <a:endParaRPr lang="en-US" altLang="ja-JP" dirty="0">
                  <a:solidFill>
                    <a:prstClr val="black"/>
                  </a:solidFill>
                  <a:latin typeface="游ゴシック" panose="020F0502020204030204"/>
                  <a:ea typeface="游ゴシック" panose="020B0400000000000000" pitchFamily="50" charset="-128"/>
                </a:endParaRPr>
              </a:p>
            </p:txBody>
          </p:sp>
        </mc:Choice>
        <mc:Fallback xmlns="">
          <p:sp>
            <p:nvSpPr>
              <p:cNvPr id="8" name="コンテンツ プレースホルダー 4">
                <a:extLst>
                  <a:ext uri="{FF2B5EF4-FFF2-40B4-BE49-F238E27FC236}">
                    <a16:creationId xmlns:a16="http://schemas.microsoft.com/office/drawing/2014/main" id="{44CDE41E-A523-28E2-47DD-5E0A41121EBC}"/>
                  </a:ext>
                </a:extLst>
              </p:cNvPr>
              <p:cNvSpPr txBox="1">
                <a:spLocks noRot="1" noChangeAspect="1" noMove="1" noResize="1" noEditPoints="1" noAdjustHandles="1" noChangeArrowheads="1" noChangeShapeType="1" noTextEdit="1"/>
              </p:cNvSpPr>
              <p:nvPr/>
            </p:nvSpPr>
            <p:spPr>
              <a:xfrm>
                <a:off x="184683" y="3669525"/>
                <a:ext cx="8539620" cy="1277081"/>
              </a:xfrm>
              <a:prstGeom prst="rect">
                <a:avLst/>
              </a:prstGeom>
              <a:blipFill>
                <a:blip r:embed="rId2"/>
                <a:stretch>
                  <a:fillRect t="-6863" r="-297"/>
                </a:stretch>
              </a:blipFill>
            </p:spPr>
            <p:txBody>
              <a:bodyPr/>
              <a:lstStyle/>
              <a:p>
                <a:r>
                  <a:rPr lang="en-JP">
                    <a:noFill/>
                  </a:rPr>
                  <a:t> </a:t>
                </a:r>
              </a:p>
            </p:txBody>
          </p:sp>
        </mc:Fallback>
      </mc:AlternateContent>
      <p:sp>
        <p:nvSpPr>
          <p:cNvPr id="9" name="コンテンツ プレースホルダー 4">
            <a:extLst>
              <a:ext uri="{FF2B5EF4-FFF2-40B4-BE49-F238E27FC236}">
                <a16:creationId xmlns:a16="http://schemas.microsoft.com/office/drawing/2014/main" id="{AC41DCE6-8534-959B-E76E-7334BB2230C3}"/>
              </a:ext>
            </a:extLst>
          </p:cNvPr>
          <p:cNvSpPr txBox="1">
            <a:spLocks/>
          </p:cNvSpPr>
          <p:nvPr/>
        </p:nvSpPr>
        <p:spPr>
          <a:xfrm>
            <a:off x="184683" y="4912310"/>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計測点の座標を明示的に考慮し、計測対象が計測領域に含まれていることが保証されていない場合については検討が不十分である</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5736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2E20-A3AC-75BB-4B2C-86F0C2AC61C0}"/>
              </a:ext>
            </a:extLst>
          </p:cNvPr>
          <p:cNvSpPr>
            <a:spLocks noGrp="1"/>
          </p:cNvSpPr>
          <p:nvPr>
            <p:ph type="title"/>
          </p:nvPr>
        </p:nvSpPr>
        <p:spPr/>
        <p:txBody>
          <a:bodyPr>
            <a:normAutofit fontScale="90000"/>
          </a:bodyPr>
          <a:lstStyle/>
          <a:p>
            <a:r>
              <a:rPr lang="en-JP" dirty="0"/>
              <a:t>目次</a:t>
            </a:r>
          </a:p>
        </p:txBody>
      </p:sp>
    </p:spTree>
    <p:extLst>
      <p:ext uri="{BB962C8B-B14F-4D97-AF65-F5344CB8AC3E}">
        <p14:creationId xmlns:p14="http://schemas.microsoft.com/office/powerpoint/2010/main" val="31522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FD008-0F95-8DD8-870A-588686120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98460-6635-1E95-70A0-633522F219D3}"/>
              </a:ext>
            </a:extLst>
          </p:cNvPr>
          <p:cNvSpPr>
            <a:spLocks noGrp="1"/>
          </p:cNvSpPr>
          <p:nvPr>
            <p:ph type="title"/>
          </p:nvPr>
        </p:nvSpPr>
        <p:spPr/>
        <p:txBody>
          <a:bodyPr>
            <a:normAutofit fontScale="90000"/>
          </a:bodyPr>
          <a:lstStyle/>
          <a:p>
            <a:r>
              <a:rPr lang="en-JP" dirty="0"/>
              <a:t>関連事項</a:t>
            </a:r>
          </a:p>
        </p:txBody>
      </p:sp>
      <p:sp>
        <p:nvSpPr>
          <p:cNvPr id="5" name="Title 1">
            <a:extLst>
              <a:ext uri="{FF2B5EF4-FFF2-40B4-BE49-F238E27FC236}">
                <a16:creationId xmlns:a16="http://schemas.microsoft.com/office/drawing/2014/main" id="{C2E723C5-D3E5-3465-B7D9-C1D521AC29B8}"/>
              </a:ext>
            </a:extLst>
          </p:cNvPr>
          <p:cNvSpPr txBox="1">
            <a:spLocks/>
          </p:cNvSpPr>
          <p:nvPr/>
        </p:nvSpPr>
        <p:spPr>
          <a:xfrm>
            <a:off x="3030511" y="1026090"/>
            <a:ext cx="5094158" cy="7668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2800" dirty="0">
                <a:latin typeface="+mn-lt"/>
              </a:rPr>
              <a:t>(Ground Penetraing Radar, GPR) </a:t>
            </a:r>
          </a:p>
        </p:txBody>
      </p:sp>
      <p:sp>
        <p:nvSpPr>
          <p:cNvPr id="3" name="テキスト ボックス 9">
            <a:extLst>
              <a:ext uri="{FF2B5EF4-FFF2-40B4-BE49-F238E27FC236}">
                <a16:creationId xmlns:a16="http://schemas.microsoft.com/office/drawing/2014/main" id="{32AD445B-F7D2-32A7-3936-A8ADA26A70FF}"/>
              </a:ext>
            </a:extLst>
          </p:cNvPr>
          <p:cNvSpPr txBox="1"/>
          <p:nvPr/>
        </p:nvSpPr>
        <p:spPr>
          <a:xfrm>
            <a:off x="4618647" y="5511003"/>
            <a:ext cx="4192173" cy="300082"/>
          </a:xfrm>
          <a:prstGeom prst="rect">
            <a:avLst/>
          </a:prstGeom>
          <a:noFill/>
        </p:spPr>
        <p:txBody>
          <a:bodyPr wrap="none" rtlCol="0">
            <a:spAutoFit/>
          </a:bodyPr>
          <a:lstStyle/>
          <a:p>
            <a:r>
              <a:rPr lang="en-US" altLang="ja-JP" sz="1350" dirty="0"/>
              <a:t>http://www.chikatansa.co.jp/tansa-tansa_05.html</a:t>
            </a:r>
            <a:endParaRPr lang="ja-JP" altLang="en-US" sz="1350" dirty="0"/>
          </a:p>
        </p:txBody>
      </p:sp>
      <p:sp>
        <p:nvSpPr>
          <p:cNvPr id="6" name="コンテンツ プレースホルダー 4">
            <a:extLst>
              <a:ext uri="{FF2B5EF4-FFF2-40B4-BE49-F238E27FC236}">
                <a16:creationId xmlns:a16="http://schemas.microsoft.com/office/drawing/2014/main" id="{DDB5158F-9FBF-A386-DCA0-61BBFCF8DD14}"/>
              </a:ext>
            </a:extLst>
          </p:cNvPr>
          <p:cNvSpPr txBox="1">
            <a:spLocks/>
          </p:cNvSpPr>
          <p:nvPr/>
        </p:nvSpPr>
        <p:spPr>
          <a:xfrm>
            <a:off x="273231" y="2071942"/>
            <a:ext cx="4092314" cy="7955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2800" dirty="0"/>
              <a:t>地中に電磁波を照射</a:t>
            </a:r>
            <a:r>
              <a:rPr lang="ja-JP" altLang="en-US" sz="2800"/>
              <a:t>し、対象物からの散乱波</a:t>
            </a:r>
            <a:r>
              <a:rPr lang="ja-JP" altLang="en-US" sz="2800" dirty="0"/>
              <a:t>を</a:t>
            </a:r>
            <a:r>
              <a:rPr lang="ja-JP" altLang="en-US" sz="2800"/>
              <a:t>観測する</a:t>
            </a:r>
            <a:endParaRPr lang="en-US" altLang="ja-JP" sz="2800" dirty="0"/>
          </a:p>
          <a:p>
            <a:pPr lvl="1"/>
            <a:endParaRPr lang="en-US" altLang="ja-JP" sz="2800" dirty="0"/>
          </a:p>
        </p:txBody>
      </p:sp>
      <p:sp>
        <p:nvSpPr>
          <p:cNvPr id="7" name="コンテンツ プレースホルダー 4">
            <a:extLst>
              <a:ext uri="{FF2B5EF4-FFF2-40B4-BE49-F238E27FC236}">
                <a16:creationId xmlns:a16="http://schemas.microsoft.com/office/drawing/2014/main" id="{A9C16AEC-BD1B-5CBB-DD4A-66B11C5277A4}"/>
              </a:ext>
            </a:extLst>
          </p:cNvPr>
          <p:cNvSpPr txBox="1">
            <a:spLocks/>
          </p:cNvSpPr>
          <p:nvPr/>
        </p:nvSpPr>
        <p:spPr>
          <a:xfrm>
            <a:off x="293480" y="3370586"/>
            <a:ext cx="3826793" cy="140188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2800" dirty="0"/>
              <a:t>応用範囲</a:t>
            </a:r>
            <a:endParaRPr lang="en-US" altLang="ja-JP" sz="2800" dirty="0"/>
          </a:p>
          <a:p>
            <a:pPr lvl="1"/>
            <a:r>
              <a:rPr lang="ja-JP" altLang="en-US" sz="2800" dirty="0"/>
              <a:t>地雷検出</a:t>
            </a:r>
            <a:endParaRPr lang="en-US" altLang="ja-JP" sz="2800" dirty="0"/>
          </a:p>
          <a:p>
            <a:pPr lvl="1"/>
            <a:r>
              <a:rPr lang="ja-JP" altLang="en-US" sz="2800" dirty="0"/>
              <a:t>遺跡調査</a:t>
            </a:r>
            <a:endParaRPr lang="en-US" altLang="ja-JP" sz="2800" dirty="0"/>
          </a:p>
          <a:p>
            <a:pPr lvl="1"/>
            <a:r>
              <a:rPr lang="ja-JP" altLang="en-US" sz="2800" dirty="0"/>
              <a:t>既設埋設管の調査</a:t>
            </a:r>
            <a:endParaRPr lang="en-US" altLang="ja-JP" sz="2800" dirty="0"/>
          </a:p>
          <a:p>
            <a:pPr lvl="1"/>
            <a:r>
              <a:rPr lang="ja-JP" altLang="en-US" sz="2800" dirty="0"/>
              <a:t>地層調査</a:t>
            </a:r>
            <a:endParaRPr lang="en-US" altLang="ja-JP" sz="2800" dirty="0"/>
          </a:p>
        </p:txBody>
      </p:sp>
      <p:sp>
        <p:nvSpPr>
          <p:cNvPr id="8" name="コンテンツ プレースホルダー 4">
            <a:extLst>
              <a:ext uri="{FF2B5EF4-FFF2-40B4-BE49-F238E27FC236}">
                <a16:creationId xmlns:a16="http://schemas.microsoft.com/office/drawing/2014/main" id="{CDE5D26F-4209-B100-DDC2-6C461CD4F6F6}"/>
              </a:ext>
            </a:extLst>
          </p:cNvPr>
          <p:cNvSpPr txBox="1">
            <a:spLocks/>
          </p:cNvSpPr>
          <p:nvPr/>
        </p:nvSpPr>
        <p:spPr>
          <a:xfrm>
            <a:off x="2319388" y="5570921"/>
            <a:ext cx="1834004" cy="4803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1800" dirty="0"/>
              <a:t>などがある</a:t>
            </a:r>
            <a:endParaRPr lang="en-US" altLang="ja-JP" sz="1800" dirty="0"/>
          </a:p>
        </p:txBody>
      </p:sp>
      <p:sp>
        <p:nvSpPr>
          <p:cNvPr id="9" name="コンテンツ プレースホルダー 4">
            <a:extLst>
              <a:ext uri="{FF2B5EF4-FFF2-40B4-BE49-F238E27FC236}">
                <a16:creationId xmlns:a16="http://schemas.microsoft.com/office/drawing/2014/main" id="{50F74558-6058-90ED-EE6D-E09F24015F5C}"/>
              </a:ext>
            </a:extLst>
          </p:cNvPr>
          <p:cNvSpPr txBox="1">
            <a:spLocks/>
          </p:cNvSpPr>
          <p:nvPr/>
        </p:nvSpPr>
        <p:spPr>
          <a:xfrm>
            <a:off x="314793" y="1169784"/>
            <a:ext cx="3117955" cy="61060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a:t>
            </a:r>
            <a:endParaRPr lang="en-US" altLang="ja-JP" sz="3200" dirty="0"/>
          </a:p>
        </p:txBody>
      </p:sp>
      <p:pic>
        <p:nvPicPr>
          <p:cNvPr id="10" name="図 8" descr="ダイアグラム&#10;&#10;自動的に生成された説明">
            <a:extLst>
              <a:ext uri="{FF2B5EF4-FFF2-40B4-BE49-F238E27FC236}">
                <a16:creationId xmlns:a16="http://schemas.microsoft.com/office/drawing/2014/main" id="{A85F0581-AF4C-8196-9EC4-CDD78766B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107" y="2424877"/>
            <a:ext cx="4594115" cy="2675282"/>
          </a:xfrm>
          <a:prstGeom prst="rect">
            <a:avLst/>
          </a:prstGeom>
        </p:spPr>
      </p:pic>
    </p:spTree>
    <p:extLst>
      <p:ext uri="{BB962C8B-B14F-4D97-AF65-F5344CB8AC3E}">
        <p14:creationId xmlns:p14="http://schemas.microsoft.com/office/powerpoint/2010/main" val="57391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AF9-DE85-2908-17BC-5F0DB60DD289}"/>
              </a:ext>
            </a:extLst>
          </p:cNvPr>
          <p:cNvSpPr>
            <a:spLocks noGrp="1"/>
          </p:cNvSpPr>
          <p:nvPr>
            <p:ph type="title"/>
          </p:nvPr>
        </p:nvSpPr>
        <p:spPr/>
        <p:txBody>
          <a:bodyPr>
            <a:normAutofit fontScale="90000"/>
          </a:bodyPr>
          <a:lstStyle/>
          <a:p>
            <a:r>
              <a:rPr lang="en-JP" dirty="0"/>
              <a:t>関連事項</a:t>
            </a:r>
          </a:p>
        </p:txBody>
      </p:sp>
      <p:sp>
        <p:nvSpPr>
          <p:cNvPr id="3" name="コンテンツ プレースホルダー 4">
            <a:extLst>
              <a:ext uri="{FF2B5EF4-FFF2-40B4-BE49-F238E27FC236}">
                <a16:creationId xmlns:a16="http://schemas.microsoft.com/office/drawing/2014/main" id="{A06D2244-CD68-FE7C-3230-5F21BA369F26}"/>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ニューラルネットワークによる学習</a:t>
            </a:r>
            <a:endParaRPr lang="en-US" altLang="ja-JP" sz="3200" dirty="0"/>
          </a:p>
        </p:txBody>
      </p:sp>
      <p:sp>
        <p:nvSpPr>
          <p:cNvPr id="4" name="コンテンツ プレースホルダー 4">
            <a:extLst>
              <a:ext uri="{FF2B5EF4-FFF2-40B4-BE49-F238E27FC236}">
                <a16:creationId xmlns:a16="http://schemas.microsoft.com/office/drawing/2014/main" id="{6A562192-690A-90A6-156D-A101F6BE7E7B}"/>
              </a:ext>
            </a:extLst>
          </p:cNvPr>
          <p:cNvSpPr txBox="1">
            <a:spLocks/>
          </p:cNvSpPr>
          <p:nvPr/>
        </p:nvSpPr>
        <p:spPr>
          <a:xfrm>
            <a:off x="-41155" y="1710101"/>
            <a:ext cx="4852153" cy="48032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800">
                <a:solidFill>
                  <a:prstClr val="black"/>
                </a:solidFill>
                <a:latin typeface="游ゴシック" panose="020F0502020204030204"/>
                <a:ea typeface="游ゴシック" panose="020B0400000000000000" pitchFamily="50" charset="-128"/>
              </a:rPr>
              <a:t>各層間のニューロンの結合荷重を学習により更新する</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6" name="コンテンツ プレースホルダー 4">
            <a:extLst>
              <a:ext uri="{FF2B5EF4-FFF2-40B4-BE49-F238E27FC236}">
                <a16:creationId xmlns:a16="http://schemas.microsoft.com/office/drawing/2014/main" id="{B378B85C-CC7B-875B-17D2-E731F53A27C9}"/>
              </a:ext>
            </a:extLst>
          </p:cNvPr>
          <p:cNvSpPr txBox="1">
            <a:spLocks/>
          </p:cNvSpPr>
          <p:nvPr/>
        </p:nvSpPr>
        <p:spPr>
          <a:xfrm>
            <a:off x="810405" y="4587345"/>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endParaRPr lang="en-US" altLang="ja-JP" sz="3200" dirty="0"/>
          </a:p>
        </p:txBody>
      </p:sp>
      <p:pic>
        <p:nvPicPr>
          <p:cNvPr id="7" name="図 8" descr="図形, 多角形&#10;&#10;自動的に生成された説明">
            <a:extLst>
              <a:ext uri="{FF2B5EF4-FFF2-40B4-BE49-F238E27FC236}">
                <a16:creationId xmlns:a16="http://schemas.microsoft.com/office/drawing/2014/main" id="{744D8727-3F9F-E519-CD2A-A23274F22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88" y="1849778"/>
            <a:ext cx="3732757" cy="2117443"/>
          </a:xfrm>
          <a:prstGeom prst="rect">
            <a:avLst/>
          </a:prstGeom>
        </p:spPr>
      </p:pic>
      <p:sp>
        <p:nvSpPr>
          <p:cNvPr id="10" name="コンテンツ プレースホルダー 4">
            <a:extLst>
              <a:ext uri="{FF2B5EF4-FFF2-40B4-BE49-F238E27FC236}">
                <a16:creationId xmlns:a16="http://schemas.microsoft.com/office/drawing/2014/main" id="{86FFDABB-C79D-039C-B661-C951F98694E3}"/>
              </a:ext>
            </a:extLst>
          </p:cNvPr>
          <p:cNvSpPr txBox="1">
            <a:spLocks/>
          </p:cNvSpPr>
          <p:nvPr/>
        </p:nvSpPr>
        <p:spPr>
          <a:xfrm>
            <a:off x="314793" y="2971756"/>
            <a:ext cx="520203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分類問題／回帰問題</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1" name="コンテンツ プレースホルダー 4">
            <a:extLst>
              <a:ext uri="{FF2B5EF4-FFF2-40B4-BE49-F238E27FC236}">
                <a16:creationId xmlns:a16="http://schemas.microsoft.com/office/drawing/2014/main" id="{82B7E9C9-94E1-77A6-96D1-98F4E7A276CC}"/>
              </a:ext>
            </a:extLst>
          </p:cNvPr>
          <p:cNvSpPr txBox="1">
            <a:spLocks/>
          </p:cNvSpPr>
          <p:nvPr/>
        </p:nvSpPr>
        <p:spPr>
          <a:xfrm>
            <a:off x="314793" y="3366248"/>
            <a:ext cx="5021295"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畳み込みニューラルネットワーク</a:t>
            </a:r>
            <a:r>
              <a:rPr lang="en-US" altLang="ja-JP" dirty="0">
                <a:solidFill>
                  <a:prstClr val="black"/>
                </a:solidFill>
                <a:latin typeface="游ゴシック" panose="020F0502020204030204"/>
                <a:ea typeface="游ゴシック" panose="020B0400000000000000" pitchFamily="50" charset="-128"/>
              </a:rPr>
              <a:t>(CNN)</a:t>
            </a:r>
            <a:r>
              <a:rPr lang="ja-JP" altLang="en-US">
                <a:solidFill>
                  <a:prstClr val="black"/>
                </a:solidFill>
                <a:latin typeface="游ゴシック" panose="020F0502020204030204"/>
                <a:ea typeface="游ゴシック" panose="020B0400000000000000" pitchFamily="50" charset="-128"/>
              </a:rPr>
              <a:t>、リカレントニューラルネットワーク</a:t>
            </a:r>
            <a:r>
              <a:rPr lang="en-US" altLang="ja-JP" dirty="0">
                <a:solidFill>
                  <a:prstClr val="black"/>
                </a:solidFill>
                <a:latin typeface="游ゴシック" panose="020F0502020204030204"/>
                <a:ea typeface="游ゴシック" panose="020B0400000000000000" pitchFamily="50" charset="-128"/>
              </a:rPr>
              <a:t>(RNN)</a:t>
            </a:r>
          </a:p>
        </p:txBody>
      </p:sp>
      <p:sp>
        <p:nvSpPr>
          <p:cNvPr id="12" name="コンテンツ プレースホルダー 4">
            <a:extLst>
              <a:ext uri="{FF2B5EF4-FFF2-40B4-BE49-F238E27FC236}">
                <a16:creationId xmlns:a16="http://schemas.microsoft.com/office/drawing/2014/main" id="{C36148C9-9811-9EF1-9388-2351C999ADB8}"/>
              </a:ext>
            </a:extLst>
          </p:cNvPr>
          <p:cNvSpPr txBox="1">
            <a:spLocks/>
          </p:cNvSpPr>
          <p:nvPr/>
        </p:nvSpPr>
        <p:spPr>
          <a:xfrm>
            <a:off x="3893996" y="4107018"/>
            <a:ext cx="1834004" cy="4803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1800"/>
              <a:t>など</a:t>
            </a:r>
            <a:endParaRPr lang="en-US" altLang="ja-JP" sz="1800" dirty="0"/>
          </a:p>
        </p:txBody>
      </p:sp>
      <p:sp>
        <p:nvSpPr>
          <p:cNvPr id="13" name="コンテンツ プレースホルダー 4">
            <a:extLst>
              <a:ext uri="{FF2B5EF4-FFF2-40B4-BE49-F238E27FC236}">
                <a16:creationId xmlns:a16="http://schemas.microsoft.com/office/drawing/2014/main" id="{179B040E-6193-75A8-3A9D-6A497F8BC47C}"/>
              </a:ext>
            </a:extLst>
          </p:cNvPr>
          <p:cNvSpPr txBox="1">
            <a:spLocks/>
          </p:cNvSpPr>
          <p:nvPr/>
        </p:nvSpPr>
        <p:spPr>
          <a:xfrm>
            <a:off x="-41155" y="4587345"/>
            <a:ext cx="8374750" cy="48032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800">
                <a:solidFill>
                  <a:prstClr val="black"/>
                </a:solidFill>
                <a:latin typeface="游ゴシック" panose="020F0502020204030204"/>
                <a:ea typeface="游ゴシック" panose="020B0400000000000000" pitchFamily="50" charset="-128"/>
              </a:rPr>
              <a:t>入出力や結合荷重などに複素数を含むものを、特に</a:t>
            </a:r>
            <a:r>
              <a:rPr lang="en-US" altLang="ja-JP" sz="2800" dirty="0">
                <a:solidFill>
                  <a:prstClr val="black"/>
                </a:solidFill>
                <a:latin typeface="游ゴシック" panose="020F0502020204030204"/>
                <a:ea typeface="游ゴシック" panose="020B0400000000000000" pitchFamily="50" charset="-128"/>
              </a:rPr>
              <a:t> </a:t>
            </a:r>
            <a:r>
              <a:rPr lang="ja-JP" altLang="en-US" sz="2800">
                <a:solidFill>
                  <a:prstClr val="black"/>
                </a:solidFill>
                <a:latin typeface="游ゴシック" panose="020F0502020204030204"/>
                <a:ea typeface="游ゴシック" panose="020B0400000000000000" pitchFamily="50" charset="-128"/>
              </a:rPr>
              <a:t>複素ニューラルネットワーク</a:t>
            </a:r>
            <a:r>
              <a:rPr lang="en-US" altLang="ja-JP" sz="2800" dirty="0">
                <a:solidFill>
                  <a:prstClr val="black"/>
                </a:solidFill>
                <a:latin typeface="游ゴシック" panose="020F0502020204030204"/>
                <a:ea typeface="游ゴシック" panose="020B0400000000000000" pitchFamily="50" charset="-128"/>
              </a:rPr>
              <a:t> </a:t>
            </a:r>
            <a:r>
              <a:rPr lang="ja-JP" altLang="en-US" sz="2800">
                <a:solidFill>
                  <a:prstClr val="black"/>
                </a:solidFill>
                <a:latin typeface="游ゴシック" panose="020F0502020204030204"/>
                <a:ea typeface="游ゴシック" panose="020B0400000000000000" pitchFamily="50" charset="-128"/>
              </a:rPr>
              <a:t>という</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14" name="コンテンツ プレースホルダー 4">
            <a:extLst>
              <a:ext uri="{FF2B5EF4-FFF2-40B4-BE49-F238E27FC236}">
                <a16:creationId xmlns:a16="http://schemas.microsoft.com/office/drawing/2014/main" id="{2614C6EA-1119-111C-39A1-54F25BDB68C2}"/>
              </a:ext>
            </a:extLst>
          </p:cNvPr>
          <p:cNvSpPr txBox="1">
            <a:spLocks/>
          </p:cNvSpPr>
          <p:nvPr/>
        </p:nvSpPr>
        <p:spPr>
          <a:xfrm>
            <a:off x="314793" y="5445968"/>
            <a:ext cx="8829207"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位相を含むため、電磁波などの波動の情報を扱う際に有効</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35727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12D4C-B98E-4DD5-6726-095E36CEB18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1A6064F-35EF-2E2E-67DA-49DBA5C3A87A}"/>
              </a:ext>
            </a:extLst>
          </p:cNvPr>
          <p:cNvSpPr>
            <a:spLocks noGrp="1"/>
          </p:cNvSpPr>
          <p:nvPr>
            <p:ph type="title"/>
          </p:nvPr>
        </p:nvSpPr>
        <p:spPr/>
        <p:txBody>
          <a:bodyPr>
            <a:normAutofit fontScale="90000"/>
          </a:bodyPr>
          <a:lstStyle/>
          <a:p>
            <a:r>
              <a:rPr lang="en-JP" dirty="0"/>
              <a:t>研究背景</a:t>
            </a:r>
          </a:p>
        </p:txBody>
      </p:sp>
      <p:sp>
        <p:nvSpPr>
          <p:cNvPr id="6" name="テキスト ボックス 15">
            <a:extLst>
              <a:ext uri="{FF2B5EF4-FFF2-40B4-BE49-F238E27FC236}">
                <a16:creationId xmlns:a16="http://schemas.microsoft.com/office/drawing/2014/main" id="{BFDCB918-C331-B979-EA13-D8C3949D3CDC}"/>
              </a:ext>
            </a:extLst>
          </p:cNvPr>
          <p:cNvSpPr txBox="1"/>
          <p:nvPr/>
        </p:nvSpPr>
        <p:spPr>
          <a:xfrm>
            <a:off x="4932506" y="4254246"/>
            <a:ext cx="5572375" cy="215444"/>
          </a:xfrm>
          <a:prstGeom prst="rect">
            <a:avLst/>
          </a:prstGeom>
          <a:noFill/>
        </p:spPr>
        <p:txBody>
          <a:bodyPr wrap="square" rtlCol="0">
            <a:spAutoFit/>
          </a:bodyPr>
          <a:lstStyle/>
          <a:p>
            <a:r>
              <a:rPr lang="ja-JP" altLang="en-US" sz="800" dirty="0"/>
              <a:t>城戸隆 </a:t>
            </a:r>
            <a:r>
              <a:rPr lang="en-US" altLang="ja-JP" sz="800" dirty="0"/>
              <a:t>and </a:t>
            </a:r>
            <a:r>
              <a:rPr lang="ja-JP" altLang="en-US" sz="800" dirty="0"/>
              <a:t>佐藤源之</a:t>
            </a:r>
            <a:r>
              <a:rPr lang="en-US" altLang="ja-JP" sz="800" dirty="0"/>
              <a:t>, “</a:t>
            </a:r>
            <a:r>
              <a:rPr lang="ja-JP" altLang="en-US" sz="800" dirty="0"/>
              <a:t>広帯域連続波周波数掃引型地中レーダ</a:t>
            </a:r>
            <a:r>
              <a:rPr lang="en-US" altLang="ja-JP" sz="800" dirty="0"/>
              <a:t>,” </a:t>
            </a:r>
            <a:r>
              <a:rPr lang="ja-JP" altLang="en-US" sz="800" dirty="0"/>
              <a:t>物理探査</a:t>
            </a:r>
            <a:r>
              <a:rPr lang="en-US" altLang="ja-JP" sz="800" dirty="0"/>
              <a:t>, vol. 69, no. 4, 2016</a:t>
            </a:r>
            <a:endParaRPr lang="ja-JP" altLang="en-US" sz="800" dirty="0"/>
          </a:p>
        </p:txBody>
      </p:sp>
      <p:grpSp>
        <p:nvGrpSpPr>
          <p:cNvPr id="26" name="Group 25">
            <a:extLst>
              <a:ext uri="{FF2B5EF4-FFF2-40B4-BE49-F238E27FC236}">
                <a16:creationId xmlns:a16="http://schemas.microsoft.com/office/drawing/2014/main" id="{310EC201-1445-3F2F-4FC7-18BD9519637C}"/>
              </a:ext>
            </a:extLst>
          </p:cNvPr>
          <p:cNvGrpSpPr/>
          <p:nvPr/>
        </p:nvGrpSpPr>
        <p:grpSpPr>
          <a:xfrm>
            <a:off x="628650" y="1717228"/>
            <a:ext cx="4502893" cy="2419834"/>
            <a:chOff x="628650" y="1624660"/>
            <a:chExt cx="4502893" cy="2419834"/>
          </a:xfrm>
        </p:grpSpPr>
        <p:grpSp>
          <p:nvGrpSpPr>
            <p:cNvPr id="12" name="グループ化 40">
              <a:extLst>
                <a:ext uri="{FF2B5EF4-FFF2-40B4-BE49-F238E27FC236}">
                  <a16:creationId xmlns:a16="http://schemas.microsoft.com/office/drawing/2014/main" id="{417F4610-9297-C817-1BEB-C946774A1265}"/>
                </a:ext>
              </a:extLst>
            </p:cNvPr>
            <p:cNvGrpSpPr/>
            <p:nvPr/>
          </p:nvGrpSpPr>
          <p:grpSpPr>
            <a:xfrm>
              <a:off x="628650" y="1624660"/>
              <a:ext cx="4303854" cy="2037099"/>
              <a:chOff x="628652" y="1907218"/>
              <a:chExt cx="4303854" cy="2037099"/>
            </a:xfrm>
          </p:grpSpPr>
          <p:grpSp>
            <p:nvGrpSpPr>
              <p:cNvPr id="13" name="グループ化 26">
                <a:extLst>
                  <a:ext uri="{FF2B5EF4-FFF2-40B4-BE49-F238E27FC236}">
                    <a16:creationId xmlns:a16="http://schemas.microsoft.com/office/drawing/2014/main" id="{4BD7F3A7-5345-9246-1137-E3C7422D9D41}"/>
                  </a:ext>
                </a:extLst>
              </p:cNvPr>
              <p:cNvGrpSpPr/>
              <p:nvPr/>
            </p:nvGrpSpPr>
            <p:grpSpPr>
              <a:xfrm>
                <a:off x="628652" y="1907218"/>
                <a:ext cx="4303854" cy="2037099"/>
                <a:chOff x="394323" y="2326074"/>
                <a:chExt cx="4303854" cy="2127283"/>
              </a:xfrm>
            </p:grpSpPr>
            <p:sp>
              <p:nvSpPr>
                <p:cNvPr id="15" name="正方形/長方形 6">
                  <a:extLst>
                    <a:ext uri="{FF2B5EF4-FFF2-40B4-BE49-F238E27FC236}">
                      <a16:creationId xmlns:a16="http://schemas.microsoft.com/office/drawing/2014/main" id="{4417DA50-C534-2FC7-2D8E-1CECD01F9663}"/>
                    </a:ext>
                  </a:extLst>
                </p:cNvPr>
                <p:cNvSpPr/>
                <p:nvPr/>
              </p:nvSpPr>
              <p:spPr>
                <a:xfrm>
                  <a:off x="394323" y="2913029"/>
                  <a:ext cx="4303854" cy="1540328"/>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16" name="直線コネクタ 7">
                  <a:extLst>
                    <a:ext uri="{FF2B5EF4-FFF2-40B4-BE49-F238E27FC236}">
                      <a16:creationId xmlns:a16="http://schemas.microsoft.com/office/drawing/2014/main" id="{7E99664D-AF3C-CD52-8D93-61B5493F714D}"/>
                    </a:ext>
                  </a:extLst>
                </p:cNvPr>
                <p:cNvCxnSpPr/>
                <p:nvPr/>
              </p:nvCxnSpPr>
              <p:spPr>
                <a:xfrm>
                  <a:off x="394323" y="2899032"/>
                  <a:ext cx="430385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グラフィックス 8" descr="手押し車 枠線">
                  <a:extLst>
                    <a:ext uri="{FF2B5EF4-FFF2-40B4-BE49-F238E27FC236}">
                      <a16:creationId xmlns:a16="http://schemas.microsoft.com/office/drawing/2014/main" id="{80AC5523-C8E0-36C9-A91D-1B7312A2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844" y="2336392"/>
                  <a:ext cx="685800" cy="685800"/>
                </a:xfrm>
                <a:prstGeom prst="rect">
                  <a:avLst/>
                </a:prstGeom>
              </p:spPr>
            </p:pic>
            <p:pic>
              <p:nvPicPr>
                <p:cNvPr id="18" name="グラフィックス 9" descr="手押し車 枠線">
                  <a:extLst>
                    <a:ext uri="{FF2B5EF4-FFF2-40B4-BE49-F238E27FC236}">
                      <a16:creationId xmlns:a16="http://schemas.microsoft.com/office/drawing/2014/main" id="{74478C49-A163-6B62-00BC-AC311F2ACD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9296" y="2326074"/>
                  <a:ext cx="685800" cy="685800"/>
                </a:xfrm>
                <a:prstGeom prst="rect">
                  <a:avLst/>
                </a:prstGeom>
              </p:spPr>
            </p:pic>
            <p:pic>
              <p:nvPicPr>
                <p:cNvPr id="19" name="グラフィックス 10" descr="手押し車 枠線">
                  <a:extLst>
                    <a:ext uri="{FF2B5EF4-FFF2-40B4-BE49-F238E27FC236}">
                      <a16:creationId xmlns:a16="http://schemas.microsoft.com/office/drawing/2014/main" id="{1C3CF885-D479-D18D-0764-8C024DFA5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71749" y="2326074"/>
                  <a:ext cx="685800" cy="685800"/>
                </a:xfrm>
                <a:prstGeom prst="rect">
                  <a:avLst/>
                </a:prstGeom>
              </p:spPr>
            </p:pic>
            <p:pic>
              <p:nvPicPr>
                <p:cNvPr id="20" name="グラフィックス 12" descr="右矢印 単色塗りつぶし">
                  <a:extLst>
                    <a:ext uri="{FF2B5EF4-FFF2-40B4-BE49-F238E27FC236}">
                      <a16:creationId xmlns:a16="http://schemas.microsoft.com/office/drawing/2014/main" id="{B51200D1-4767-E6F5-274F-DF223A392C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3495" y="2465027"/>
                  <a:ext cx="685800" cy="480329"/>
                </a:xfrm>
                <a:prstGeom prst="rect">
                  <a:avLst/>
                </a:prstGeom>
              </p:spPr>
            </p:pic>
            <p:pic>
              <p:nvPicPr>
                <p:cNvPr id="21" name="グラフィックス 13" descr="右矢印 単色塗りつぶし">
                  <a:extLst>
                    <a:ext uri="{FF2B5EF4-FFF2-40B4-BE49-F238E27FC236}">
                      <a16:creationId xmlns:a16="http://schemas.microsoft.com/office/drawing/2014/main" id="{3D0C8CC9-664C-2C43-7BF1-C83D2DC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2074" y="2454517"/>
                  <a:ext cx="685800" cy="480329"/>
                </a:xfrm>
                <a:prstGeom prst="rect">
                  <a:avLst/>
                </a:prstGeom>
              </p:spPr>
            </p:pic>
            <p:pic>
              <p:nvPicPr>
                <p:cNvPr id="22" name="グラフィックス 18" descr="Wi-Fi 枠線">
                  <a:extLst>
                    <a:ext uri="{FF2B5EF4-FFF2-40B4-BE49-F238E27FC236}">
                      <a16:creationId xmlns:a16="http://schemas.microsoft.com/office/drawing/2014/main" id="{2F3FFC64-AF80-1882-B6FC-0355E44A72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71458" y="2721407"/>
                  <a:ext cx="914400" cy="914400"/>
                </a:xfrm>
                <a:prstGeom prst="rect">
                  <a:avLst/>
                </a:prstGeom>
              </p:spPr>
            </p:pic>
            <p:pic>
              <p:nvPicPr>
                <p:cNvPr id="23" name="グラフィックス 19" descr="Wi-Fi 枠線">
                  <a:extLst>
                    <a:ext uri="{FF2B5EF4-FFF2-40B4-BE49-F238E27FC236}">
                      <a16:creationId xmlns:a16="http://schemas.microsoft.com/office/drawing/2014/main" id="{2BD30A12-BC9F-A79F-AC9A-F0156FC958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974116" y="2743225"/>
                  <a:ext cx="914400" cy="914400"/>
                </a:xfrm>
                <a:prstGeom prst="rect">
                  <a:avLst/>
                </a:prstGeom>
              </p:spPr>
            </p:pic>
            <p:pic>
              <p:nvPicPr>
                <p:cNvPr id="24" name="グラフィックス 20" descr="Wi-Fi 枠線">
                  <a:extLst>
                    <a:ext uri="{FF2B5EF4-FFF2-40B4-BE49-F238E27FC236}">
                      <a16:creationId xmlns:a16="http://schemas.microsoft.com/office/drawing/2014/main" id="{C1644108-640F-B82A-F0CD-0B1A1C0F3E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403236" y="2746257"/>
                  <a:ext cx="914400" cy="914400"/>
                </a:xfrm>
                <a:prstGeom prst="rect">
                  <a:avLst/>
                </a:prstGeom>
              </p:spPr>
            </p:pic>
          </p:grpSp>
          <p:sp>
            <p:nvSpPr>
              <p:cNvPr id="14" name="円柱 37">
                <a:extLst>
                  <a:ext uri="{FF2B5EF4-FFF2-40B4-BE49-F238E27FC236}">
                    <a16:creationId xmlns:a16="http://schemas.microsoft.com/office/drawing/2014/main" id="{C45D7D40-F52F-2807-DD68-57F953F0DD07}"/>
                  </a:ext>
                </a:extLst>
              </p:cNvPr>
              <p:cNvSpPr/>
              <p:nvPr/>
            </p:nvSpPr>
            <p:spPr>
              <a:xfrm rot="15510315">
                <a:off x="2555334" y="2903816"/>
                <a:ext cx="220619" cy="103716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sp>
          <p:nvSpPr>
            <p:cNvPr id="30" name="テキスト ボックス 24">
              <a:extLst>
                <a:ext uri="{FF2B5EF4-FFF2-40B4-BE49-F238E27FC236}">
                  <a16:creationId xmlns:a16="http://schemas.microsoft.com/office/drawing/2014/main" id="{5948A759-64C7-289B-0015-DDF3F11572F3}"/>
                </a:ext>
              </a:extLst>
            </p:cNvPr>
            <p:cNvSpPr txBox="1"/>
            <p:nvPr/>
          </p:nvSpPr>
          <p:spPr>
            <a:xfrm>
              <a:off x="3590524" y="3675162"/>
              <a:ext cx="1541019" cy="369332"/>
            </a:xfrm>
            <a:prstGeom prst="rect">
              <a:avLst/>
            </a:prstGeom>
            <a:noFill/>
          </p:spPr>
          <p:txBody>
            <a:bodyPr wrap="square" rtlCol="0">
              <a:spAutoFit/>
            </a:bodyPr>
            <a:lstStyle/>
            <a:p>
              <a:r>
                <a:rPr kumimoji="1" lang="en-US" altLang="ja-JP" dirty="0"/>
                <a:t>Azimuth</a:t>
              </a:r>
              <a:r>
                <a:rPr kumimoji="1" lang="ja-JP" altLang="en-US" sz="1600" dirty="0"/>
                <a:t>方向</a:t>
              </a:r>
            </a:p>
          </p:txBody>
        </p:sp>
        <p:cxnSp>
          <p:nvCxnSpPr>
            <p:cNvPr id="31" name="直線矢印コネクタ 35">
              <a:extLst>
                <a:ext uri="{FF2B5EF4-FFF2-40B4-BE49-F238E27FC236}">
                  <a16:creationId xmlns:a16="http://schemas.microsoft.com/office/drawing/2014/main" id="{F241D7D2-B1EC-DE4C-4E72-4FE093864293}"/>
                </a:ext>
              </a:extLst>
            </p:cNvPr>
            <p:cNvCxnSpPr>
              <a:cxnSpLocks/>
            </p:cNvCxnSpPr>
            <p:nvPr/>
          </p:nvCxnSpPr>
          <p:spPr>
            <a:xfrm flipV="1">
              <a:off x="931585" y="3635357"/>
              <a:ext cx="3602841" cy="3314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Picture 31" descr="A graph of a travel time&#10;&#10;Description automatically generated">
            <a:extLst>
              <a:ext uri="{FF2B5EF4-FFF2-40B4-BE49-F238E27FC236}">
                <a16:creationId xmlns:a16="http://schemas.microsoft.com/office/drawing/2014/main" id="{8BC365BB-DBBF-41CF-91F8-1C5770D260F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3603" y="1217857"/>
            <a:ext cx="3014485" cy="2771793"/>
          </a:xfrm>
          <a:prstGeom prst="rect">
            <a:avLst/>
          </a:prstGeom>
        </p:spPr>
      </p:pic>
      <p:sp>
        <p:nvSpPr>
          <p:cNvPr id="2" name="コンテンツ プレースホルダー 4">
            <a:extLst>
              <a:ext uri="{FF2B5EF4-FFF2-40B4-BE49-F238E27FC236}">
                <a16:creationId xmlns:a16="http://schemas.microsoft.com/office/drawing/2014/main" id="{676832EA-212A-B2C8-F536-9F9AC57D6F88}"/>
              </a:ext>
            </a:extLst>
          </p:cNvPr>
          <p:cNvSpPr txBox="1">
            <a:spLocks/>
          </p:cNvSpPr>
          <p:nvPr/>
        </p:nvSpPr>
        <p:spPr>
          <a:xfrm>
            <a:off x="-5047" y="5496276"/>
            <a:ext cx="8304551" cy="10118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700">
                <a:solidFill>
                  <a:prstClr val="black"/>
                </a:solidFill>
                <a:latin typeface="游ゴシック" panose="020F0502020204030204"/>
                <a:ea typeface="游ゴシック" panose="020B0400000000000000" pitchFamily="50" charset="-128"/>
              </a:rPr>
              <a:t>複数点での計測結果から、地中の様子を空間的に解釈する</a:t>
            </a:r>
            <a:endParaRPr lang="en-US" altLang="ja-JP" sz="2700" dirty="0">
              <a:solidFill>
                <a:prstClr val="black"/>
              </a:solidFill>
              <a:latin typeface="游ゴシック" panose="020F0502020204030204"/>
              <a:ea typeface="游ゴシック" panose="020B0400000000000000" pitchFamily="50" charset="-128"/>
            </a:endParaRPr>
          </a:p>
        </p:txBody>
      </p:sp>
      <p:sp>
        <p:nvSpPr>
          <p:cNvPr id="34" name="コンテンツ プレースホルダー 4">
            <a:extLst>
              <a:ext uri="{FF2B5EF4-FFF2-40B4-BE49-F238E27FC236}">
                <a16:creationId xmlns:a16="http://schemas.microsoft.com/office/drawing/2014/main" id="{152090AB-5CB4-07B4-24CC-75F5263376CA}"/>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地中レーダにおけるデータ</a:t>
            </a:r>
            <a:endParaRPr lang="en-US" altLang="ja-JP" sz="3200" dirty="0"/>
          </a:p>
        </p:txBody>
      </p:sp>
      <p:sp>
        <p:nvSpPr>
          <p:cNvPr id="35" name="コンテンツ プレースホルダー 4">
            <a:extLst>
              <a:ext uri="{FF2B5EF4-FFF2-40B4-BE49-F238E27FC236}">
                <a16:creationId xmlns:a16="http://schemas.microsoft.com/office/drawing/2014/main" id="{BA463B47-C6E9-C14E-4F52-C260BD252687}"/>
              </a:ext>
            </a:extLst>
          </p:cNvPr>
          <p:cNvSpPr txBox="1">
            <a:spLocks/>
          </p:cNvSpPr>
          <p:nvPr/>
        </p:nvSpPr>
        <p:spPr>
          <a:xfrm>
            <a:off x="1" y="4497549"/>
            <a:ext cx="8019737" cy="10118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700">
                <a:solidFill>
                  <a:prstClr val="black"/>
                </a:solidFill>
                <a:latin typeface="游ゴシック" panose="020F0502020204030204"/>
                <a:ea typeface="游ゴシック" panose="020B0400000000000000" pitchFamily="50" charset="-128"/>
              </a:rPr>
              <a:t>パルス波を放射する場合と、ステップ周波数の正弦波を放射する場合がある。</a:t>
            </a:r>
            <a:endParaRPr lang="en-US" altLang="ja-JP" sz="27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6650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DCB2A-EBD5-40BA-1788-3F5CC89F6CE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41280AC-8950-0CA6-62F3-156B0AD4C5B8}"/>
              </a:ext>
            </a:extLst>
          </p:cNvPr>
          <p:cNvSpPr>
            <a:spLocks noGrp="1"/>
          </p:cNvSpPr>
          <p:nvPr>
            <p:ph type="title"/>
          </p:nvPr>
        </p:nvSpPr>
        <p:spPr/>
        <p:txBody>
          <a:bodyPr>
            <a:normAutofit fontScale="90000"/>
          </a:bodyPr>
          <a:lstStyle/>
          <a:p>
            <a:r>
              <a:rPr lang="en-JP" dirty="0"/>
              <a:t>研究背景</a:t>
            </a:r>
          </a:p>
        </p:txBody>
      </p:sp>
      <p:sp>
        <p:nvSpPr>
          <p:cNvPr id="34" name="コンテンツ プレースホルダー 4">
            <a:extLst>
              <a:ext uri="{FF2B5EF4-FFF2-40B4-BE49-F238E27FC236}">
                <a16:creationId xmlns:a16="http://schemas.microsoft.com/office/drawing/2014/main" id="{15085E46-6824-66B0-0FDD-900EB11C67E4}"/>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地中レーダにおける偏波</a:t>
            </a:r>
            <a:endParaRPr lang="en-US" altLang="ja-JP" sz="3200" dirty="0"/>
          </a:p>
        </p:txBody>
      </p:sp>
      <p:sp>
        <p:nvSpPr>
          <p:cNvPr id="5" name="コンテンツ プレースホルダー 4">
            <a:extLst>
              <a:ext uri="{FF2B5EF4-FFF2-40B4-BE49-F238E27FC236}">
                <a16:creationId xmlns:a16="http://schemas.microsoft.com/office/drawing/2014/main" id="{098F6F9C-5B23-C680-9BF3-0A2539AADCCF}"/>
              </a:ext>
            </a:extLst>
          </p:cNvPr>
          <p:cNvSpPr txBox="1">
            <a:spLocks/>
          </p:cNvSpPr>
          <p:nvPr/>
        </p:nvSpPr>
        <p:spPr>
          <a:xfrm>
            <a:off x="107559" y="1871045"/>
            <a:ext cx="5564490"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800">
                <a:solidFill>
                  <a:prstClr val="black"/>
                </a:solidFill>
                <a:latin typeface="游ゴシック" panose="020F0502020204030204"/>
                <a:ea typeface="游ゴシック" panose="020B0400000000000000" pitchFamily="50" charset="-128"/>
              </a:rPr>
              <a:t>直線偏波の場合</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grpSp>
        <p:nvGrpSpPr>
          <p:cNvPr id="77" name="Group 76">
            <a:extLst>
              <a:ext uri="{FF2B5EF4-FFF2-40B4-BE49-F238E27FC236}">
                <a16:creationId xmlns:a16="http://schemas.microsoft.com/office/drawing/2014/main" id="{5D126ADF-20F4-D6B8-8575-948FB6C3EF4B}"/>
              </a:ext>
            </a:extLst>
          </p:cNvPr>
          <p:cNvGrpSpPr/>
          <p:nvPr/>
        </p:nvGrpSpPr>
        <p:grpSpPr>
          <a:xfrm>
            <a:off x="5516824" y="1984615"/>
            <a:ext cx="3363497" cy="1330398"/>
            <a:chOff x="5516824" y="2761737"/>
            <a:chExt cx="3363497" cy="1330398"/>
          </a:xfrm>
        </p:grpSpPr>
        <p:grpSp>
          <p:nvGrpSpPr>
            <p:cNvPr id="8" name="Group 7">
              <a:extLst>
                <a:ext uri="{FF2B5EF4-FFF2-40B4-BE49-F238E27FC236}">
                  <a16:creationId xmlns:a16="http://schemas.microsoft.com/office/drawing/2014/main" id="{889313ED-5B8B-5149-A068-633F8AB9B7E0}"/>
                </a:ext>
              </a:extLst>
            </p:cNvPr>
            <p:cNvGrpSpPr/>
            <p:nvPr/>
          </p:nvGrpSpPr>
          <p:grpSpPr>
            <a:xfrm>
              <a:off x="5516824" y="2770465"/>
              <a:ext cx="1589715" cy="1321670"/>
              <a:chOff x="5576191" y="3875523"/>
              <a:chExt cx="1589715" cy="1321670"/>
            </a:xfrm>
          </p:grpSpPr>
          <p:sp>
            <p:nvSpPr>
              <p:cNvPr id="9" name="正方形/長方形 52">
                <a:extLst>
                  <a:ext uri="{FF2B5EF4-FFF2-40B4-BE49-F238E27FC236}">
                    <a16:creationId xmlns:a16="http://schemas.microsoft.com/office/drawing/2014/main" id="{0BD74257-7CB8-0C6F-3C3F-799FE9700C49}"/>
                  </a:ext>
                </a:extLst>
              </p:cNvPr>
              <p:cNvSpPr/>
              <p:nvPr/>
            </p:nvSpPr>
            <p:spPr>
              <a:xfrm>
                <a:off x="5576191" y="4234820"/>
                <a:ext cx="1589715" cy="96237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10" name="直線コネクタ 53">
                <a:extLst>
                  <a:ext uri="{FF2B5EF4-FFF2-40B4-BE49-F238E27FC236}">
                    <a16:creationId xmlns:a16="http://schemas.microsoft.com/office/drawing/2014/main" id="{AA616D36-40F1-B183-D05C-206F71E2621C}"/>
                  </a:ext>
                </a:extLst>
              </p:cNvPr>
              <p:cNvCxnSpPr>
                <a:cxnSpLocks/>
              </p:cNvCxnSpPr>
              <p:nvPr/>
            </p:nvCxnSpPr>
            <p:spPr>
              <a:xfrm>
                <a:off x="5576191" y="4218087"/>
                <a:ext cx="158971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円柱 54">
                <a:extLst>
                  <a:ext uri="{FF2B5EF4-FFF2-40B4-BE49-F238E27FC236}">
                    <a16:creationId xmlns:a16="http://schemas.microsoft.com/office/drawing/2014/main" id="{85172C91-78D8-73E6-203B-572D2010C8F0}"/>
                  </a:ext>
                </a:extLst>
              </p:cNvPr>
              <p:cNvSpPr/>
              <p:nvPr/>
            </p:nvSpPr>
            <p:spPr>
              <a:xfrm rot="15510315">
                <a:off x="6236625" y="4545202"/>
                <a:ext cx="137839" cy="56030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25" name="台形 55">
                <a:extLst>
                  <a:ext uri="{FF2B5EF4-FFF2-40B4-BE49-F238E27FC236}">
                    <a16:creationId xmlns:a16="http://schemas.microsoft.com/office/drawing/2014/main" id="{84971422-2459-58C7-C095-B0AC409D93E6}"/>
                  </a:ext>
                </a:extLst>
              </p:cNvPr>
              <p:cNvSpPr/>
              <p:nvPr/>
            </p:nvSpPr>
            <p:spPr>
              <a:xfrm>
                <a:off x="5880948" y="3884719"/>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27" name="台形 56">
                <a:extLst>
                  <a:ext uri="{FF2B5EF4-FFF2-40B4-BE49-F238E27FC236}">
                    <a16:creationId xmlns:a16="http://schemas.microsoft.com/office/drawing/2014/main" id="{232B9F6D-0656-AF94-267D-DE0C8CEAA52B}"/>
                  </a:ext>
                </a:extLst>
              </p:cNvPr>
              <p:cNvSpPr/>
              <p:nvPr/>
            </p:nvSpPr>
            <p:spPr>
              <a:xfrm>
                <a:off x="6516660" y="3875523"/>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nvGrpSpPr>
              <p:cNvPr id="28" name="グループ化 57">
                <a:extLst>
                  <a:ext uri="{FF2B5EF4-FFF2-40B4-BE49-F238E27FC236}">
                    <a16:creationId xmlns:a16="http://schemas.microsoft.com/office/drawing/2014/main" id="{ACFF9A15-0DBF-B1BC-C552-5608EE70295E}"/>
                  </a:ext>
                </a:extLst>
              </p:cNvPr>
              <p:cNvGrpSpPr/>
              <p:nvPr/>
            </p:nvGrpSpPr>
            <p:grpSpPr>
              <a:xfrm>
                <a:off x="5942408" y="4284108"/>
                <a:ext cx="358067" cy="486869"/>
                <a:chOff x="1363213" y="4214130"/>
                <a:chExt cx="883748" cy="1039012"/>
              </a:xfrm>
            </p:grpSpPr>
            <p:cxnSp>
              <p:nvCxnSpPr>
                <p:cNvPr id="37" name="直線コネクタ 65">
                  <a:extLst>
                    <a:ext uri="{FF2B5EF4-FFF2-40B4-BE49-F238E27FC236}">
                      <a16:creationId xmlns:a16="http://schemas.microsoft.com/office/drawing/2014/main" id="{5AFA01AB-E718-0BC9-1D32-AF8726536C1F}"/>
                    </a:ext>
                  </a:extLst>
                </p:cNvPr>
                <p:cNvCxnSpPr>
                  <a:cxnSpLocks/>
                </p:cNvCxnSpPr>
                <p:nvPr/>
              </p:nvCxnSpPr>
              <p:spPr>
                <a:xfrm rot="282940">
                  <a:off x="1457132" y="4214130"/>
                  <a:ext cx="696341" cy="10390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フリーフォーム: 図形 66">
                  <a:extLst>
                    <a:ext uri="{FF2B5EF4-FFF2-40B4-BE49-F238E27FC236}">
                      <a16:creationId xmlns:a16="http://schemas.microsoft.com/office/drawing/2014/main" id="{A1FF2D51-A19F-2AE3-FDFE-74022BF8A967}"/>
                    </a:ext>
                  </a:extLst>
                </p:cNvPr>
                <p:cNvSpPr/>
                <p:nvPr/>
              </p:nvSpPr>
              <p:spPr>
                <a:xfrm rot="282940">
                  <a:off x="1363213" y="4309549"/>
                  <a:ext cx="883748" cy="8530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grpSp>
            <p:nvGrpSpPr>
              <p:cNvPr id="29" name="グループ化 58">
                <a:extLst>
                  <a:ext uri="{FF2B5EF4-FFF2-40B4-BE49-F238E27FC236}">
                    <a16:creationId xmlns:a16="http://schemas.microsoft.com/office/drawing/2014/main" id="{5DE069F7-AD1B-6988-3C1F-1BEC4BB2C2F0}"/>
                  </a:ext>
                </a:extLst>
              </p:cNvPr>
              <p:cNvGrpSpPr/>
              <p:nvPr/>
            </p:nvGrpSpPr>
            <p:grpSpPr>
              <a:xfrm rot="21317060" flipH="1">
                <a:off x="6296127" y="4272679"/>
                <a:ext cx="358067" cy="486869"/>
                <a:chOff x="5365436" y="5341012"/>
                <a:chExt cx="1078016" cy="1249380"/>
              </a:xfrm>
            </p:grpSpPr>
            <p:cxnSp>
              <p:nvCxnSpPr>
                <p:cNvPr id="35" name="直線コネクタ 63">
                  <a:extLst>
                    <a:ext uri="{FF2B5EF4-FFF2-40B4-BE49-F238E27FC236}">
                      <a16:creationId xmlns:a16="http://schemas.microsoft.com/office/drawing/2014/main" id="{9FAB83C1-93CA-02F1-A633-99126806A607}"/>
                    </a:ext>
                  </a:extLst>
                </p:cNvPr>
                <p:cNvCxnSpPr>
                  <a:cxnSpLocks/>
                </p:cNvCxnSpPr>
                <p:nvPr/>
              </p:nvCxnSpPr>
              <p:spPr>
                <a:xfrm>
                  <a:off x="5479756" y="5341012"/>
                  <a:ext cx="849413" cy="1249380"/>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フリーフォーム: 図形 64">
                  <a:extLst>
                    <a:ext uri="{FF2B5EF4-FFF2-40B4-BE49-F238E27FC236}">
                      <a16:creationId xmlns:a16="http://schemas.microsoft.com/office/drawing/2014/main" id="{C04B0694-E8FB-0706-BAE7-6EB0E9EADE0A}"/>
                    </a:ext>
                  </a:extLst>
                </p:cNvPr>
                <p:cNvSpPr/>
                <p:nvPr/>
              </p:nvSpPr>
              <p:spPr>
                <a:xfrm>
                  <a:off x="5365436" y="5455761"/>
                  <a:ext cx="1078016" cy="1025750"/>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grpSp>
        <p:grpSp>
          <p:nvGrpSpPr>
            <p:cNvPr id="39" name="Group 38">
              <a:extLst>
                <a:ext uri="{FF2B5EF4-FFF2-40B4-BE49-F238E27FC236}">
                  <a16:creationId xmlns:a16="http://schemas.microsoft.com/office/drawing/2014/main" id="{5174FC08-B021-DF11-EE76-CF731EB291C1}"/>
                </a:ext>
              </a:extLst>
            </p:cNvPr>
            <p:cNvGrpSpPr/>
            <p:nvPr/>
          </p:nvGrpSpPr>
          <p:grpSpPr>
            <a:xfrm>
              <a:off x="7290606" y="2761737"/>
              <a:ext cx="1589715" cy="1304937"/>
              <a:chOff x="7338136" y="3875523"/>
              <a:chExt cx="1589715" cy="1304937"/>
            </a:xfrm>
          </p:grpSpPr>
          <p:sp>
            <p:nvSpPr>
              <p:cNvPr id="40" name="正方形/長方形 59">
                <a:extLst>
                  <a:ext uri="{FF2B5EF4-FFF2-40B4-BE49-F238E27FC236}">
                    <a16:creationId xmlns:a16="http://schemas.microsoft.com/office/drawing/2014/main" id="{71679EFB-9044-7414-081E-C4FF77FF6FAF}"/>
                  </a:ext>
                </a:extLst>
              </p:cNvPr>
              <p:cNvSpPr/>
              <p:nvPr/>
            </p:nvSpPr>
            <p:spPr>
              <a:xfrm>
                <a:off x="7338136" y="4218087"/>
                <a:ext cx="1589715" cy="96237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41" name="台形 61">
                <a:extLst>
                  <a:ext uri="{FF2B5EF4-FFF2-40B4-BE49-F238E27FC236}">
                    <a16:creationId xmlns:a16="http://schemas.microsoft.com/office/drawing/2014/main" id="{5371B499-9E87-899F-476F-685708FD442F}"/>
                  </a:ext>
                </a:extLst>
              </p:cNvPr>
              <p:cNvSpPr/>
              <p:nvPr/>
            </p:nvSpPr>
            <p:spPr>
              <a:xfrm>
                <a:off x="7613537" y="3884719"/>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42" name="台形 62">
                <a:extLst>
                  <a:ext uri="{FF2B5EF4-FFF2-40B4-BE49-F238E27FC236}">
                    <a16:creationId xmlns:a16="http://schemas.microsoft.com/office/drawing/2014/main" id="{9D47BD5A-FC8F-1029-DF6E-4BDC48428827}"/>
                  </a:ext>
                </a:extLst>
              </p:cNvPr>
              <p:cNvSpPr/>
              <p:nvPr/>
            </p:nvSpPr>
            <p:spPr>
              <a:xfrm>
                <a:off x="8249249" y="3875523"/>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43" name="円柱 19">
                <a:extLst>
                  <a:ext uri="{FF2B5EF4-FFF2-40B4-BE49-F238E27FC236}">
                    <a16:creationId xmlns:a16="http://schemas.microsoft.com/office/drawing/2014/main" id="{BCC4B0D7-11CD-9049-7D3A-0E150EE819EC}"/>
                  </a:ext>
                </a:extLst>
              </p:cNvPr>
              <p:cNvSpPr/>
              <p:nvPr/>
            </p:nvSpPr>
            <p:spPr>
              <a:xfrm rot="8278329">
                <a:off x="8020191" y="4482040"/>
                <a:ext cx="141361" cy="645554"/>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44" name="直線コネクタ 60">
                <a:extLst>
                  <a:ext uri="{FF2B5EF4-FFF2-40B4-BE49-F238E27FC236}">
                    <a16:creationId xmlns:a16="http://schemas.microsoft.com/office/drawing/2014/main" id="{DE868A5E-BA86-B776-21AD-9A7ABA8E604A}"/>
                  </a:ext>
                </a:extLst>
              </p:cNvPr>
              <p:cNvCxnSpPr>
                <a:cxnSpLocks/>
              </p:cNvCxnSpPr>
              <p:nvPr/>
            </p:nvCxnSpPr>
            <p:spPr>
              <a:xfrm>
                <a:off x="7338136" y="4225630"/>
                <a:ext cx="158971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5" name="グループ化 47">
                <a:extLst>
                  <a:ext uri="{FF2B5EF4-FFF2-40B4-BE49-F238E27FC236}">
                    <a16:creationId xmlns:a16="http://schemas.microsoft.com/office/drawing/2014/main" id="{A0B00944-EAC5-1E49-9855-1F4B645CF878}"/>
                  </a:ext>
                </a:extLst>
              </p:cNvPr>
              <p:cNvGrpSpPr/>
              <p:nvPr/>
            </p:nvGrpSpPr>
            <p:grpSpPr>
              <a:xfrm>
                <a:off x="7718729" y="4247792"/>
                <a:ext cx="711862" cy="498297"/>
                <a:chOff x="1319282" y="4568824"/>
                <a:chExt cx="1222468" cy="691164"/>
              </a:xfrm>
            </p:grpSpPr>
            <p:cxnSp>
              <p:nvCxnSpPr>
                <p:cNvPr id="46" name="直線コネクタ 48">
                  <a:extLst>
                    <a:ext uri="{FF2B5EF4-FFF2-40B4-BE49-F238E27FC236}">
                      <a16:creationId xmlns:a16="http://schemas.microsoft.com/office/drawing/2014/main" id="{5FBECB1C-EEEE-6933-EB88-1E6835EAD0EF}"/>
                    </a:ext>
                  </a:extLst>
                </p:cNvPr>
                <p:cNvCxnSpPr>
                  <a:cxnSpLocks/>
                </p:cNvCxnSpPr>
                <p:nvPr/>
              </p:nvCxnSpPr>
              <p:spPr>
                <a:xfrm rot="282940">
                  <a:off x="1384630" y="4584676"/>
                  <a:ext cx="484506" cy="675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線コネクタ 50">
                  <a:extLst>
                    <a:ext uri="{FF2B5EF4-FFF2-40B4-BE49-F238E27FC236}">
                      <a16:creationId xmlns:a16="http://schemas.microsoft.com/office/drawing/2014/main" id="{57368BE6-615D-9BBD-DED9-EB862A15B20B}"/>
                    </a:ext>
                  </a:extLst>
                </p:cNvPr>
                <p:cNvCxnSpPr>
                  <a:cxnSpLocks/>
                </p:cNvCxnSpPr>
                <p:nvPr/>
              </p:nvCxnSpPr>
              <p:spPr>
                <a:xfrm rot="21317060" flipH="1">
                  <a:off x="1991905" y="4568824"/>
                  <a:ext cx="484506" cy="6753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 name="フリーフォーム: 図形 51">
                  <a:extLst>
                    <a:ext uri="{FF2B5EF4-FFF2-40B4-BE49-F238E27FC236}">
                      <a16:creationId xmlns:a16="http://schemas.microsoft.com/office/drawing/2014/main" id="{7DB03D8D-C914-8006-BE58-AD66BFE59C36}"/>
                    </a:ext>
                  </a:extLst>
                </p:cNvPr>
                <p:cNvSpPr/>
                <p:nvPr/>
              </p:nvSpPr>
              <p:spPr>
                <a:xfrm rot="21317060" flipH="1">
                  <a:off x="1926848" y="4630841"/>
                  <a:ext cx="614902" cy="5544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49" name="フリーフォーム: 図形 49">
                  <a:extLst>
                    <a:ext uri="{FF2B5EF4-FFF2-40B4-BE49-F238E27FC236}">
                      <a16:creationId xmlns:a16="http://schemas.microsoft.com/office/drawing/2014/main" id="{B850444E-245B-98A8-33A2-5B02CE4FF7B2}"/>
                    </a:ext>
                  </a:extLst>
                </p:cNvPr>
                <p:cNvSpPr/>
                <p:nvPr/>
              </p:nvSpPr>
              <p:spPr>
                <a:xfrm rot="282940">
                  <a:off x="1319282" y="4646694"/>
                  <a:ext cx="614902" cy="5544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grpSp>
      </p:grpSp>
      <p:grpSp>
        <p:nvGrpSpPr>
          <p:cNvPr id="50" name="Group 49">
            <a:extLst>
              <a:ext uri="{FF2B5EF4-FFF2-40B4-BE49-F238E27FC236}">
                <a16:creationId xmlns:a16="http://schemas.microsoft.com/office/drawing/2014/main" id="{0B4752C2-91DE-8912-1443-A1B04A451F9C}"/>
              </a:ext>
            </a:extLst>
          </p:cNvPr>
          <p:cNvGrpSpPr/>
          <p:nvPr/>
        </p:nvGrpSpPr>
        <p:grpSpPr>
          <a:xfrm>
            <a:off x="5516824" y="4185880"/>
            <a:ext cx="3351660" cy="1340045"/>
            <a:chOff x="1355883" y="1643631"/>
            <a:chExt cx="7042896" cy="3121800"/>
          </a:xfrm>
        </p:grpSpPr>
        <p:grpSp>
          <p:nvGrpSpPr>
            <p:cNvPr id="51" name="グループ化 17">
              <a:extLst>
                <a:ext uri="{FF2B5EF4-FFF2-40B4-BE49-F238E27FC236}">
                  <a16:creationId xmlns:a16="http://schemas.microsoft.com/office/drawing/2014/main" id="{CDF66A53-0ED0-8EF5-9B00-299A0BC12AD8}"/>
                </a:ext>
              </a:extLst>
            </p:cNvPr>
            <p:cNvGrpSpPr/>
            <p:nvPr/>
          </p:nvGrpSpPr>
          <p:grpSpPr>
            <a:xfrm>
              <a:off x="1355883" y="1643631"/>
              <a:ext cx="7042896" cy="3121800"/>
              <a:chOff x="690384" y="3006392"/>
              <a:chExt cx="5755745" cy="1833224"/>
            </a:xfrm>
          </p:grpSpPr>
          <p:grpSp>
            <p:nvGrpSpPr>
              <p:cNvPr id="56" name="グループ化 18">
                <a:extLst>
                  <a:ext uri="{FF2B5EF4-FFF2-40B4-BE49-F238E27FC236}">
                    <a16:creationId xmlns:a16="http://schemas.microsoft.com/office/drawing/2014/main" id="{BFD0513C-742C-559C-58E5-7691F6637C14}"/>
                  </a:ext>
                </a:extLst>
              </p:cNvPr>
              <p:cNvGrpSpPr/>
              <p:nvPr/>
            </p:nvGrpSpPr>
            <p:grpSpPr>
              <a:xfrm>
                <a:off x="690384" y="3006392"/>
                <a:ext cx="5755745" cy="1833224"/>
                <a:chOff x="459350" y="3342181"/>
                <a:chExt cx="8272252" cy="2820536"/>
              </a:xfrm>
            </p:grpSpPr>
            <p:sp>
              <p:nvSpPr>
                <p:cNvPr id="61" name="正方形/長方形 25">
                  <a:extLst>
                    <a:ext uri="{FF2B5EF4-FFF2-40B4-BE49-F238E27FC236}">
                      <a16:creationId xmlns:a16="http://schemas.microsoft.com/office/drawing/2014/main" id="{9E316CB9-CA7A-D22C-90CB-757589B8D473}"/>
                    </a:ext>
                  </a:extLst>
                </p:cNvPr>
                <p:cNvSpPr/>
                <p:nvPr/>
              </p:nvSpPr>
              <p:spPr>
                <a:xfrm>
                  <a:off x="459350" y="4108946"/>
                  <a:ext cx="3923584" cy="2053771"/>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62" name="直線コネクタ 26">
                  <a:extLst>
                    <a:ext uri="{FF2B5EF4-FFF2-40B4-BE49-F238E27FC236}">
                      <a16:creationId xmlns:a16="http://schemas.microsoft.com/office/drawing/2014/main" id="{2486A928-38E2-A24B-7BE9-48E5634D225E}"/>
                    </a:ext>
                  </a:extLst>
                </p:cNvPr>
                <p:cNvCxnSpPr>
                  <a:cxnSpLocks/>
                </p:cNvCxnSpPr>
                <p:nvPr/>
              </p:nvCxnSpPr>
              <p:spPr>
                <a:xfrm>
                  <a:off x="459350" y="4073236"/>
                  <a:ext cx="39235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円柱 27">
                  <a:extLst>
                    <a:ext uri="{FF2B5EF4-FFF2-40B4-BE49-F238E27FC236}">
                      <a16:creationId xmlns:a16="http://schemas.microsoft.com/office/drawing/2014/main" id="{461C5DCF-7736-F581-E17A-9928AD73BC27}"/>
                    </a:ext>
                  </a:extLst>
                </p:cNvPr>
                <p:cNvSpPr/>
                <p:nvPr/>
              </p:nvSpPr>
              <p:spPr>
                <a:xfrm rot="15510315">
                  <a:off x="2112393" y="4677743"/>
                  <a:ext cx="294158" cy="138288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64" name="台形 28">
                  <a:extLst>
                    <a:ext uri="{FF2B5EF4-FFF2-40B4-BE49-F238E27FC236}">
                      <a16:creationId xmlns:a16="http://schemas.microsoft.com/office/drawing/2014/main" id="{5EFD5C9A-BF73-1C8C-4355-2B2A2F2812E7}"/>
                    </a:ext>
                  </a:extLst>
                </p:cNvPr>
                <p:cNvSpPr/>
                <p:nvPr/>
              </p:nvSpPr>
              <p:spPr>
                <a:xfrm>
                  <a:off x="1211523" y="3361805"/>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65" name="台形 29">
                  <a:extLst>
                    <a:ext uri="{FF2B5EF4-FFF2-40B4-BE49-F238E27FC236}">
                      <a16:creationId xmlns:a16="http://schemas.microsoft.com/office/drawing/2014/main" id="{930B7D33-7E43-0B34-2351-60965E774B63}"/>
                    </a:ext>
                  </a:extLst>
                </p:cNvPr>
                <p:cNvSpPr/>
                <p:nvPr/>
              </p:nvSpPr>
              <p:spPr>
                <a:xfrm>
                  <a:off x="2780528" y="3342181"/>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cxnSp>
              <p:nvCxnSpPr>
                <p:cNvPr id="66" name="直線コネクタ 38">
                  <a:extLst>
                    <a:ext uri="{FF2B5EF4-FFF2-40B4-BE49-F238E27FC236}">
                      <a16:creationId xmlns:a16="http://schemas.microsoft.com/office/drawing/2014/main" id="{8AEC72BA-A1AB-FA96-072C-7CCAA44CC648}"/>
                    </a:ext>
                  </a:extLst>
                </p:cNvPr>
                <p:cNvCxnSpPr>
                  <a:cxnSpLocks/>
                </p:cNvCxnSpPr>
                <p:nvPr/>
              </p:nvCxnSpPr>
              <p:spPr>
                <a:xfrm rot="282940">
                  <a:off x="1457131" y="4214130"/>
                  <a:ext cx="696341" cy="10390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直線コネクタ 36">
                  <a:extLst>
                    <a:ext uri="{FF2B5EF4-FFF2-40B4-BE49-F238E27FC236}">
                      <a16:creationId xmlns:a16="http://schemas.microsoft.com/office/drawing/2014/main" id="{2A0D4CF7-96DD-23E0-55A0-60C9E5E7DA26}"/>
                    </a:ext>
                  </a:extLst>
                </p:cNvPr>
                <p:cNvCxnSpPr>
                  <a:cxnSpLocks/>
                </p:cNvCxnSpPr>
                <p:nvPr/>
              </p:nvCxnSpPr>
              <p:spPr>
                <a:xfrm rot="21317060" flipH="1">
                  <a:off x="2329917" y="4189740"/>
                  <a:ext cx="696341" cy="10390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8" name="正方形/長方形 32">
                  <a:extLst>
                    <a:ext uri="{FF2B5EF4-FFF2-40B4-BE49-F238E27FC236}">
                      <a16:creationId xmlns:a16="http://schemas.microsoft.com/office/drawing/2014/main" id="{CD40031C-5607-7C90-BE07-DD0150265099}"/>
                    </a:ext>
                  </a:extLst>
                </p:cNvPr>
                <p:cNvSpPr/>
                <p:nvPr/>
              </p:nvSpPr>
              <p:spPr>
                <a:xfrm>
                  <a:off x="4808018" y="4073236"/>
                  <a:ext cx="3923584" cy="2053771"/>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69" name="直線コネクタ 33">
                  <a:extLst>
                    <a:ext uri="{FF2B5EF4-FFF2-40B4-BE49-F238E27FC236}">
                      <a16:creationId xmlns:a16="http://schemas.microsoft.com/office/drawing/2014/main" id="{D6326497-7CFB-CD6D-9903-6771BADB73A7}"/>
                    </a:ext>
                  </a:extLst>
                </p:cNvPr>
                <p:cNvCxnSpPr>
                  <a:cxnSpLocks/>
                </p:cNvCxnSpPr>
                <p:nvPr/>
              </p:nvCxnSpPr>
              <p:spPr>
                <a:xfrm>
                  <a:off x="4808018" y="4089333"/>
                  <a:ext cx="39235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台形 34">
                  <a:extLst>
                    <a:ext uri="{FF2B5EF4-FFF2-40B4-BE49-F238E27FC236}">
                      <a16:creationId xmlns:a16="http://schemas.microsoft.com/office/drawing/2014/main" id="{27E11A0E-E28B-D4CF-A5CF-7066E6AF60D0}"/>
                    </a:ext>
                  </a:extLst>
                </p:cNvPr>
                <p:cNvSpPr/>
                <p:nvPr/>
              </p:nvSpPr>
              <p:spPr>
                <a:xfrm>
                  <a:off x="5487736" y="3361805"/>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71" name="台形 35">
                  <a:extLst>
                    <a:ext uri="{FF2B5EF4-FFF2-40B4-BE49-F238E27FC236}">
                      <a16:creationId xmlns:a16="http://schemas.microsoft.com/office/drawing/2014/main" id="{8EEFA7ED-DC6D-D13A-D2D2-22CA5172470A}"/>
                    </a:ext>
                  </a:extLst>
                </p:cNvPr>
                <p:cNvSpPr/>
                <p:nvPr/>
              </p:nvSpPr>
              <p:spPr>
                <a:xfrm>
                  <a:off x="7056741" y="3342181"/>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sp>
            <p:nvSpPr>
              <p:cNvPr id="57" name="円柱 19">
                <a:extLst>
                  <a:ext uri="{FF2B5EF4-FFF2-40B4-BE49-F238E27FC236}">
                    <a16:creationId xmlns:a16="http://schemas.microsoft.com/office/drawing/2014/main" id="{D0A2FD3F-FC21-D6CD-DA8C-5CA1BBBEB19E}"/>
                  </a:ext>
                </a:extLst>
              </p:cNvPr>
              <p:cNvSpPr/>
              <p:nvPr/>
            </p:nvSpPr>
            <p:spPr>
              <a:xfrm rot="8278329">
                <a:off x="4892135" y="3866893"/>
                <a:ext cx="241106" cy="881560"/>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nvGrpSpPr>
              <p:cNvPr id="58" name="グループ化 20">
                <a:extLst>
                  <a:ext uri="{FF2B5EF4-FFF2-40B4-BE49-F238E27FC236}">
                    <a16:creationId xmlns:a16="http://schemas.microsoft.com/office/drawing/2014/main" id="{5A5351A8-3B9C-3A7D-0DB3-CB39C54EFE8D}"/>
                  </a:ext>
                </a:extLst>
              </p:cNvPr>
              <p:cNvGrpSpPr/>
              <p:nvPr/>
            </p:nvGrpSpPr>
            <p:grpSpPr>
              <a:xfrm>
                <a:off x="4435073" y="3522748"/>
                <a:ext cx="1091781" cy="691164"/>
                <a:chOff x="1384630" y="4568824"/>
                <a:chExt cx="1091781" cy="691164"/>
              </a:xfrm>
            </p:grpSpPr>
            <p:cxnSp>
              <p:nvCxnSpPr>
                <p:cNvPr id="59" name="直線コネクタ 21">
                  <a:extLst>
                    <a:ext uri="{FF2B5EF4-FFF2-40B4-BE49-F238E27FC236}">
                      <a16:creationId xmlns:a16="http://schemas.microsoft.com/office/drawing/2014/main" id="{7A006A9F-70E7-B7DE-951C-E2395A0163E9}"/>
                    </a:ext>
                  </a:extLst>
                </p:cNvPr>
                <p:cNvCxnSpPr>
                  <a:cxnSpLocks/>
                </p:cNvCxnSpPr>
                <p:nvPr/>
              </p:nvCxnSpPr>
              <p:spPr>
                <a:xfrm rot="282940">
                  <a:off x="1384630" y="4584676"/>
                  <a:ext cx="484506" cy="675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線コネクタ 23">
                  <a:extLst>
                    <a:ext uri="{FF2B5EF4-FFF2-40B4-BE49-F238E27FC236}">
                      <a16:creationId xmlns:a16="http://schemas.microsoft.com/office/drawing/2014/main" id="{553F57F1-928D-F4E3-8B70-A84030A9C166}"/>
                    </a:ext>
                  </a:extLst>
                </p:cNvPr>
                <p:cNvCxnSpPr>
                  <a:cxnSpLocks/>
                </p:cNvCxnSpPr>
                <p:nvPr/>
              </p:nvCxnSpPr>
              <p:spPr>
                <a:xfrm rot="21317060" flipH="1">
                  <a:off x="1991905" y="4568824"/>
                  <a:ext cx="484506" cy="6753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pic>
          <p:nvPicPr>
            <p:cNvPr id="52" name="Graphic 51">
              <a:extLst>
                <a:ext uri="{FF2B5EF4-FFF2-40B4-BE49-F238E27FC236}">
                  <a16:creationId xmlns:a16="http://schemas.microsoft.com/office/drawing/2014/main" id="{69865A5F-84C6-4D68-6C71-23D74E7AA0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40172">
              <a:off x="1858180" y="2594097"/>
              <a:ext cx="1245501" cy="1245501"/>
            </a:xfrm>
            <a:prstGeom prst="rect">
              <a:avLst/>
            </a:prstGeom>
          </p:spPr>
        </p:pic>
        <p:pic>
          <p:nvPicPr>
            <p:cNvPr id="53" name="Graphic 52">
              <a:extLst>
                <a:ext uri="{FF2B5EF4-FFF2-40B4-BE49-F238E27FC236}">
                  <a16:creationId xmlns:a16="http://schemas.microsoft.com/office/drawing/2014/main" id="{BC21C832-E47F-A140-7E67-6ADA10123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40172">
              <a:off x="5604591" y="2466724"/>
              <a:ext cx="1245501" cy="1245501"/>
            </a:xfrm>
            <a:prstGeom prst="rect">
              <a:avLst/>
            </a:prstGeom>
          </p:spPr>
        </p:pic>
        <p:pic>
          <p:nvPicPr>
            <p:cNvPr id="54" name="Graphic 53">
              <a:extLst>
                <a:ext uri="{FF2B5EF4-FFF2-40B4-BE49-F238E27FC236}">
                  <a16:creationId xmlns:a16="http://schemas.microsoft.com/office/drawing/2014/main" id="{9EC42B6F-FABC-5230-CF90-19D494ABC4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90135">
              <a:off x="2659676" y="2541299"/>
              <a:ext cx="1217820" cy="1217820"/>
            </a:xfrm>
            <a:prstGeom prst="rect">
              <a:avLst/>
            </a:prstGeom>
          </p:spPr>
        </p:pic>
        <p:pic>
          <p:nvPicPr>
            <p:cNvPr id="55" name="Graphic 54">
              <a:extLst>
                <a:ext uri="{FF2B5EF4-FFF2-40B4-BE49-F238E27FC236}">
                  <a16:creationId xmlns:a16="http://schemas.microsoft.com/office/drawing/2014/main" id="{2C2ACC37-295D-82C5-FEEE-569A028F40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34440" flipH="1">
              <a:off x="6375977" y="2589327"/>
              <a:ext cx="1217820" cy="1217820"/>
            </a:xfrm>
            <a:prstGeom prst="rect">
              <a:avLst/>
            </a:prstGeom>
          </p:spPr>
        </p:pic>
      </p:grpSp>
      <p:sp>
        <p:nvSpPr>
          <p:cNvPr id="74" name="コンテンツ プレースホルダー 4">
            <a:extLst>
              <a:ext uri="{FF2B5EF4-FFF2-40B4-BE49-F238E27FC236}">
                <a16:creationId xmlns:a16="http://schemas.microsoft.com/office/drawing/2014/main" id="{B59F893E-3DF2-D163-3A98-A89C10E9F890}"/>
              </a:ext>
            </a:extLst>
          </p:cNvPr>
          <p:cNvSpPr txBox="1">
            <a:spLocks/>
          </p:cNvSpPr>
          <p:nvPr/>
        </p:nvSpPr>
        <p:spPr>
          <a:xfrm>
            <a:off x="344373" y="2943711"/>
            <a:ext cx="481790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送受信に水平偏波</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垂直偏波の両方を用いることが多い</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75" name="コンテンツ プレースホルダー 4">
            <a:extLst>
              <a:ext uri="{FF2B5EF4-FFF2-40B4-BE49-F238E27FC236}">
                <a16:creationId xmlns:a16="http://schemas.microsoft.com/office/drawing/2014/main" id="{014A6B57-2174-FB41-1DD0-1B3EAF47CF09}"/>
              </a:ext>
            </a:extLst>
          </p:cNvPr>
          <p:cNvSpPr txBox="1">
            <a:spLocks/>
          </p:cNvSpPr>
          <p:nvPr/>
        </p:nvSpPr>
        <p:spPr>
          <a:xfrm>
            <a:off x="314792" y="3655110"/>
            <a:ext cx="520203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送信アンテナの切り替えが必要</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76" name="コンテンツ プレースホルダー 4">
            <a:extLst>
              <a:ext uri="{FF2B5EF4-FFF2-40B4-BE49-F238E27FC236}">
                <a16:creationId xmlns:a16="http://schemas.microsoft.com/office/drawing/2014/main" id="{E5DE3678-6B97-840F-19B1-2B7E879A55E4}"/>
              </a:ext>
            </a:extLst>
          </p:cNvPr>
          <p:cNvSpPr txBox="1">
            <a:spLocks/>
          </p:cNvSpPr>
          <p:nvPr/>
        </p:nvSpPr>
        <p:spPr>
          <a:xfrm>
            <a:off x="85580" y="4259299"/>
            <a:ext cx="5471854" cy="46608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800">
                <a:solidFill>
                  <a:prstClr val="black"/>
                </a:solidFill>
                <a:latin typeface="游ゴシック" panose="020F0502020204030204"/>
                <a:ea typeface="游ゴシック" panose="020B0400000000000000" pitchFamily="50" charset="-128"/>
              </a:rPr>
              <a:t>円偏波の場合</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81" name="コンテンツ プレースホルダー 4">
            <a:extLst>
              <a:ext uri="{FF2B5EF4-FFF2-40B4-BE49-F238E27FC236}">
                <a16:creationId xmlns:a16="http://schemas.microsoft.com/office/drawing/2014/main" id="{6A005873-3A2D-6CCC-5817-1CB3B6782AA6}"/>
              </a:ext>
            </a:extLst>
          </p:cNvPr>
          <p:cNvSpPr txBox="1">
            <a:spLocks/>
          </p:cNvSpPr>
          <p:nvPr/>
        </p:nvSpPr>
        <p:spPr>
          <a:xfrm>
            <a:off x="305089" y="4701611"/>
            <a:ext cx="4847480"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散乱強度が対象物の方向に依存しにくい</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87" name="コンテンツ プレースホルダー 4">
            <a:extLst>
              <a:ext uri="{FF2B5EF4-FFF2-40B4-BE49-F238E27FC236}">
                <a16:creationId xmlns:a16="http://schemas.microsoft.com/office/drawing/2014/main" id="{1B5DFB5F-19BA-B17D-8C1F-DF2C75543B2B}"/>
              </a:ext>
            </a:extLst>
          </p:cNvPr>
          <p:cNvSpPr txBox="1">
            <a:spLocks/>
          </p:cNvSpPr>
          <p:nvPr/>
        </p:nvSpPr>
        <p:spPr>
          <a:xfrm>
            <a:off x="305087" y="5413010"/>
            <a:ext cx="4971192"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受信側では</a:t>
            </a:r>
            <a:r>
              <a:rPr lang="ja-JP" altLang="en-JP">
                <a:solidFill>
                  <a:prstClr val="black"/>
                </a:solidFill>
                <a:latin typeface="游ゴシック" panose="020F0502020204030204"/>
                <a:ea typeface="游ゴシック" panose="020B0400000000000000" pitchFamily="50" charset="-128"/>
              </a:rPr>
              <a:t>直交</a:t>
            </a:r>
            <a:r>
              <a:rPr lang="en-JP" altLang="ja-JP" dirty="0">
                <a:solidFill>
                  <a:prstClr val="black"/>
                </a:solidFill>
                <a:latin typeface="游ゴシック" panose="020F0502020204030204"/>
                <a:ea typeface="游ゴシック" panose="020B0400000000000000" pitchFamily="50" charset="-128"/>
              </a:rPr>
              <a:t>2</a:t>
            </a:r>
            <a:r>
              <a:rPr lang="ja-JP" altLang="en-JP">
                <a:solidFill>
                  <a:prstClr val="black"/>
                </a:solidFill>
                <a:latin typeface="游ゴシック" panose="020F0502020204030204"/>
                <a:ea typeface="游ゴシック" panose="020B0400000000000000" pitchFamily="50" charset="-128"/>
              </a:rPr>
              <a:t>偏波</a:t>
            </a:r>
            <a:r>
              <a:rPr lang="ja-JP" altLang="en-US">
                <a:solidFill>
                  <a:prstClr val="black"/>
                </a:solidFill>
                <a:latin typeface="游ゴシック" panose="020F0502020204030204"/>
                <a:ea typeface="游ゴシック" panose="020B0400000000000000" pitchFamily="50" charset="-128"/>
              </a:rPr>
              <a:t>を用いることで、対象物の方向の情報が得られる可能性がある</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88" name="コンテンツ プレースホルダー 4">
            <a:extLst>
              <a:ext uri="{FF2B5EF4-FFF2-40B4-BE49-F238E27FC236}">
                <a16:creationId xmlns:a16="http://schemas.microsoft.com/office/drawing/2014/main" id="{451DAA28-445C-2D5D-B221-AFD1485639B9}"/>
              </a:ext>
            </a:extLst>
          </p:cNvPr>
          <p:cNvSpPr txBox="1">
            <a:spLocks/>
          </p:cNvSpPr>
          <p:nvPr/>
        </p:nvSpPr>
        <p:spPr>
          <a:xfrm>
            <a:off x="344373" y="2267658"/>
            <a:ext cx="4852992"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散乱強度が対象物の方向に依存しやすい</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173330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179D-D328-BAC9-E49E-18E7C23874B1}"/>
              </a:ext>
            </a:extLst>
          </p:cNvPr>
          <p:cNvSpPr>
            <a:spLocks noGrp="1"/>
          </p:cNvSpPr>
          <p:nvPr>
            <p:ph type="title"/>
          </p:nvPr>
        </p:nvSpPr>
        <p:spPr/>
        <p:txBody>
          <a:bodyPr>
            <a:normAutofit fontScale="90000"/>
          </a:bodyPr>
          <a:lstStyle/>
          <a:p>
            <a:r>
              <a:rPr lang="en-JP" dirty="0"/>
              <a:t>提案システムの構成</a:t>
            </a:r>
          </a:p>
        </p:txBody>
      </p:sp>
      <p:sp>
        <p:nvSpPr>
          <p:cNvPr id="3" name="コンテンツ プレースホルダー 4">
            <a:extLst>
              <a:ext uri="{FF2B5EF4-FFF2-40B4-BE49-F238E27FC236}">
                <a16:creationId xmlns:a16="http://schemas.microsoft.com/office/drawing/2014/main" id="{1125C21D-B1CE-56FF-5018-79BBF2CB7942}"/>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dirty="0"/>
              <a:t>送信波に 円偏波 を用いた 計測</a:t>
            </a:r>
            <a:endParaRPr lang="en-US" altLang="ja-JP" sz="3200" dirty="0"/>
          </a:p>
        </p:txBody>
      </p:sp>
      <p:sp>
        <p:nvSpPr>
          <p:cNvPr id="4" name="コンテンツ プレースホルダー 4">
            <a:extLst>
              <a:ext uri="{FF2B5EF4-FFF2-40B4-BE49-F238E27FC236}">
                <a16:creationId xmlns:a16="http://schemas.microsoft.com/office/drawing/2014/main" id="{69845E4B-366B-FBBD-ADCF-94FBD70139A7}"/>
              </a:ext>
            </a:extLst>
          </p:cNvPr>
          <p:cNvSpPr txBox="1">
            <a:spLocks/>
          </p:cNvSpPr>
          <p:nvPr/>
        </p:nvSpPr>
        <p:spPr>
          <a:xfrm>
            <a:off x="202621" y="1889602"/>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dirty="0"/>
              <a:t>複素ニューラルネットワーク を用いた 解析</a:t>
            </a:r>
            <a:endParaRPr lang="en-US" altLang="ja-JP" sz="3200" dirty="0"/>
          </a:p>
        </p:txBody>
      </p:sp>
      <p:sp>
        <p:nvSpPr>
          <p:cNvPr id="7" name="コンテンツ プレースホルダー 4">
            <a:extLst>
              <a:ext uri="{FF2B5EF4-FFF2-40B4-BE49-F238E27FC236}">
                <a16:creationId xmlns:a16="http://schemas.microsoft.com/office/drawing/2014/main" id="{D9107F18-4ED7-E856-06A6-D4EFA4F4CFD7}"/>
              </a:ext>
            </a:extLst>
          </p:cNvPr>
          <p:cNvSpPr txBox="1">
            <a:spLocks/>
          </p:cNvSpPr>
          <p:nvPr/>
        </p:nvSpPr>
        <p:spPr>
          <a:xfrm>
            <a:off x="628650" y="2685198"/>
            <a:ext cx="8203166" cy="74973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送信アンテナとして直線偏波を用いる場合、直交する</a:t>
            </a: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つの偏波アンテナが必要で、時間がかかる</a:t>
            </a:r>
            <a:endParaRPr lang="en-US" altLang="ja-JP" dirty="0">
              <a:solidFill>
                <a:prstClr val="black"/>
              </a:solidFill>
              <a:latin typeface="游ゴシック" panose="020F0502020204030204"/>
              <a:ea typeface="游ゴシック" panose="020B0400000000000000" pitchFamily="50" charset="-128"/>
            </a:endParaRPr>
          </a:p>
        </p:txBody>
      </p:sp>
      <p:sp>
        <p:nvSpPr>
          <p:cNvPr id="8" name="コンテンツ プレースホルダー 4">
            <a:extLst>
              <a:ext uri="{FF2B5EF4-FFF2-40B4-BE49-F238E27FC236}">
                <a16:creationId xmlns:a16="http://schemas.microsoft.com/office/drawing/2014/main" id="{B32838FA-02DD-6E09-FC7F-C54F9E754BCB}"/>
              </a:ext>
            </a:extLst>
          </p:cNvPr>
          <p:cNvSpPr txBox="1">
            <a:spLocks/>
          </p:cNvSpPr>
          <p:nvPr/>
        </p:nvSpPr>
        <p:spPr>
          <a:xfrm>
            <a:off x="1748852" y="3426153"/>
            <a:ext cx="6587352"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701675" lvl="1" indent="-342900" defTabSz="685783">
              <a:buFont typeface="Wingdings" pitchFamily="2" charset="2"/>
              <a:buChar char="Ø"/>
              <a:defRPr/>
            </a:pPr>
            <a:r>
              <a:rPr lang="ja-JP" altLang="en-US">
                <a:solidFill>
                  <a:prstClr val="black"/>
                </a:solidFill>
                <a:latin typeface="游ゴシック" panose="020F0502020204030204"/>
                <a:ea typeface="游ゴシック" panose="020B0400000000000000" pitchFamily="50" charset="-128"/>
              </a:rPr>
              <a:t>送信アンテナには</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単一の円偏波アンテナのみ</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を用いる</a:t>
            </a:r>
            <a:endParaRPr lang="en-US" altLang="ja-JP" dirty="0">
              <a:solidFill>
                <a:prstClr val="black"/>
              </a:solidFill>
              <a:latin typeface="游ゴシック" panose="020F0502020204030204"/>
              <a:ea typeface="游ゴシック" panose="020B0400000000000000" pitchFamily="50" charset="-128"/>
            </a:endParaRPr>
          </a:p>
        </p:txBody>
      </p:sp>
      <p:sp>
        <p:nvSpPr>
          <p:cNvPr id="9" name="コンテンツ プレースホルダー 4">
            <a:extLst>
              <a:ext uri="{FF2B5EF4-FFF2-40B4-BE49-F238E27FC236}">
                <a16:creationId xmlns:a16="http://schemas.microsoft.com/office/drawing/2014/main" id="{F594C98D-13A3-4B4A-AFEE-666471470985}"/>
              </a:ext>
            </a:extLst>
          </p:cNvPr>
          <p:cNvSpPr txBox="1">
            <a:spLocks/>
          </p:cNvSpPr>
          <p:nvPr/>
        </p:nvSpPr>
        <p:spPr>
          <a:xfrm>
            <a:off x="628650" y="4429550"/>
            <a:ext cx="8203166"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信号処理によるデータの可視化によってデータを解釈するためには、多くの計測点が必要</a:t>
            </a:r>
            <a:endParaRPr lang="en-US" altLang="ja-JP" dirty="0">
              <a:solidFill>
                <a:prstClr val="black"/>
              </a:solidFill>
              <a:latin typeface="游ゴシック" panose="020F0502020204030204"/>
              <a:ea typeface="游ゴシック" panose="020B0400000000000000" pitchFamily="50" charset="-128"/>
            </a:endParaRPr>
          </a:p>
        </p:txBody>
      </p:sp>
      <p:sp>
        <p:nvSpPr>
          <p:cNvPr id="10" name="コンテンツ プレースホルダー 4">
            <a:extLst>
              <a:ext uri="{FF2B5EF4-FFF2-40B4-BE49-F238E27FC236}">
                <a16:creationId xmlns:a16="http://schemas.microsoft.com/office/drawing/2014/main" id="{CF9ABE10-7884-8B6A-DF4F-8494CAD65DC9}"/>
              </a:ext>
            </a:extLst>
          </p:cNvPr>
          <p:cNvSpPr txBox="1">
            <a:spLocks/>
          </p:cNvSpPr>
          <p:nvPr/>
        </p:nvSpPr>
        <p:spPr>
          <a:xfrm>
            <a:off x="1748851" y="5205588"/>
            <a:ext cx="7082965"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701675" lvl="1" indent="-342900" defTabSz="685783">
              <a:buFont typeface="Wingdings" pitchFamily="2" charset="2"/>
              <a:buChar char="Ø"/>
              <a:defRPr/>
            </a:pPr>
            <a:r>
              <a:rPr lang="ja-JP" altLang="en-US">
                <a:solidFill>
                  <a:prstClr val="black"/>
                </a:solidFill>
                <a:latin typeface="游ゴシック" panose="020F0502020204030204"/>
                <a:ea typeface="游ゴシック" panose="020B0400000000000000" pitchFamily="50" charset="-128"/>
              </a:rPr>
              <a:t>複素ニューラルネットワーク</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により、スパースな点における計測結果のみから、所望の特徴量のみを抽出する</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37998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D2C013-BC51-6CE2-F035-C287FBD6E3BD}"/>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5" name="コンテンツ プレースホルダー 4">
            <a:extLst>
              <a:ext uri="{FF2B5EF4-FFF2-40B4-BE49-F238E27FC236}">
                <a16:creationId xmlns:a16="http://schemas.microsoft.com/office/drawing/2014/main" id="{D2A2D1DB-251A-13FF-0569-8F23BAE33DB9}"/>
              </a:ext>
            </a:extLst>
          </p:cNvPr>
          <p:cNvSpPr txBox="1">
            <a:spLocks/>
          </p:cNvSpPr>
          <p:nvPr/>
        </p:nvSpPr>
        <p:spPr>
          <a:xfrm>
            <a:off x="-153266" y="2106199"/>
            <a:ext cx="569681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100" dirty="0">
                <a:solidFill>
                  <a:prstClr val="black"/>
                </a:solidFill>
                <a:latin typeface="游ゴシック" panose="020F0502020204030204"/>
                <a:ea typeface="游ゴシック" panose="020B0400000000000000" pitchFamily="50" charset="-128"/>
              </a:rPr>
              <a:t>送受信アンテナをベクトルネットワークアナライザ</a:t>
            </a:r>
            <a:r>
              <a:rPr lang="en-US" altLang="ja-JP" sz="2100" dirty="0">
                <a:solidFill>
                  <a:prstClr val="black"/>
                </a:solidFill>
                <a:latin typeface="游ゴシック" panose="020F0502020204030204"/>
                <a:ea typeface="游ゴシック" panose="020B0400000000000000" pitchFamily="50" charset="-128"/>
              </a:rPr>
              <a:t>(VNA)</a:t>
            </a:r>
            <a:r>
              <a:rPr lang="ja-JP" altLang="en-US" sz="2100" dirty="0">
                <a:solidFill>
                  <a:prstClr val="black"/>
                </a:solidFill>
                <a:latin typeface="游ゴシック" panose="020F0502020204030204"/>
                <a:ea typeface="游ゴシック" panose="020B0400000000000000" pitchFamily="50" charset="-128"/>
              </a:rPr>
              <a:t>に接続する</a:t>
            </a:r>
            <a:endParaRPr lang="en-US" altLang="ja-JP" sz="21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700" dirty="0">
              <a:solidFill>
                <a:prstClr val="black"/>
              </a:solidFill>
              <a:latin typeface="游ゴシック" panose="020F0502020204030204"/>
              <a:ea typeface="游ゴシック" panose="020B0400000000000000" pitchFamily="50" charset="-128"/>
            </a:endParaRPr>
          </a:p>
        </p:txBody>
      </p:sp>
      <p:sp>
        <p:nvSpPr>
          <p:cNvPr id="6" name="コンテンツ プレースホルダー 4">
            <a:extLst>
              <a:ext uri="{FF2B5EF4-FFF2-40B4-BE49-F238E27FC236}">
                <a16:creationId xmlns:a16="http://schemas.microsoft.com/office/drawing/2014/main" id="{6F3BA426-F7F5-F060-1944-7DD1966B40AB}"/>
              </a:ext>
            </a:extLst>
          </p:cNvPr>
          <p:cNvSpPr txBox="1">
            <a:spLocks/>
          </p:cNvSpPr>
          <p:nvPr/>
        </p:nvSpPr>
        <p:spPr>
          <a:xfrm>
            <a:off x="88554" y="2768451"/>
            <a:ext cx="5454996" cy="113780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dirty="0">
                <a:solidFill>
                  <a:prstClr val="black"/>
                </a:solidFill>
                <a:latin typeface="游ゴシック" panose="020F0502020204030204"/>
                <a:ea typeface="游ゴシック" panose="020B0400000000000000" pitchFamily="50" charset="-128"/>
              </a:rPr>
              <a:t>送信アンテナ</a:t>
            </a:r>
            <a:r>
              <a:rPr lang="en-US" altLang="ja-JP" sz="2100" dirty="0">
                <a:solidFill>
                  <a:prstClr val="black"/>
                </a:solidFill>
                <a:latin typeface="游ゴシック" panose="020F0502020204030204"/>
                <a:ea typeface="游ゴシック" panose="020B0400000000000000" pitchFamily="50" charset="-128"/>
              </a:rPr>
              <a:t> : </a:t>
            </a:r>
            <a:r>
              <a:rPr lang="ja-JP" altLang="en-US" sz="2100" dirty="0">
                <a:solidFill>
                  <a:prstClr val="black"/>
                </a:solidFill>
                <a:latin typeface="游ゴシック" panose="020F0502020204030204"/>
                <a:ea typeface="游ゴシック" panose="020B0400000000000000" pitchFamily="50" charset="-128"/>
              </a:rPr>
              <a:t>スパイラルアンテナ</a:t>
            </a:r>
            <a:endParaRPr lang="en-US" altLang="ja-JP" sz="2100" dirty="0">
              <a:solidFill>
                <a:prstClr val="black"/>
              </a:solidFill>
              <a:latin typeface="游ゴシック" panose="020F0502020204030204"/>
              <a:ea typeface="游ゴシック" panose="020B0400000000000000" pitchFamily="50" charset="-128"/>
            </a:endParaRPr>
          </a:p>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 </a:t>
            </a:r>
            <a:r>
              <a:rPr lang="ja-JP" altLang="en-US" sz="2100" dirty="0">
                <a:solidFill>
                  <a:prstClr val="black"/>
                </a:solidFill>
                <a:latin typeface="游ゴシック" panose="020F0502020204030204"/>
                <a:ea typeface="游ゴシック" panose="020B0400000000000000" pitchFamily="50" charset="-128"/>
              </a:rPr>
              <a:t>スパイラルアンテナの設計も行う</a:t>
            </a:r>
            <a:endParaRPr lang="en-US" altLang="ja-JP" sz="2100" dirty="0">
              <a:solidFill>
                <a:prstClr val="black"/>
              </a:solidFill>
              <a:latin typeface="游ゴシック" panose="020F0502020204030204"/>
              <a:ea typeface="游ゴシック" panose="020B0400000000000000" pitchFamily="50" charset="-128"/>
            </a:endParaRPr>
          </a:p>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dirty="0">
                <a:solidFill>
                  <a:prstClr val="black"/>
                </a:solidFill>
                <a:latin typeface="游ゴシック" panose="020F0502020204030204"/>
                <a:ea typeface="游ゴシック" panose="020B0400000000000000" pitchFamily="50" charset="-128"/>
              </a:rPr>
              <a:t>受信アンテナ </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テーパスロットアンテナ</a:t>
            </a:r>
            <a:endParaRPr lang="en-US" altLang="ja-JP" sz="2100" dirty="0">
              <a:solidFill>
                <a:prstClr val="black"/>
              </a:solidFill>
              <a:latin typeface="游ゴシック" panose="020F0502020204030204"/>
              <a:ea typeface="游ゴシック" panose="020B0400000000000000" pitchFamily="50" charset="-128"/>
            </a:endParaRPr>
          </a:p>
        </p:txBody>
      </p:sp>
      <p:pic>
        <p:nvPicPr>
          <p:cNvPr id="8" name="Picture 7" descr="A diagram of a machine&#10;&#10;Description automatically generated">
            <a:extLst>
              <a:ext uri="{FF2B5EF4-FFF2-40B4-BE49-F238E27FC236}">
                <a16:creationId xmlns:a16="http://schemas.microsoft.com/office/drawing/2014/main" id="{F2BEB342-B237-6A24-BF7F-96C9A6016E8E}"/>
              </a:ext>
            </a:extLst>
          </p:cNvPr>
          <p:cNvPicPr>
            <a:picLocks noChangeAspect="1"/>
          </p:cNvPicPr>
          <p:nvPr/>
        </p:nvPicPr>
        <p:blipFill>
          <a:blip r:embed="rId2"/>
          <a:stretch>
            <a:fillRect/>
          </a:stretch>
        </p:blipFill>
        <p:spPr>
          <a:xfrm>
            <a:off x="5543550" y="1159495"/>
            <a:ext cx="3600450" cy="2098221"/>
          </a:xfrm>
          <a:prstGeom prst="rect">
            <a:avLst/>
          </a:prstGeom>
        </p:spPr>
      </p:pic>
      <p:sp>
        <p:nvSpPr>
          <p:cNvPr id="9" name="コンテンツ プレースホルダー 4">
            <a:extLst>
              <a:ext uri="{FF2B5EF4-FFF2-40B4-BE49-F238E27FC236}">
                <a16:creationId xmlns:a16="http://schemas.microsoft.com/office/drawing/2014/main" id="{65E4FC2F-B004-82A4-4D36-AFEAD22D268A}"/>
              </a:ext>
            </a:extLst>
          </p:cNvPr>
          <p:cNvSpPr txBox="1">
            <a:spLocks/>
          </p:cNvSpPr>
          <p:nvPr/>
        </p:nvSpPr>
        <p:spPr>
          <a:xfrm>
            <a:off x="-124691" y="3904392"/>
            <a:ext cx="5192573" cy="667574"/>
          </a:xfrm>
          <a:prstGeom prst="rect">
            <a:avLst/>
          </a:prstGeom>
        </p:spPr>
        <p:txBody>
          <a:bodyPr vert="horz" lIns="68580" tIns="34290" rIns="68580" bIns="34290" rtlCol="0">
            <a:noAutofit/>
          </a:bodyPr>
          <a:lstStyle>
            <a:defPPr>
              <a:defRPr lang="en-US"/>
            </a:defPPr>
            <a:lvl1pPr marL="228600" indent="-228600" defTabSz="914400">
              <a:lnSpc>
                <a:spcPct val="90000"/>
              </a:lnSpc>
              <a:spcBef>
                <a:spcPts val="1000"/>
              </a:spcBef>
              <a:buFont typeface="Arial" panose="020B0604020202020204" pitchFamily="34" charset="0"/>
              <a:buChar char="•"/>
              <a:defRPr kumimoji="1" sz="2800"/>
            </a:lvl1pPr>
            <a:lvl2pPr marL="685800" lvl="1" indent="-228600" defTabSz="914400">
              <a:lnSpc>
                <a:spcPct val="90000"/>
              </a:lnSpc>
              <a:spcBef>
                <a:spcPts val="500"/>
              </a:spcBef>
              <a:buFont typeface="Arial" panose="020B0604020202020204" pitchFamily="34" charset="0"/>
              <a:buChar char="•"/>
              <a:defRPr kumimoji="1" sz="2100">
                <a:solidFill>
                  <a:prstClr val="black"/>
                </a:solidFill>
                <a:latin typeface="游ゴシック" panose="020F0502020204030204"/>
                <a:ea typeface="游ゴシック" panose="020B0400000000000000" pitchFamily="50" charset="-128"/>
              </a:defRPr>
            </a:lvl2pPr>
            <a:lvl3pPr marL="1143000" indent="-228600" defTabSz="914400">
              <a:lnSpc>
                <a:spcPct val="90000"/>
              </a:lnSpc>
              <a:spcBef>
                <a:spcPts val="500"/>
              </a:spcBef>
              <a:buFont typeface="Arial" panose="020B0604020202020204" pitchFamily="34" charset="0"/>
              <a:buChar char="•"/>
              <a:defRPr kumimoji="1" sz="2000"/>
            </a:lvl3pPr>
            <a:lvl4pPr marL="1600200" indent="-228600" defTabSz="914400">
              <a:lnSpc>
                <a:spcPct val="90000"/>
              </a:lnSpc>
              <a:spcBef>
                <a:spcPts val="500"/>
              </a:spcBef>
              <a:buFont typeface="Arial" panose="020B0604020202020204" pitchFamily="34" charset="0"/>
              <a:buChar char="•"/>
              <a:defRPr kumimoji="1"/>
            </a:lvl4pPr>
            <a:lvl5pPr marL="2057400" indent="-228600" defTabSz="914400">
              <a:lnSpc>
                <a:spcPct val="90000"/>
              </a:lnSpc>
              <a:spcBef>
                <a:spcPts val="500"/>
              </a:spcBef>
              <a:buFont typeface="Arial" panose="020B0604020202020204" pitchFamily="34" charset="0"/>
              <a:buChar char="•"/>
              <a:defRPr kumimoji="1"/>
            </a:lvl5pPr>
            <a:lvl6pPr marL="2514600" indent="-228600" defTabSz="914400">
              <a:lnSpc>
                <a:spcPct val="90000"/>
              </a:lnSpc>
              <a:spcBef>
                <a:spcPts val="500"/>
              </a:spcBef>
              <a:buFont typeface="Arial" panose="020B0604020202020204" pitchFamily="34" charset="0"/>
              <a:buChar char="•"/>
              <a:defRPr kumimoji="1"/>
            </a:lvl6pPr>
            <a:lvl7pPr marL="2971800" indent="-228600" defTabSz="914400">
              <a:lnSpc>
                <a:spcPct val="90000"/>
              </a:lnSpc>
              <a:spcBef>
                <a:spcPts val="500"/>
              </a:spcBef>
              <a:buFont typeface="Arial" panose="020B0604020202020204" pitchFamily="34" charset="0"/>
              <a:buChar char="•"/>
              <a:defRPr kumimoji="1"/>
            </a:lvl7pPr>
            <a:lvl8pPr marL="3429000" indent="-228600" defTabSz="914400">
              <a:lnSpc>
                <a:spcPct val="90000"/>
              </a:lnSpc>
              <a:spcBef>
                <a:spcPts val="500"/>
              </a:spcBef>
              <a:buFont typeface="Arial" panose="020B0604020202020204" pitchFamily="34" charset="0"/>
              <a:buChar char="•"/>
              <a:defRPr kumimoji="1"/>
            </a:lvl8pPr>
            <a:lvl9pPr marL="3886200" indent="-228600" defTabSz="914400">
              <a:lnSpc>
                <a:spcPct val="90000"/>
              </a:lnSpc>
              <a:spcBef>
                <a:spcPts val="500"/>
              </a:spcBef>
              <a:buFont typeface="Arial" panose="020B0604020202020204" pitchFamily="34" charset="0"/>
              <a:buChar char="•"/>
              <a:defRPr kumimoji="1"/>
            </a:lvl9pPr>
          </a:lstStyle>
          <a:p>
            <a:pPr lvl="1"/>
            <a:r>
              <a:rPr lang="ja-JP" altLang="en-US" dirty="0"/>
              <a:t>受信については、アンテナの向きをかえ、水平偏波と垂直偏波での受信を</a:t>
            </a:r>
            <a:r>
              <a:rPr lang="en-US" altLang="ja-JP" dirty="0"/>
              <a:t>2</a:t>
            </a:r>
            <a:r>
              <a:rPr lang="ja-JP" altLang="en-US" dirty="0"/>
              <a:t>回に分けて行う</a:t>
            </a:r>
            <a:endParaRPr lang="en-US" altLang="ja-JP" dirty="0"/>
          </a:p>
          <a:p>
            <a:pPr lvl="1"/>
            <a:endParaRPr lang="en-US" altLang="ja-JP" dirty="0"/>
          </a:p>
        </p:txBody>
      </p:sp>
      <mc:AlternateContent xmlns:mc="http://schemas.openxmlformats.org/markup-compatibility/2006" xmlns:a14="http://schemas.microsoft.com/office/drawing/2010/main">
        <mc:Choice Requires="a14">
          <p:sp>
            <p:nvSpPr>
              <p:cNvPr id="10" name="コンテンツ プレースホルダー 4">
                <a:extLst>
                  <a:ext uri="{FF2B5EF4-FFF2-40B4-BE49-F238E27FC236}">
                    <a16:creationId xmlns:a16="http://schemas.microsoft.com/office/drawing/2014/main" id="{21AD11C1-D75C-11D9-D720-C6F3E76E30DC}"/>
                  </a:ext>
                </a:extLst>
              </p:cNvPr>
              <p:cNvSpPr txBox="1">
                <a:spLocks/>
              </p:cNvSpPr>
              <p:nvPr/>
            </p:nvSpPr>
            <p:spPr>
              <a:xfrm>
                <a:off x="-124691" y="4879846"/>
                <a:ext cx="5497753" cy="100656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100">
                    <a:solidFill>
                      <a:prstClr val="black"/>
                    </a:solidFill>
                  </a:rPr>
                  <a:t>複素数</a:t>
                </a:r>
                <a:r>
                  <a:rPr lang="ja-JP" altLang="en-US" sz="2100" dirty="0">
                    <a:solidFill>
                      <a:prstClr val="black"/>
                    </a:solidFill>
                  </a:rPr>
                  <a:t>データ</a:t>
                </a:r>
                <a:r>
                  <a:rPr lang="en-US" altLang="ja-JP" sz="2100" dirty="0">
                    <a:solidFill>
                      <a:prstClr val="black"/>
                    </a:solidFill>
                  </a:rPr>
                  <a:t> </a:t>
                </a:r>
                <a14:m>
                  <m:oMath xmlns:m="http://schemas.openxmlformats.org/officeDocument/2006/math">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sup>
                    </m:sSubSup>
                  </m:oMath>
                </a14:m>
                <a:r>
                  <a:rPr lang="ja-JP" altLang="en-US" sz="2100" dirty="0">
                    <a:solidFill>
                      <a:prstClr val="black"/>
                    </a:solidFill>
                  </a:rPr>
                  <a:t>を、</a:t>
                </a:r>
                <a:r>
                  <a:rPr lang="ja-JP" altLang="en-US" sz="2100" dirty="0">
                    <a:solidFill>
                      <a:prstClr val="black"/>
                    </a:solidFill>
                    <a:latin typeface="游ゴシック" panose="020F0502020204030204"/>
                    <a:ea typeface="游ゴシック" panose="020B0400000000000000" pitchFamily="50" charset="-128"/>
                  </a:rPr>
                  <a:t>土槽上の</a:t>
                </a:r>
                <a:r>
                  <a:rPr lang="en-US" altLang="ja-JP" sz="2100" dirty="0">
                    <a:solidFill>
                      <a:prstClr val="black"/>
                    </a:solidFill>
                    <a:latin typeface="游ゴシック" panose="020F0502020204030204"/>
                    <a:ea typeface="游ゴシック" panose="020B0400000000000000" pitchFamily="50" charset="-128"/>
                  </a:rPr>
                  <a:t>2</a:t>
                </a:r>
                <a:r>
                  <a:rPr lang="ja-JP" altLang="en-US" sz="2100" dirty="0">
                    <a:solidFill>
                      <a:prstClr val="black"/>
                    </a:solidFill>
                    <a:latin typeface="游ゴシック" panose="020F0502020204030204"/>
                    <a:ea typeface="游ゴシック" panose="020B0400000000000000" pitchFamily="50" charset="-128"/>
                  </a:rPr>
                  <a:t>次元座標 </a:t>
                </a:r>
                <a14:m>
                  <m:oMath xmlns:m="http://schemas.openxmlformats.org/officeDocument/2006/math">
                    <m:d>
                      <m:dPr>
                        <m:ctrlPr>
                          <a:rPr lang="en-US" altLang="ja-JP" sz="2100" i="1">
                            <a:solidFill>
                              <a:prstClr val="black"/>
                            </a:solidFill>
                            <a:latin typeface="Cambria Math" panose="02040503050406030204" pitchFamily="18" charset="0"/>
                            <a:ea typeface="游ゴシック" panose="020B0400000000000000" pitchFamily="50" charset="-128"/>
                          </a:rPr>
                        </m:ctrlPr>
                      </m:dPr>
                      <m:e>
                        <m:r>
                          <a:rPr lang="en-US" altLang="ja-JP" sz="2100" i="1">
                            <a:solidFill>
                              <a:prstClr val="black"/>
                            </a:solidFill>
                            <a:latin typeface="Cambria Math" panose="02040503050406030204" pitchFamily="18" charset="0"/>
                            <a:ea typeface="游ゴシック" panose="020B0400000000000000" pitchFamily="50" charset="-128"/>
                          </a:rPr>
                          <m:t>𝑥</m:t>
                        </m:r>
                        <m:r>
                          <a:rPr lang="en-US" altLang="ja-JP" sz="2100" i="1">
                            <a:solidFill>
                              <a:prstClr val="black"/>
                            </a:solidFill>
                            <a:latin typeface="Cambria Math" panose="02040503050406030204" pitchFamily="18" charset="0"/>
                            <a:ea typeface="游ゴシック" panose="020B0400000000000000" pitchFamily="50" charset="-128"/>
                          </a:rPr>
                          <m:t>, </m:t>
                        </m:r>
                        <m:r>
                          <a:rPr lang="en-US" altLang="ja-JP" sz="2100" i="1">
                            <a:solidFill>
                              <a:prstClr val="black"/>
                            </a:solidFill>
                            <a:latin typeface="Cambria Math" panose="02040503050406030204" pitchFamily="18" charset="0"/>
                            <a:ea typeface="游ゴシック" panose="020B0400000000000000" pitchFamily="50" charset="-128"/>
                          </a:rPr>
                          <m:t>𝑦</m:t>
                        </m:r>
                      </m:e>
                    </m:d>
                    <m:r>
                      <a:rPr lang="en-US" altLang="ja-JP" sz="2100" i="1">
                        <a:solidFill>
                          <a:prstClr val="black"/>
                        </a:solidFill>
                        <a:latin typeface="Cambria Math" panose="02040503050406030204" pitchFamily="18" charset="0"/>
                        <a:ea typeface="游ゴシック" panose="020B0400000000000000" pitchFamily="50" charset="-128"/>
                      </a:rPr>
                      <m:t> </m:t>
                    </m:r>
                  </m:oMath>
                </a14:m>
                <a:r>
                  <a:rPr lang="ja-JP" altLang="en-US" sz="2100" dirty="0">
                    <a:solidFill>
                      <a:prstClr val="black"/>
                    </a:solidFill>
                    <a:latin typeface="游ゴシック" panose="020F0502020204030204"/>
                    <a:ea typeface="游ゴシック" panose="020B0400000000000000" pitchFamily="50" charset="-128"/>
                  </a:rPr>
                  <a:t>および周波数 </a:t>
                </a:r>
                <a14:m>
                  <m:oMath xmlns:m="http://schemas.openxmlformats.org/officeDocument/2006/math">
                    <m:r>
                      <a:rPr lang="en-US" altLang="ja-JP" sz="2100" i="1">
                        <a:solidFill>
                          <a:prstClr val="black"/>
                        </a:solidFill>
                        <a:latin typeface="Cambria Math" panose="02040503050406030204" pitchFamily="18" charset="0"/>
                      </a:rPr>
                      <m:t>𝑓</m:t>
                    </m:r>
                  </m:oMath>
                </a14:m>
                <a:r>
                  <a:rPr lang="ja-JP" altLang="en-US" sz="2100" dirty="0">
                    <a:solidFill>
                      <a:prstClr val="black"/>
                    </a:solidFill>
                    <a:latin typeface="游ゴシック" panose="020F0502020204030204"/>
                    <a:ea typeface="游ゴシック" panose="020B0400000000000000" pitchFamily="50" charset="-128"/>
                  </a:rPr>
                  <a:t>ごとに取得する</a:t>
                </a:r>
                <a:endParaRPr lang="en-US" altLang="ja-JP" sz="2100" dirty="0">
                  <a:solidFill>
                    <a:prstClr val="black"/>
                  </a:solidFill>
                  <a:latin typeface="游ゴシック" panose="020F0502020204030204"/>
                  <a:ea typeface="游ゴシック" panose="020B0400000000000000" pitchFamily="50" charset="-128"/>
                </a:endParaRPr>
              </a:p>
              <a:p>
                <a:pPr lvl="1"/>
                <a:endParaRPr lang="en-US" altLang="ja-JP" sz="2100" dirty="0">
                  <a:solidFill>
                    <a:prstClr val="black"/>
                  </a:solidFill>
                  <a:latin typeface="游ゴシック" panose="020F0502020204030204"/>
                  <a:ea typeface="游ゴシック" panose="020B0400000000000000" pitchFamily="50" charset="-128"/>
                </a:endParaRPr>
              </a:p>
            </p:txBody>
          </p:sp>
        </mc:Choice>
        <mc:Fallback xmlns="">
          <p:sp>
            <p:nvSpPr>
              <p:cNvPr id="10" name="コンテンツ プレースホルダー 4">
                <a:extLst>
                  <a:ext uri="{FF2B5EF4-FFF2-40B4-BE49-F238E27FC236}">
                    <a16:creationId xmlns:a16="http://schemas.microsoft.com/office/drawing/2014/main" id="{21AD11C1-D75C-11D9-D720-C6F3E76E30DC}"/>
                  </a:ext>
                </a:extLst>
              </p:cNvPr>
              <p:cNvSpPr txBox="1">
                <a:spLocks noRot="1" noChangeAspect="1" noMove="1" noResize="1" noEditPoints="1" noAdjustHandles="1" noChangeArrowheads="1" noChangeShapeType="1" noTextEdit="1"/>
              </p:cNvSpPr>
              <p:nvPr/>
            </p:nvSpPr>
            <p:spPr>
              <a:xfrm>
                <a:off x="-124691" y="4879846"/>
                <a:ext cx="5497753" cy="1006563"/>
              </a:xfrm>
              <a:prstGeom prst="rect">
                <a:avLst/>
              </a:prstGeom>
              <a:blipFill>
                <a:blip r:embed="rId3"/>
                <a:stretch>
                  <a:fillRect t="-7500" r="-924" b="-8750"/>
                </a:stretch>
              </a:blipFill>
            </p:spPr>
            <p:txBody>
              <a:bodyPr/>
              <a:lstStyle/>
              <a:p>
                <a:r>
                  <a:rPr lang="en-JP">
                    <a:noFill/>
                  </a:rPr>
                  <a:t> </a:t>
                </a:r>
              </a:p>
            </p:txBody>
          </p:sp>
        </mc:Fallback>
      </mc:AlternateContent>
      <p:pic>
        <p:nvPicPr>
          <p:cNvPr id="11" name="図 22">
            <a:extLst>
              <a:ext uri="{FF2B5EF4-FFF2-40B4-BE49-F238E27FC236}">
                <a16:creationId xmlns:a16="http://schemas.microsoft.com/office/drawing/2014/main" id="{B3445F03-2FE0-7811-60BA-3C56ECEF7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284704" y="3729902"/>
            <a:ext cx="1867214" cy="1747568"/>
          </a:xfrm>
          <a:prstGeom prst="rect">
            <a:avLst/>
          </a:prstGeom>
        </p:spPr>
      </p:pic>
      <p:sp>
        <p:nvSpPr>
          <p:cNvPr id="12" name="コンテンツ プレースホルダー 4">
            <a:extLst>
              <a:ext uri="{FF2B5EF4-FFF2-40B4-BE49-F238E27FC236}">
                <a16:creationId xmlns:a16="http://schemas.microsoft.com/office/drawing/2014/main" id="{DF841954-A6D4-D869-0831-0579CB1800DA}"/>
              </a:ext>
            </a:extLst>
          </p:cNvPr>
          <p:cNvSpPr txBox="1">
            <a:spLocks/>
          </p:cNvSpPr>
          <p:nvPr/>
        </p:nvSpPr>
        <p:spPr>
          <a:xfrm>
            <a:off x="5938425" y="5691280"/>
            <a:ext cx="931459" cy="36496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Tx</a:t>
            </a:r>
          </a:p>
        </p:txBody>
      </p:sp>
      <p:sp>
        <p:nvSpPr>
          <p:cNvPr id="13" name="コンテンツ プレースホルダー 4">
            <a:extLst>
              <a:ext uri="{FF2B5EF4-FFF2-40B4-BE49-F238E27FC236}">
                <a16:creationId xmlns:a16="http://schemas.microsoft.com/office/drawing/2014/main" id="{E4D4AA65-2D20-049C-EF11-D6ADBF86E97B}"/>
              </a:ext>
            </a:extLst>
          </p:cNvPr>
          <p:cNvSpPr txBox="1">
            <a:spLocks/>
          </p:cNvSpPr>
          <p:nvPr/>
        </p:nvSpPr>
        <p:spPr>
          <a:xfrm>
            <a:off x="7583891" y="5691280"/>
            <a:ext cx="931459" cy="36496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Rx</a:t>
            </a:r>
          </a:p>
        </p:txBody>
      </p:sp>
      <p:pic>
        <p:nvPicPr>
          <p:cNvPr id="16" name="Picture 15" descr="A small white and gold object with a stick on a wooden surface&#10;&#10;Description automatically generated">
            <a:extLst>
              <a:ext uri="{FF2B5EF4-FFF2-40B4-BE49-F238E27FC236}">
                <a16:creationId xmlns:a16="http://schemas.microsoft.com/office/drawing/2014/main" id="{7343366D-2F4A-ABB6-9BD5-A5EF295EDCEE}"/>
              </a:ext>
            </a:extLst>
          </p:cNvPr>
          <p:cNvPicPr>
            <a:picLocks noChangeAspect="1"/>
          </p:cNvPicPr>
          <p:nvPr/>
        </p:nvPicPr>
        <p:blipFill>
          <a:blip r:embed="rId5"/>
          <a:stretch>
            <a:fillRect/>
          </a:stretch>
        </p:blipFill>
        <p:spPr>
          <a:xfrm>
            <a:off x="5526328" y="3594962"/>
            <a:ext cx="1755655" cy="1976090"/>
          </a:xfrm>
          <a:prstGeom prst="rect">
            <a:avLst/>
          </a:prstGeom>
        </p:spPr>
      </p:pic>
      <p:sp>
        <p:nvSpPr>
          <p:cNvPr id="17" name="コンテンツ プレースホルダー 4">
            <a:extLst>
              <a:ext uri="{FF2B5EF4-FFF2-40B4-BE49-F238E27FC236}">
                <a16:creationId xmlns:a16="http://schemas.microsoft.com/office/drawing/2014/main" id="{D8BBE8BB-D86A-46E4-A2B2-A1CCFD7C4BA0}"/>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地中レーダ計測システム</a:t>
            </a:r>
            <a:endParaRPr lang="en-US" altLang="ja-JP" sz="3200" dirty="0"/>
          </a:p>
        </p:txBody>
      </p:sp>
    </p:spTree>
    <p:extLst>
      <p:ext uri="{BB962C8B-B14F-4D97-AF65-F5344CB8AC3E}">
        <p14:creationId xmlns:p14="http://schemas.microsoft.com/office/powerpoint/2010/main" val="389736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4F021-B7CF-6947-A407-096180FCD6FB}"/>
            </a:ext>
          </a:extLst>
        </p:cNvPr>
        <p:cNvGrpSpPr/>
        <p:nvPr/>
      </p:nvGrpSpPr>
      <p:grpSpPr>
        <a:xfrm>
          <a:off x="0" y="0"/>
          <a:ext cx="0" cy="0"/>
          <a:chOff x="0" y="0"/>
          <a:chExt cx="0" cy="0"/>
        </a:xfrm>
      </p:grpSpPr>
      <p:sp>
        <p:nvSpPr>
          <p:cNvPr id="2" name="Title 147">
            <a:extLst>
              <a:ext uri="{FF2B5EF4-FFF2-40B4-BE49-F238E27FC236}">
                <a16:creationId xmlns:a16="http://schemas.microsoft.com/office/drawing/2014/main" id="{30D2529D-294A-8110-6AC2-440A318DFEE3}"/>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49CFE72E-8714-BE8B-9965-02EEE412A657}"/>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実験条件</a:t>
            </a:r>
            <a:endParaRPr lang="en-US" altLang="ja-JP" sz="3200" dirty="0"/>
          </a:p>
        </p:txBody>
      </p:sp>
      <p:grpSp>
        <p:nvGrpSpPr>
          <p:cNvPr id="117" name="Group 116">
            <a:extLst>
              <a:ext uri="{FF2B5EF4-FFF2-40B4-BE49-F238E27FC236}">
                <a16:creationId xmlns:a16="http://schemas.microsoft.com/office/drawing/2014/main" id="{49B1E7A8-A7A6-03C2-D3E9-F8F4773C374E}"/>
              </a:ext>
            </a:extLst>
          </p:cNvPr>
          <p:cNvGrpSpPr/>
          <p:nvPr/>
        </p:nvGrpSpPr>
        <p:grpSpPr>
          <a:xfrm>
            <a:off x="3948273" y="974300"/>
            <a:ext cx="5364169" cy="4909399"/>
            <a:chOff x="3409902" y="1492957"/>
            <a:chExt cx="6160228" cy="5305400"/>
          </a:xfrm>
        </p:grpSpPr>
        <p:grpSp>
          <p:nvGrpSpPr>
            <p:cNvPr id="101" name="Group 100">
              <a:extLst>
                <a:ext uri="{FF2B5EF4-FFF2-40B4-BE49-F238E27FC236}">
                  <a16:creationId xmlns:a16="http://schemas.microsoft.com/office/drawing/2014/main" id="{CC1CAFD8-C079-5012-5434-38F6E003F52D}"/>
                </a:ext>
              </a:extLst>
            </p:cNvPr>
            <p:cNvGrpSpPr/>
            <p:nvPr/>
          </p:nvGrpSpPr>
          <p:grpSpPr>
            <a:xfrm>
              <a:off x="3409902" y="1708401"/>
              <a:ext cx="6160228" cy="4973186"/>
              <a:chOff x="1820204" y="981664"/>
              <a:chExt cx="6745216" cy="5445451"/>
            </a:xfrm>
          </p:grpSpPr>
          <p:sp>
            <p:nvSpPr>
              <p:cNvPr id="55" name="Oval 54">
                <a:extLst>
                  <a:ext uri="{FF2B5EF4-FFF2-40B4-BE49-F238E27FC236}">
                    <a16:creationId xmlns:a16="http://schemas.microsoft.com/office/drawing/2014/main" id="{F353A3B1-1DCD-35F4-D895-F98B8747BF8A}"/>
                  </a:ext>
                </a:extLst>
              </p:cNvPr>
              <p:cNvSpPr/>
              <p:nvPr/>
            </p:nvSpPr>
            <p:spPr>
              <a:xfrm flipH="1">
                <a:off x="2995023"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Oval 55">
                <a:extLst>
                  <a:ext uri="{FF2B5EF4-FFF2-40B4-BE49-F238E27FC236}">
                    <a16:creationId xmlns:a16="http://schemas.microsoft.com/office/drawing/2014/main" id="{5CD124FF-7245-7BB9-F2AB-6BFC489A246B}"/>
                  </a:ext>
                </a:extLst>
              </p:cNvPr>
              <p:cNvSpPr/>
              <p:nvPr/>
            </p:nvSpPr>
            <p:spPr>
              <a:xfrm flipH="1">
                <a:off x="3715107"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7" name="Oval 56">
                <a:extLst>
                  <a:ext uri="{FF2B5EF4-FFF2-40B4-BE49-F238E27FC236}">
                    <a16:creationId xmlns:a16="http://schemas.microsoft.com/office/drawing/2014/main" id="{E8E53996-2371-A9D3-5CE4-AA33B7096338}"/>
                  </a:ext>
                </a:extLst>
              </p:cNvPr>
              <p:cNvSpPr/>
              <p:nvPr/>
            </p:nvSpPr>
            <p:spPr>
              <a:xfrm flipH="1">
                <a:off x="4454468"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 name="Oval 57">
                <a:extLst>
                  <a:ext uri="{FF2B5EF4-FFF2-40B4-BE49-F238E27FC236}">
                    <a16:creationId xmlns:a16="http://schemas.microsoft.com/office/drawing/2014/main" id="{FBEF2CC9-C543-3D50-8101-BF1E3BD42F80}"/>
                  </a:ext>
                </a:extLst>
              </p:cNvPr>
              <p:cNvSpPr/>
              <p:nvPr/>
            </p:nvSpPr>
            <p:spPr>
              <a:xfrm flipH="1">
                <a:off x="2995023" y="250768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Oval 58">
                <a:extLst>
                  <a:ext uri="{FF2B5EF4-FFF2-40B4-BE49-F238E27FC236}">
                    <a16:creationId xmlns:a16="http://schemas.microsoft.com/office/drawing/2014/main" id="{5BD045AE-3BEB-611D-20B8-B7B2BE7D47EE}"/>
                  </a:ext>
                </a:extLst>
              </p:cNvPr>
              <p:cNvSpPr/>
              <p:nvPr/>
            </p:nvSpPr>
            <p:spPr>
              <a:xfrm flipH="1">
                <a:off x="2995023" y="3227766"/>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Oval 59">
                <a:extLst>
                  <a:ext uri="{FF2B5EF4-FFF2-40B4-BE49-F238E27FC236}">
                    <a16:creationId xmlns:a16="http://schemas.microsoft.com/office/drawing/2014/main" id="{BA836AB2-E884-C1F0-BE02-6C5E79D28284}"/>
                  </a:ext>
                </a:extLst>
              </p:cNvPr>
              <p:cNvSpPr/>
              <p:nvPr/>
            </p:nvSpPr>
            <p:spPr>
              <a:xfrm flipH="1">
                <a:off x="2995023" y="538801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1" name="Oval 60">
                <a:extLst>
                  <a:ext uri="{FF2B5EF4-FFF2-40B4-BE49-F238E27FC236}">
                    <a16:creationId xmlns:a16="http://schemas.microsoft.com/office/drawing/2014/main" id="{BF931CBC-A372-DC8F-DF69-B7F6FD02BEC4}"/>
                  </a:ext>
                </a:extLst>
              </p:cNvPr>
              <p:cNvSpPr/>
              <p:nvPr/>
            </p:nvSpPr>
            <p:spPr>
              <a:xfrm flipH="1">
                <a:off x="6595443" y="538801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Oval 61">
                <a:extLst>
                  <a:ext uri="{FF2B5EF4-FFF2-40B4-BE49-F238E27FC236}">
                    <a16:creationId xmlns:a16="http://schemas.microsoft.com/office/drawing/2014/main" id="{B91C2A8A-159D-7970-9044-70B2916CEDB2}"/>
                  </a:ext>
                </a:extLst>
              </p:cNvPr>
              <p:cNvSpPr/>
              <p:nvPr/>
            </p:nvSpPr>
            <p:spPr>
              <a:xfrm flipH="1">
                <a:off x="6595443"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3" name="Oval 62">
                <a:extLst>
                  <a:ext uri="{FF2B5EF4-FFF2-40B4-BE49-F238E27FC236}">
                    <a16:creationId xmlns:a16="http://schemas.microsoft.com/office/drawing/2014/main" id="{1A1B72E8-8FB9-0D93-0767-7E9FB2A98D97}"/>
                  </a:ext>
                </a:extLst>
              </p:cNvPr>
              <p:cNvSpPr/>
              <p:nvPr/>
            </p:nvSpPr>
            <p:spPr>
              <a:xfrm flipH="1">
                <a:off x="3715107" y="250768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64" name="Group 63">
                <a:extLst>
                  <a:ext uri="{FF2B5EF4-FFF2-40B4-BE49-F238E27FC236}">
                    <a16:creationId xmlns:a16="http://schemas.microsoft.com/office/drawing/2014/main" id="{0F0BD66E-5F48-D536-A056-A1701AF6DD80}"/>
                  </a:ext>
                </a:extLst>
              </p:cNvPr>
              <p:cNvGrpSpPr/>
              <p:nvPr/>
            </p:nvGrpSpPr>
            <p:grpSpPr>
              <a:xfrm rot="2700000">
                <a:off x="2923386" y="4531123"/>
                <a:ext cx="350519" cy="350519"/>
                <a:chOff x="3361765" y="2675965"/>
                <a:chExt cx="350519" cy="350519"/>
              </a:xfrm>
            </p:grpSpPr>
            <p:sp>
              <p:nvSpPr>
                <p:cNvPr id="65" name="Oval 64">
                  <a:extLst>
                    <a:ext uri="{FF2B5EF4-FFF2-40B4-BE49-F238E27FC236}">
                      <a16:creationId xmlns:a16="http://schemas.microsoft.com/office/drawing/2014/main" id="{CE0BDB6A-17D3-3F77-30D1-D4CB6EABC4ED}"/>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6" name="Oval 65">
                  <a:extLst>
                    <a:ext uri="{FF2B5EF4-FFF2-40B4-BE49-F238E27FC236}">
                      <a16:creationId xmlns:a16="http://schemas.microsoft.com/office/drawing/2014/main" id="{7E7D5C6A-0C60-3064-C362-2F292AC780F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Oval 66">
                  <a:extLst>
                    <a:ext uri="{FF2B5EF4-FFF2-40B4-BE49-F238E27FC236}">
                      <a16:creationId xmlns:a16="http://schemas.microsoft.com/office/drawing/2014/main" id="{860AF596-564C-E601-AF54-4E5DD9CCDC8B}"/>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68" name="Group 67">
                <a:extLst>
                  <a:ext uri="{FF2B5EF4-FFF2-40B4-BE49-F238E27FC236}">
                    <a16:creationId xmlns:a16="http://schemas.microsoft.com/office/drawing/2014/main" id="{6A3E8B8B-0142-EA3A-67BC-C3A28DBDC894}"/>
                  </a:ext>
                </a:extLst>
              </p:cNvPr>
              <p:cNvGrpSpPr/>
              <p:nvPr/>
            </p:nvGrpSpPr>
            <p:grpSpPr>
              <a:xfrm rot="-2700000">
                <a:off x="5824777" y="1765513"/>
                <a:ext cx="350519" cy="350519"/>
                <a:chOff x="3361765" y="2675965"/>
                <a:chExt cx="350519" cy="350519"/>
              </a:xfrm>
            </p:grpSpPr>
            <p:sp>
              <p:nvSpPr>
                <p:cNvPr id="69" name="Oval 68">
                  <a:extLst>
                    <a:ext uri="{FF2B5EF4-FFF2-40B4-BE49-F238E27FC236}">
                      <a16:creationId xmlns:a16="http://schemas.microsoft.com/office/drawing/2014/main" id="{2F7C227E-98F2-593C-CC17-65294541C3F5}"/>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0" name="Oval 69">
                  <a:extLst>
                    <a:ext uri="{FF2B5EF4-FFF2-40B4-BE49-F238E27FC236}">
                      <a16:creationId xmlns:a16="http://schemas.microsoft.com/office/drawing/2014/main" id="{217B1300-6306-F10E-82BC-974B4B823F2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Oval 70">
                  <a:extLst>
                    <a:ext uri="{FF2B5EF4-FFF2-40B4-BE49-F238E27FC236}">
                      <a16:creationId xmlns:a16="http://schemas.microsoft.com/office/drawing/2014/main" id="{F5217A7B-F004-D266-1E97-8AAB94973888}"/>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2" name="Group 71">
                <a:extLst>
                  <a:ext uri="{FF2B5EF4-FFF2-40B4-BE49-F238E27FC236}">
                    <a16:creationId xmlns:a16="http://schemas.microsoft.com/office/drawing/2014/main" id="{C7AA6FED-26B2-EDCF-06B0-D7AA42289CD2}"/>
                  </a:ext>
                </a:extLst>
              </p:cNvPr>
              <p:cNvGrpSpPr/>
              <p:nvPr/>
            </p:nvGrpSpPr>
            <p:grpSpPr>
              <a:xfrm>
                <a:off x="5926562" y="4723863"/>
                <a:ext cx="350519" cy="350519"/>
                <a:chOff x="3361765" y="2675965"/>
                <a:chExt cx="350519" cy="350519"/>
              </a:xfrm>
            </p:grpSpPr>
            <p:sp>
              <p:nvSpPr>
                <p:cNvPr id="73" name="Oval 72">
                  <a:extLst>
                    <a:ext uri="{FF2B5EF4-FFF2-40B4-BE49-F238E27FC236}">
                      <a16:creationId xmlns:a16="http://schemas.microsoft.com/office/drawing/2014/main" id="{B63C49C8-8350-0697-CD00-88440C007D3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4" name="Oval 73">
                  <a:extLst>
                    <a:ext uri="{FF2B5EF4-FFF2-40B4-BE49-F238E27FC236}">
                      <a16:creationId xmlns:a16="http://schemas.microsoft.com/office/drawing/2014/main" id="{C9B62619-D9ED-047B-12E6-C97D5863533C}"/>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75" name="Oval 74">
                  <a:extLst>
                    <a:ext uri="{FF2B5EF4-FFF2-40B4-BE49-F238E27FC236}">
                      <a16:creationId xmlns:a16="http://schemas.microsoft.com/office/drawing/2014/main" id="{C5061586-F0F2-6AA3-6B17-22F1E8DA073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6" name="Group 75">
                <a:extLst>
                  <a:ext uri="{FF2B5EF4-FFF2-40B4-BE49-F238E27FC236}">
                    <a16:creationId xmlns:a16="http://schemas.microsoft.com/office/drawing/2014/main" id="{9C740F7F-68FE-F0CE-C499-EA851A27EFF5}"/>
                  </a:ext>
                </a:extLst>
              </p:cNvPr>
              <p:cNvGrpSpPr/>
              <p:nvPr/>
            </p:nvGrpSpPr>
            <p:grpSpPr>
              <a:xfrm rot="18900000">
                <a:off x="5617280" y="5328982"/>
                <a:ext cx="350519" cy="350519"/>
                <a:chOff x="3361765" y="2675965"/>
                <a:chExt cx="350519" cy="350519"/>
              </a:xfrm>
            </p:grpSpPr>
            <p:sp>
              <p:nvSpPr>
                <p:cNvPr id="77" name="Oval 76">
                  <a:extLst>
                    <a:ext uri="{FF2B5EF4-FFF2-40B4-BE49-F238E27FC236}">
                      <a16:creationId xmlns:a16="http://schemas.microsoft.com/office/drawing/2014/main" id="{680718F5-DA94-2855-E83C-31440E346AE4}"/>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8" name="Oval 77">
                  <a:extLst>
                    <a:ext uri="{FF2B5EF4-FFF2-40B4-BE49-F238E27FC236}">
                      <a16:creationId xmlns:a16="http://schemas.microsoft.com/office/drawing/2014/main" id="{4F97D88F-972B-ECBA-5590-24B458564365}"/>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9" name="Oval 78">
                  <a:extLst>
                    <a:ext uri="{FF2B5EF4-FFF2-40B4-BE49-F238E27FC236}">
                      <a16:creationId xmlns:a16="http://schemas.microsoft.com/office/drawing/2014/main" id="{4DBD66FD-9334-2076-F2AD-8318F8D21C71}"/>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0" name="Group 79">
                <a:extLst>
                  <a:ext uri="{FF2B5EF4-FFF2-40B4-BE49-F238E27FC236}">
                    <a16:creationId xmlns:a16="http://schemas.microsoft.com/office/drawing/2014/main" id="{158FDF2C-2300-CC3E-7D40-5930FD2079BB}"/>
                  </a:ext>
                </a:extLst>
              </p:cNvPr>
              <p:cNvGrpSpPr/>
              <p:nvPr/>
            </p:nvGrpSpPr>
            <p:grpSpPr>
              <a:xfrm rot="2700000">
                <a:off x="6535640" y="4365277"/>
                <a:ext cx="350519" cy="350519"/>
                <a:chOff x="3361765" y="2675965"/>
                <a:chExt cx="350519" cy="350519"/>
              </a:xfrm>
            </p:grpSpPr>
            <p:sp>
              <p:nvSpPr>
                <p:cNvPr id="81" name="Oval 80">
                  <a:extLst>
                    <a:ext uri="{FF2B5EF4-FFF2-40B4-BE49-F238E27FC236}">
                      <a16:creationId xmlns:a16="http://schemas.microsoft.com/office/drawing/2014/main" id="{9C7820C6-0530-3BE7-FAC4-384BCB8A5E5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2" name="Oval 81">
                  <a:extLst>
                    <a:ext uri="{FF2B5EF4-FFF2-40B4-BE49-F238E27FC236}">
                      <a16:creationId xmlns:a16="http://schemas.microsoft.com/office/drawing/2014/main" id="{74A8FDAE-8DC6-9B99-F778-C3185766BC0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3" name="Oval 82">
                  <a:extLst>
                    <a:ext uri="{FF2B5EF4-FFF2-40B4-BE49-F238E27FC236}">
                      <a16:creationId xmlns:a16="http://schemas.microsoft.com/office/drawing/2014/main" id="{F415EDC4-C7B3-1A33-B3CC-FBF9436B1BB0}"/>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84" name="Double Arrow">
                <a:extLst>
                  <a:ext uri="{FF2B5EF4-FFF2-40B4-BE49-F238E27FC236}">
                    <a16:creationId xmlns:a16="http://schemas.microsoft.com/office/drawing/2014/main" id="{D1287B47-64D2-876E-9F3A-B8AA9F4F6B13}"/>
                  </a:ext>
                </a:extLst>
              </p:cNvPr>
              <p:cNvSpPr/>
              <p:nvPr/>
            </p:nvSpPr>
            <p:spPr>
              <a:xfrm>
                <a:off x="3066317" y="1638266"/>
                <a:ext cx="726141" cy="14115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85" name="3.0mm">
                <a:extLst>
                  <a:ext uri="{FF2B5EF4-FFF2-40B4-BE49-F238E27FC236}">
                    <a16:creationId xmlns:a16="http://schemas.microsoft.com/office/drawing/2014/main" id="{64E8820D-0CBF-8D36-6234-5F29B849CB38}"/>
                  </a:ext>
                </a:extLst>
              </p:cNvPr>
              <p:cNvSpPr txBox="1"/>
              <p:nvPr/>
            </p:nvSpPr>
            <p:spPr>
              <a:xfrm>
                <a:off x="2876477" y="1139835"/>
                <a:ext cx="142188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400" dirty="0"/>
                  <a:t>10</a:t>
                </a:r>
                <a:r>
                  <a:rPr sz="2400" dirty="0"/>
                  <a:t>mm</a:t>
                </a:r>
              </a:p>
            </p:txBody>
          </p:sp>
          <p:sp>
            <p:nvSpPr>
              <p:cNvPr id="86" name="Double Arrow">
                <a:extLst>
                  <a:ext uri="{FF2B5EF4-FFF2-40B4-BE49-F238E27FC236}">
                    <a16:creationId xmlns:a16="http://schemas.microsoft.com/office/drawing/2014/main" id="{D3A77F7B-628C-5C93-2C0F-600992001056}"/>
                  </a:ext>
                </a:extLst>
              </p:cNvPr>
              <p:cNvSpPr/>
              <p:nvPr/>
            </p:nvSpPr>
            <p:spPr>
              <a:xfrm rot="16200000">
                <a:off x="2539794" y="2173960"/>
                <a:ext cx="726141" cy="14115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87" name="3.0mm">
                <a:extLst>
                  <a:ext uri="{FF2B5EF4-FFF2-40B4-BE49-F238E27FC236}">
                    <a16:creationId xmlns:a16="http://schemas.microsoft.com/office/drawing/2014/main" id="{AE682A76-C6EC-16A6-AE5F-6A3AE411B9E0}"/>
                  </a:ext>
                </a:extLst>
              </p:cNvPr>
              <p:cNvSpPr txBox="1"/>
              <p:nvPr/>
            </p:nvSpPr>
            <p:spPr>
              <a:xfrm>
                <a:off x="1895347" y="1913790"/>
                <a:ext cx="142188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400" dirty="0"/>
                  <a:t>10</a:t>
                </a:r>
                <a:r>
                  <a:rPr sz="2400" dirty="0"/>
                  <a:t>mm</a:t>
                </a:r>
              </a:p>
            </p:txBody>
          </p:sp>
          <p:sp>
            <p:nvSpPr>
              <p:cNvPr id="88" name="3.0mm">
                <a:extLst>
                  <a:ext uri="{FF2B5EF4-FFF2-40B4-BE49-F238E27FC236}">
                    <a16:creationId xmlns:a16="http://schemas.microsoft.com/office/drawing/2014/main" id="{2E965429-A2FF-C561-2A12-D24D3B7B700D}"/>
                  </a:ext>
                </a:extLst>
              </p:cNvPr>
              <p:cNvSpPr txBox="1"/>
              <p:nvPr/>
            </p:nvSpPr>
            <p:spPr>
              <a:xfrm>
                <a:off x="5230821" y="1074641"/>
                <a:ext cx="180311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endParaRPr sz="2400" dirty="0"/>
              </a:p>
            </p:txBody>
          </p:sp>
          <p:sp>
            <p:nvSpPr>
              <p:cNvPr id="89" name="3.0mm">
                <a:extLst>
                  <a:ext uri="{FF2B5EF4-FFF2-40B4-BE49-F238E27FC236}">
                    <a16:creationId xmlns:a16="http://schemas.microsoft.com/office/drawing/2014/main" id="{DE96513A-E933-2608-C3F7-19E5EDE6CFCC}"/>
                  </a:ext>
                </a:extLst>
              </p:cNvPr>
              <p:cNvSpPr txBox="1"/>
              <p:nvPr/>
            </p:nvSpPr>
            <p:spPr>
              <a:xfrm>
                <a:off x="1820204" y="3707982"/>
                <a:ext cx="1238341" cy="558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400" dirty="0"/>
                  <a:t>35 </a:t>
                </a:r>
                <a:r>
                  <a:rPr lang="en-US" sz="2400" dirty="0" err="1"/>
                  <a:t>点</a:t>
                </a:r>
                <a:endParaRPr sz="2400" dirty="0"/>
              </a:p>
            </p:txBody>
          </p:sp>
          <p:sp>
            <p:nvSpPr>
              <p:cNvPr id="90" name="Arc 89">
                <a:extLst>
                  <a:ext uri="{FF2B5EF4-FFF2-40B4-BE49-F238E27FC236}">
                    <a16:creationId xmlns:a16="http://schemas.microsoft.com/office/drawing/2014/main" id="{A311809E-0AE8-9DDF-8FEC-BBD1916704C3}"/>
                  </a:ext>
                </a:extLst>
              </p:cNvPr>
              <p:cNvSpPr/>
              <p:nvPr/>
            </p:nvSpPr>
            <p:spPr>
              <a:xfrm>
                <a:off x="4298069" y="2800279"/>
                <a:ext cx="1758481" cy="1609819"/>
              </a:xfrm>
              <a:prstGeom prst="arc">
                <a:avLst>
                  <a:gd name="adj1" fmla="val 17027958"/>
                  <a:gd name="adj2" fmla="val 459414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91" name="Can 90">
                <a:extLst>
                  <a:ext uri="{FF2B5EF4-FFF2-40B4-BE49-F238E27FC236}">
                    <a16:creationId xmlns:a16="http://schemas.microsoft.com/office/drawing/2014/main" id="{77B755C3-6F15-AFF7-6178-203E0C3202CE}"/>
                  </a:ext>
                </a:extLst>
              </p:cNvPr>
              <p:cNvSpPr/>
              <p:nvPr/>
            </p:nvSpPr>
            <p:spPr>
              <a:xfrm rot="2430684">
                <a:off x="4846316" y="2769559"/>
                <a:ext cx="255493" cy="1627095"/>
              </a:xfrm>
              <a:prstGeom prst="can">
                <a:avLst/>
              </a:prstGeom>
              <a:solidFill>
                <a:schemeClr val="tx1">
                  <a:lumMod val="50000"/>
                  <a:lumOff val="5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92" name="3.0mm">
                <a:extLst>
                  <a:ext uri="{FF2B5EF4-FFF2-40B4-BE49-F238E27FC236}">
                    <a16:creationId xmlns:a16="http://schemas.microsoft.com/office/drawing/2014/main" id="{AB031BA2-671A-78B3-091A-B85359021130}"/>
                  </a:ext>
                </a:extLst>
              </p:cNvPr>
              <p:cNvSpPr txBox="1"/>
              <p:nvPr/>
            </p:nvSpPr>
            <p:spPr>
              <a:xfrm>
                <a:off x="5082903" y="2244535"/>
                <a:ext cx="1421883"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endParaRPr sz="2400" dirty="0"/>
              </a:p>
            </p:txBody>
          </p:sp>
          <mc:AlternateContent xmlns:mc="http://schemas.openxmlformats.org/markup-compatibility/2006" xmlns:a14="http://schemas.microsoft.com/office/drawing/2010/main">
            <mc:Choice Requires="a14">
              <p:sp>
                <p:nvSpPr>
                  <p:cNvPr id="93" name="3.0mm">
                    <a:extLst>
                      <a:ext uri="{FF2B5EF4-FFF2-40B4-BE49-F238E27FC236}">
                        <a16:creationId xmlns:a16="http://schemas.microsoft.com/office/drawing/2014/main" id="{10AC12C4-C1FE-EEEF-DD7C-5A63615183E0}"/>
                      </a:ext>
                    </a:extLst>
                  </p:cNvPr>
                  <p:cNvSpPr txBox="1"/>
                  <p:nvPr/>
                </p:nvSpPr>
                <p:spPr>
                  <a:xfrm>
                    <a:off x="4524591" y="4341807"/>
                    <a:ext cx="1421883" cy="841256"/>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180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xmlns="">
              <p:sp>
                <p:nvSpPr>
                  <p:cNvPr id="93" name="3.0mm">
                    <a:extLst>
                      <a:ext uri="{FF2B5EF4-FFF2-40B4-BE49-F238E27FC236}">
                        <a16:creationId xmlns:a16="http://schemas.microsoft.com/office/drawing/2014/main" id="{10AC12C4-C1FE-EEEF-DD7C-5A63615183E0}"/>
                      </a:ext>
                    </a:extLst>
                  </p:cNvPr>
                  <p:cNvSpPr txBox="1">
                    <a:spLocks noRot="1" noChangeAspect="1" noMove="1" noResize="1" noEditPoints="1" noAdjustHandles="1" noChangeArrowheads="1" noChangeShapeType="1" noTextEdit="1"/>
                  </p:cNvSpPr>
                  <p:nvPr/>
                </p:nvSpPr>
                <p:spPr>
                  <a:xfrm>
                    <a:off x="4524591" y="4341807"/>
                    <a:ext cx="1421883" cy="841256"/>
                  </a:xfrm>
                  <a:prstGeom prst="rect">
                    <a:avLst/>
                  </a:prstGeom>
                  <a:blipFill>
                    <a:blip r:embed="rId2"/>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4" name="3.0mm">
                    <a:extLst>
                      <a:ext uri="{FF2B5EF4-FFF2-40B4-BE49-F238E27FC236}">
                        <a16:creationId xmlns:a16="http://schemas.microsoft.com/office/drawing/2014/main" id="{7A0204D9-12DC-D1D6-07BF-24CBD2CEF782}"/>
                      </a:ext>
                    </a:extLst>
                  </p:cNvPr>
                  <p:cNvSpPr txBox="1"/>
                  <p:nvPr/>
                </p:nvSpPr>
                <p:spPr>
                  <a:xfrm>
                    <a:off x="5697683" y="3324863"/>
                    <a:ext cx="1421883" cy="85491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90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xmlns="">
              <p:sp>
                <p:nvSpPr>
                  <p:cNvPr id="94" name="3.0mm">
                    <a:extLst>
                      <a:ext uri="{FF2B5EF4-FFF2-40B4-BE49-F238E27FC236}">
                        <a16:creationId xmlns:a16="http://schemas.microsoft.com/office/drawing/2014/main" id="{7A0204D9-12DC-D1D6-07BF-24CBD2CEF782}"/>
                      </a:ext>
                    </a:extLst>
                  </p:cNvPr>
                  <p:cNvSpPr txBox="1">
                    <a:spLocks noRot="1" noChangeAspect="1" noMove="1" noResize="1" noEditPoints="1" noAdjustHandles="1" noChangeArrowheads="1" noChangeShapeType="1" noTextEdit="1"/>
                  </p:cNvSpPr>
                  <p:nvPr/>
                </p:nvSpPr>
                <p:spPr>
                  <a:xfrm>
                    <a:off x="5697683" y="3324863"/>
                    <a:ext cx="1421883" cy="854914"/>
                  </a:xfrm>
                  <a:prstGeom prst="rect">
                    <a:avLst/>
                  </a:prstGeom>
                  <a:blipFill>
                    <a:blip r:embed="rId3"/>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5" name="3.0mm">
                    <a:extLst>
                      <a:ext uri="{FF2B5EF4-FFF2-40B4-BE49-F238E27FC236}">
                        <a16:creationId xmlns:a16="http://schemas.microsoft.com/office/drawing/2014/main" id="{AC354B8A-252E-4DC9-F651-AD595320E40F}"/>
                      </a:ext>
                    </a:extLst>
                  </p:cNvPr>
                  <p:cNvSpPr txBox="1"/>
                  <p:nvPr/>
                </p:nvSpPr>
                <p:spPr>
                  <a:xfrm>
                    <a:off x="4560450" y="2233263"/>
                    <a:ext cx="1421883" cy="85491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xmlns="">
              <p:sp>
                <p:nvSpPr>
                  <p:cNvPr id="95" name="3.0mm">
                    <a:extLst>
                      <a:ext uri="{FF2B5EF4-FFF2-40B4-BE49-F238E27FC236}">
                        <a16:creationId xmlns:a16="http://schemas.microsoft.com/office/drawing/2014/main" id="{AC354B8A-252E-4DC9-F651-AD595320E40F}"/>
                      </a:ext>
                    </a:extLst>
                  </p:cNvPr>
                  <p:cNvSpPr txBox="1">
                    <a:spLocks noRot="1" noChangeAspect="1" noMove="1" noResize="1" noEditPoints="1" noAdjustHandles="1" noChangeArrowheads="1" noChangeShapeType="1" noTextEdit="1"/>
                  </p:cNvSpPr>
                  <p:nvPr/>
                </p:nvSpPr>
                <p:spPr>
                  <a:xfrm>
                    <a:off x="4560450" y="2233263"/>
                    <a:ext cx="1421883" cy="854914"/>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96" name="3.0mm">
                <a:extLst>
                  <a:ext uri="{FF2B5EF4-FFF2-40B4-BE49-F238E27FC236}">
                    <a16:creationId xmlns:a16="http://schemas.microsoft.com/office/drawing/2014/main" id="{4CB0679E-F6D9-92E0-1A35-BC82283C2DB7}"/>
                  </a:ext>
                </a:extLst>
              </p:cNvPr>
              <p:cNvSpPr txBox="1"/>
              <p:nvPr/>
            </p:nvSpPr>
            <p:spPr>
              <a:xfrm>
                <a:off x="5669924" y="981664"/>
                <a:ext cx="1347407" cy="921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400" dirty="0"/>
                  <a:t>35 </a:t>
                </a:r>
                <a:r>
                  <a:rPr lang="en-US" sz="2400" dirty="0" err="1"/>
                  <a:t>点</a:t>
                </a:r>
                <a:endParaRPr lang="en-US" sz="2400" b="0" dirty="0"/>
              </a:p>
              <a:p>
                <a:endParaRPr sz="2400" dirty="0"/>
              </a:p>
            </p:txBody>
          </p:sp>
          <p:sp>
            <p:nvSpPr>
              <p:cNvPr id="97" name="Oval 96">
                <a:extLst>
                  <a:ext uri="{FF2B5EF4-FFF2-40B4-BE49-F238E27FC236}">
                    <a16:creationId xmlns:a16="http://schemas.microsoft.com/office/drawing/2014/main" id="{66BD5F09-9BBC-2E98-072C-0D0E46DEC975}"/>
                  </a:ext>
                </a:extLst>
              </p:cNvPr>
              <p:cNvSpPr/>
              <p:nvPr/>
            </p:nvSpPr>
            <p:spPr>
              <a:xfrm flipH="1">
                <a:off x="6277081" y="606093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 name="3.0mm">
                <a:extLst>
                  <a:ext uri="{FF2B5EF4-FFF2-40B4-BE49-F238E27FC236}">
                    <a16:creationId xmlns:a16="http://schemas.microsoft.com/office/drawing/2014/main" id="{6322BD2C-3714-F032-FB8B-D1C0EC7543B0}"/>
                  </a:ext>
                </a:extLst>
              </p:cNvPr>
              <p:cNvSpPr txBox="1"/>
              <p:nvPr/>
            </p:nvSpPr>
            <p:spPr>
              <a:xfrm>
                <a:off x="6598240" y="5868695"/>
                <a:ext cx="1967180" cy="558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rgbClr val="000000"/>
                    </a:solidFill>
                  </a:defRPr>
                </a:lvl1pPr>
              </a:lstStyle>
              <a:p>
                <a:r>
                  <a:rPr lang="en-US" sz="2400" dirty="0"/>
                  <a:t>… </a:t>
                </a:r>
                <a:r>
                  <a:rPr lang="en-US" sz="2400" dirty="0" err="1"/>
                  <a:t>測定点</a:t>
                </a:r>
                <a:endParaRPr sz="2400" dirty="0"/>
              </a:p>
            </p:txBody>
          </p:sp>
          <p:pic>
            <p:nvPicPr>
              <p:cNvPr id="99" name="Picture 98">
                <a:extLst>
                  <a:ext uri="{FF2B5EF4-FFF2-40B4-BE49-F238E27FC236}">
                    <a16:creationId xmlns:a16="http://schemas.microsoft.com/office/drawing/2014/main" id="{0F82F8E2-EDE1-08D9-31E7-755196F8D35C}"/>
                  </a:ext>
                </a:extLst>
              </p:cNvPr>
              <p:cNvPicPr>
                <a:picLocks noChangeAspect="1"/>
              </p:cNvPicPr>
              <p:nvPr/>
            </p:nvPicPr>
            <p:blipFill>
              <a:blip r:embed="rId5"/>
              <a:stretch>
                <a:fillRect/>
              </a:stretch>
            </p:blipFill>
            <p:spPr>
              <a:xfrm>
                <a:off x="2876477" y="1395630"/>
                <a:ext cx="4051300" cy="254000"/>
              </a:xfrm>
              <a:prstGeom prst="rect">
                <a:avLst/>
              </a:prstGeom>
            </p:spPr>
          </p:pic>
          <p:pic>
            <p:nvPicPr>
              <p:cNvPr id="100" name="Picture 99">
                <a:extLst>
                  <a:ext uri="{FF2B5EF4-FFF2-40B4-BE49-F238E27FC236}">
                    <a16:creationId xmlns:a16="http://schemas.microsoft.com/office/drawing/2014/main" id="{BC15D28D-00C1-6F27-117E-8D6C2160BCB0}"/>
                  </a:ext>
                </a:extLst>
              </p:cNvPr>
              <p:cNvPicPr>
                <a:picLocks noChangeAspect="1"/>
              </p:cNvPicPr>
              <p:nvPr/>
            </p:nvPicPr>
            <p:blipFill>
              <a:blip r:embed="rId5"/>
              <a:stretch>
                <a:fillRect/>
              </a:stretch>
            </p:blipFill>
            <p:spPr>
              <a:xfrm rot="16200000">
                <a:off x="702478" y="3604072"/>
                <a:ext cx="4051300" cy="254000"/>
              </a:xfrm>
              <a:prstGeom prst="rect">
                <a:avLst/>
              </a:prstGeom>
            </p:spPr>
          </p:pic>
        </p:grpSp>
        <p:cxnSp>
          <p:nvCxnSpPr>
            <p:cNvPr id="102" name="Straight Arrow Connector 101">
              <a:extLst>
                <a:ext uri="{FF2B5EF4-FFF2-40B4-BE49-F238E27FC236}">
                  <a16:creationId xmlns:a16="http://schemas.microsoft.com/office/drawing/2014/main" id="{9358F2A8-AE83-43BC-C23F-CCAB554B9C1F}"/>
                </a:ext>
              </a:extLst>
            </p:cNvPr>
            <p:cNvCxnSpPr>
              <a:cxnSpLocks/>
            </p:cNvCxnSpPr>
            <p:nvPr/>
          </p:nvCxnSpPr>
          <p:spPr>
            <a:xfrm>
              <a:off x="3409903" y="1708401"/>
              <a:ext cx="510544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7DFC44E-0BEA-40E6-A61E-B5BB751ABC2A}"/>
                </a:ext>
              </a:extLst>
            </p:cNvPr>
            <p:cNvCxnSpPr>
              <a:cxnSpLocks/>
            </p:cNvCxnSpPr>
            <p:nvPr/>
          </p:nvCxnSpPr>
          <p:spPr>
            <a:xfrm>
              <a:off x="3409903" y="1708401"/>
              <a:ext cx="0" cy="49541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Equation">
                  <a:extLst>
                    <a:ext uri="{FF2B5EF4-FFF2-40B4-BE49-F238E27FC236}">
                      <a16:creationId xmlns:a16="http://schemas.microsoft.com/office/drawing/2014/main" id="{97CA2BC6-889B-6F5E-E626-E633B88577A4}"/>
                    </a:ext>
                  </a:extLst>
                </p:cNvPr>
                <p:cNvSpPr txBox="1"/>
                <p:nvPr/>
              </p:nvSpPr>
              <p:spPr>
                <a:xfrm>
                  <a:off x="8396914" y="1492957"/>
                  <a:ext cx="600767" cy="43088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sz="2800" i="1">
                            <a:solidFill>
                              <a:srgbClr val="000000"/>
                            </a:solidFill>
                            <a:latin typeface="Cambria Math" panose="02040503050406030204" pitchFamily="18" charset="0"/>
                          </a:rPr>
                          <m:t>𝑥</m:t>
                        </m:r>
                      </m:oMath>
                    </m:oMathPara>
                  </a14:m>
                  <a:endParaRPr sz="2800" dirty="0"/>
                </a:p>
              </p:txBody>
            </p:sp>
          </mc:Choice>
          <mc:Fallback xmlns="">
            <p:sp>
              <p:nvSpPr>
                <p:cNvPr id="109" name="Equation">
                  <a:extLst>
                    <a:ext uri="{FF2B5EF4-FFF2-40B4-BE49-F238E27FC236}">
                      <a16:creationId xmlns:a16="http://schemas.microsoft.com/office/drawing/2014/main" id="{97CA2BC6-889B-6F5E-E626-E633B88577A4}"/>
                    </a:ext>
                  </a:extLst>
                </p:cNvPr>
                <p:cNvSpPr txBox="1">
                  <a:spLocks noRot="1" noChangeAspect="1" noMove="1" noResize="1" noEditPoints="1" noAdjustHandles="1" noChangeArrowheads="1" noChangeShapeType="1" noTextEdit="1"/>
                </p:cNvSpPr>
                <p:nvPr/>
              </p:nvSpPr>
              <p:spPr>
                <a:xfrm>
                  <a:off x="8396914" y="1492957"/>
                  <a:ext cx="600767" cy="430887"/>
                </a:xfrm>
                <a:prstGeom prst="rect">
                  <a:avLst/>
                </a:prstGeom>
                <a:blipFill>
                  <a:blip r:embed="rId6"/>
                  <a:stretch>
                    <a:fillRect b="-3030"/>
                  </a:stretch>
                </a:blipFill>
                <a:ln w="12700">
                  <a:miter lim="400000"/>
                </a:ln>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10" name="Equation">
                  <a:extLst>
                    <a:ext uri="{FF2B5EF4-FFF2-40B4-BE49-F238E27FC236}">
                      <a16:creationId xmlns:a16="http://schemas.microsoft.com/office/drawing/2014/main" id="{C4B2ED71-D121-A2CA-555E-211DFAE934C1}"/>
                    </a:ext>
                  </a:extLst>
                </p:cNvPr>
                <p:cNvSpPr txBox="1"/>
                <p:nvPr/>
              </p:nvSpPr>
              <p:spPr>
                <a:xfrm>
                  <a:off x="3409903" y="6367470"/>
                  <a:ext cx="600767" cy="43088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oMath>
                    </m:oMathPara>
                  </a14:m>
                  <a:endParaRPr sz="2800" dirty="0"/>
                </a:p>
              </p:txBody>
            </p:sp>
          </mc:Choice>
          <mc:Fallback xmlns="">
            <p:sp>
              <p:nvSpPr>
                <p:cNvPr id="110" name="Equation">
                  <a:extLst>
                    <a:ext uri="{FF2B5EF4-FFF2-40B4-BE49-F238E27FC236}">
                      <a16:creationId xmlns:a16="http://schemas.microsoft.com/office/drawing/2014/main" id="{C4B2ED71-D121-A2CA-555E-211DFAE934C1}"/>
                    </a:ext>
                  </a:extLst>
                </p:cNvPr>
                <p:cNvSpPr txBox="1">
                  <a:spLocks noRot="1" noChangeAspect="1" noMove="1" noResize="1" noEditPoints="1" noAdjustHandles="1" noChangeArrowheads="1" noChangeShapeType="1" noTextEdit="1"/>
                </p:cNvSpPr>
                <p:nvPr/>
              </p:nvSpPr>
              <p:spPr>
                <a:xfrm>
                  <a:off x="3409903" y="6367470"/>
                  <a:ext cx="600767" cy="430887"/>
                </a:xfrm>
                <a:prstGeom prst="rect">
                  <a:avLst/>
                </a:prstGeom>
                <a:blipFill>
                  <a:blip r:embed="rId7"/>
                  <a:stretch>
                    <a:fillRect b="-31250"/>
                  </a:stretch>
                </a:blipFill>
                <a:ln w="12700">
                  <a:miter lim="400000"/>
                </a:ln>
              </p:spPr>
              <p:txBody>
                <a:bodyPr/>
                <a:lstStyle/>
                <a:p>
                  <a:r>
                    <a:rPr lang="en-JP">
                      <a:noFill/>
                    </a:rPr>
                    <a:t> </a:t>
                  </a:r>
                </a:p>
              </p:txBody>
            </p:sp>
          </mc:Fallback>
        </mc:AlternateContent>
      </p:grpSp>
      <mc:AlternateContent xmlns:mc="http://schemas.openxmlformats.org/markup-compatibility/2006" xmlns:a14="http://schemas.microsoft.com/office/drawing/2010/main">
        <mc:Choice Requires="a14">
          <p:sp>
            <p:nvSpPr>
              <p:cNvPr id="113" name="コンテンツ プレースホルダー 4">
                <a:extLst>
                  <a:ext uri="{FF2B5EF4-FFF2-40B4-BE49-F238E27FC236}">
                    <a16:creationId xmlns:a16="http://schemas.microsoft.com/office/drawing/2014/main" id="{16905E5B-2D0A-37E7-C27F-B0A79F630B98}"/>
                  </a:ext>
                </a:extLst>
              </p:cNvPr>
              <p:cNvSpPr txBox="1">
                <a:spLocks/>
              </p:cNvSpPr>
              <p:nvPr/>
            </p:nvSpPr>
            <p:spPr>
              <a:xfrm>
                <a:off x="-153266" y="2106200"/>
                <a:ext cx="3322556"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r>
                      <a:rPr lang="ja-JP" altLang="en-US" i="1" smtClean="0">
                        <a:solidFill>
                          <a:prstClr val="black"/>
                        </a:solidFill>
                        <a:latin typeface="Cambria Math" panose="02040503050406030204" pitchFamily="18" charset="0"/>
                        <a:ea typeface="游ゴシック" panose="020B0400000000000000" pitchFamily="50" charset="-128"/>
                      </a:rPr>
                      <m:t>計測点</m:t>
                    </m:r>
                    <m:r>
                      <a:rPr lang="en-US" altLang="ja-JP" b="0" i="1" smtClean="0">
                        <a:solidFill>
                          <a:prstClr val="black"/>
                        </a:solidFill>
                        <a:latin typeface="Cambria Math" panose="02040503050406030204" pitchFamily="18" charset="0"/>
                        <a:ea typeface="游ゴシック" panose="020B0400000000000000" pitchFamily="50" charset="-128"/>
                      </a:rPr>
                      <m:t> </m:t>
                    </m:r>
                    <m:d>
                      <m:dPr>
                        <m:ctrlPr>
                          <a:rPr lang="en-US" altLang="ja-JP" i="1" smtClean="0">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e>
                    </m:d>
                    <m:r>
                      <a:rPr lang="en-US" altLang="ja-JP" i="1">
                        <a:solidFill>
                          <a:prstClr val="black"/>
                        </a:solidFill>
                        <a:latin typeface="Cambria Math" panose="02040503050406030204" pitchFamily="18" charset="0"/>
                        <a:ea typeface="游ゴシック" panose="020B0400000000000000" pitchFamily="50" charset="-128"/>
                      </a:rPr>
                      <m:t> </m:t>
                    </m:r>
                  </m:oMath>
                </a14:m>
                <a:endParaRPr lang="en-US" altLang="ja-JP" sz="2100" dirty="0">
                  <a:solidFill>
                    <a:prstClr val="black"/>
                  </a:solidFill>
                  <a:latin typeface="游ゴシック" panose="020F0502020204030204"/>
                  <a:ea typeface="游ゴシック" panose="020B0400000000000000" pitchFamily="50" charset="-128"/>
                </a:endParaRPr>
              </a:p>
              <a:p>
                <a:pPr marL="457200" lvl="1" indent="0">
                  <a:buNone/>
                </a:pPr>
                <a:r>
                  <a:rPr lang="en-US" altLang="ja-JP" sz="2100" dirty="0">
                    <a:solidFill>
                      <a:prstClr val="black"/>
                    </a:solidFill>
                    <a:latin typeface="游ゴシック" panose="020F0502020204030204"/>
                    <a:ea typeface="游ゴシック" panose="020B0400000000000000" pitchFamily="50" charset="-128"/>
                  </a:rPr>
                  <a:t>10 mm </a:t>
                </a:r>
                <a:r>
                  <a:rPr lang="ja-JP" altLang="en-US" sz="2100">
                    <a:solidFill>
                      <a:prstClr val="black"/>
                    </a:solidFill>
                    <a:latin typeface="游ゴシック" panose="020F0502020204030204"/>
                    <a:ea typeface="游ゴシック" panose="020B0400000000000000" pitchFamily="50" charset="-128"/>
                  </a:rPr>
                  <a:t>間隔</a:t>
                </a:r>
                <a:r>
                  <a:rPr lang="en-US" altLang="ja-JP" sz="2100" dirty="0">
                    <a:solidFill>
                      <a:prstClr val="black"/>
                    </a:solidFill>
                    <a:latin typeface="游ゴシック" panose="020F0502020204030204"/>
                    <a:ea typeface="游ゴシック" panose="020B0400000000000000" pitchFamily="50" charset="-128"/>
                  </a:rPr>
                  <a:t> 35 </a:t>
                </a:r>
                <a:r>
                  <a:rPr lang="ja-JP" altLang="en-US" sz="2100">
                    <a:solidFill>
                      <a:prstClr val="black"/>
                    </a:solidFill>
                    <a:latin typeface="游ゴシック" panose="020F0502020204030204"/>
                    <a:ea typeface="游ゴシック" panose="020B0400000000000000" pitchFamily="50" charset="-128"/>
                  </a:rPr>
                  <a:t>点</a:t>
                </a:r>
                <a:endParaRPr lang="en-US" altLang="ja-JP" sz="2700" dirty="0">
                  <a:solidFill>
                    <a:prstClr val="black"/>
                  </a:solidFill>
                  <a:latin typeface="游ゴシック" panose="020F0502020204030204"/>
                  <a:ea typeface="游ゴシック" panose="020B0400000000000000" pitchFamily="50" charset="-128"/>
                </a:endParaRPr>
              </a:p>
            </p:txBody>
          </p:sp>
        </mc:Choice>
        <mc:Fallback xmlns="">
          <p:sp>
            <p:nvSpPr>
              <p:cNvPr id="113" name="コンテンツ プレースホルダー 4">
                <a:extLst>
                  <a:ext uri="{FF2B5EF4-FFF2-40B4-BE49-F238E27FC236}">
                    <a16:creationId xmlns:a16="http://schemas.microsoft.com/office/drawing/2014/main" id="{16905E5B-2D0A-37E7-C27F-B0A79F630B98}"/>
                  </a:ext>
                </a:extLst>
              </p:cNvPr>
              <p:cNvSpPr txBox="1">
                <a:spLocks noRot="1" noChangeAspect="1" noMove="1" noResize="1" noEditPoints="1" noAdjustHandles="1" noChangeArrowheads="1" noChangeShapeType="1" noTextEdit="1"/>
              </p:cNvSpPr>
              <p:nvPr/>
            </p:nvSpPr>
            <p:spPr>
              <a:xfrm>
                <a:off x="-153266" y="2106200"/>
                <a:ext cx="3322556" cy="423966"/>
              </a:xfrm>
              <a:prstGeom prst="rect">
                <a:avLst/>
              </a:prstGeom>
              <a:blipFill>
                <a:blip r:embed="rId8"/>
                <a:stretch>
                  <a:fillRect t="-23529" b="-105882"/>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14" name="コンテンツ プレースホルダー 4">
                <a:extLst>
                  <a:ext uri="{FF2B5EF4-FFF2-40B4-BE49-F238E27FC236}">
                    <a16:creationId xmlns:a16="http://schemas.microsoft.com/office/drawing/2014/main" id="{BC37CD7C-3531-F26F-433C-63F64704670A}"/>
                  </a:ext>
                </a:extLst>
              </p:cNvPr>
              <p:cNvSpPr txBox="1">
                <a:spLocks/>
              </p:cNvSpPr>
              <p:nvPr/>
            </p:nvSpPr>
            <p:spPr>
              <a:xfrm>
                <a:off x="-161690" y="3056667"/>
                <a:ext cx="3313963" cy="117529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rPr>
                  <a:t>掃引周波数</a:t>
                </a:r>
                <a:r>
                  <a:rPr lang="en-US" altLang="ja-JP" dirty="0">
                    <a:solidFill>
                      <a:prstClr val="black"/>
                    </a:solidFill>
                  </a:rPr>
                  <a:t> </a:t>
                </a:r>
                <a14:m>
                  <m:oMath xmlns:m="http://schemas.openxmlformats.org/officeDocument/2006/math">
                    <m:r>
                      <a:rPr lang="en-US" altLang="ja-JP" i="1" smtClean="0">
                        <a:solidFill>
                          <a:prstClr val="black"/>
                        </a:solidFill>
                        <a:latin typeface="Cambria Math" panose="02040503050406030204" pitchFamily="18" charset="0"/>
                      </a:rPr>
                      <m:t>𝑓</m:t>
                    </m:r>
                  </m:oMath>
                </a14:m>
                <a:endParaRPr lang="en-US" altLang="ja-JP" dirty="0">
                  <a:solidFill>
                    <a:prstClr val="black"/>
                  </a:solidFill>
                  <a:latin typeface="游ゴシック" panose="020F0502020204030204"/>
                  <a:ea typeface="游ゴシック" panose="020B0400000000000000" pitchFamily="50" charset="-128"/>
                </a:endParaRPr>
              </a:p>
              <a:p>
                <a:pPr marL="457200" lvl="1" indent="0">
                  <a:buNone/>
                </a:pPr>
                <a:r>
                  <a:rPr lang="en-US" altLang="ja-JP" sz="2000" dirty="0">
                    <a:solidFill>
                      <a:prstClr val="black"/>
                    </a:solidFill>
                    <a:latin typeface="游ゴシック" panose="020F0502020204030204"/>
                    <a:ea typeface="游ゴシック" panose="020B0400000000000000" pitchFamily="50" charset="-128"/>
                  </a:rPr>
                  <a:t> 3.0 GHz </a:t>
                </a:r>
                <a:r>
                  <a:rPr lang="ja-JP" altLang="en-US" sz="2000">
                    <a:solidFill>
                      <a:prstClr val="black"/>
                    </a:solidFill>
                    <a:latin typeface="游ゴシック" panose="020F0502020204030204"/>
                    <a:ea typeface="游ゴシック" panose="020B0400000000000000" pitchFamily="50" charset="-128"/>
                  </a:rPr>
                  <a:t>から</a:t>
                </a:r>
                <a:r>
                  <a:rPr lang="en-US" altLang="ja-JP" sz="2000" dirty="0">
                    <a:solidFill>
                      <a:prstClr val="black"/>
                    </a:solidFill>
                    <a:latin typeface="游ゴシック" panose="020F0502020204030204"/>
                    <a:ea typeface="游ゴシック" panose="020B0400000000000000" pitchFamily="50" charset="-128"/>
                  </a:rPr>
                  <a:t> 11.0 GHz </a:t>
                </a:r>
                <a:r>
                  <a:rPr lang="ja-JP" altLang="en-US" sz="2000">
                    <a:solidFill>
                      <a:prstClr val="black"/>
                    </a:solidFill>
                    <a:latin typeface="游ゴシック" panose="020F0502020204030204"/>
                    <a:ea typeface="游ゴシック" panose="020B0400000000000000" pitchFamily="50" charset="-128"/>
                  </a:rPr>
                  <a:t>まで、</a:t>
                </a:r>
                <a:r>
                  <a:rPr lang="en-US" altLang="ja-JP" sz="2000" dirty="0">
                    <a:solidFill>
                      <a:prstClr val="black"/>
                    </a:solidFill>
                    <a:latin typeface="游ゴシック" panose="020F0502020204030204"/>
                    <a:ea typeface="游ゴシック" panose="020B0400000000000000" pitchFamily="50" charset="-128"/>
                  </a:rPr>
                  <a:t>0.1 GHz </a:t>
                </a:r>
                <a:r>
                  <a:rPr lang="ja-JP" altLang="en-US" sz="2000">
                    <a:solidFill>
                      <a:prstClr val="black"/>
                    </a:solidFill>
                    <a:latin typeface="游ゴシック" panose="020F0502020204030204"/>
                    <a:ea typeface="游ゴシック" panose="020B0400000000000000" pitchFamily="50" charset="-128"/>
                  </a:rPr>
                  <a:t>刻みの</a:t>
                </a:r>
                <a:r>
                  <a:rPr lang="en-US" altLang="ja-JP" sz="2000" dirty="0">
                    <a:solidFill>
                      <a:prstClr val="black"/>
                    </a:solidFill>
                    <a:latin typeface="游ゴシック" panose="020F0502020204030204"/>
                    <a:ea typeface="游ゴシック" panose="020B0400000000000000" pitchFamily="50" charset="-128"/>
                  </a:rPr>
                  <a:t> 81 </a:t>
                </a:r>
                <a:r>
                  <a:rPr lang="ja-JP" altLang="en-US" sz="2000">
                    <a:solidFill>
                      <a:prstClr val="black"/>
                    </a:solidFill>
                    <a:latin typeface="游ゴシック" panose="020F0502020204030204"/>
                    <a:ea typeface="游ゴシック" panose="020B0400000000000000" pitchFamily="50" charset="-128"/>
                  </a:rPr>
                  <a:t>点</a:t>
                </a:r>
                <a:endParaRPr lang="en-US" altLang="ja-JP" sz="2700" dirty="0">
                  <a:solidFill>
                    <a:prstClr val="black"/>
                  </a:solidFill>
                  <a:latin typeface="游ゴシック" panose="020F0502020204030204"/>
                  <a:ea typeface="游ゴシック" panose="020B0400000000000000" pitchFamily="50" charset="-128"/>
                </a:endParaRPr>
              </a:p>
            </p:txBody>
          </p:sp>
        </mc:Choice>
        <mc:Fallback xmlns="">
          <p:sp>
            <p:nvSpPr>
              <p:cNvPr id="114" name="コンテンツ プレースホルダー 4">
                <a:extLst>
                  <a:ext uri="{FF2B5EF4-FFF2-40B4-BE49-F238E27FC236}">
                    <a16:creationId xmlns:a16="http://schemas.microsoft.com/office/drawing/2014/main" id="{BC37CD7C-3531-F26F-433C-63F64704670A}"/>
                  </a:ext>
                </a:extLst>
              </p:cNvPr>
              <p:cNvSpPr txBox="1">
                <a:spLocks noRot="1" noChangeAspect="1" noMove="1" noResize="1" noEditPoints="1" noAdjustHandles="1" noChangeArrowheads="1" noChangeShapeType="1" noTextEdit="1"/>
              </p:cNvSpPr>
              <p:nvPr/>
            </p:nvSpPr>
            <p:spPr>
              <a:xfrm>
                <a:off x="-161690" y="3056667"/>
                <a:ext cx="3313963" cy="1175294"/>
              </a:xfrm>
              <a:prstGeom prst="rect">
                <a:avLst/>
              </a:prstGeom>
              <a:blipFill>
                <a:blip r:embed="rId9"/>
                <a:stretch>
                  <a:fillRect t="-8511" r="-3817" b="-1914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18" name="コンテンツ プレースホルダー 4">
                <a:extLst>
                  <a:ext uri="{FF2B5EF4-FFF2-40B4-BE49-F238E27FC236}">
                    <a16:creationId xmlns:a16="http://schemas.microsoft.com/office/drawing/2014/main" id="{9D613DB8-28E9-F2B8-49F3-F54A30C331A2}"/>
                  </a:ext>
                </a:extLst>
              </p:cNvPr>
              <p:cNvSpPr txBox="1">
                <a:spLocks/>
              </p:cNvSpPr>
              <p:nvPr/>
            </p:nvSpPr>
            <p:spPr>
              <a:xfrm>
                <a:off x="-193537" y="4795852"/>
                <a:ext cx="3301806" cy="30449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rPr>
                  <a:t>パイプ角度</a:t>
                </a:r>
                <a:r>
                  <a:rPr lang="en-US" altLang="ja-JP" dirty="0">
                    <a:solidFill>
                      <a:prstClr val="black"/>
                    </a:solidFill>
                  </a:rPr>
                  <a:t> </a:t>
                </a:r>
                <a14:m>
                  <m:oMath xmlns:m="http://schemas.openxmlformats.org/officeDocument/2006/math">
                    <m:r>
                      <a:rPr lang="en-US" altLang="ja-JP" b="0" i="1" smtClean="0">
                        <a:solidFill>
                          <a:prstClr val="black"/>
                        </a:solidFill>
                        <a:latin typeface="Cambria Math" panose="02040503050406030204" pitchFamily="18" charset="0"/>
                      </a:rPr>
                      <m:t>𝜃</m:t>
                    </m:r>
                  </m:oMath>
                </a14:m>
                <a:endParaRPr lang="en-US" altLang="ja-JP" b="0" dirty="0">
                  <a:solidFill>
                    <a:prstClr val="black"/>
                  </a:solidFill>
                </a:endParaRPr>
              </a:p>
              <a:p>
                <a:pPr marL="457200" lvl="1" indent="0">
                  <a:buNone/>
                </a:pPr>
                <a:r>
                  <a:rPr lang="en-US" altLang="ja-JP" sz="2000" dirty="0">
                    <a:solidFill>
                      <a:prstClr val="black"/>
                    </a:solidFill>
                    <a:latin typeface="游ゴシック" panose="020F0502020204030204"/>
                    <a:ea typeface="游ゴシック" panose="020B0400000000000000" pitchFamily="50" charset="-128"/>
                  </a:rPr>
                  <a:t> </a:t>
                </a:r>
              </a:p>
            </p:txBody>
          </p:sp>
        </mc:Choice>
        <mc:Fallback xmlns="">
          <p:sp>
            <p:nvSpPr>
              <p:cNvPr id="118" name="コンテンツ プレースホルダー 4">
                <a:extLst>
                  <a:ext uri="{FF2B5EF4-FFF2-40B4-BE49-F238E27FC236}">
                    <a16:creationId xmlns:a16="http://schemas.microsoft.com/office/drawing/2014/main" id="{9D613DB8-28E9-F2B8-49F3-F54A30C331A2}"/>
                  </a:ext>
                </a:extLst>
              </p:cNvPr>
              <p:cNvSpPr txBox="1">
                <a:spLocks noRot="1" noChangeAspect="1" noMove="1" noResize="1" noEditPoints="1" noAdjustHandles="1" noChangeArrowheads="1" noChangeShapeType="1" noTextEdit="1"/>
              </p:cNvSpPr>
              <p:nvPr/>
            </p:nvSpPr>
            <p:spPr>
              <a:xfrm>
                <a:off x="-193537" y="4795852"/>
                <a:ext cx="3301806" cy="304495"/>
              </a:xfrm>
              <a:prstGeom prst="rect">
                <a:avLst/>
              </a:prstGeom>
              <a:blipFill>
                <a:blip r:embed="rId10"/>
                <a:stretch>
                  <a:fillRect t="-32000" b="-76000"/>
                </a:stretch>
              </a:blipFill>
            </p:spPr>
            <p:txBody>
              <a:bodyPr/>
              <a:lstStyle/>
              <a:p>
                <a:r>
                  <a:rPr lang="en-JP">
                    <a:noFill/>
                  </a:rPr>
                  <a:t> </a:t>
                </a:r>
              </a:p>
            </p:txBody>
          </p:sp>
        </mc:Fallback>
      </mc:AlternateContent>
      <p:pic>
        <p:nvPicPr>
          <p:cNvPr id="120" name="Picture 119" descr="A black letter on a white background&#10;&#10;Description automatically generated">
            <a:extLst>
              <a:ext uri="{FF2B5EF4-FFF2-40B4-BE49-F238E27FC236}">
                <a16:creationId xmlns:a16="http://schemas.microsoft.com/office/drawing/2014/main" id="{193A7E3A-42FF-818E-5B65-86BCF5BE66B6}"/>
              </a:ext>
            </a:extLst>
          </p:cNvPr>
          <p:cNvPicPr>
            <a:picLocks noChangeAspect="1"/>
          </p:cNvPicPr>
          <p:nvPr/>
        </p:nvPicPr>
        <p:blipFill>
          <a:blip r:embed="rId11"/>
          <a:stretch>
            <a:fillRect/>
          </a:stretch>
        </p:blipFill>
        <p:spPr>
          <a:xfrm>
            <a:off x="6982182" y="2342551"/>
            <a:ext cx="364578" cy="413656"/>
          </a:xfrm>
          <a:prstGeom prst="rect">
            <a:avLst/>
          </a:prstGeom>
        </p:spPr>
      </p:pic>
      <mc:AlternateContent xmlns:mc="http://schemas.openxmlformats.org/markup-compatibility/2006" xmlns:a14="http://schemas.microsoft.com/office/drawing/2010/main">
        <mc:Choice Requires="a14">
          <p:sp>
            <p:nvSpPr>
              <p:cNvPr id="122" name="コンテンツ プレースホルダー 4">
                <a:extLst>
                  <a:ext uri="{FF2B5EF4-FFF2-40B4-BE49-F238E27FC236}">
                    <a16:creationId xmlns:a16="http://schemas.microsoft.com/office/drawing/2014/main" id="{F0B601C6-FB62-6BA2-6417-42E1B314E364}"/>
                  </a:ext>
                </a:extLst>
              </p:cNvPr>
              <p:cNvSpPr txBox="1">
                <a:spLocks/>
              </p:cNvSpPr>
              <p:nvPr/>
            </p:nvSpPr>
            <p:spPr>
              <a:xfrm>
                <a:off x="-186073" y="5157220"/>
                <a:ext cx="3819609" cy="61842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0</m:t>
                        </m:r>
                      </m:e>
                      <m:sup>
                        <m:r>
                          <a:rPr lang="en-US" altLang="ja-JP" sz="2000" b="0" i="1" smtClean="0">
                            <a:solidFill>
                              <a:prstClr val="black"/>
                            </a:solidFill>
                            <a:latin typeface="Cambria Math" panose="02040503050406030204" pitchFamily="18" charset="0"/>
                            <a:ea typeface="游ゴシック" panose="020B0400000000000000" pitchFamily="50" charset="-128"/>
                          </a:rPr>
                          <m:t>∘</m:t>
                        </m:r>
                      </m:sup>
                    </m:sSup>
                    <m:r>
                      <a:rPr lang="en-US" altLang="ja-JP" sz="2000" b="0" i="1" smtClean="0">
                        <a:solidFill>
                          <a:prstClr val="black"/>
                        </a:solidFill>
                        <a:latin typeface="Cambria Math" panose="02040503050406030204" pitchFamily="18" charset="0"/>
                        <a:ea typeface="游ゴシック" panose="020B0400000000000000" pitchFamily="50" charset="-128"/>
                      </a:rPr>
                      <m:t> </m:t>
                    </m:r>
                    <m:r>
                      <a:rPr lang="ja-JP" altLang="en-US" sz="2000" i="1">
                        <a:solidFill>
                          <a:prstClr val="black"/>
                        </a:solidFill>
                        <a:latin typeface="Cambria Math" panose="02040503050406030204" pitchFamily="18" charset="0"/>
                        <a:ea typeface="游ゴシック" panose="020B0400000000000000" pitchFamily="50" charset="-128"/>
                      </a:rPr>
                      <m:t>から</m:t>
                    </m:r>
                    <m:r>
                      <a:rPr lang="en-US" altLang="ja-JP" sz="2000" b="0" i="1" smtClean="0">
                        <a:solidFill>
                          <a:prstClr val="black"/>
                        </a:solidFill>
                        <a:latin typeface="Cambria Math" panose="02040503050406030204" pitchFamily="18" charset="0"/>
                        <a:ea typeface="游ゴシック" panose="020B0400000000000000" pitchFamily="50" charset="-128"/>
                      </a:rPr>
                      <m:t> </m:t>
                    </m:r>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170</m:t>
                        </m:r>
                      </m:e>
                      <m:sup>
                        <m:r>
                          <a:rPr lang="en-US" altLang="ja-JP" sz="2000" b="0" i="1" smtClean="0">
                            <a:solidFill>
                              <a:prstClr val="black"/>
                            </a:solidFill>
                            <a:latin typeface="Cambria Math" panose="02040503050406030204" pitchFamily="18" charset="0"/>
                            <a:ea typeface="游ゴシック" panose="020B0400000000000000" pitchFamily="50" charset="-128"/>
                          </a:rPr>
                          <m:t>∘</m:t>
                        </m:r>
                      </m:sup>
                    </m:sSup>
                    <m:r>
                      <a:rPr lang="en-US" altLang="ja-JP" sz="2000" b="0" i="1" smtClean="0">
                        <a:solidFill>
                          <a:prstClr val="black"/>
                        </a:solidFill>
                        <a:latin typeface="Cambria Math" panose="02040503050406030204" pitchFamily="18" charset="0"/>
                        <a:ea typeface="游ゴシック" panose="020B0400000000000000" pitchFamily="50" charset="-128"/>
                      </a:rPr>
                      <m:t> </m:t>
                    </m:r>
                    <m:r>
                      <a:rPr lang="ja-JP" altLang="en-US" sz="2000" i="1">
                        <a:solidFill>
                          <a:prstClr val="black"/>
                        </a:solidFill>
                        <a:latin typeface="Cambria Math" panose="02040503050406030204" pitchFamily="18" charset="0"/>
                        <a:ea typeface="游ゴシック" panose="020B0400000000000000" pitchFamily="50" charset="-128"/>
                      </a:rPr>
                      <m:t>までの</m:t>
                    </m:r>
                    <m:r>
                      <a:rPr lang="en-US" altLang="ja-JP" sz="2000" b="0" i="1" smtClean="0">
                        <a:solidFill>
                          <a:prstClr val="black"/>
                        </a:solidFill>
                        <a:latin typeface="Cambria Math" panose="02040503050406030204" pitchFamily="18" charset="0"/>
                        <a:ea typeface="游ゴシック" panose="020B0400000000000000" pitchFamily="50" charset="-128"/>
                      </a:rPr>
                      <m:t> </m:t>
                    </m:r>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dirty="0">
                    <a:solidFill>
                      <a:prstClr val="black"/>
                    </a:solidFill>
                    <a:latin typeface="游ゴシック" panose="020F0502020204030204"/>
                    <a:ea typeface="游ゴシック" panose="020B0400000000000000" pitchFamily="50" charset="-128"/>
                  </a:rPr>
                  <a:t>刻み</a:t>
                </a:r>
                <a:endParaRPr lang="en-US" altLang="ja-JP" sz="2000" dirty="0">
                  <a:solidFill>
                    <a:prstClr val="black"/>
                  </a:solidFill>
                  <a:latin typeface="游ゴシック" panose="020F0502020204030204"/>
                  <a:ea typeface="游ゴシック" panose="020B0400000000000000" pitchFamily="50" charset="-128"/>
                </a:endParaRPr>
              </a:p>
            </p:txBody>
          </p:sp>
        </mc:Choice>
        <mc:Fallback xmlns="">
          <p:sp>
            <p:nvSpPr>
              <p:cNvPr id="122" name="コンテンツ プレースホルダー 4">
                <a:extLst>
                  <a:ext uri="{FF2B5EF4-FFF2-40B4-BE49-F238E27FC236}">
                    <a16:creationId xmlns:a16="http://schemas.microsoft.com/office/drawing/2014/main" id="{F0B601C6-FB62-6BA2-6417-42E1B314E364}"/>
                  </a:ext>
                </a:extLst>
              </p:cNvPr>
              <p:cNvSpPr txBox="1">
                <a:spLocks noRot="1" noChangeAspect="1" noMove="1" noResize="1" noEditPoints="1" noAdjustHandles="1" noChangeArrowheads="1" noChangeShapeType="1" noTextEdit="1"/>
              </p:cNvSpPr>
              <p:nvPr/>
            </p:nvSpPr>
            <p:spPr>
              <a:xfrm>
                <a:off x="-186073" y="5157220"/>
                <a:ext cx="3819609" cy="618426"/>
              </a:xfrm>
              <a:prstGeom prst="rect">
                <a:avLst/>
              </a:prstGeom>
              <a:blipFill>
                <a:blip r:embed="rId12"/>
                <a:stretch>
                  <a:fillRect t="-12245" r="-662"/>
                </a:stretch>
              </a:blipFill>
            </p:spPr>
            <p:txBody>
              <a:bodyPr/>
              <a:lstStyle/>
              <a:p>
                <a:r>
                  <a:rPr lang="en-JP">
                    <a:noFill/>
                  </a:rPr>
                  <a:t> </a:t>
                </a:r>
              </a:p>
            </p:txBody>
          </p:sp>
        </mc:Fallback>
      </mc:AlternateContent>
      <p:sp>
        <p:nvSpPr>
          <p:cNvPr id="123" name="コンテンツ プレースホルダー 4">
            <a:extLst>
              <a:ext uri="{FF2B5EF4-FFF2-40B4-BE49-F238E27FC236}">
                <a16:creationId xmlns:a16="http://schemas.microsoft.com/office/drawing/2014/main" id="{1C361976-6410-6566-1D7F-FD7A0B50E491}"/>
              </a:ext>
            </a:extLst>
          </p:cNvPr>
          <p:cNvSpPr txBox="1">
            <a:spLocks/>
          </p:cNvSpPr>
          <p:nvPr/>
        </p:nvSpPr>
        <p:spPr>
          <a:xfrm>
            <a:off x="-193538" y="5732543"/>
            <a:ext cx="5945409" cy="61842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000">
                <a:solidFill>
                  <a:prstClr val="black"/>
                </a:solidFill>
                <a:latin typeface="游ゴシック" panose="020F0502020204030204"/>
                <a:ea typeface="游ゴシック" panose="020B0400000000000000" pitchFamily="50" charset="-128"/>
              </a:rPr>
              <a:t>受信アンテナ</a:t>
            </a:r>
            <a:r>
              <a:rPr lang="en-US" altLang="ja-JP" sz="2000" dirty="0">
                <a:solidFill>
                  <a:prstClr val="black"/>
                </a:solidFill>
                <a:latin typeface="游ゴシック" panose="020F0502020204030204"/>
                <a:ea typeface="游ゴシック" panose="020B0400000000000000" pitchFamily="50" charset="-128"/>
              </a:rPr>
              <a:t> H, V </a:t>
            </a:r>
            <a:r>
              <a:rPr lang="ja-JP" altLang="en-US" sz="2000">
                <a:solidFill>
                  <a:prstClr val="black"/>
                </a:solidFill>
                <a:latin typeface="游ゴシック" panose="020F0502020204030204"/>
                <a:ea typeface="游ゴシック" panose="020B0400000000000000" pitchFamily="50" charset="-128"/>
              </a:rPr>
              <a:t>に対して、</a:t>
            </a:r>
            <a:endParaRPr lang="en-US" altLang="ja-JP" sz="2000" dirty="0">
              <a:solidFill>
                <a:prstClr val="black"/>
              </a:solidFill>
              <a:latin typeface="游ゴシック" panose="020F0502020204030204"/>
              <a:ea typeface="游ゴシック" panose="020B0400000000000000" pitchFamily="50" charset="-128"/>
            </a:endParaRPr>
          </a:p>
          <a:p>
            <a:pPr marL="457200" lvl="1" indent="0">
              <a:buNone/>
            </a:pPr>
            <a:r>
              <a:rPr lang="ja-JP" altLang="en-US" sz="2000">
                <a:solidFill>
                  <a:prstClr val="black"/>
                </a:solidFill>
                <a:latin typeface="游ゴシック" panose="020F0502020204030204"/>
                <a:ea typeface="游ゴシック" panose="020B0400000000000000" pitchFamily="50" charset="-128"/>
              </a:rPr>
              <a:t>それぞれ</a:t>
            </a:r>
            <a:r>
              <a:rPr lang="en-US" altLang="ja-JP" sz="2000" dirty="0">
                <a:solidFill>
                  <a:prstClr val="black"/>
                </a:solidFill>
                <a:latin typeface="游ゴシック" panose="020F0502020204030204"/>
                <a:ea typeface="游ゴシック" panose="020B0400000000000000" pitchFamily="50" charset="-128"/>
              </a:rPr>
              <a:t> 18 </a:t>
            </a:r>
            <a:r>
              <a:rPr lang="ja-JP" altLang="en-US" sz="2000">
                <a:solidFill>
                  <a:prstClr val="black"/>
                </a:solidFill>
                <a:latin typeface="游ゴシック" panose="020F0502020204030204"/>
                <a:ea typeface="游ゴシック" panose="020B0400000000000000" pitchFamily="50" charset="-128"/>
              </a:rPr>
              <a:t>回</a:t>
            </a:r>
            <a:r>
              <a:rPr lang="en-US" altLang="ja-JP" sz="2000" dirty="0">
                <a:solidFill>
                  <a:prstClr val="black"/>
                </a:solidFill>
                <a:latin typeface="游ゴシック" panose="020F0502020204030204"/>
                <a:ea typeface="游ゴシック" panose="020B0400000000000000" pitchFamily="50" charset="-128"/>
              </a:rPr>
              <a:t> </a:t>
            </a:r>
            <a:r>
              <a:rPr lang="ja-JP" altLang="en-US" sz="2000">
                <a:solidFill>
                  <a:prstClr val="black"/>
                </a:solidFill>
                <a:latin typeface="游ゴシック" panose="020F0502020204030204"/>
                <a:ea typeface="游ゴシック" panose="020B0400000000000000" pitchFamily="50" charset="-128"/>
              </a:rPr>
              <a:t>ずつ、計</a:t>
            </a:r>
            <a:r>
              <a:rPr lang="en-US" altLang="ja-JP" sz="2000" dirty="0">
                <a:solidFill>
                  <a:prstClr val="black"/>
                </a:solidFill>
                <a:latin typeface="游ゴシック" panose="020F0502020204030204"/>
                <a:ea typeface="游ゴシック" panose="020B0400000000000000" pitchFamily="50" charset="-128"/>
              </a:rPr>
              <a:t> 36 </a:t>
            </a:r>
            <a:r>
              <a:rPr lang="ja-JP" altLang="en-US" sz="2000">
                <a:solidFill>
                  <a:prstClr val="black"/>
                </a:solidFill>
                <a:latin typeface="游ゴシック" panose="020F0502020204030204"/>
                <a:ea typeface="游ゴシック" panose="020B0400000000000000" pitchFamily="50" charset="-128"/>
              </a:rPr>
              <a:t>回の計測を行った。</a:t>
            </a:r>
            <a:endParaRPr lang="en-US" altLang="ja-JP" sz="20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682558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6273</TotalTime>
  <Words>850</Words>
  <Application>Microsoft Office PowerPoint</Application>
  <PresentationFormat>画面に合わせる (4:3)</PresentationFormat>
  <Paragraphs>160</Paragraphs>
  <Slides>15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System Font Regular</vt:lpstr>
      <vt:lpstr>游ゴシック</vt:lpstr>
      <vt:lpstr>Arial</vt:lpstr>
      <vt:lpstr>Calibri</vt:lpstr>
      <vt:lpstr>Calibri Light</vt:lpstr>
      <vt:lpstr>Cambria Math</vt:lpstr>
      <vt:lpstr>Wingdings</vt:lpstr>
      <vt:lpstr>Office Theme</vt:lpstr>
      <vt:lpstr>円偏波を用いる適応的 二重偏波地中レーダシステム</vt:lpstr>
      <vt:lpstr>目次</vt:lpstr>
      <vt:lpstr>関連事項</vt:lpstr>
      <vt:lpstr>関連事項</vt:lpstr>
      <vt:lpstr>研究背景</vt:lpstr>
      <vt:lpstr>研究背景</vt:lpstr>
      <vt:lpstr>提案システムの構成</vt:lpstr>
      <vt:lpstr>実験</vt:lpstr>
      <vt:lpstr>実験</vt:lpstr>
      <vt:lpstr>実験</vt:lpstr>
      <vt:lpstr>ニューラルネットワークの構成</vt:lpstr>
      <vt:lpstr>実験</vt:lpstr>
      <vt:lpstr>結果</vt:lpstr>
      <vt:lpstr>結果</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円偏波を用いる適応的 二重偏波地中レーダシステム</dc:title>
  <dc:creator>渡辺　裕貴</dc:creator>
  <cp:lastModifiedBy>渡辺　裕貴</cp:lastModifiedBy>
  <cp:revision>5</cp:revision>
  <cp:lastPrinted>2024-02-08T01:50:07Z</cp:lastPrinted>
  <dcterms:created xsi:type="dcterms:W3CDTF">2024-02-07T15:43:32Z</dcterms:created>
  <dcterms:modified xsi:type="dcterms:W3CDTF">2024-02-12T03:00:25Z</dcterms:modified>
</cp:coreProperties>
</file>