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Century Schoolboo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99509252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c99509252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995092525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c995092525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99509252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c99509252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9836d965b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c9836d965b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9836d965b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c9836d965b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9509252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c99509252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99509252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c99509252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9836d965b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c9836d965b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3936697"/>
            <a:ext cx="12192000" cy="2103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838201" y="4114800"/>
            <a:ext cx="10515598" cy="1158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entury Schoolbook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38201" y="5338170"/>
            <a:ext cx="10515598" cy="474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635874" y="2470944"/>
            <a:ext cx="58118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199481" y="-996156"/>
            <a:ext cx="5811838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5029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324600" y="1825625"/>
            <a:ext cx="5029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924800" y="1524000"/>
            <a:ext cx="3429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Schoolbook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685800"/>
            <a:ext cx="6400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924800" y="3581400"/>
            <a:ext cx="342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8288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14600"/>
            <a:ext cx="5029200" cy="367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326188" y="18288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326188" y="2514600"/>
            <a:ext cx="5029200" cy="367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841248" y="3429000"/>
            <a:ext cx="9601200" cy="183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entury Schoolbook"/>
              <a:buNone/>
              <a:defRPr sz="5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41248" y="5340096"/>
            <a:ext cx="9601200" cy="4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7924800" y="1527048"/>
            <a:ext cx="3429000" cy="1901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Schoolbook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64" name="Google Shape;64;p10"/>
          <p:cNvSpPr/>
          <p:nvPr>
            <p:ph idx="2" type="pic"/>
          </p:nvPr>
        </p:nvSpPr>
        <p:spPr>
          <a:xfrm>
            <a:off x="838198" y="685800"/>
            <a:ext cx="6400800" cy="5257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7924800" y="3581400"/>
            <a:ext cx="34289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92239"/>
            <a:ext cx="12188825" cy="365760"/>
          </a:xfrm>
          <a:prstGeom prst="rect">
            <a:avLst/>
          </a:prstGeom>
          <a:solidFill>
            <a:srgbClr val="2D29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Schoolbook"/>
              <a:buNone/>
              <a:defRPr b="0" i="0" sz="3400" u="none" cap="none" strike="noStrik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38201" y="4267200"/>
            <a:ext cx="10515598" cy="1158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Schoolbook"/>
              <a:buNone/>
            </a:pPr>
            <a:r>
              <a:rPr lang="en-US"/>
              <a:t>Understanding Trends in Property Market Value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38201" y="5338170"/>
            <a:ext cx="10515598" cy="474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Real Estate Agency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0" y="533400"/>
            <a:ext cx="12192000" cy="106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709612"/>
            <a:ext cx="105156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ct val="1000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MODEL PERFORMANCE AND COEFFICIENTS INTERPRETATION</a:t>
            </a:r>
            <a:br>
              <a:rPr b="1" lang="en-US">
                <a:solidFill>
                  <a:srgbClr val="578E5B"/>
                </a:solidFill>
              </a:rPr>
            </a:br>
            <a:endParaRPr b="1">
              <a:solidFill>
                <a:srgbClr val="578E5B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838200" y="1600200"/>
            <a:ext cx="10515600" cy="4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Interpretation of Coefficients</a:t>
            </a:r>
            <a:r>
              <a:rPr lang="en-US" sz="2300"/>
              <a:t>: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Starting Price: Even if a house had no extra features, it would still be priced at around $22.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Living Area: For every extra square foot of living area, the price goes up by about $0.002.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Bathrooms: Adding another bathroom increases the price by approximately $0.1067.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Bedrooms: Each additional bedroom adds about $0.0185 to the price.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Year Built: Interestingly, as houses get older, their prices tend to drop slightly by around $0.0062 per year.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Grade, Views, and Waterfront: Higher grade ratings, better views, and waterfront locations significantly increase house prices, by $0.2430, $0.0582, and $0.3476 respectively.</a:t>
            </a:r>
            <a:endParaRPr sz="23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24" y="228600"/>
            <a:ext cx="10359751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0" y="499587"/>
            <a:ext cx="12192000" cy="8720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499588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POLYNOMIAL REGRESSION ANALYSIS</a:t>
            </a:r>
            <a:br>
              <a:rPr lang="en-US"/>
            </a:b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38200" y="1510350"/>
            <a:ext cx="10515600" cy="496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Introduction</a:t>
            </a:r>
            <a:r>
              <a:rPr lang="en-US" sz="2200"/>
              <a:t>: Polynomial regression is a fancy way of saying we're exploring if a curve (not just a straight line) fits our data better than before. We want to see if this curve can predict house prices more accurately.</a:t>
            </a:r>
            <a:endParaRPr sz="2200"/>
          </a:p>
          <a:p>
            <a:pPr indent="-2603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Model Building</a:t>
            </a:r>
            <a:r>
              <a:rPr lang="en-US" sz="2200"/>
              <a:t>: We built a special type of model that looks at our data and tries to find the best curve that describes how different factors affect house prices.</a:t>
            </a:r>
            <a:endParaRPr sz="2200"/>
          </a:p>
          <a:p>
            <a:pPr indent="-2603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Model Evaluation</a:t>
            </a:r>
            <a:r>
              <a:rPr lang="en-US" sz="2200"/>
              <a:t>: We checked how well our model performs using two simple tests:</a:t>
            </a:r>
            <a:endParaRPr sz="2200"/>
          </a:p>
          <a:p>
            <a:pPr indent="-271145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Root Mean Squared Error (RMSE)</a:t>
            </a:r>
            <a:r>
              <a:rPr lang="en-US" sz="2200"/>
              <a:t>: Measures how close predicted prices are to real prices. For polynomial model, </a:t>
            </a:r>
            <a:r>
              <a:rPr b="1" lang="en-US" sz="2200"/>
              <a:t>RMSE</a:t>
            </a:r>
            <a:r>
              <a:rPr lang="en-US" sz="2200"/>
              <a:t> was about 0.309, meaning it's pretty accurate.</a:t>
            </a:r>
            <a:endParaRPr sz="2200"/>
          </a:p>
          <a:p>
            <a:pPr indent="-271145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R-squared (R²)</a:t>
            </a:r>
            <a:r>
              <a:rPr lang="en-US" sz="2200"/>
              <a:t>: Tells how much of the price differences our model can explain. Our polynomial model explained around 64.9% of why prices vary, which is pretty good.</a:t>
            </a:r>
            <a:endParaRPr sz="2200"/>
          </a:p>
          <a:p>
            <a:pPr indent="-1206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0" y="499587"/>
            <a:ext cx="12192000" cy="87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838200" y="499588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POLYNOMIAL REGRESSION ANALYSIS</a:t>
            </a:r>
            <a:br>
              <a:rPr lang="en-US"/>
            </a:b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838200" y="1510350"/>
            <a:ext cx="10515600" cy="4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Comparison with Linear Regression</a:t>
            </a:r>
            <a:r>
              <a:rPr lang="en-US" sz="2400"/>
              <a:t>:</a:t>
            </a:r>
            <a:endParaRPr sz="2400"/>
          </a:p>
          <a:p>
            <a:pPr indent="-283845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Our polynomial model's error (0.309) was lower than before (0.319), showing it's better at predicting prices accurately.</a:t>
            </a:r>
            <a:endParaRPr sz="2400"/>
          </a:p>
          <a:p>
            <a:pPr indent="-283845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Plus, our polynomial model explained more of the price differences (64.9%) compared to before (63%).</a:t>
            </a:r>
            <a:endParaRPr sz="2400"/>
          </a:p>
          <a:p>
            <a:pPr indent="-2730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Based on these tests, it's clear that our polynomial model is a better fit for our data. It predicts house prices more accurately and explains more about why prices differ. So, it's a smarter choice for us when understanding house prices.</a:t>
            </a:r>
            <a:endParaRPr sz="2400"/>
          </a:p>
          <a:p>
            <a:pPr indent="-1206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0" y="499587"/>
            <a:ext cx="12192000" cy="87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838200" y="499588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POLYNOMIAL REGRESSION ANALYSIS</a:t>
            </a:r>
            <a:br>
              <a:rPr lang="en-US"/>
            </a:b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838200" y="1510350"/>
            <a:ext cx="10515600" cy="4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06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The residual plots below show us the differences between the predicted values and the actual values.</a:t>
            </a:r>
            <a:endParaRPr b="1" sz="2400"/>
          </a:p>
          <a:p>
            <a:pPr indent="-1206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It is evident that our models performed well since the data points are closer to zero.</a:t>
            </a:r>
            <a:endParaRPr b="1"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168" y="28575"/>
            <a:ext cx="4143375" cy="293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5175" y="2442842"/>
            <a:ext cx="5117460" cy="3619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6375" y="3112925"/>
            <a:ext cx="5269860" cy="34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8610600" y="2895599"/>
            <a:ext cx="2667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model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0" y="381000"/>
            <a:ext cx="12192000" cy="99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lang="en-US">
                <a:solidFill>
                  <a:srgbClr val="578E5B"/>
                </a:solidFill>
              </a:rPr>
              <a:t>RECOMMENDATIONS</a:t>
            </a:r>
            <a:br>
              <a:rPr lang="en-US"/>
            </a:br>
            <a:endParaRPr/>
          </a:p>
        </p:txBody>
      </p:sp>
      <p:sp>
        <p:nvSpPr>
          <p:cNvPr id="193" name="Google Shape;193;p28"/>
          <p:cNvSpPr txBox="1"/>
          <p:nvPr>
            <p:ph idx="4" type="body"/>
          </p:nvPr>
        </p:nvSpPr>
        <p:spPr>
          <a:xfrm>
            <a:off x="381000" y="1752600"/>
            <a:ext cx="10974388" cy="443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55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51"/>
              <a:t>Comprehensive Value Drivers</a:t>
            </a:r>
            <a:r>
              <a:rPr lang="en-US" sz="2851"/>
              <a:t>: Property value extends beyond the physical space, being significantly influenced by structural integrity, prime location, and year of construction market.</a:t>
            </a:r>
            <a:endParaRPr sz="285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1"/>
          </a:p>
          <a:p>
            <a:pPr indent="-2555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51"/>
              <a:t>Quality and Lot Size Connection: </a:t>
            </a:r>
            <a:r>
              <a:rPr lang="en-US" sz="2851"/>
              <a:t>A property's condition directly correlates with its lot size, highlighting the importance of upkeep and modernization in enhancing market value.</a:t>
            </a:r>
            <a:endParaRPr sz="285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1"/>
          </a:p>
          <a:p>
            <a:pPr indent="-2555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51"/>
              <a:t>Premium on Waterfront Views:</a:t>
            </a:r>
            <a:r>
              <a:rPr lang="en-US" sz="2851"/>
              <a:t> Properties boasting waterfront views command higher market prices, representing a lucrative investment for buyers and a unique selling proposition for owners.</a:t>
            </a:r>
            <a:endParaRPr sz="285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1"/>
          </a:p>
          <a:p>
            <a:pPr indent="-2555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51"/>
              <a:t>Optimal Bedrooms and Bathrooms Mix: </a:t>
            </a:r>
            <a:r>
              <a:rPr lang="en-US" sz="2851"/>
              <a:t>The combination of bedrooms and bathrooms significantly impacts house pricing, guiding strategic property selection for buyers and effective marketing for sellers.</a:t>
            </a:r>
            <a:endParaRPr sz="285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0" y="381000"/>
            <a:ext cx="12192000" cy="99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838200" y="365126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lang="en-US">
                <a:solidFill>
                  <a:srgbClr val="578E5B"/>
                </a:solidFill>
              </a:rPr>
              <a:t>RECOMMENDATIONS</a:t>
            </a:r>
            <a:br>
              <a:rPr lang="en-US"/>
            </a:br>
            <a:endParaRPr/>
          </a:p>
        </p:txBody>
      </p:sp>
      <p:sp>
        <p:nvSpPr>
          <p:cNvPr id="200" name="Google Shape;200;p29"/>
          <p:cNvSpPr txBox="1"/>
          <p:nvPr>
            <p:ph idx="4" type="body"/>
          </p:nvPr>
        </p:nvSpPr>
        <p:spPr>
          <a:xfrm>
            <a:off x="381000" y="1752600"/>
            <a:ext cx="10974300" cy="4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45369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766"/>
              <a:t>The shareholder should encourage homeowners to do renovations so as to improve the overall condition and raise the property's grade as this has a great impact on the value of a house. </a:t>
            </a:r>
            <a:endParaRPr sz="4766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66"/>
          </a:p>
          <a:p>
            <a:pPr indent="-245369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766"/>
              <a:t>There is also high impact of square footage of living space on house prices and use this information to justify higher listing prices for properties with more extensive square footage.</a:t>
            </a:r>
            <a:endParaRPr sz="4766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66"/>
              <a:t>   </a:t>
            </a:r>
            <a:endParaRPr sz="4766"/>
          </a:p>
          <a:p>
            <a:pPr indent="-245369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766"/>
              <a:t>The number of bathrooms and bedrooms also have a positive correlation with the value of a house. Therefore, during renovation adding a bedroom would increase the value of the house! </a:t>
            </a:r>
            <a:endParaRPr sz="4766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66"/>
          </a:p>
          <a:p>
            <a:pPr indent="-245369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766"/>
              <a:t>For price prediction of the houses, we recommend use of Polynomial regression model as it gives a high R- squared value which means that we can get a better and more accurate price value.</a:t>
            </a:r>
            <a:endParaRPr sz="47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66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6553200" y="1600200"/>
            <a:ext cx="56388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6553200" y="1676400"/>
            <a:ext cx="4800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lang="en-US">
                <a:solidFill>
                  <a:srgbClr val="578E5B"/>
                </a:solidFill>
              </a:rPr>
              <a:t>LIMITATIONS</a:t>
            </a:r>
            <a:br>
              <a:rPr lang="en-US"/>
            </a:br>
            <a:endParaRPr/>
          </a:p>
        </p:txBody>
      </p:sp>
      <p:pic>
        <p:nvPicPr>
          <p:cNvPr id="207" name="Google Shape;20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5638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idx="2" type="body"/>
          </p:nvPr>
        </p:nvSpPr>
        <p:spPr>
          <a:xfrm>
            <a:off x="6319750" y="2664025"/>
            <a:ext cx="56388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400"/>
              <a:t>Geographical Focus</a:t>
            </a:r>
            <a:r>
              <a:rPr lang="en-US" sz="2400"/>
              <a:t>: The dataset only covers the Northeastern region, limiting its usefulness for predicting housing prices nationwide. This means our findings might not apply to other areas of the country.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400"/>
              <a:t>Multicollinearity</a:t>
            </a:r>
            <a:r>
              <a:rPr lang="en-US" sz="2400"/>
              <a:t>: We found that some variables in our dataset are strongly related to each other. This can make our predictions biased or inaccurate.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0" y="381000"/>
            <a:ext cx="12192000" cy="99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838200" y="365126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lang="en-US">
                <a:solidFill>
                  <a:srgbClr val="578E5B"/>
                </a:solidFill>
              </a:rPr>
              <a:t>CONCLUSION</a:t>
            </a:r>
            <a:br>
              <a:rPr lang="en-US"/>
            </a:br>
            <a:endParaRPr/>
          </a:p>
        </p:txBody>
      </p:sp>
      <p:sp>
        <p:nvSpPr>
          <p:cNvPr id="215" name="Google Shape;215;p31"/>
          <p:cNvSpPr txBox="1"/>
          <p:nvPr>
            <p:ph idx="4" type="body"/>
          </p:nvPr>
        </p:nvSpPr>
        <p:spPr>
          <a:xfrm>
            <a:off x="381000" y="1752600"/>
            <a:ext cx="10974300" cy="4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Understanding regional trends and economic factors is crucial for predictive modeling in real estate.</a:t>
            </a:r>
            <a:endParaRPr sz="28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Adoption of sophisticated frameworks and high-quality data is essential for accuracy and robustness.</a:t>
            </a:r>
            <a:endParaRPr sz="28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This research offers valuable insights for policymakers and investors, enhancing urban development strategies.</a:t>
            </a:r>
            <a:endParaRPr sz="28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681037"/>
            <a:ext cx="12192000" cy="9953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BUSINESS UNDERSTANDING</a:t>
            </a:r>
            <a:endParaRPr>
              <a:solidFill>
                <a:srgbClr val="578E5B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Introduction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Objective</a:t>
            </a:r>
            <a:r>
              <a:rPr lang="en-US" sz="2400"/>
              <a:t>: Providing comprehensive services to homeowners looking to buy or sell their properties.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Focus</a:t>
            </a:r>
            <a:r>
              <a:rPr lang="en-US" sz="2400"/>
              <a:t>: Advising homeowners on potential renovations to increase property value.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Importance</a:t>
            </a:r>
            <a:r>
              <a:rPr lang="en-US" sz="2400"/>
              <a:t>: Informed decisions crucial for favorable return on investment (ROI).</a:t>
            </a:r>
            <a:endParaRPr sz="2400"/>
          </a:p>
          <a:p>
            <a:pPr indent="-2635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Stakeholder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Audience</a:t>
            </a:r>
            <a:r>
              <a:rPr lang="en-US" sz="2400"/>
              <a:t>: Real Estate Agency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Interest</a:t>
            </a:r>
            <a:r>
              <a:rPr lang="en-US" sz="2400"/>
              <a:t>: Ensuring efficient and effective services for homeowners.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Need</a:t>
            </a:r>
            <a:r>
              <a:rPr lang="en-US" sz="2400"/>
              <a:t>: Insight into factors influencing property value increase.</a:t>
            </a:r>
            <a:endParaRPr sz="24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841248" y="3429000"/>
            <a:ext cx="9601200" cy="183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entury Schoolbook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841248" y="5340096"/>
            <a:ext cx="9601200" cy="4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Q &amp; 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681037"/>
            <a:ext cx="12192000" cy="99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6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BUSINESS UNDERSTANDING</a:t>
            </a:r>
            <a:endParaRPr>
              <a:solidFill>
                <a:srgbClr val="578E5B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Problem Statement</a:t>
            </a:r>
            <a:endParaRPr sz="23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Challenge</a:t>
            </a:r>
            <a:r>
              <a:rPr lang="en-US" sz="2400"/>
              <a:t>: Lack of an efficient method to understand factors influencing property value increase.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Consequence</a:t>
            </a:r>
            <a:r>
              <a:rPr lang="en-US" sz="2400"/>
              <a:t>: Suboptimal advice may lead to dissatisfaction or loss of value for homeowners.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Need</a:t>
            </a:r>
            <a:r>
              <a:rPr lang="en-US" sz="2400"/>
              <a:t>: Develop data-driven solution for accurate prediction of renovation impact.</a:t>
            </a:r>
            <a:endParaRPr sz="24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0" y="681036"/>
            <a:ext cx="12192000" cy="9953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200"/>
              <a:buFont typeface="Century Schoolbook"/>
              <a:buNone/>
            </a:pPr>
            <a:r>
              <a:rPr b="1" lang="en-US" sz="3200">
                <a:solidFill>
                  <a:srgbClr val="578E5B"/>
                </a:solidFill>
              </a:rPr>
              <a:t>OBJECTIVES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Analyze Property Attributes</a:t>
            </a:r>
            <a:endParaRPr sz="2100"/>
          </a:p>
          <a:p>
            <a:pPr indent="-2667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Focus</a:t>
            </a:r>
            <a:r>
              <a:rPr lang="en-US" sz="2400"/>
              <a:t>: Understanding the relationship between property attributes and house prices.</a:t>
            </a:r>
            <a:endParaRPr sz="2400"/>
          </a:p>
          <a:p>
            <a:pPr indent="-2667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Key Attributes</a:t>
            </a:r>
            <a:r>
              <a:rPr lang="en-US" sz="2400"/>
              <a:t>: Lot area, number of bedrooms, grade, condition, etc.</a:t>
            </a:r>
            <a:endParaRPr sz="2400"/>
          </a:p>
          <a:p>
            <a:pPr indent="-2667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Identification</a:t>
            </a:r>
            <a:r>
              <a:rPr lang="en-US" sz="2400"/>
              <a:t>: Identifying the most and least influential factors on house prices.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To do:</a:t>
            </a:r>
            <a:endParaRPr sz="2400"/>
          </a:p>
          <a:p>
            <a:pPr indent="-2667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Provide Insights</a:t>
            </a:r>
            <a:r>
              <a:rPr lang="en-US" sz="2400"/>
              <a:t>: Offer insights on how property attributes impact property value.</a:t>
            </a:r>
            <a:endParaRPr sz="2400"/>
          </a:p>
          <a:p>
            <a:pPr indent="-2667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Tailored Guidance</a:t>
            </a:r>
            <a:r>
              <a:rPr lang="en-US" sz="2400"/>
              <a:t>: Tailored and informed recommendations for homeowners in King City County.</a:t>
            </a:r>
            <a:endParaRPr sz="2400"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681036"/>
            <a:ext cx="12192000" cy="921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945750" y="380476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RESEARCH QUESTIONS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9778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AutoNum type="arabicPeriod"/>
            </a:pPr>
            <a:r>
              <a:rPr lang="en-US" sz="2400"/>
              <a:t>What is the combined influence of structural features, location, and temporal factors on the market price of houses?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how can we optimally model these relationships to predict housing prices with high accuracy?</a:t>
            </a:r>
            <a:endParaRPr sz="2400"/>
          </a:p>
          <a:p>
            <a:pPr indent="-509778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Schoolbook"/>
              <a:buAutoNum type="arabicPeriod"/>
            </a:pPr>
            <a:r>
              <a:rPr b="1" lang="en-US" sz="2400"/>
              <a:t>Lot Size and Grades</a:t>
            </a:r>
            <a:r>
              <a:rPr lang="en-US" sz="2400"/>
              <a:t>: Is there a statistically significant difference in lot size (sqft_lot) among houses with varying grades?</a:t>
            </a:r>
            <a:endParaRPr sz="2400"/>
          </a:p>
          <a:p>
            <a:pPr indent="-509778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Schoolbook"/>
              <a:buAutoNum type="arabicPeriod"/>
            </a:pPr>
            <a:r>
              <a:rPr b="1" lang="en-US" sz="2400"/>
              <a:t>Waterfront View Impact</a:t>
            </a:r>
            <a:r>
              <a:rPr lang="en-US" sz="2400"/>
              <a:t>: Do houses with a waterfront view have a significantly higher average price compared to houses without a view?</a:t>
            </a:r>
            <a:endParaRPr sz="2400"/>
          </a:p>
          <a:p>
            <a:pPr indent="-509778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Schoolbook"/>
              <a:buAutoNum type="arabicPeriod"/>
            </a:pPr>
            <a:r>
              <a:rPr b="1" lang="en-US" sz="2400"/>
              <a:t>Bedrooms and Bathrooms</a:t>
            </a:r>
            <a:r>
              <a:rPr lang="en-US" sz="2400"/>
              <a:t>: To what extent does the combined influence of bedrooms and bathrooms affect the price of a house?</a:t>
            </a:r>
            <a:endParaRPr sz="24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0" y="681036"/>
            <a:ext cx="12192000" cy="921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6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VALUE TO STAKEHOLDERS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Accurate Pricing Estimates</a:t>
            </a:r>
            <a:r>
              <a:rPr lang="en-US" sz="2400"/>
              <a:t>: Understanding the combined influence of factors allows the Real Estate Agency to provide accurate pricing estimates to homeowners, enhancing customer satisfaction and trust.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Tailored Advice</a:t>
            </a:r>
            <a:r>
              <a:rPr lang="en-US" sz="2400"/>
              <a:t>: Analysis of lot size, waterfront views, and bedroom-bathroom combinations enables the agency to offer tailored advice to homeowners, maximizing property value and market competitiveness.</a:t>
            </a:r>
            <a:endParaRPr sz="24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680401"/>
            <a:ext cx="12192000" cy="9197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609600" y="838200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CORRELATION ANALYSIS</a:t>
            </a:r>
            <a:br>
              <a:rPr b="1" lang="en-US">
                <a:solidFill>
                  <a:srgbClr val="578E5B"/>
                </a:solidFill>
              </a:rPr>
            </a:br>
            <a:endParaRPr>
              <a:solidFill>
                <a:srgbClr val="578E5B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38200" y="1825625"/>
            <a:ext cx="105156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Correlation Insights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Strong Predictor</a:t>
            </a:r>
            <a:r>
              <a:rPr lang="en-US" sz="2400"/>
              <a:t>: 'sqft_living' exhibits the highest correlation with 'price', indicating that the size of the living area strongly influences the price of a house.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Quality Matters</a:t>
            </a:r>
            <a:r>
              <a:rPr lang="en-US" sz="2400"/>
              <a:t>: Features like 'grade' and 'sqft_above' also demonstrate significant positive correlations with 'price', suggesting that overall quality and living space contribute substantially to house pricing.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Location Impact</a:t>
            </a:r>
            <a:r>
              <a:rPr lang="en-US" sz="2400"/>
              <a:t>: The geographic coordinates (latitude and longitude) show the least correlation with 'price', implying that location alone, as indicated by coordinates, has a weaker association with house price in this dataset.</a:t>
            </a:r>
            <a:endParaRPr sz="2400"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0" y="680401"/>
            <a:ext cx="12192000" cy="91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567751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CORRELATION ANALYSIS</a:t>
            </a:r>
            <a:br>
              <a:rPr b="1" lang="en-US">
                <a:solidFill>
                  <a:srgbClr val="578E5B"/>
                </a:solidFill>
              </a:rPr>
            </a:br>
            <a:endParaRPr>
              <a:solidFill>
                <a:srgbClr val="578E5B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825625"/>
            <a:ext cx="5029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8370275" y="1825625"/>
            <a:ext cx="369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Strong Predictor</a:t>
            </a:r>
            <a:r>
              <a:rPr lang="en-US" sz="2400"/>
              <a:t>: From the graph we see that; as the squarefoot living increases the price of the house also increases. </a:t>
            </a:r>
            <a:r>
              <a:rPr lang="en-US" sz="2400"/>
              <a:t>Increase</a:t>
            </a:r>
            <a:r>
              <a:rPr lang="en-US" sz="2400"/>
              <a:t> in grade of the house also increases the hous prices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00" y="2022425"/>
            <a:ext cx="8099294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533400"/>
            <a:ext cx="12192000" cy="106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709612"/>
            <a:ext cx="10515600" cy="1271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ct val="1000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MODEL PERFORMANCE AND COEFFICIENTS INTERPRETATION</a:t>
            </a:r>
            <a:br>
              <a:rPr b="1" lang="en-US">
                <a:solidFill>
                  <a:srgbClr val="578E5B"/>
                </a:solidFill>
              </a:rPr>
            </a:br>
            <a:endParaRPr b="1">
              <a:solidFill>
                <a:srgbClr val="578E5B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35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Overall Model Significance</a:t>
            </a:r>
            <a:r>
              <a:rPr lang="en-US" sz="2400"/>
              <a:t>: Our analysis shows that our model is highly effective at predicting house prices. It means that the things we looked at together can explain around 62.9% of why house prices are different.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635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Significance of Coefficients</a:t>
            </a:r>
            <a:r>
              <a:rPr lang="en-US" sz="2400"/>
              <a:t>: Every factor we looked at – like the size of the living area, number of bedrooms, and year the house was built – has a real impact on how much a house costs. Each one is significant in helping us understand and predict house prices.</a:t>
            </a:r>
            <a:endParaRPr sz="24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itySketch">
      <a:dk1>
        <a:srgbClr val="3D372E"/>
      </a:dk1>
      <a:lt1>
        <a:srgbClr val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Y SKETCH 16X9">
  <a:themeElements>
    <a:clrScheme name="CitySketch">
      <a:dk1>
        <a:srgbClr val="3D372E"/>
      </a:dk1>
      <a:lt1>
        <a:srgbClr val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