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86" y="1078881"/>
            <a:ext cx="16563127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1976" y="3403981"/>
            <a:ext cx="13396747" cy="2580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762" y="2734170"/>
            <a:ext cx="15178405" cy="2696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 indent="1682114">
              <a:lnSpc>
                <a:spcPct val="100000"/>
              </a:lnSpc>
              <a:spcBef>
                <a:spcPts val="125"/>
              </a:spcBef>
            </a:pPr>
            <a:r>
              <a:rPr dirty="0" sz="8750" spc="-70">
                <a:latin typeface="Cambria"/>
                <a:cs typeface="Cambria"/>
              </a:rPr>
              <a:t>Enhancing </a:t>
            </a:r>
            <a:r>
              <a:rPr dirty="0" sz="8750" spc="-155">
                <a:latin typeface="Cambria"/>
                <a:cs typeface="Cambria"/>
              </a:rPr>
              <a:t>Safety: </a:t>
            </a:r>
            <a:r>
              <a:rPr dirty="0" sz="8750" spc="-114">
                <a:latin typeface="Cambria"/>
                <a:cs typeface="Cambria"/>
              </a:rPr>
              <a:t>Helmet </a:t>
            </a:r>
            <a:r>
              <a:rPr dirty="0" sz="8750" spc="-110">
                <a:latin typeface="Cambria"/>
                <a:cs typeface="Cambria"/>
              </a:rPr>
              <a:t> </a:t>
            </a:r>
            <a:r>
              <a:rPr dirty="0" sz="8750" spc="-125">
                <a:latin typeface="Cambria"/>
                <a:cs typeface="Cambria"/>
              </a:rPr>
              <a:t>Detectio</a:t>
            </a:r>
            <a:r>
              <a:rPr dirty="0" sz="8750" spc="-145">
                <a:latin typeface="Cambria"/>
                <a:cs typeface="Cambria"/>
              </a:rPr>
              <a:t>n</a:t>
            </a:r>
            <a:r>
              <a:rPr dirty="0" sz="8750" spc="-265">
                <a:latin typeface="Cambria"/>
                <a:cs typeface="Cambria"/>
              </a:rPr>
              <a:t> </a:t>
            </a:r>
            <a:r>
              <a:rPr dirty="0" sz="8750" spc="-225">
                <a:latin typeface="Cambria"/>
                <a:cs typeface="Cambria"/>
              </a:rPr>
              <a:t>with</a:t>
            </a:r>
            <a:r>
              <a:rPr dirty="0" sz="8750" spc="-260">
                <a:latin typeface="Cambria"/>
                <a:cs typeface="Cambria"/>
              </a:rPr>
              <a:t> </a:t>
            </a:r>
            <a:r>
              <a:rPr dirty="0" sz="8750" spc="-95">
                <a:latin typeface="Cambria"/>
                <a:cs typeface="Cambria"/>
              </a:rPr>
              <a:t>Machin</a:t>
            </a:r>
            <a:r>
              <a:rPr dirty="0" sz="8750" spc="-85">
                <a:latin typeface="Cambria"/>
                <a:cs typeface="Cambria"/>
              </a:rPr>
              <a:t>e</a:t>
            </a:r>
            <a:r>
              <a:rPr dirty="0" sz="8750" spc="-265">
                <a:latin typeface="Cambria"/>
                <a:cs typeface="Cambria"/>
              </a:rPr>
              <a:t> </a:t>
            </a:r>
            <a:r>
              <a:rPr dirty="0" sz="8750" spc="-155">
                <a:latin typeface="Cambria"/>
                <a:cs typeface="Cambria"/>
              </a:rPr>
              <a:t>Learning</a:t>
            </a:r>
            <a:endParaRPr sz="87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5137" y="3931856"/>
            <a:ext cx="1237615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006" y="4350956"/>
            <a:ext cx="1652447" cy="2758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5965825" marR="5080">
              <a:lnSpc>
                <a:spcPct val="100600"/>
              </a:lnSpc>
              <a:spcBef>
                <a:spcPts val="85"/>
              </a:spcBef>
            </a:pPr>
            <a:r>
              <a:rPr dirty="0" spc="-335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125"/>
              <a:t>w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65"/>
              <a:t>w</a:t>
            </a:r>
            <a:r>
              <a:rPr dirty="0" spc="-20"/>
              <a:t>il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-20"/>
              <a:t>e</a:t>
            </a:r>
            <a:r>
              <a:rPr dirty="0" spc="-165"/>
              <a:t>x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50"/>
              <a:t>o</a:t>
            </a:r>
            <a:r>
              <a:rPr dirty="0" spc="-110"/>
              <a:t>r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15"/>
              <a:t>e  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-35"/>
              <a:t>f</a:t>
            </a:r>
            <a:r>
              <a:rPr dirty="0" spc="-245"/>
              <a:t> </a:t>
            </a:r>
            <a:r>
              <a:rPr dirty="0" sz="2850" spc="220" i="1">
                <a:latin typeface="Verdana"/>
                <a:cs typeface="Verdana"/>
              </a:rPr>
              <a:t>M</a:t>
            </a:r>
            <a:r>
              <a:rPr dirty="0" sz="2850" spc="-95" i="1">
                <a:latin typeface="Verdana"/>
                <a:cs typeface="Verdana"/>
              </a:rPr>
              <a:t>a</a:t>
            </a:r>
            <a:r>
              <a:rPr dirty="0" sz="2850" spc="40" i="1">
                <a:latin typeface="Verdana"/>
                <a:cs typeface="Verdana"/>
              </a:rPr>
              <a:t>c</a:t>
            </a:r>
            <a:r>
              <a:rPr dirty="0" sz="2850" spc="50" i="1">
                <a:latin typeface="Verdana"/>
                <a:cs typeface="Verdana"/>
              </a:rPr>
              <a:t>h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-35" i="1">
                <a:latin typeface="Verdana"/>
                <a:cs typeface="Verdana"/>
              </a:rPr>
              <a:t>e</a:t>
            </a:r>
            <a:r>
              <a:rPr dirty="0" sz="2850" spc="-285" i="1">
                <a:latin typeface="Verdana"/>
                <a:cs typeface="Verdana"/>
              </a:rPr>
              <a:t> </a:t>
            </a:r>
            <a:r>
              <a:rPr dirty="0" sz="2850" spc="10" i="1">
                <a:latin typeface="Verdana"/>
                <a:cs typeface="Verdana"/>
              </a:rPr>
              <a:t>L</a:t>
            </a:r>
            <a:r>
              <a:rPr dirty="0" sz="2850" spc="-80" i="1">
                <a:latin typeface="Verdana"/>
                <a:cs typeface="Verdana"/>
              </a:rPr>
              <a:t>e</a:t>
            </a:r>
            <a:r>
              <a:rPr dirty="0" sz="2850" spc="-95" i="1">
                <a:latin typeface="Verdana"/>
                <a:cs typeface="Verdana"/>
              </a:rPr>
              <a:t>a</a:t>
            </a:r>
            <a:r>
              <a:rPr dirty="0" sz="2850" spc="-140" i="1">
                <a:latin typeface="Verdana"/>
                <a:cs typeface="Verdana"/>
              </a:rPr>
              <a:t>r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114" i="1">
                <a:latin typeface="Verdana"/>
                <a:cs typeface="Verdana"/>
              </a:rPr>
              <a:t>g</a:t>
            </a:r>
            <a:r>
              <a:rPr dirty="0" sz="2850" spc="-280" i="1">
                <a:latin typeface="Verdana"/>
                <a:cs typeface="Verdana"/>
              </a:rPr>
              <a:t> 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114">
                <a:solidFill>
                  <a:srgbClr val="000000"/>
                </a:solidFill>
              </a:rPr>
              <a:t>h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240">
                <a:solidFill>
                  <a:srgbClr val="000000"/>
                </a:solidFill>
              </a:rPr>
              <a:t>m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30">
                <a:solidFill>
                  <a:srgbClr val="000000"/>
                </a:solidFill>
              </a:rPr>
              <a:t>t  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20">
                <a:solidFill>
                  <a:srgbClr val="000000"/>
                </a:solidFill>
              </a:rPr>
              <a:t>t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30">
                <a:solidFill>
                  <a:srgbClr val="000000"/>
                </a:solidFill>
              </a:rPr>
              <a:t>c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120">
                <a:solidFill>
                  <a:srgbClr val="000000"/>
                </a:solidFill>
              </a:rPr>
              <a:t>n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14"/>
              <a:t>nh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-35"/>
              <a:t>a</a:t>
            </a:r>
            <a:r>
              <a:rPr dirty="0" spc="-60"/>
              <a:t>f</a:t>
            </a:r>
            <a:r>
              <a:rPr dirty="0" spc="20"/>
              <a:t>e</a:t>
            </a:r>
            <a:r>
              <a:rPr dirty="0" spc="5"/>
              <a:t>t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-180"/>
              <a:t>v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-70"/>
              <a:t>s 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.</a:t>
            </a:r>
            <a:r>
              <a:rPr dirty="0" spc="-250"/>
              <a:t> </a:t>
            </a:r>
            <a:r>
              <a:rPr dirty="0" spc="185"/>
              <a:t>W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65"/>
              <a:t>w</a:t>
            </a:r>
            <a:r>
              <a:rPr dirty="0" spc="-20"/>
              <a:t>il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-95"/>
              <a:t>s</a:t>
            </a:r>
            <a:r>
              <a:rPr dirty="0" spc="110"/>
              <a:t>c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114"/>
              <a:t>h</a:t>
            </a:r>
            <a:r>
              <a:rPr dirty="0" spc="-35"/>
              <a:t>a</a:t>
            </a:r>
            <a:r>
              <a:rPr dirty="0" spc="-20"/>
              <a:t>ll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09"/>
              <a:t>,  </a:t>
            </a:r>
            <a:r>
              <a:rPr dirty="0" spc="145"/>
              <a:t>b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20"/>
              <a:t>e</a:t>
            </a:r>
            <a:r>
              <a:rPr dirty="0" spc="-50"/>
              <a:t>ﬁ</a:t>
            </a:r>
            <a:r>
              <a:rPr dirty="0" spc="30"/>
              <a:t>t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50"/>
              <a:t>o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-35"/>
              <a:t>a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45"/>
              <a:t>pp</a:t>
            </a:r>
            <a:r>
              <a:rPr dirty="0" spc="-20"/>
              <a:t>li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-35"/>
              <a:t>f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-70"/>
              <a:t>s  </a:t>
            </a:r>
            <a:r>
              <a:rPr dirty="0" spc="-10"/>
              <a:t>technology.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6459" y="1429499"/>
            <a:ext cx="40436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>
                <a:latin typeface="Cambria"/>
                <a:cs typeface="Cambria"/>
              </a:rPr>
              <a:t>Introduction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6710" y="1190497"/>
            <a:ext cx="3864330" cy="390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142" y="2066798"/>
            <a:ext cx="3419743" cy="31530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065" marR="5080">
              <a:lnSpc>
                <a:spcPts val="3450"/>
              </a:lnSpc>
              <a:spcBef>
                <a:spcPts val="489"/>
              </a:spcBef>
            </a:pPr>
            <a:r>
              <a:rPr dirty="0" spc="55"/>
              <a:t>Ensuring</a:t>
            </a:r>
            <a:r>
              <a:rPr dirty="0" spc="-285"/>
              <a:t> </a:t>
            </a:r>
            <a:r>
              <a:rPr dirty="0" spc="75">
                <a:solidFill>
                  <a:srgbClr val="000000"/>
                </a:solidFill>
              </a:rPr>
              <a:t>helmet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75">
                <a:solidFill>
                  <a:srgbClr val="000000"/>
                </a:solidFill>
              </a:rPr>
              <a:t>compliance</a:t>
            </a:r>
            <a:r>
              <a:rPr dirty="0" spc="-285">
                <a:solidFill>
                  <a:srgbClr val="000000"/>
                </a:solidFill>
              </a:rPr>
              <a:t> </a:t>
            </a:r>
            <a:r>
              <a:rPr dirty="0" spc="-65"/>
              <a:t>is</a:t>
            </a:r>
            <a:r>
              <a:rPr dirty="0" spc="-280"/>
              <a:t> </a:t>
            </a:r>
            <a:r>
              <a:rPr dirty="0" spc="25"/>
              <a:t>crucial</a:t>
            </a:r>
            <a:r>
              <a:rPr dirty="0" spc="-280"/>
              <a:t> </a:t>
            </a:r>
            <a:r>
              <a:rPr dirty="0" spc="-35"/>
              <a:t>for</a:t>
            </a:r>
            <a:r>
              <a:rPr dirty="0" spc="-285"/>
              <a:t> </a:t>
            </a:r>
            <a:r>
              <a:rPr dirty="0" spc="30"/>
              <a:t>preventing</a:t>
            </a:r>
            <a:r>
              <a:rPr dirty="0" spc="-280"/>
              <a:t> </a:t>
            </a:r>
            <a:r>
              <a:rPr dirty="0" spc="60"/>
              <a:t>head</a:t>
            </a:r>
            <a:r>
              <a:rPr dirty="0" spc="-285"/>
              <a:t> </a:t>
            </a:r>
            <a:r>
              <a:rPr dirty="0" spc="-30"/>
              <a:t>injuries</a:t>
            </a:r>
            <a:r>
              <a:rPr dirty="0" spc="-280"/>
              <a:t> </a:t>
            </a:r>
            <a:r>
              <a:rPr dirty="0" spc="55"/>
              <a:t>in</a:t>
            </a:r>
            <a:r>
              <a:rPr dirty="0" spc="-280"/>
              <a:t> </a:t>
            </a:r>
            <a:r>
              <a:rPr dirty="0" spc="20"/>
              <a:t>workplaces </a:t>
            </a:r>
            <a:r>
              <a:rPr dirty="0" spc="-1095"/>
              <a:t> </a:t>
            </a:r>
            <a:r>
              <a:rPr dirty="0" spc="85"/>
              <a:t>and </a:t>
            </a:r>
            <a:r>
              <a:rPr dirty="0" spc="-5"/>
              <a:t>high-risk </a:t>
            </a:r>
            <a:r>
              <a:rPr dirty="0" spc="-10"/>
              <a:t>environments. </a:t>
            </a:r>
            <a:r>
              <a:rPr dirty="0" sz="3250" spc="35" i="1">
                <a:latin typeface="Verdana"/>
                <a:cs typeface="Verdana"/>
              </a:rPr>
              <a:t>Machine </a:t>
            </a:r>
            <a:r>
              <a:rPr dirty="0" sz="3250" spc="-15" i="1">
                <a:latin typeface="Verdana"/>
                <a:cs typeface="Verdana"/>
              </a:rPr>
              <a:t>Learning </a:t>
            </a:r>
            <a:r>
              <a:rPr dirty="0" spc="75"/>
              <a:t>can </a:t>
            </a:r>
            <a:r>
              <a:rPr dirty="0" spc="40"/>
              <a:t>automate </a:t>
            </a:r>
            <a:r>
              <a:rPr dirty="0" spc="60"/>
              <a:t>the </a:t>
            </a:r>
            <a:r>
              <a:rPr dirty="0"/>
              <a:t>process </a:t>
            </a:r>
            <a:r>
              <a:rPr dirty="0" spc="5"/>
              <a:t>of </a:t>
            </a:r>
            <a:r>
              <a:rPr dirty="0" spc="10"/>
              <a:t> </a:t>
            </a:r>
            <a:r>
              <a:rPr dirty="0" spc="75">
                <a:solidFill>
                  <a:srgbClr val="000000"/>
                </a:solidFill>
              </a:rPr>
              <a:t>helmet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5">
                <a:solidFill>
                  <a:srgbClr val="000000"/>
                </a:solidFill>
              </a:rPr>
              <a:t>detection</a:t>
            </a:r>
            <a:r>
              <a:rPr dirty="0" spc="5"/>
              <a:t>,</a:t>
            </a:r>
            <a:r>
              <a:rPr dirty="0" spc="-280"/>
              <a:t> </a:t>
            </a:r>
            <a:r>
              <a:rPr dirty="0" spc="45"/>
              <a:t>improving</a:t>
            </a:r>
            <a:r>
              <a:rPr dirty="0" spc="-280"/>
              <a:t> </a:t>
            </a:r>
            <a:r>
              <a:rPr dirty="0" spc="-60"/>
              <a:t>safety</a:t>
            </a:r>
            <a:r>
              <a:rPr dirty="0" spc="-280"/>
              <a:t> </a:t>
            </a:r>
            <a:r>
              <a:rPr dirty="0"/>
              <a:t>measures</a:t>
            </a:r>
            <a:r>
              <a:rPr dirty="0" spc="-280"/>
              <a:t> </a:t>
            </a:r>
            <a:r>
              <a:rPr dirty="0" spc="85"/>
              <a:t>and</a:t>
            </a:r>
            <a:r>
              <a:rPr dirty="0" spc="-280"/>
              <a:t> </a:t>
            </a:r>
            <a:r>
              <a:rPr dirty="0" spc="70"/>
              <a:t>reducing</a:t>
            </a:r>
            <a:r>
              <a:rPr dirty="0" spc="-275"/>
              <a:t> </a:t>
            </a:r>
            <a:r>
              <a:rPr dirty="0" spc="60"/>
              <a:t>the</a:t>
            </a:r>
            <a:r>
              <a:rPr dirty="0" spc="-280"/>
              <a:t> </a:t>
            </a:r>
            <a:r>
              <a:rPr dirty="0" spc="-55"/>
              <a:t>risk</a:t>
            </a:r>
            <a:r>
              <a:rPr dirty="0" spc="-280"/>
              <a:t> </a:t>
            </a:r>
            <a:r>
              <a:rPr dirty="0" spc="5"/>
              <a:t>of</a:t>
            </a:r>
            <a:r>
              <a:rPr dirty="0" spc="-280"/>
              <a:t> </a:t>
            </a:r>
            <a:r>
              <a:rPr dirty="0" spc="-10"/>
              <a:t>accidents.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489" y="5208206"/>
            <a:ext cx="2653169" cy="2758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05253" y="3414751"/>
            <a:ext cx="6977380" cy="256984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x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angles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poses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signiﬁcant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challenges.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395"/>
              </a:lnSpc>
            </a:pPr>
            <a:r>
              <a:rPr dirty="0" sz="2850" spc="220" i="1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35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10" i="1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850" spc="-8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-140" i="1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114" i="1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850" spc="-28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  <a:p>
            <a:pPr marL="12700" marR="305435" indent="-635">
              <a:lnSpc>
                <a:spcPct val="100000"/>
              </a:lnSpc>
              <a:spcBef>
                <a:spcPts val="55"/>
              </a:spcBef>
            </a:pP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30">
                <a:latin typeface="Verdana"/>
                <a:cs typeface="Verdana"/>
              </a:rPr>
              <a:t>c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72081" y="1467599"/>
            <a:ext cx="7545705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-25">
                <a:latin typeface="Cambria"/>
                <a:cs typeface="Cambria"/>
              </a:rPr>
              <a:t>Challenges</a:t>
            </a:r>
            <a:r>
              <a:rPr dirty="0" sz="4550" spc="-155">
                <a:latin typeface="Cambria"/>
                <a:cs typeface="Cambria"/>
              </a:rPr>
              <a:t> </a:t>
            </a:r>
            <a:r>
              <a:rPr dirty="0" sz="4550" spc="10">
                <a:latin typeface="Cambria"/>
                <a:cs typeface="Cambria"/>
              </a:rPr>
              <a:t>in</a:t>
            </a:r>
            <a:r>
              <a:rPr dirty="0" sz="4550" spc="-145">
                <a:latin typeface="Cambria"/>
                <a:cs typeface="Cambria"/>
              </a:rPr>
              <a:t> </a:t>
            </a:r>
            <a:r>
              <a:rPr dirty="0" sz="4550" spc="-55">
                <a:latin typeface="Cambria"/>
                <a:cs typeface="Cambria"/>
              </a:rPr>
              <a:t>Helmet</a:t>
            </a:r>
            <a:r>
              <a:rPr dirty="0" sz="4550" spc="-145">
                <a:latin typeface="Cambria"/>
                <a:cs typeface="Cambria"/>
              </a:rPr>
              <a:t> </a:t>
            </a:r>
            <a:r>
              <a:rPr dirty="0" sz="4550" spc="-65">
                <a:latin typeface="Cambria"/>
                <a:cs typeface="Cambria"/>
              </a:rPr>
              <a:t>Detection</a:t>
            </a:r>
            <a:endParaRPr sz="4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4376" y="1190497"/>
            <a:ext cx="3548926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3998" y="1628648"/>
            <a:ext cx="3419741" cy="31530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85"/>
              </a:spcBef>
            </a:pPr>
            <a:r>
              <a:rPr dirty="0" spc="-35"/>
              <a:t>Various </a:t>
            </a:r>
            <a:r>
              <a:rPr dirty="0" spc="95">
                <a:solidFill>
                  <a:srgbClr val="000000"/>
                </a:solidFill>
              </a:rPr>
              <a:t>Machine </a:t>
            </a:r>
            <a:r>
              <a:rPr dirty="0" spc="40">
                <a:solidFill>
                  <a:srgbClr val="000000"/>
                </a:solidFill>
              </a:rPr>
              <a:t>Learning </a:t>
            </a:r>
            <a:r>
              <a:rPr dirty="0" spc="50"/>
              <a:t>techniques </a:t>
            </a:r>
            <a:r>
              <a:rPr dirty="0" spc="60"/>
              <a:t>such </a:t>
            </a:r>
            <a:r>
              <a:rPr dirty="0" spc="-75"/>
              <a:t>as </a:t>
            </a:r>
            <a:r>
              <a:rPr dirty="0" sz="3250" spc="-20" i="1">
                <a:latin typeface="Verdana"/>
                <a:cs typeface="Verdana"/>
              </a:rPr>
              <a:t>object </a:t>
            </a:r>
            <a:r>
              <a:rPr dirty="0" sz="3250" spc="5" i="1">
                <a:latin typeface="Verdana"/>
                <a:cs typeface="Verdana"/>
              </a:rPr>
              <a:t>detection </a:t>
            </a:r>
            <a:r>
              <a:rPr dirty="0" spc="85"/>
              <a:t>and </a:t>
            </a:r>
            <a:r>
              <a:rPr dirty="0" sz="3250" spc="20" i="1">
                <a:latin typeface="Verdana"/>
                <a:cs typeface="Verdana"/>
              </a:rPr>
              <a:t>image </a:t>
            </a:r>
            <a:r>
              <a:rPr dirty="0" sz="3250" spc="25" i="1">
                <a:latin typeface="Verdana"/>
                <a:cs typeface="Verdana"/>
              </a:rPr>
              <a:t> </a:t>
            </a:r>
            <a:r>
              <a:rPr dirty="0" sz="3250" spc="-50" i="1">
                <a:latin typeface="Verdana"/>
                <a:cs typeface="Verdana"/>
              </a:rPr>
              <a:t>classiﬁcation</a:t>
            </a:r>
            <a:r>
              <a:rPr dirty="0" sz="3250" spc="-315" i="1">
                <a:latin typeface="Verdana"/>
                <a:cs typeface="Verdana"/>
              </a:rPr>
              <a:t> </a:t>
            </a:r>
            <a:r>
              <a:rPr dirty="0" spc="75"/>
              <a:t>can</a:t>
            </a:r>
            <a:r>
              <a:rPr dirty="0" spc="-280"/>
              <a:t> </a:t>
            </a:r>
            <a:r>
              <a:rPr dirty="0" spc="95"/>
              <a:t>be</a:t>
            </a:r>
            <a:r>
              <a:rPr dirty="0" spc="-280"/>
              <a:t> </a:t>
            </a:r>
            <a:r>
              <a:rPr dirty="0" spc="55"/>
              <a:t>employed</a:t>
            </a:r>
            <a:r>
              <a:rPr dirty="0" spc="-280"/>
              <a:t> </a:t>
            </a:r>
            <a:r>
              <a:rPr dirty="0" spc="-35"/>
              <a:t>for</a:t>
            </a:r>
            <a:r>
              <a:rPr dirty="0" spc="-280"/>
              <a:t> </a:t>
            </a:r>
            <a:r>
              <a:rPr dirty="0" spc="75">
                <a:solidFill>
                  <a:srgbClr val="000000"/>
                </a:solidFill>
              </a:rPr>
              <a:t>helmet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5">
                <a:solidFill>
                  <a:srgbClr val="000000"/>
                </a:solidFill>
              </a:rPr>
              <a:t>detection</a:t>
            </a:r>
            <a:r>
              <a:rPr dirty="0" spc="5"/>
              <a:t>.</a:t>
            </a:r>
            <a:r>
              <a:rPr dirty="0" spc="-280"/>
              <a:t> </a:t>
            </a:r>
            <a:r>
              <a:rPr dirty="0" spc="-15"/>
              <a:t>These</a:t>
            </a:r>
            <a:r>
              <a:rPr dirty="0" spc="-280"/>
              <a:t> </a:t>
            </a:r>
            <a:r>
              <a:rPr dirty="0" spc="50"/>
              <a:t>techniques</a:t>
            </a:r>
            <a:r>
              <a:rPr dirty="0" spc="-280"/>
              <a:t> </a:t>
            </a:r>
            <a:r>
              <a:rPr dirty="0" spc="-40"/>
              <a:t>involve </a:t>
            </a:r>
            <a:r>
              <a:rPr dirty="0" spc="-1090"/>
              <a:t> </a:t>
            </a:r>
            <a:r>
              <a:rPr dirty="0" spc="20"/>
              <a:t>training</a:t>
            </a:r>
            <a:r>
              <a:rPr dirty="0" spc="-285"/>
              <a:t> </a:t>
            </a:r>
            <a:r>
              <a:rPr dirty="0" spc="65"/>
              <a:t>models</a:t>
            </a:r>
            <a:r>
              <a:rPr dirty="0" spc="-285"/>
              <a:t> </a:t>
            </a:r>
            <a:r>
              <a:rPr dirty="0" spc="95"/>
              <a:t>on</a:t>
            </a:r>
            <a:r>
              <a:rPr dirty="0" spc="-285"/>
              <a:t> </a:t>
            </a:r>
            <a:r>
              <a:rPr dirty="0" spc="-35"/>
              <a:t>diverse</a:t>
            </a:r>
            <a:r>
              <a:rPr dirty="0" spc="-285"/>
              <a:t> </a:t>
            </a:r>
            <a:r>
              <a:rPr dirty="0" spc="-5"/>
              <a:t>datasets</a:t>
            </a:r>
            <a:r>
              <a:rPr dirty="0" spc="-285"/>
              <a:t> </a:t>
            </a:r>
            <a:r>
              <a:rPr dirty="0" spc="20"/>
              <a:t>to</a:t>
            </a:r>
            <a:r>
              <a:rPr dirty="0" spc="-280"/>
              <a:t> </a:t>
            </a:r>
            <a:r>
              <a:rPr dirty="0" spc="-15"/>
              <a:t>accurately</a:t>
            </a:r>
            <a:r>
              <a:rPr dirty="0" spc="-285"/>
              <a:t> </a:t>
            </a:r>
            <a:r>
              <a:rPr dirty="0" spc="15"/>
              <a:t>identify</a:t>
            </a:r>
            <a:r>
              <a:rPr dirty="0" spc="-285"/>
              <a:t> </a:t>
            </a:r>
            <a:r>
              <a:rPr dirty="0" spc="-20"/>
              <a:t>helmets.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5965825" marR="5080">
              <a:lnSpc>
                <a:spcPct val="101200"/>
              </a:lnSpc>
              <a:spcBef>
                <a:spcPts val="50"/>
              </a:spcBef>
            </a:pPr>
            <a:r>
              <a:rPr dirty="0" spc="75"/>
              <a:t>Helmet</a:t>
            </a:r>
            <a:r>
              <a:rPr dirty="0" spc="-250"/>
              <a:t> </a:t>
            </a:r>
            <a:r>
              <a:rPr dirty="0" spc="50"/>
              <a:t>detection</a:t>
            </a:r>
            <a:r>
              <a:rPr dirty="0" spc="-245"/>
              <a:t> </a:t>
            </a:r>
            <a:r>
              <a:rPr dirty="0" spc="55"/>
              <a:t>using</a:t>
            </a:r>
            <a:r>
              <a:rPr dirty="0" spc="-245"/>
              <a:t> </a:t>
            </a:r>
            <a:r>
              <a:rPr dirty="0" sz="2850" spc="25" i="1">
                <a:latin typeface="Verdana"/>
                <a:cs typeface="Verdana"/>
              </a:rPr>
              <a:t>Machine</a:t>
            </a:r>
            <a:r>
              <a:rPr dirty="0" sz="2850" spc="-280" i="1">
                <a:latin typeface="Verdana"/>
                <a:cs typeface="Verdana"/>
              </a:rPr>
              <a:t> </a:t>
            </a:r>
            <a:r>
              <a:rPr dirty="0" sz="2850" spc="-15" i="1">
                <a:latin typeface="Verdana"/>
                <a:cs typeface="Verdana"/>
              </a:rPr>
              <a:t>Learning </a:t>
            </a:r>
            <a:r>
              <a:rPr dirty="0" sz="2850" spc="-990" i="1">
                <a:latin typeface="Verdana"/>
                <a:cs typeface="Verdana"/>
              </a:rPr>
              <a:t> </a:t>
            </a:r>
            <a:r>
              <a:rPr dirty="0" spc="114"/>
              <a:t>h</a:t>
            </a:r>
            <a:r>
              <a:rPr dirty="0" spc="-35"/>
              <a:t>a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45"/>
              <a:t>pp</a:t>
            </a:r>
            <a:r>
              <a:rPr dirty="0" spc="-20"/>
              <a:t>li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75"/>
              <a:t>r</a:t>
            </a:r>
            <a:r>
              <a:rPr dirty="0" spc="105"/>
              <a:t>u</a:t>
            </a:r>
            <a:r>
              <a:rPr dirty="0" spc="130"/>
              <a:t>c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409"/>
              <a:t>, 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05"/>
              <a:t>u</a:t>
            </a:r>
            <a:r>
              <a:rPr dirty="0" spc="-65"/>
              <a:t>f</a:t>
            </a:r>
            <a:r>
              <a:rPr dirty="0" spc="-35"/>
              <a:t>a</a:t>
            </a:r>
            <a:r>
              <a:rPr dirty="0" spc="130"/>
              <a:t>c</a:t>
            </a:r>
            <a:r>
              <a:rPr dirty="0" spc="30"/>
              <a:t>t</a:t>
            </a:r>
            <a:r>
              <a:rPr dirty="0" spc="105"/>
              <a:t>u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145"/>
              <a:t>p</a:t>
            </a:r>
            <a:r>
              <a:rPr dirty="0" spc="50"/>
              <a:t>o</a:t>
            </a:r>
            <a:r>
              <a:rPr dirty="0" spc="-30"/>
              <a:t>r</a:t>
            </a:r>
            <a:r>
              <a:rPr dirty="0" spc="30"/>
              <a:t>t</a:t>
            </a:r>
            <a:r>
              <a:rPr dirty="0" spc="-95"/>
              <a:t>s</a:t>
            </a:r>
            <a:r>
              <a:rPr dirty="0" spc="-420"/>
              <a:t>.</a:t>
            </a:r>
            <a:r>
              <a:rPr dirty="0" spc="-245"/>
              <a:t> </a:t>
            </a:r>
            <a:r>
              <a:rPr dirty="0" spc="-335"/>
              <a:t>I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85"/>
              <a:t>n  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10"/>
              <a:t>o</a:t>
            </a:r>
            <a:r>
              <a:rPr dirty="0" spc="-180"/>
              <a:t>v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-35"/>
              <a:t>a</a:t>
            </a:r>
            <a:r>
              <a:rPr dirty="0" spc="-60"/>
              <a:t>f</a:t>
            </a:r>
            <a:r>
              <a:rPr dirty="0" spc="20"/>
              <a:t>e</a:t>
            </a:r>
            <a:r>
              <a:rPr dirty="0" spc="5"/>
              <a:t>t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-20"/>
              <a:t>t</a:t>
            </a:r>
            <a:r>
              <a:rPr dirty="0" spc="50"/>
              <a:t>o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-20"/>
              <a:t>l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-20"/>
              <a:t>li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15"/>
              <a:t>e  </a:t>
            </a:r>
            <a:r>
              <a:rPr dirty="0" spc="240"/>
              <a:t>m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20"/>
              <a:t>i</a:t>
            </a:r>
            <a:r>
              <a:rPr dirty="0" spc="-20"/>
              <a:t>t</a:t>
            </a:r>
            <a:r>
              <a:rPr dirty="0" spc="50"/>
              <a:t>o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0"/>
              <a:t>o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20"/>
              <a:t>l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-95"/>
              <a:t>s</a:t>
            </a:r>
            <a:r>
              <a:rPr dirty="0" spc="25"/>
              <a:t>k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-35"/>
              <a:t>a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 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69850" y="1486649"/>
            <a:ext cx="7505700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 spc="-55">
                <a:latin typeface="Cambria"/>
                <a:cs typeface="Cambria"/>
              </a:rPr>
              <a:t>Applications</a:t>
            </a:r>
            <a:r>
              <a:rPr dirty="0" sz="4050" spc="-135">
                <a:latin typeface="Cambria"/>
                <a:cs typeface="Cambria"/>
              </a:rPr>
              <a:t> </a:t>
            </a:r>
            <a:r>
              <a:rPr dirty="0" sz="4050" spc="-5">
                <a:latin typeface="Cambria"/>
                <a:cs typeface="Cambria"/>
              </a:rPr>
              <a:t>in</a:t>
            </a:r>
            <a:r>
              <a:rPr dirty="0" sz="4050" spc="-130">
                <a:latin typeface="Cambria"/>
                <a:cs typeface="Cambria"/>
              </a:rPr>
              <a:t> </a:t>
            </a:r>
            <a:r>
              <a:rPr dirty="0" sz="4050" spc="-50">
                <a:latin typeface="Cambria"/>
                <a:cs typeface="Cambria"/>
              </a:rPr>
              <a:t>Different</a:t>
            </a:r>
            <a:r>
              <a:rPr dirty="0" sz="4050" spc="-130">
                <a:latin typeface="Cambria"/>
                <a:cs typeface="Cambria"/>
              </a:rPr>
              <a:t> </a:t>
            </a:r>
            <a:r>
              <a:rPr dirty="0" sz="4050" spc="-70">
                <a:latin typeface="Cambria"/>
                <a:cs typeface="Cambria"/>
              </a:rPr>
              <a:t>Industries</a:t>
            </a:r>
            <a:endParaRPr sz="4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0000"/>
            <a:ext cx="18288000" cy="10277475"/>
            <a:chOff x="0" y="10000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492" y="10000"/>
              <a:ext cx="8020507" cy="1027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33" y="3931958"/>
              <a:ext cx="2992120" cy="2758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5249" y="3404082"/>
            <a:ext cx="7162800" cy="30092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4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220" i="1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35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10" i="1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850" spc="-8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-140" i="1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114" i="1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850" spc="-28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30">
                <a:latin typeface="Verdana"/>
                <a:cs typeface="Verdana"/>
              </a:rPr>
              <a:t>c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solution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safety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across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various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standards.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5">
                <a:latin typeface="Cambria"/>
                <a:cs typeface="Cambria"/>
              </a:rPr>
              <a:t>Conclusion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42935" y="4188657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10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2024-04-05T07:15:43Z</dcterms:created>
  <dcterms:modified xsi:type="dcterms:W3CDTF">2024-04-05T07:15:43Z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2024-04-05T00:00:00Z</vt:filetime>
  </property>
</Properties>
</file>