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8" r:id="rId1"/>
  </p:sldMasterIdLst>
  <p:notesMasterIdLst>
    <p:notesMasterId r:id="rId13"/>
  </p:notesMasterIdLst>
  <p:sldIdLst>
    <p:sldId id="256" r:id="rId2"/>
    <p:sldId id="257" r:id="rId3"/>
    <p:sldId id="267" r:id="rId4"/>
    <p:sldId id="258" r:id="rId5"/>
    <p:sldId id="261" r:id="rId6"/>
    <p:sldId id="259" r:id="rId7"/>
    <p:sldId id="260" r:id="rId8"/>
    <p:sldId id="262" r:id="rId9"/>
    <p:sldId id="263" r:id="rId10"/>
    <p:sldId id="26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D81847-A80E-4D6A-AE00-D7F591B1A413}" type="datetimeFigureOut">
              <a:rPr lang="en-US" smtClean="0"/>
              <a:t>6/5/2023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F00966-B0F7-4514-8243-F5AEAC9DA770}" type="slidenum">
              <a:rPr lang="en-US" smtClean="0"/>
              <a:t>‹#›</a:t>
            </a:fld>
            <a:endParaRPr lang="en-US"/>
          </a:p>
        </p:txBody>
      </p:sp>
    </p:spTree>
    <p:extLst>
      <p:ext uri="{BB962C8B-B14F-4D97-AF65-F5344CB8AC3E}">
        <p14:creationId xmlns:p14="http://schemas.microsoft.com/office/powerpoint/2010/main" val="1844144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7C23D6D6-953A-413C-8DFF-91AC643D5BFC}" type="datetime1">
              <a:rPr lang="en-US" smtClean="0"/>
              <a:t>6/5/2023</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56223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7D03AB7-39C0-4E4A-A79C-B2D43693D5B8}" type="datetime1">
              <a:rPr lang="en-US" smtClean="0"/>
              <a:t>6/5/2023</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165356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B61E5784-226A-4CB6-83D5-2A9167FCDD5D}" type="datetime1">
              <a:rPr lang="en-US" smtClean="0"/>
              <a:t>6/5/2023</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600098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96BC875-AF48-4F03-AE72-81C7255556AC}" type="datetime1">
              <a:rPr lang="en-US" smtClean="0"/>
              <a:t>6/5/2023</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786055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E4F78530-7F70-47CD-8469-5447AD8DA7E1}" type="datetime1">
              <a:rPr lang="en-US" smtClean="0"/>
              <a:t>6/5/2023</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640821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26EB3F6A-C06E-4708-813E-109E8D2D70E2}" type="datetime1">
              <a:rPr lang="en-US" smtClean="0"/>
              <a:t>6/5/2023</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824185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290E2AA5-A3EC-498F-BFA6-B61B9650B3D9}" type="datetime1">
              <a:rPr lang="en-US" smtClean="0"/>
              <a:t>6/5/2023</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758846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FCD86718-131C-4811-87F7-4C67002F47CC}" type="datetime1">
              <a:rPr lang="en-US" smtClean="0"/>
              <a:t>6/5/2023</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567578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F7D2A701-B1C3-4F75-A3C4-BE0FBB2290DC}" type="datetime1">
              <a:rPr lang="en-US" smtClean="0"/>
              <a:t>6/5/2023</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2735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E825980B-A781-4109-BE14-A65B23C31DBA}" type="datetime1">
              <a:rPr lang="en-US" smtClean="0"/>
              <a:t>6/5/2023</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913846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85BA2F24-7FB4-41CB-8109-E25B7A70BAD0}" type="datetime1">
              <a:rPr lang="en-US" smtClean="0"/>
              <a:t>6/5/2023</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983371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15E3A8CE-7694-48F7-BF0E-DEBA4351F244}" type="datetime1">
              <a:rPr lang="en-US" smtClean="0"/>
              <a:t>6/5/2023</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1929034919"/>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 name="Background Fill">
            <a:extLst>
              <a:ext uri="{FF2B5EF4-FFF2-40B4-BE49-F238E27FC236}">
                <a16:creationId xmlns:a16="http://schemas.microsoft.com/office/drawing/2014/main" id="{A7971386-B2B0-4A38-8D3B-8CF23AAA6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31" name="Color Fill">
            <a:extLst>
              <a:ext uri="{FF2B5EF4-FFF2-40B4-BE49-F238E27FC236}">
                <a16:creationId xmlns:a16="http://schemas.microsoft.com/office/drawing/2014/main" id="{96AE4BD0-E2D6-4FE1-9295-59E338A453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32" name="Texture">
            <a:extLst>
              <a:ext uri="{FF2B5EF4-FFF2-40B4-BE49-F238E27FC236}">
                <a16:creationId xmlns:a16="http://schemas.microsoft.com/office/drawing/2014/main" id="{0D29D77D-2D4E-4868-960B-BEDA724F5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7" y="-1"/>
            <a:ext cx="12195048"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pic>
        <p:nvPicPr>
          <p:cNvPr id="6" name="Picture 5" descr="A city skyline with a body of water&#10;&#10;Description automatically generated with low confidence">
            <a:extLst>
              <a:ext uri="{FF2B5EF4-FFF2-40B4-BE49-F238E27FC236}">
                <a16:creationId xmlns:a16="http://schemas.microsoft.com/office/drawing/2014/main" id="{919D563B-14F9-E079-CD85-750B26F15E7D}"/>
              </a:ext>
            </a:extLst>
          </p:cNvPr>
          <p:cNvPicPr>
            <a:picLocks noChangeAspect="1"/>
          </p:cNvPicPr>
          <p:nvPr/>
        </p:nvPicPr>
        <p:blipFill rotWithShape="1">
          <a:blip r:embed="rId3">
            <a:extLst>
              <a:ext uri="{28A0092B-C50C-407E-A947-70E740481C1C}">
                <a14:useLocalDpi xmlns:a14="http://schemas.microsoft.com/office/drawing/2010/main" val="0"/>
              </a:ext>
            </a:extLst>
          </a:blip>
          <a:srcRect l="6583" r="13265" b="-1"/>
          <a:stretch/>
        </p:blipFill>
        <p:spPr>
          <a:xfrm>
            <a:off x="3957208" y="10"/>
            <a:ext cx="8234792" cy="6857990"/>
          </a:xfrm>
          <a:custGeom>
            <a:avLst/>
            <a:gdLst/>
            <a:ahLst/>
            <a:cxnLst/>
            <a:rect l="l" t="t" r="r" b="b"/>
            <a:pathLst>
              <a:path w="8234792" h="6821666">
                <a:moveTo>
                  <a:pt x="2322410" y="0"/>
                </a:moveTo>
                <a:lnTo>
                  <a:pt x="8234792" y="0"/>
                </a:lnTo>
                <a:lnTo>
                  <a:pt x="8234792" y="4503719"/>
                </a:lnTo>
                <a:lnTo>
                  <a:pt x="8215888" y="4629599"/>
                </a:lnTo>
                <a:cubicBezTo>
                  <a:pt x="8049795" y="5454493"/>
                  <a:pt x="7647096" y="6191792"/>
                  <a:pt x="7082996" y="6765066"/>
                </a:cubicBezTo>
                <a:lnTo>
                  <a:pt x="7021717" y="6821666"/>
                </a:lnTo>
                <a:lnTo>
                  <a:pt x="0" y="6821666"/>
                </a:lnTo>
                <a:lnTo>
                  <a:pt x="0" y="3790727"/>
                </a:lnTo>
                <a:cubicBezTo>
                  <a:pt x="0" y="2186928"/>
                  <a:pt x="879517" y="791919"/>
                  <a:pt x="2175128" y="76659"/>
                </a:cubicBezTo>
                <a:close/>
              </a:path>
            </a:pathLst>
          </a:custGeom>
        </p:spPr>
      </p:pic>
      <p:sp>
        <p:nvSpPr>
          <p:cNvPr id="2" name="Title 1">
            <a:extLst>
              <a:ext uri="{FF2B5EF4-FFF2-40B4-BE49-F238E27FC236}">
                <a16:creationId xmlns:a16="http://schemas.microsoft.com/office/drawing/2014/main" id="{974CD882-376C-925D-B61B-677DD695148B}"/>
              </a:ext>
            </a:extLst>
          </p:cNvPr>
          <p:cNvSpPr>
            <a:spLocks noGrp="1"/>
          </p:cNvSpPr>
          <p:nvPr>
            <p:ph type="ctrTitle"/>
          </p:nvPr>
        </p:nvSpPr>
        <p:spPr>
          <a:xfrm>
            <a:off x="634480" y="247449"/>
            <a:ext cx="10487609" cy="1655996"/>
          </a:xfrm>
        </p:spPr>
        <p:txBody>
          <a:bodyPr>
            <a:normAutofit/>
          </a:bodyPr>
          <a:lstStyle/>
          <a:p>
            <a:pPr algn="ctr"/>
            <a:r>
              <a:rPr lang="en-US" dirty="0">
                <a:solidFill>
                  <a:schemeClr val="bg1"/>
                </a:solidFill>
                <a:latin typeface="Times New Roman" panose="02020603050405020304" pitchFamily="18" charset="0"/>
                <a:cs typeface="Times New Roman" panose="02020603050405020304" pitchFamily="18" charset="0"/>
              </a:rPr>
              <a:t>Chicago</a:t>
            </a:r>
            <a:r>
              <a:rPr lang="en-US" dirty="0">
                <a:solidFill>
                  <a:schemeClr val="bg1"/>
                </a:solidFill>
              </a:rPr>
              <a:t> Motor Vehicle Theft Analysis</a:t>
            </a:r>
          </a:p>
        </p:txBody>
      </p:sp>
    </p:spTree>
    <p:extLst>
      <p:ext uri="{BB962C8B-B14F-4D97-AF65-F5344CB8AC3E}">
        <p14:creationId xmlns:p14="http://schemas.microsoft.com/office/powerpoint/2010/main" val="184189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D72B112-0CB8-9A19-EF57-B16B5D509FBB}"/>
              </a:ext>
            </a:extLst>
          </p:cNvPr>
          <p:cNvPicPr>
            <a:picLocks noGrp="1" noChangeAspect="1"/>
          </p:cNvPicPr>
          <p:nvPr>
            <p:ph idx="1"/>
          </p:nvPr>
        </p:nvPicPr>
        <p:blipFill>
          <a:blip r:embed="rId2"/>
          <a:stretch>
            <a:fillRect/>
          </a:stretch>
        </p:blipFill>
        <p:spPr>
          <a:xfrm>
            <a:off x="4909373" y="1402436"/>
            <a:ext cx="3439005" cy="1086002"/>
          </a:xfrm>
        </p:spPr>
      </p:pic>
      <p:pic>
        <p:nvPicPr>
          <p:cNvPr id="7" name="Picture 6">
            <a:extLst>
              <a:ext uri="{FF2B5EF4-FFF2-40B4-BE49-F238E27FC236}">
                <a16:creationId xmlns:a16="http://schemas.microsoft.com/office/drawing/2014/main" id="{9908828A-AD9E-2299-81DA-0670F87F5E7D}"/>
              </a:ext>
            </a:extLst>
          </p:cNvPr>
          <p:cNvPicPr>
            <a:picLocks noChangeAspect="1"/>
          </p:cNvPicPr>
          <p:nvPr/>
        </p:nvPicPr>
        <p:blipFill>
          <a:blip r:embed="rId3"/>
          <a:stretch>
            <a:fillRect/>
          </a:stretch>
        </p:blipFill>
        <p:spPr>
          <a:xfrm>
            <a:off x="8524376" y="255124"/>
            <a:ext cx="3286584" cy="3639058"/>
          </a:xfrm>
          <a:prstGeom prst="rect">
            <a:avLst/>
          </a:prstGeom>
        </p:spPr>
      </p:pic>
      <p:pic>
        <p:nvPicPr>
          <p:cNvPr id="8" name="Content Placeholder 4">
            <a:extLst>
              <a:ext uri="{FF2B5EF4-FFF2-40B4-BE49-F238E27FC236}">
                <a16:creationId xmlns:a16="http://schemas.microsoft.com/office/drawing/2014/main" id="{01F9F217-433D-3D49-BC6A-8A2DEA87C5C8}"/>
              </a:ext>
            </a:extLst>
          </p:cNvPr>
          <p:cNvPicPr>
            <a:picLocks noChangeAspect="1"/>
          </p:cNvPicPr>
          <p:nvPr/>
        </p:nvPicPr>
        <p:blipFill>
          <a:blip r:embed="rId4"/>
          <a:stretch>
            <a:fillRect/>
          </a:stretch>
        </p:blipFill>
        <p:spPr>
          <a:xfrm>
            <a:off x="906952" y="3705045"/>
            <a:ext cx="6306430" cy="1209844"/>
          </a:xfrm>
          <a:prstGeom prst="rect">
            <a:avLst/>
          </a:prstGeom>
        </p:spPr>
      </p:pic>
      <p:pic>
        <p:nvPicPr>
          <p:cNvPr id="9" name="Picture 8">
            <a:extLst>
              <a:ext uri="{FF2B5EF4-FFF2-40B4-BE49-F238E27FC236}">
                <a16:creationId xmlns:a16="http://schemas.microsoft.com/office/drawing/2014/main" id="{FB2705C0-011B-3450-8ACE-712E33F86E73}"/>
              </a:ext>
            </a:extLst>
          </p:cNvPr>
          <p:cNvPicPr>
            <a:picLocks noChangeAspect="1"/>
          </p:cNvPicPr>
          <p:nvPr/>
        </p:nvPicPr>
        <p:blipFill>
          <a:blip r:embed="rId5"/>
          <a:stretch>
            <a:fillRect/>
          </a:stretch>
        </p:blipFill>
        <p:spPr>
          <a:xfrm>
            <a:off x="416346" y="5007479"/>
            <a:ext cx="7287642" cy="1638529"/>
          </a:xfrm>
          <a:prstGeom prst="rect">
            <a:avLst/>
          </a:prstGeom>
        </p:spPr>
      </p:pic>
      <p:sp>
        <p:nvSpPr>
          <p:cNvPr id="10" name="Slide Number Placeholder 9">
            <a:extLst>
              <a:ext uri="{FF2B5EF4-FFF2-40B4-BE49-F238E27FC236}">
                <a16:creationId xmlns:a16="http://schemas.microsoft.com/office/drawing/2014/main" id="{2F0A7049-1FFB-06A6-D9DB-E0B9916F9A01}"/>
              </a:ext>
            </a:extLst>
          </p:cNvPr>
          <p:cNvSpPr>
            <a:spLocks noGrp="1"/>
          </p:cNvSpPr>
          <p:nvPr>
            <p:ph type="sldNum" sz="quarter" idx="12"/>
          </p:nvPr>
        </p:nvSpPr>
        <p:spPr/>
        <p:txBody>
          <a:bodyPr/>
          <a:lstStyle/>
          <a:p>
            <a:fld id="{BD8A8A1B-4E1E-43EF-8A39-7D4A3879B941}" type="slidenum">
              <a:rPr lang="en-US" smtClean="0"/>
              <a:t>10</a:t>
            </a:fld>
            <a:endParaRPr lang="en-US"/>
          </a:p>
        </p:txBody>
      </p:sp>
      <p:sp>
        <p:nvSpPr>
          <p:cNvPr id="11" name="TextBox 10">
            <a:extLst>
              <a:ext uri="{FF2B5EF4-FFF2-40B4-BE49-F238E27FC236}">
                <a16:creationId xmlns:a16="http://schemas.microsoft.com/office/drawing/2014/main" id="{E86E0042-CDBF-9084-B99A-3163953C5F95}"/>
              </a:ext>
            </a:extLst>
          </p:cNvPr>
          <p:cNvSpPr txBox="1"/>
          <p:nvPr/>
        </p:nvSpPr>
        <p:spPr>
          <a:xfrm>
            <a:off x="201285" y="577859"/>
            <a:ext cx="4138401"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Starting with brief analysis, we use the </a:t>
            </a:r>
            <a:r>
              <a:rPr lang="en-US" sz="2000" dirty="0">
                <a:solidFill>
                  <a:srgbClr val="002060"/>
                </a:solidFill>
                <a:latin typeface="Times New Roman" panose="02020603050405020304" pitchFamily="18" charset="0"/>
                <a:cs typeface="Times New Roman" panose="02020603050405020304" pitchFamily="18" charset="0"/>
              </a:rPr>
              <a:t>proc </a:t>
            </a:r>
            <a:r>
              <a:rPr lang="en-US" sz="2000" dirty="0" err="1">
                <a:solidFill>
                  <a:srgbClr val="002060"/>
                </a:solidFill>
                <a:latin typeface="Times New Roman" panose="02020603050405020304" pitchFamily="18" charset="0"/>
                <a:cs typeface="Times New Roman" panose="02020603050405020304" pitchFamily="18" charset="0"/>
              </a:rPr>
              <a:t>freq</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procedure to assess the highest number of car theft by year (the order function sorts the year by frequency highest to lowest)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see years towards the end of the table having unrealistic frequency.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might be and error within the data?</a:t>
            </a:r>
          </a:p>
        </p:txBody>
      </p:sp>
      <p:sp>
        <p:nvSpPr>
          <p:cNvPr id="12" name="TextBox 11">
            <a:extLst>
              <a:ext uri="{FF2B5EF4-FFF2-40B4-BE49-F238E27FC236}">
                <a16:creationId xmlns:a16="http://schemas.microsoft.com/office/drawing/2014/main" id="{D743AAF1-8ECB-D283-E9BD-2A872C8A1E28}"/>
              </a:ext>
            </a:extLst>
          </p:cNvPr>
          <p:cNvSpPr txBox="1"/>
          <p:nvPr/>
        </p:nvSpPr>
        <p:spPr>
          <a:xfrm>
            <a:off x="201285" y="112853"/>
            <a:ext cx="5959375" cy="461665"/>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STEP 6: Data Analysis &amp; Interpretation</a:t>
            </a:r>
          </a:p>
        </p:txBody>
      </p:sp>
      <p:sp>
        <p:nvSpPr>
          <p:cNvPr id="13" name="TextBox 12">
            <a:extLst>
              <a:ext uri="{FF2B5EF4-FFF2-40B4-BE49-F238E27FC236}">
                <a16:creationId xmlns:a16="http://schemas.microsoft.com/office/drawing/2014/main" id="{19BB43B5-C637-BA1A-0A38-010CE78C5BE3}"/>
              </a:ext>
            </a:extLst>
          </p:cNvPr>
          <p:cNvSpPr txBox="1"/>
          <p:nvPr/>
        </p:nvSpPr>
        <p:spPr>
          <a:xfrm>
            <a:off x="7919049" y="4201064"/>
            <a:ext cx="3830991" cy="2862322"/>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can use the </a:t>
            </a:r>
            <a:r>
              <a:rPr lang="en-US" sz="2000" dirty="0">
                <a:solidFill>
                  <a:srgbClr val="002060"/>
                </a:solidFill>
                <a:latin typeface="Times New Roman" panose="02020603050405020304" pitchFamily="18" charset="0"/>
                <a:cs typeface="Times New Roman" panose="02020603050405020304" pitchFamily="18" charset="0"/>
              </a:rPr>
              <a:t>where</a:t>
            </a:r>
            <a:r>
              <a:rPr lang="en-US" sz="2000" dirty="0">
                <a:latin typeface="Times New Roman" panose="02020603050405020304" pitchFamily="18" charset="0"/>
                <a:cs typeface="Times New Roman" panose="02020603050405020304" pitchFamily="18" charset="0"/>
              </a:rPr>
              <a:t> statement and in function to include all the years we see no crimes occurring.</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Our log output says we have 0 observation.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can further check the original data and act as per directions by the manager</a:t>
            </a:r>
          </a:p>
        </p:txBody>
      </p:sp>
    </p:spTree>
    <p:extLst>
      <p:ext uri="{BB962C8B-B14F-4D97-AF65-F5344CB8AC3E}">
        <p14:creationId xmlns:p14="http://schemas.microsoft.com/office/powerpoint/2010/main" val="798562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7282C25-DE47-17B6-B7E9-938169E5DD7F}"/>
              </a:ext>
            </a:extLst>
          </p:cNvPr>
          <p:cNvPicPr>
            <a:picLocks noGrp="1" noChangeAspect="1"/>
          </p:cNvPicPr>
          <p:nvPr>
            <p:ph idx="1"/>
          </p:nvPr>
        </p:nvPicPr>
        <p:blipFill>
          <a:blip r:embed="rId2"/>
          <a:stretch>
            <a:fillRect/>
          </a:stretch>
        </p:blipFill>
        <p:spPr>
          <a:xfrm>
            <a:off x="130313" y="847490"/>
            <a:ext cx="3686689" cy="1247949"/>
          </a:xfrm>
        </p:spPr>
      </p:pic>
      <p:pic>
        <p:nvPicPr>
          <p:cNvPr id="7" name="Picture 6">
            <a:extLst>
              <a:ext uri="{FF2B5EF4-FFF2-40B4-BE49-F238E27FC236}">
                <a16:creationId xmlns:a16="http://schemas.microsoft.com/office/drawing/2014/main" id="{0D7D35E5-B014-A6CD-1338-BD3D37FE2FF3}"/>
              </a:ext>
            </a:extLst>
          </p:cNvPr>
          <p:cNvPicPr>
            <a:picLocks noChangeAspect="1"/>
          </p:cNvPicPr>
          <p:nvPr/>
        </p:nvPicPr>
        <p:blipFill>
          <a:blip r:embed="rId3"/>
          <a:stretch>
            <a:fillRect/>
          </a:stretch>
        </p:blipFill>
        <p:spPr>
          <a:xfrm>
            <a:off x="3898723" y="3555889"/>
            <a:ext cx="3334215" cy="390580"/>
          </a:xfrm>
          <a:prstGeom prst="rect">
            <a:avLst/>
          </a:prstGeom>
        </p:spPr>
      </p:pic>
      <p:pic>
        <p:nvPicPr>
          <p:cNvPr id="9" name="Picture 8">
            <a:extLst>
              <a:ext uri="{FF2B5EF4-FFF2-40B4-BE49-F238E27FC236}">
                <a16:creationId xmlns:a16="http://schemas.microsoft.com/office/drawing/2014/main" id="{BB5395EE-4FC6-870E-230F-AB7E5DDC45AC}"/>
              </a:ext>
            </a:extLst>
          </p:cNvPr>
          <p:cNvPicPr>
            <a:picLocks noChangeAspect="1"/>
          </p:cNvPicPr>
          <p:nvPr/>
        </p:nvPicPr>
        <p:blipFill>
          <a:blip r:embed="rId4"/>
          <a:stretch>
            <a:fillRect/>
          </a:stretch>
        </p:blipFill>
        <p:spPr>
          <a:xfrm>
            <a:off x="329866" y="3620757"/>
            <a:ext cx="2676899" cy="352474"/>
          </a:xfrm>
          <a:prstGeom prst="rect">
            <a:avLst/>
          </a:prstGeom>
        </p:spPr>
      </p:pic>
      <p:pic>
        <p:nvPicPr>
          <p:cNvPr id="11" name="Picture 10">
            <a:extLst>
              <a:ext uri="{FF2B5EF4-FFF2-40B4-BE49-F238E27FC236}">
                <a16:creationId xmlns:a16="http://schemas.microsoft.com/office/drawing/2014/main" id="{914CDBAF-0242-43F2-0912-A12CE7D77DBD}"/>
              </a:ext>
            </a:extLst>
          </p:cNvPr>
          <p:cNvPicPr>
            <a:picLocks noChangeAspect="1"/>
          </p:cNvPicPr>
          <p:nvPr/>
        </p:nvPicPr>
        <p:blipFill>
          <a:blip r:embed="rId5"/>
          <a:stretch>
            <a:fillRect/>
          </a:stretch>
        </p:blipFill>
        <p:spPr>
          <a:xfrm>
            <a:off x="130313" y="4019583"/>
            <a:ext cx="3267531" cy="1286054"/>
          </a:xfrm>
          <a:prstGeom prst="rect">
            <a:avLst/>
          </a:prstGeom>
        </p:spPr>
      </p:pic>
      <p:pic>
        <p:nvPicPr>
          <p:cNvPr id="13" name="Picture 12">
            <a:extLst>
              <a:ext uri="{FF2B5EF4-FFF2-40B4-BE49-F238E27FC236}">
                <a16:creationId xmlns:a16="http://schemas.microsoft.com/office/drawing/2014/main" id="{BA4C884E-E05F-FD63-6FF7-97D33F1B2335}"/>
              </a:ext>
            </a:extLst>
          </p:cNvPr>
          <p:cNvPicPr>
            <a:picLocks noChangeAspect="1"/>
          </p:cNvPicPr>
          <p:nvPr/>
        </p:nvPicPr>
        <p:blipFill>
          <a:blip r:embed="rId6"/>
          <a:stretch>
            <a:fillRect/>
          </a:stretch>
        </p:blipFill>
        <p:spPr>
          <a:xfrm>
            <a:off x="3565301" y="4019583"/>
            <a:ext cx="4001058" cy="2534004"/>
          </a:xfrm>
          <a:prstGeom prst="rect">
            <a:avLst/>
          </a:prstGeom>
        </p:spPr>
      </p:pic>
      <p:pic>
        <p:nvPicPr>
          <p:cNvPr id="15" name="Picture 14">
            <a:extLst>
              <a:ext uri="{FF2B5EF4-FFF2-40B4-BE49-F238E27FC236}">
                <a16:creationId xmlns:a16="http://schemas.microsoft.com/office/drawing/2014/main" id="{054D4065-E758-BEC8-66A2-764CAEE9B765}"/>
              </a:ext>
            </a:extLst>
          </p:cNvPr>
          <p:cNvPicPr>
            <a:picLocks noChangeAspect="1"/>
          </p:cNvPicPr>
          <p:nvPr/>
        </p:nvPicPr>
        <p:blipFill>
          <a:blip r:embed="rId7"/>
          <a:stretch>
            <a:fillRect/>
          </a:stretch>
        </p:blipFill>
        <p:spPr>
          <a:xfrm>
            <a:off x="7901271" y="3565416"/>
            <a:ext cx="2981741" cy="371527"/>
          </a:xfrm>
          <a:prstGeom prst="rect">
            <a:avLst/>
          </a:prstGeom>
        </p:spPr>
      </p:pic>
      <p:pic>
        <p:nvPicPr>
          <p:cNvPr id="17" name="Picture 16">
            <a:extLst>
              <a:ext uri="{FF2B5EF4-FFF2-40B4-BE49-F238E27FC236}">
                <a16:creationId xmlns:a16="http://schemas.microsoft.com/office/drawing/2014/main" id="{433CB6D0-5029-5F65-6F89-328F8DFF0017}"/>
              </a:ext>
            </a:extLst>
          </p:cNvPr>
          <p:cNvPicPr>
            <a:picLocks noChangeAspect="1"/>
          </p:cNvPicPr>
          <p:nvPr/>
        </p:nvPicPr>
        <p:blipFill>
          <a:blip r:embed="rId8"/>
          <a:stretch>
            <a:fillRect/>
          </a:stretch>
        </p:blipFill>
        <p:spPr>
          <a:xfrm>
            <a:off x="7901272" y="4019583"/>
            <a:ext cx="2981741" cy="2770838"/>
          </a:xfrm>
          <a:prstGeom prst="rect">
            <a:avLst/>
          </a:prstGeom>
        </p:spPr>
      </p:pic>
      <p:sp>
        <p:nvSpPr>
          <p:cNvPr id="18" name="Slide Number Placeholder 17">
            <a:extLst>
              <a:ext uri="{FF2B5EF4-FFF2-40B4-BE49-F238E27FC236}">
                <a16:creationId xmlns:a16="http://schemas.microsoft.com/office/drawing/2014/main" id="{85EE38BF-A9DE-3D42-6527-F164F5B8B198}"/>
              </a:ext>
            </a:extLst>
          </p:cNvPr>
          <p:cNvSpPr>
            <a:spLocks noGrp="1"/>
          </p:cNvSpPr>
          <p:nvPr>
            <p:ph type="sldNum" sz="quarter" idx="12"/>
          </p:nvPr>
        </p:nvSpPr>
        <p:spPr/>
        <p:txBody>
          <a:bodyPr/>
          <a:lstStyle/>
          <a:p>
            <a:fld id="{BD8A8A1B-4E1E-43EF-8A39-7D4A3879B941}" type="slidenum">
              <a:rPr lang="en-US" smtClean="0"/>
              <a:t>11</a:t>
            </a:fld>
            <a:endParaRPr lang="en-US" dirty="0"/>
          </a:p>
        </p:txBody>
      </p:sp>
      <p:sp>
        <p:nvSpPr>
          <p:cNvPr id="20" name="TextBox 19">
            <a:extLst>
              <a:ext uri="{FF2B5EF4-FFF2-40B4-BE49-F238E27FC236}">
                <a16:creationId xmlns:a16="http://schemas.microsoft.com/office/drawing/2014/main" id="{2C4E33A0-184A-1292-C096-0D8FD08D74C0}"/>
              </a:ext>
            </a:extLst>
          </p:cNvPr>
          <p:cNvSpPr txBox="1"/>
          <p:nvPr/>
        </p:nvSpPr>
        <p:spPr>
          <a:xfrm>
            <a:off x="4136055" y="974726"/>
            <a:ext cx="7090913"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Lastly we use a simple </a:t>
            </a:r>
            <a:r>
              <a:rPr lang="en-US" sz="2000" dirty="0">
                <a:solidFill>
                  <a:srgbClr val="002060"/>
                </a:solidFill>
                <a:latin typeface="Times New Roman" panose="02020603050405020304" pitchFamily="18" charset="0"/>
                <a:cs typeface="Times New Roman" panose="02020603050405020304" pitchFamily="18" charset="0"/>
              </a:rPr>
              <a:t>macro</a:t>
            </a:r>
            <a:r>
              <a:rPr lang="en-US" sz="2000" dirty="0">
                <a:latin typeface="Times New Roman" panose="02020603050405020304" pitchFamily="18" charset="0"/>
                <a:cs typeface="Times New Roman" panose="02020603050405020304" pitchFamily="18" charset="0"/>
              </a:rPr>
              <a:t> function to create a macro which makes our code less complicated to execute with different variables.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First step involve creating the variables for data and variables</a:t>
            </a:r>
          </a:p>
        </p:txBody>
      </p:sp>
      <p:sp>
        <p:nvSpPr>
          <p:cNvPr id="21" name="TextBox 20">
            <a:extLst>
              <a:ext uri="{FF2B5EF4-FFF2-40B4-BE49-F238E27FC236}">
                <a16:creationId xmlns:a16="http://schemas.microsoft.com/office/drawing/2014/main" id="{74464EF9-39D6-47AE-81B1-99F2D25D16D1}"/>
              </a:ext>
            </a:extLst>
          </p:cNvPr>
          <p:cNvSpPr txBox="1"/>
          <p:nvPr/>
        </p:nvSpPr>
        <p:spPr>
          <a:xfrm>
            <a:off x="329866" y="2595846"/>
            <a:ext cx="11195025"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next step involve calling the macro with data dataset name and the variable of interest. Only changes in the second portion of the macro needs to be changed based on our variable of interest.</a:t>
            </a:r>
          </a:p>
        </p:txBody>
      </p:sp>
    </p:spTree>
    <p:extLst>
      <p:ext uri="{BB962C8B-B14F-4D97-AF65-F5344CB8AC3E}">
        <p14:creationId xmlns:p14="http://schemas.microsoft.com/office/powerpoint/2010/main" val="2802397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2" name="Group 11">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13" name="Oval 12">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Freeform: Shape 13">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5" name="Freeform: Shape 14">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6" name="Freeform: Shape 15">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7"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9"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21" name="Background Fill">
            <a:extLst>
              <a:ext uri="{FF2B5EF4-FFF2-40B4-BE49-F238E27FC236}">
                <a16:creationId xmlns:a16="http://schemas.microsoft.com/office/drawing/2014/main" id="{BE131372-D9E8-4ABB-91DE-7E21E3FFB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3" name="Color Fill">
            <a:extLst>
              <a:ext uri="{FF2B5EF4-FFF2-40B4-BE49-F238E27FC236}">
                <a16:creationId xmlns:a16="http://schemas.microsoft.com/office/drawing/2014/main" id="{C80246C7-15B2-4B1C-A50F-8CA5FFB64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25" name="Group 24">
            <a:extLst>
              <a:ext uri="{FF2B5EF4-FFF2-40B4-BE49-F238E27FC236}">
                <a16:creationId xmlns:a16="http://schemas.microsoft.com/office/drawing/2014/main" id="{FCC9ACE2-9E30-4252-B1E6-43035ABB56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77333" y="0"/>
            <a:ext cx="2214668" cy="6192747"/>
            <a:chOff x="9977333" y="0"/>
            <a:chExt cx="2214668" cy="6192747"/>
          </a:xfrm>
        </p:grpSpPr>
        <p:sp>
          <p:nvSpPr>
            <p:cNvPr id="26" name="Oval 25">
              <a:extLst>
                <a:ext uri="{FF2B5EF4-FFF2-40B4-BE49-F238E27FC236}">
                  <a16:creationId xmlns:a16="http://schemas.microsoft.com/office/drawing/2014/main" id="{F9A30DE4-D169-4137-B79D-72D226BE31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21818" y="3254126"/>
              <a:ext cx="272587" cy="2725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Graphic 9">
              <a:extLst>
                <a:ext uri="{FF2B5EF4-FFF2-40B4-BE49-F238E27FC236}">
                  <a16:creationId xmlns:a16="http://schemas.microsoft.com/office/drawing/2014/main" id="{A83B3C91-59FD-4841-A3B6-0AEC6FF7C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15635" y="2431541"/>
              <a:ext cx="1321642" cy="132164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p>
              <a:pPr lvl="0"/>
              <a:endParaRPr lang="en-US" dirty="0"/>
            </a:p>
          </p:txBody>
        </p:sp>
        <p:sp>
          <p:nvSpPr>
            <p:cNvPr id="28" name="Freeform: Shape 27">
              <a:extLst>
                <a:ext uri="{FF2B5EF4-FFF2-40B4-BE49-F238E27FC236}">
                  <a16:creationId xmlns:a16="http://schemas.microsoft.com/office/drawing/2014/main" id="{694B24A1-6323-41C4-ABCB-71DD71A3D6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041380" y="4795265"/>
              <a:ext cx="1150620" cy="1397482"/>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dirty="0"/>
            </a:p>
          </p:txBody>
        </p:sp>
        <p:sp>
          <p:nvSpPr>
            <p:cNvPr id="29" name="Graphic 9">
              <a:extLst>
                <a:ext uri="{FF2B5EF4-FFF2-40B4-BE49-F238E27FC236}">
                  <a16:creationId xmlns:a16="http://schemas.microsoft.com/office/drawing/2014/main" id="{2358C2FC-3C49-4AE7-BF1E-3A34A9F9A5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9977333" y="0"/>
              <a:ext cx="2214667" cy="2214667"/>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dirty="0"/>
            </a:p>
          </p:txBody>
        </p:sp>
        <p:sp>
          <p:nvSpPr>
            <p:cNvPr id="30" name="Graphic 9">
              <a:extLst>
                <a:ext uri="{FF2B5EF4-FFF2-40B4-BE49-F238E27FC236}">
                  <a16:creationId xmlns:a16="http://schemas.microsoft.com/office/drawing/2014/main" id="{A378C347-A7A9-4827-A4EC-EFAD14266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093324" y="167079"/>
              <a:ext cx="1945697" cy="1945697"/>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7EDF4B39-3457-4E9E-85D3-5041F4131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9982" y="3060222"/>
              <a:ext cx="612019" cy="1733435"/>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grpSp>
      <p:sp>
        <p:nvSpPr>
          <p:cNvPr id="33" name="Texture">
            <a:extLst>
              <a:ext uri="{FF2B5EF4-FFF2-40B4-BE49-F238E27FC236}">
                <a16:creationId xmlns:a16="http://schemas.microsoft.com/office/drawing/2014/main" id="{05FCB4FA-A461-4C52-802B-EBF497907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08EC054B-C0F7-544C-085C-19A44B8172D8}"/>
              </a:ext>
            </a:extLst>
          </p:cNvPr>
          <p:cNvSpPr>
            <a:spLocks noGrp="1"/>
          </p:cNvSpPr>
          <p:nvPr>
            <p:ph type="title"/>
          </p:nvPr>
        </p:nvSpPr>
        <p:spPr>
          <a:xfrm>
            <a:off x="152979" y="194881"/>
            <a:ext cx="9002949" cy="484313"/>
          </a:xfrm>
        </p:spPr>
        <p:txBody>
          <a:bodyPr vert="horz" lIns="91440" tIns="45720" rIns="91440" bIns="45720" rtlCol="0" anchor="b">
            <a:normAutofit/>
          </a:bodyPr>
          <a:lstStyle/>
          <a:p>
            <a:r>
              <a:rPr lang="en-US" sz="2400" dirty="0">
                <a:solidFill>
                  <a:schemeClr val="bg1"/>
                </a:solidFill>
                <a:latin typeface="Times New Roman" panose="02020603050405020304" pitchFamily="18" charset="0"/>
                <a:cs typeface="Times New Roman" panose="02020603050405020304" pitchFamily="18" charset="0"/>
              </a:rPr>
              <a:t>Overview</a:t>
            </a:r>
          </a:p>
        </p:txBody>
      </p:sp>
      <p:sp>
        <p:nvSpPr>
          <p:cNvPr id="4" name="TextBox 3">
            <a:extLst>
              <a:ext uri="{FF2B5EF4-FFF2-40B4-BE49-F238E27FC236}">
                <a16:creationId xmlns:a16="http://schemas.microsoft.com/office/drawing/2014/main" id="{2592F893-3D47-376B-EF1E-74B9F87DD2F9}"/>
              </a:ext>
            </a:extLst>
          </p:cNvPr>
          <p:cNvSpPr txBox="1"/>
          <p:nvPr/>
        </p:nvSpPr>
        <p:spPr>
          <a:xfrm>
            <a:off x="457198" y="993839"/>
            <a:ext cx="11148545" cy="3076291"/>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project involves the analysis of vehicle thefts in the city of Chicago from 2001 until 2022</a:t>
            </a:r>
          </a:p>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will analyze the worst hit neighborhoods within the city and analyze the overall trends</a:t>
            </a:r>
          </a:p>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Dataset: </a:t>
            </a:r>
            <a:r>
              <a:rPr lang="en-US" sz="2000" dirty="0">
                <a:solidFill>
                  <a:srgbClr val="002060"/>
                </a:solidFill>
                <a:latin typeface="Times New Roman" panose="02020603050405020304" pitchFamily="18" charset="0"/>
                <a:cs typeface="Times New Roman" panose="02020603050405020304" pitchFamily="18" charset="0"/>
              </a:rPr>
              <a:t>https://data.cityofchicago.org/Public-Safety/Crimes-2001-to-Present/</a:t>
            </a:r>
            <a:r>
              <a:rPr lang="en-US" sz="2000" dirty="0" err="1">
                <a:solidFill>
                  <a:srgbClr val="002060"/>
                </a:solidFill>
                <a:latin typeface="Times New Roman" panose="02020603050405020304" pitchFamily="18" charset="0"/>
                <a:cs typeface="Times New Roman" panose="02020603050405020304" pitchFamily="18" charset="0"/>
              </a:rPr>
              <a:t>ijzp-q8t2</a:t>
            </a:r>
            <a:endParaRPr lang="en-US" sz="2000" dirty="0">
              <a:solidFill>
                <a:srgbClr val="002060"/>
              </a:solidFill>
              <a:latin typeface="Times New Roman" panose="02020603050405020304" pitchFamily="18" charset="0"/>
              <a:cs typeface="Times New Roman" panose="02020603050405020304" pitchFamily="18" charset="0"/>
            </a:endParaRPr>
          </a:p>
          <a:p>
            <a:pPr marL="342900" indent="-34290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Portfolio: </a:t>
            </a:r>
            <a:r>
              <a:rPr lang="en-US" sz="2000" dirty="0">
                <a:solidFill>
                  <a:srgbClr val="002060"/>
                </a:solidFill>
                <a:latin typeface="Times New Roman" panose="02020603050405020304" pitchFamily="18" charset="0"/>
                <a:cs typeface="Times New Roman" panose="02020603050405020304" pitchFamily="18" charset="0"/>
              </a:rPr>
              <a:t>https://</a:t>
            </a:r>
            <a:r>
              <a:rPr lang="en-US" sz="2000" dirty="0" err="1">
                <a:solidFill>
                  <a:srgbClr val="002060"/>
                </a:solidFill>
                <a:latin typeface="Times New Roman" panose="02020603050405020304" pitchFamily="18" charset="0"/>
                <a:cs typeface="Times New Roman" panose="02020603050405020304" pitchFamily="18" charset="0"/>
              </a:rPr>
              <a:t>muthalibabdul.github.io</a:t>
            </a:r>
            <a:r>
              <a:rPr lang="en-US" sz="2000" dirty="0">
                <a:solidFill>
                  <a:srgbClr val="002060"/>
                </a:solidFill>
                <a:latin typeface="Times New Roman" panose="02020603050405020304" pitchFamily="18" charset="0"/>
                <a:cs typeface="Times New Roman" panose="02020603050405020304" pitchFamily="18" charset="0"/>
              </a:rPr>
              <a:t>/</a:t>
            </a:r>
            <a:r>
              <a:rPr lang="en-US" sz="2000" dirty="0" err="1">
                <a:solidFill>
                  <a:srgbClr val="002060"/>
                </a:solidFill>
                <a:latin typeface="Times New Roman" panose="02020603050405020304" pitchFamily="18" charset="0"/>
                <a:cs typeface="Times New Roman" panose="02020603050405020304" pitchFamily="18" charset="0"/>
              </a:rPr>
              <a:t>Main.Portfolio</a:t>
            </a:r>
            <a:r>
              <a:rPr lang="en-US" sz="2000" dirty="0">
                <a:solidFill>
                  <a:srgbClr val="002060"/>
                </a:solidFill>
                <a:latin typeface="Times New Roman" panose="02020603050405020304" pitchFamily="18" charset="0"/>
                <a:cs typeface="Times New Roman" panose="02020603050405020304" pitchFamily="18" charset="0"/>
              </a:rPr>
              <a:t>/</a:t>
            </a:r>
          </a:p>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Software: SAS Studio 9.4 for Academics</a:t>
            </a:r>
          </a:p>
        </p:txBody>
      </p:sp>
      <p:sp>
        <p:nvSpPr>
          <p:cNvPr id="3" name="Slide Number Placeholder 2">
            <a:extLst>
              <a:ext uri="{FF2B5EF4-FFF2-40B4-BE49-F238E27FC236}">
                <a16:creationId xmlns:a16="http://schemas.microsoft.com/office/drawing/2014/main" id="{F51550A4-E587-12A2-97CC-4B2458B17BA5}"/>
              </a:ext>
            </a:extLst>
          </p:cNvPr>
          <p:cNvSpPr>
            <a:spLocks noGrp="1"/>
          </p:cNvSpPr>
          <p:nvPr>
            <p:ph type="sldNum" sz="quarter" idx="12"/>
          </p:nvPr>
        </p:nvSpPr>
        <p:spPr/>
        <p:txBody>
          <a:bodyPr/>
          <a:lstStyle/>
          <a:p>
            <a:fld id="{BD8A8A1B-4E1E-43EF-8A39-7D4A3879B941}" type="slidenum">
              <a:rPr lang="en-US" smtClean="0"/>
              <a:t>2</a:t>
            </a:fld>
            <a:endParaRPr lang="en-US"/>
          </a:p>
        </p:txBody>
      </p:sp>
    </p:spTree>
    <p:extLst>
      <p:ext uri="{BB962C8B-B14F-4D97-AF65-F5344CB8AC3E}">
        <p14:creationId xmlns:p14="http://schemas.microsoft.com/office/powerpoint/2010/main" val="2371325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B0D007-819F-0A6B-7614-48AF1EF0EC8D}"/>
              </a:ext>
            </a:extLst>
          </p:cNvPr>
          <p:cNvSpPr>
            <a:spLocks noGrp="1"/>
          </p:cNvSpPr>
          <p:nvPr>
            <p:ph idx="1"/>
          </p:nvPr>
        </p:nvSpPr>
        <p:spPr>
          <a:xfrm>
            <a:off x="129396" y="207529"/>
            <a:ext cx="7685037" cy="404948"/>
          </a:xfrm>
        </p:spPr>
        <p:txBody>
          <a:bodyPr/>
          <a:lstStyle/>
          <a:p>
            <a:pPr marL="0" indent="0">
              <a:buNone/>
            </a:pPr>
            <a:r>
              <a:rPr lang="en-US" dirty="0">
                <a:solidFill>
                  <a:schemeClr val="bg1"/>
                </a:solidFill>
                <a:latin typeface="Times New Roman" panose="02020603050405020304" pitchFamily="18" charset="0"/>
                <a:cs typeface="Times New Roman" panose="02020603050405020304" pitchFamily="18" charset="0"/>
              </a:rPr>
              <a:t>STEP 1: DEFINE THE PROBLEM</a:t>
            </a:r>
          </a:p>
        </p:txBody>
      </p:sp>
      <p:sp>
        <p:nvSpPr>
          <p:cNvPr id="4" name="Slide Number Placeholder 3">
            <a:extLst>
              <a:ext uri="{FF2B5EF4-FFF2-40B4-BE49-F238E27FC236}">
                <a16:creationId xmlns:a16="http://schemas.microsoft.com/office/drawing/2014/main" id="{1EA9DB37-D245-E362-DDED-BBE0BE3E30F8}"/>
              </a:ext>
            </a:extLst>
          </p:cNvPr>
          <p:cNvSpPr>
            <a:spLocks noGrp="1"/>
          </p:cNvSpPr>
          <p:nvPr>
            <p:ph type="sldNum" sz="quarter" idx="12"/>
          </p:nvPr>
        </p:nvSpPr>
        <p:spPr/>
        <p:txBody>
          <a:bodyPr/>
          <a:lstStyle/>
          <a:p>
            <a:fld id="{BD8A8A1B-4E1E-43EF-8A39-7D4A3879B941}" type="slidenum">
              <a:rPr lang="en-US" smtClean="0"/>
              <a:t>3</a:t>
            </a:fld>
            <a:endParaRPr lang="en-US"/>
          </a:p>
        </p:txBody>
      </p:sp>
      <p:sp>
        <p:nvSpPr>
          <p:cNvPr id="5" name="TextBox 4">
            <a:extLst>
              <a:ext uri="{FF2B5EF4-FFF2-40B4-BE49-F238E27FC236}">
                <a16:creationId xmlns:a16="http://schemas.microsoft.com/office/drawing/2014/main" id="{981F7469-238B-3840-50B4-396B076283B0}"/>
              </a:ext>
            </a:extLst>
          </p:cNvPr>
          <p:cNvSpPr txBox="1"/>
          <p:nvPr/>
        </p:nvSpPr>
        <p:spPr>
          <a:xfrm>
            <a:off x="336430" y="1181819"/>
            <a:ext cx="8151963" cy="5632311"/>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Crimes are taking over the second most beautiful city of Chicago. In this project we will analyze real world crimes data from Chicago Data Portal and try to answer some of the simple questions like</a:t>
            </a:r>
          </a:p>
          <a:p>
            <a:endParaRPr lang="en-US" sz="20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How many types of crimes have been reported and what are their frequency during the study?</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How many Car Theft cases were reported in the city of Chicago during the year 2001 to 2022?</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How many arrests were made of those reported cases? what is the percentage of arrests made?</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Which year has reported the highest number of car theft in the city?</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What is the worst hit community area in Chicago affected car thefts?</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Which months of the year are more vulnerable to car thefts?</a:t>
            </a:r>
          </a:p>
          <a:p>
            <a:endParaRPr lang="en-US" sz="20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4910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9171666-EC6A-D71F-9C87-15F656258869}"/>
              </a:ext>
            </a:extLst>
          </p:cNvPr>
          <p:cNvPicPr>
            <a:picLocks noGrp="1" noChangeAspect="1"/>
          </p:cNvPicPr>
          <p:nvPr>
            <p:ph idx="1"/>
          </p:nvPr>
        </p:nvPicPr>
        <p:blipFill>
          <a:blip r:embed="rId2"/>
          <a:stretch>
            <a:fillRect/>
          </a:stretch>
        </p:blipFill>
        <p:spPr>
          <a:xfrm>
            <a:off x="508119" y="961032"/>
            <a:ext cx="11175762" cy="1009424"/>
          </a:xfrm>
        </p:spPr>
      </p:pic>
      <p:pic>
        <p:nvPicPr>
          <p:cNvPr id="7" name="Picture 6">
            <a:extLst>
              <a:ext uri="{FF2B5EF4-FFF2-40B4-BE49-F238E27FC236}">
                <a16:creationId xmlns:a16="http://schemas.microsoft.com/office/drawing/2014/main" id="{528A5B34-FADF-A25A-FA1C-A6516EF02282}"/>
              </a:ext>
            </a:extLst>
          </p:cNvPr>
          <p:cNvPicPr>
            <a:picLocks noChangeAspect="1"/>
          </p:cNvPicPr>
          <p:nvPr/>
        </p:nvPicPr>
        <p:blipFill>
          <a:blip r:embed="rId3"/>
          <a:stretch>
            <a:fillRect/>
          </a:stretch>
        </p:blipFill>
        <p:spPr>
          <a:xfrm>
            <a:off x="9248684" y="2202029"/>
            <a:ext cx="2095682" cy="3482642"/>
          </a:xfrm>
          <a:prstGeom prst="rect">
            <a:avLst/>
          </a:prstGeom>
        </p:spPr>
      </p:pic>
      <p:sp>
        <p:nvSpPr>
          <p:cNvPr id="8" name="TextBox 7">
            <a:extLst>
              <a:ext uri="{FF2B5EF4-FFF2-40B4-BE49-F238E27FC236}">
                <a16:creationId xmlns:a16="http://schemas.microsoft.com/office/drawing/2014/main" id="{E5E29C48-669C-210D-3E9A-26613AC05A65}"/>
              </a:ext>
            </a:extLst>
          </p:cNvPr>
          <p:cNvSpPr txBox="1"/>
          <p:nvPr/>
        </p:nvSpPr>
        <p:spPr>
          <a:xfrm>
            <a:off x="304800" y="2400300"/>
            <a:ext cx="7953375" cy="4317977"/>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Using </a:t>
            </a:r>
            <a:r>
              <a:rPr lang="en-US" sz="2000" dirty="0">
                <a:solidFill>
                  <a:srgbClr val="002060"/>
                </a:solidFill>
                <a:latin typeface="Times New Roman" panose="02020603050405020304" pitchFamily="18" charset="0"/>
                <a:cs typeface="Times New Roman" panose="02020603050405020304" pitchFamily="18" charset="0"/>
              </a:rPr>
              <a:t>Proc Import</a:t>
            </a:r>
            <a:r>
              <a:rPr lang="en-US" sz="2000" dirty="0">
                <a:latin typeface="Times New Roman" panose="02020603050405020304" pitchFamily="18" charset="0"/>
                <a:cs typeface="Times New Roman" panose="02020603050405020304" pitchFamily="18" charset="0"/>
              </a:rPr>
              <a:t> function, we first pull the xlsx file into our library. </a:t>
            </a:r>
          </a:p>
          <a:p>
            <a:pPr marL="285750" indent="-285750">
              <a:lnSpc>
                <a:spcPct val="200000"/>
              </a:lnSpc>
              <a:buFont typeface="Arial" panose="020B0604020202020204" pitchFamily="34" charset="0"/>
              <a:buChar char="•"/>
            </a:pPr>
            <a:r>
              <a:rPr lang="en-US" sz="2000" dirty="0">
                <a:solidFill>
                  <a:srgbClr val="002060"/>
                </a:solidFill>
                <a:latin typeface="Times New Roman" panose="02020603050405020304" pitchFamily="18" charset="0"/>
                <a:cs typeface="Times New Roman" panose="02020603050405020304" pitchFamily="18" charset="0"/>
              </a:rPr>
              <a:t>Options</a:t>
            </a:r>
            <a:r>
              <a:rPr lang="en-US" sz="2000" dirty="0">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Validvarname</a:t>
            </a:r>
            <a:r>
              <a:rPr lang="en-US" sz="2000" dirty="0">
                <a:latin typeface="Times New Roman" panose="02020603050405020304" pitchFamily="18" charset="0"/>
                <a:cs typeface="Times New Roman" panose="02020603050405020304" pitchFamily="18" charset="0"/>
              </a:rPr>
              <a:t> enables SAS to specify the variables follow SAS standards</a:t>
            </a:r>
          </a:p>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t>
            </a:r>
            <a:r>
              <a:rPr lang="en-US" sz="2000" dirty="0" err="1">
                <a:solidFill>
                  <a:srgbClr val="002060"/>
                </a:solidFill>
                <a:latin typeface="Times New Roman" panose="02020603050405020304" pitchFamily="18" charset="0"/>
                <a:cs typeface="Times New Roman" panose="02020603050405020304" pitchFamily="18" charset="0"/>
              </a:rPr>
              <a:t>dbms</a:t>
            </a:r>
            <a:r>
              <a:rPr lang="en-US" sz="2000" dirty="0">
                <a:latin typeface="Times New Roman" panose="02020603050405020304" pitchFamily="18" charset="0"/>
                <a:cs typeface="Times New Roman" panose="02020603050405020304" pitchFamily="18" charset="0"/>
              </a:rPr>
              <a:t> function lets us chose the format our data is in.</a:t>
            </a:r>
          </a:p>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Out function creates a library called "</a:t>
            </a:r>
            <a:r>
              <a:rPr lang="en-US" sz="2000" dirty="0" err="1">
                <a:latin typeface="Times New Roman" panose="02020603050405020304" pitchFamily="18" charset="0"/>
                <a:cs typeface="Times New Roman" panose="02020603050405020304" pitchFamily="18" charset="0"/>
              </a:rPr>
              <a:t>mydata</a:t>
            </a:r>
            <a:r>
              <a:rPr lang="en-US" sz="2000" dirty="0">
                <a:latin typeface="Times New Roman" panose="02020603050405020304" pitchFamily="18" charset="0"/>
                <a:cs typeface="Times New Roman" panose="02020603050405020304" pitchFamily="18" charset="0"/>
              </a:rPr>
              <a:t>" with the data set named "</a:t>
            </a:r>
            <a:r>
              <a:rPr lang="en-US" sz="2000" dirty="0" err="1">
                <a:latin typeface="Times New Roman" panose="02020603050405020304" pitchFamily="18" charset="0"/>
                <a:cs typeface="Times New Roman" panose="02020603050405020304" pitchFamily="18" charset="0"/>
              </a:rPr>
              <a:t>crime_out</a:t>
            </a:r>
            <a:r>
              <a:rPr lang="en-US" sz="2000" dirty="0">
                <a:latin typeface="Times New Roman" panose="02020603050405020304" pitchFamily="18" charset="0"/>
                <a:cs typeface="Times New Roman" panose="02020603050405020304" pitchFamily="18" charset="0"/>
              </a:rPr>
              <a:t>"</a:t>
            </a:r>
          </a:p>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Lastly, we can see our data set appears in the library</a:t>
            </a:r>
          </a:p>
        </p:txBody>
      </p:sp>
      <p:sp>
        <p:nvSpPr>
          <p:cNvPr id="2" name="Slide Number Placeholder 1">
            <a:extLst>
              <a:ext uri="{FF2B5EF4-FFF2-40B4-BE49-F238E27FC236}">
                <a16:creationId xmlns:a16="http://schemas.microsoft.com/office/drawing/2014/main" id="{D8D19E51-00DF-B66A-DFC9-E0F8678D1A24}"/>
              </a:ext>
            </a:extLst>
          </p:cNvPr>
          <p:cNvSpPr>
            <a:spLocks noGrp="1"/>
          </p:cNvSpPr>
          <p:nvPr>
            <p:ph type="sldNum" sz="quarter" idx="12"/>
          </p:nvPr>
        </p:nvSpPr>
        <p:spPr/>
        <p:txBody>
          <a:bodyPr/>
          <a:lstStyle/>
          <a:p>
            <a:fld id="{BD8A8A1B-4E1E-43EF-8A39-7D4A3879B941}" type="slidenum">
              <a:rPr lang="en-US" smtClean="0"/>
              <a:t>4</a:t>
            </a:fld>
            <a:endParaRPr lang="en-US"/>
          </a:p>
        </p:txBody>
      </p:sp>
      <p:sp>
        <p:nvSpPr>
          <p:cNvPr id="3" name="TextBox 2">
            <a:extLst>
              <a:ext uri="{FF2B5EF4-FFF2-40B4-BE49-F238E27FC236}">
                <a16:creationId xmlns:a16="http://schemas.microsoft.com/office/drawing/2014/main" id="{772D31BE-62F7-835C-96AB-17D95DB5CA34}"/>
              </a:ext>
            </a:extLst>
          </p:cNvPr>
          <p:cNvSpPr txBox="1"/>
          <p:nvPr/>
        </p:nvSpPr>
        <p:spPr>
          <a:xfrm>
            <a:off x="508119" y="224287"/>
            <a:ext cx="6444772" cy="461665"/>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STEP 2: ACCESSING DATA / DATA IMPORT</a:t>
            </a:r>
          </a:p>
        </p:txBody>
      </p:sp>
    </p:spTree>
    <p:extLst>
      <p:ext uri="{BB962C8B-B14F-4D97-AF65-F5344CB8AC3E}">
        <p14:creationId xmlns:p14="http://schemas.microsoft.com/office/powerpoint/2010/main" val="3945208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E4777EA-6F53-E510-A733-28589CD7D10A}"/>
              </a:ext>
            </a:extLst>
          </p:cNvPr>
          <p:cNvPicPr>
            <a:picLocks noGrp="1" noChangeAspect="1"/>
          </p:cNvPicPr>
          <p:nvPr>
            <p:ph idx="1"/>
          </p:nvPr>
        </p:nvPicPr>
        <p:blipFill>
          <a:blip r:embed="rId2"/>
          <a:stretch>
            <a:fillRect/>
          </a:stretch>
        </p:blipFill>
        <p:spPr>
          <a:xfrm>
            <a:off x="9579" y="672131"/>
            <a:ext cx="6306534" cy="984141"/>
          </a:xfrm>
        </p:spPr>
      </p:pic>
      <p:pic>
        <p:nvPicPr>
          <p:cNvPr id="7" name="Picture 6">
            <a:extLst>
              <a:ext uri="{FF2B5EF4-FFF2-40B4-BE49-F238E27FC236}">
                <a16:creationId xmlns:a16="http://schemas.microsoft.com/office/drawing/2014/main" id="{9DB2290D-5C47-5552-C87D-C9A24E84B394}"/>
              </a:ext>
            </a:extLst>
          </p:cNvPr>
          <p:cNvPicPr>
            <a:picLocks noChangeAspect="1"/>
          </p:cNvPicPr>
          <p:nvPr/>
        </p:nvPicPr>
        <p:blipFill>
          <a:blip r:embed="rId3"/>
          <a:stretch>
            <a:fillRect/>
          </a:stretch>
        </p:blipFill>
        <p:spPr>
          <a:xfrm>
            <a:off x="7465675" y="2288203"/>
            <a:ext cx="4352514" cy="4468919"/>
          </a:xfrm>
          <a:prstGeom prst="rect">
            <a:avLst/>
          </a:prstGeom>
        </p:spPr>
      </p:pic>
      <p:pic>
        <p:nvPicPr>
          <p:cNvPr id="9" name="Picture 8">
            <a:extLst>
              <a:ext uri="{FF2B5EF4-FFF2-40B4-BE49-F238E27FC236}">
                <a16:creationId xmlns:a16="http://schemas.microsoft.com/office/drawing/2014/main" id="{90A0556A-3B41-6B8E-0A30-DC7AE0E2AC7E}"/>
              </a:ext>
            </a:extLst>
          </p:cNvPr>
          <p:cNvPicPr>
            <a:picLocks noChangeAspect="1"/>
          </p:cNvPicPr>
          <p:nvPr/>
        </p:nvPicPr>
        <p:blipFill>
          <a:blip r:embed="rId4"/>
          <a:stretch>
            <a:fillRect/>
          </a:stretch>
        </p:blipFill>
        <p:spPr>
          <a:xfrm>
            <a:off x="6450891" y="100877"/>
            <a:ext cx="5623366" cy="2124738"/>
          </a:xfrm>
          <a:prstGeom prst="rect">
            <a:avLst/>
          </a:prstGeom>
        </p:spPr>
      </p:pic>
      <p:sp>
        <p:nvSpPr>
          <p:cNvPr id="10" name="TextBox 9">
            <a:extLst>
              <a:ext uri="{FF2B5EF4-FFF2-40B4-BE49-F238E27FC236}">
                <a16:creationId xmlns:a16="http://schemas.microsoft.com/office/drawing/2014/main" id="{23AB6E45-BB5C-ACA7-635E-3AD73FE6537A}"/>
              </a:ext>
            </a:extLst>
          </p:cNvPr>
          <p:cNvSpPr txBox="1"/>
          <p:nvPr/>
        </p:nvSpPr>
        <p:spPr>
          <a:xfrm>
            <a:off x="254339" y="1901501"/>
            <a:ext cx="6963359" cy="4317977"/>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Using proc contents, we have a glimpse of what is in the data set. For example, we can see the total observations (rows), variables (columns), data set name</a:t>
            </a:r>
          </a:p>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One of the crucial aspect of proc contents is the being able to see the variables, its type, length of the variable, format, labels</a:t>
            </a:r>
          </a:p>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Contents is one of the crucial steps before we start doing some data analysis/cleaning</a:t>
            </a:r>
          </a:p>
        </p:txBody>
      </p:sp>
      <p:sp>
        <p:nvSpPr>
          <p:cNvPr id="2" name="Slide Number Placeholder 1">
            <a:extLst>
              <a:ext uri="{FF2B5EF4-FFF2-40B4-BE49-F238E27FC236}">
                <a16:creationId xmlns:a16="http://schemas.microsoft.com/office/drawing/2014/main" id="{330C90FC-FA18-E0DB-F201-704CF5777751}"/>
              </a:ext>
            </a:extLst>
          </p:cNvPr>
          <p:cNvSpPr>
            <a:spLocks noGrp="1"/>
          </p:cNvSpPr>
          <p:nvPr>
            <p:ph type="sldNum" sz="quarter" idx="12"/>
          </p:nvPr>
        </p:nvSpPr>
        <p:spPr/>
        <p:txBody>
          <a:bodyPr/>
          <a:lstStyle/>
          <a:p>
            <a:fld id="{BD8A8A1B-4E1E-43EF-8A39-7D4A3879B941}" type="slidenum">
              <a:rPr lang="en-US" smtClean="0"/>
              <a:t>5</a:t>
            </a:fld>
            <a:endParaRPr lang="en-US"/>
          </a:p>
        </p:txBody>
      </p:sp>
      <p:sp>
        <p:nvSpPr>
          <p:cNvPr id="3" name="TextBox 2">
            <a:extLst>
              <a:ext uri="{FF2B5EF4-FFF2-40B4-BE49-F238E27FC236}">
                <a16:creationId xmlns:a16="http://schemas.microsoft.com/office/drawing/2014/main" id="{9169C9F6-4527-277E-6EBD-EEE861D0C6C9}"/>
              </a:ext>
            </a:extLst>
          </p:cNvPr>
          <p:cNvSpPr txBox="1"/>
          <p:nvPr/>
        </p:nvSpPr>
        <p:spPr>
          <a:xfrm>
            <a:off x="379562" y="163902"/>
            <a:ext cx="4753155" cy="461665"/>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Step 3 : Data Exploration</a:t>
            </a:r>
          </a:p>
        </p:txBody>
      </p:sp>
    </p:spTree>
    <p:extLst>
      <p:ext uri="{BB962C8B-B14F-4D97-AF65-F5344CB8AC3E}">
        <p14:creationId xmlns:p14="http://schemas.microsoft.com/office/powerpoint/2010/main" val="1323430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9BF5986-239B-4D2F-6506-4086FA344DC0}"/>
              </a:ext>
            </a:extLst>
          </p:cNvPr>
          <p:cNvPicPr>
            <a:picLocks noGrp="1" noChangeAspect="1"/>
          </p:cNvPicPr>
          <p:nvPr>
            <p:ph idx="1"/>
          </p:nvPr>
        </p:nvPicPr>
        <p:blipFill>
          <a:blip r:embed="rId2"/>
          <a:stretch>
            <a:fillRect/>
          </a:stretch>
        </p:blipFill>
        <p:spPr>
          <a:xfrm>
            <a:off x="418680" y="309615"/>
            <a:ext cx="6147146" cy="1545063"/>
          </a:xfrm>
        </p:spPr>
      </p:pic>
      <p:pic>
        <p:nvPicPr>
          <p:cNvPr id="7" name="Picture 6">
            <a:extLst>
              <a:ext uri="{FF2B5EF4-FFF2-40B4-BE49-F238E27FC236}">
                <a16:creationId xmlns:a16="http://schemas.microsoft.com/office/drawing/2014/main" id="{05986A47-0A0E-D820-6BAF-626DF9B6A04A}"/>
              </a:ext>
            </a:extLst>
          </p:cNvPr>
          <p:cNvPicPr>
            <a:picLocks noChangeAspect="1"/>
          </p:cNvPicPr>
          <p:nvPr/>
        </p:nvPicPr>
        <p:blipFill>
          <a:blip r:embed="rId3"/>
          <a:stretch>
            <a:fillRect/>
          </a:stretch>
        </p:blipFill>
        <p:spPr>
          <a:xfrm>
            <a:off x="6971940" y="59851"/>
            <a:ext cx="5137810" cy="6738297"/>
          </a:xfrm>
          <a:prstGeom prst="rect">
            <a:avLst/>
          </a:prstGeom>
        </p:spPr>
      </p:pic>
      <p:sp>
        <p:nvSpPr>
          <p:cNvPr id="8" name="TextBox 7">
            <a:extLst>
              <a:ext uri="{FF2B5EF4-FFF2-40B4-BE49-F238E27FC236}">
                <a16:creationId xmlns:a16="http://schemas.microsoft.com/office/drawing/2014/main" id="{EE2AEDB0-C6E2-78BC-B172-033126DAC432}"/>
              </a:ext>
            </a:extLst>
          </p:cNvPr>
          <p:cNvSpPr txBox="1"/>
          <p:nvPr/>
        </p:nvSpPr>
        <p:spPr>
          <a:xfrm>
            <a:off x="228600" y="2200275"/>
            <a:ext cx="6591300" cy="3702424"/>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Our focus for this project is "Vehicle Theft". Hence, we will use the </a:t>
            </a:r>
            <a:r>
              <a:rPr lang="en-US" sz="2000" dirty="0">
                <a:solidFill>
                  <a:srgbClr val="002060"/>
                </a:solidFill>
                <a:latin typeface="Times New Roman" panose="02020603050405020304" pitchFamily="18" charset="0"/>
                <a:cs typeface="Times New Roman" panose="02020603050405020304" pitchFamily="18" charset="0"/>
              </a:rPr>
              <a:t>proc </a:t>
            </a:r>
            <a:r>
              <a:rPr lang="en-US" sz="2000" dirty="0" err="1">
                <a:solidFill>
                  <a:srgbClr val="002060"/>
                </a:solidFill>
                <a:latin typeface="Times New Roman" panose="02020603050405020304" pitchFamily="18" charset="0"/>
                <a:cs typeface="Times New Roman" panose="02020603050405020304" pitchFamily="18" charset="0"/>
              </a:rPr>
              <a:t>freq</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procedure to check for different data values within "</a:t>
            </a:r>
            <a:r>
              <a:rPr lang="en-US" sz="2000" dirty="0" err="1">
                <a:latin typeface="Times New Roman" panose="02020603050405020304" pitchFamily="18" charset="0"/>
                <a:cs typeface="Times New Roman" panose="02020603050405020304" pitchFamily="18" charset="0"/>
              </a:rPr>
              <a:t>Primary_Type</a:t>
            </a:r>
            <a:r>
              <a:rPr lang="en-US" sz="2000" dirty="0">
                <a:latin typeface="Times New Roman" panose="02020603050405020304" pitchFamily="18" charset="0"/>
                <a:cs typeface="Times New Roman" panose="02020603050405020304" pitchFamily="18" charset="0"/>
              </a:rPr>
              <a:t>" column and assess if any data value matches our interest.</a:t>
            </a:r>
          </a:p>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can see we have "Motor Vehicle Theft" as one of the </a:t>
            </a:r>
            <a:r>
              <a:rPr lang="en-US" sz="2000" dirty="0" err="1">
                <a:latin typeface="Times New Roman" panose="02020603050405020304" pitchFamily="18" charset="0"/>
                <a:cs typeface="Times New Roman" panose="02020603050405020304" pitchFamily="18" charset="0"/>
              </a:rPr>
              <a:t>Primary_Type</a:t>
            </a:r>
            <a:endParaRPr lang="en-US"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AB2FAF4-87A9-E6DF-C2D1-76D41510D3BE}"/>
              </a:ext>
            </a:extLst>
          </p:cNvPr>
          <p:cNvSpPr>
            <a:spLocks noGrp="1"/>
          </p:cNvSpPr>
          <p:nvPr>
            <p:ph type="sldNum" sz="quarter" idx="12"/>
          </p:nvPr>
        </p:nvSpPr>
        <p:spPr/>
        <p:txBody>
          <a:bodyPr/>
          <a:lstStyle/>
          <a:p>
            <a:fld id="{BD8A8A1B-4E1E-43EF-8A39-7D4A3879B941}" type="slidenum">
              <a:rPr lang="en-US" smtClean="0"/>
              <a:t>6</a:t>
            </a:fld>
            <a:endParaRPr lang="en-US"/>
          </a:p>
        </p:txBody>
      </p:sp>
    </p:spTree>
    <p:extLst>
      <p:ext uri="{BB962C8B-B14F-4D97-AF65-F5344CB8AC3E}">
        <p14:creationId xmlns:p14="http://schemas.microsoft.com/office/powerpoint/2010/main" val="589346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311C14D-82C4-95FF-ED28-BBEE5B7A996D}"/>
              </a:ext>
            </a:extLst>
          </p:cNvPr>
          <p:cNvPicPr>
            <a:picLocks noGrp="1" noChangeAspect="1"/>
          </p:cNvPicPr>
          <p:nvPr>
            <p:ph idx="1"/>
          </p:nvPr>
        </p:nvPicPr>
        <p:blipFill>
          <a:blip r:embed="rId2"/>
          <a:stretch>
            <a:fillRect/>
          </a:stretch>
        </p:blipFill>
        <p:spPr>
          <a:xfrm>
            <a:off x="182057" y="854708"/>
            <a:ext cx="8867053" cy="1448545"/>
          </a:xfrm>
        </p:spPr>
      </p:pic>
      <p:pic>
        <p:nvPicPr>
          <p:cNvPr id="7" name="Picture 6">
            <a:extLst>
              <a:ext uri="{FF2B5EF4-FFF2-40B4-BE49-F238E27FC236}">
                <a16:creationId xmlns:a16="http://schemas.microsoft.com/office/drawing/2014/main" id="{74C142E7-7BD9-34D4-1EFC-C2FFEFDE2AA9}"/>
              </a:ext>
            </a:extLst>
          </p:cNvPr>
          <p:cNvPicPr>
            <a:picLocks noChangeAspect="1"/>
          </p:cNvPicPr>
          <p:nvPr/>
        </p:nvPicPr>
        <p:blipFill>
          <a:blip r:embed="rId3"/>
          <a:stretch>
            <a:fillRect/>
          </a:stretch>
        </p:blipFill>
        <p:spPr>
          <a:xfrm>
            <a:off x="4238820" y="2415396"/>
            <a:ext cx="7897219" cy="3476446"/>
          </a:xfrm>
          <a:prstGeom prst="rect">
            <a:avLst/>
          </a:prstGeom>
        </p:spPr>
      </p:pic>
      <p:sp>
        <p:nvSpPr>
          <p:cNvPr id="8" name="TextBox 7">
            <a:extLst>
              <a:ext uri="{FF2B5EF4-FFF2-40B4-BE49-F238E27FC236}">
                <a16:creationId xmlns:a16="http://schemas.microsoft.com/office/drawing/2014/main" id="{B5E923A5-8764-658B-A5D5-C56FE3853C40}"/>
              </a:ext>
            </a:extLst>
          </p:cNvPr>
          <p:cNvSpPr txBox="1"/>
          <p:nvPr/>
        </p:nvSpPr>
        <p:spPr>
          <a:xfrm>
            <a:off x="257370" y="3068663"/>
            <a:ext cx="3981450" cy="1855764"/>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Using the </a:t>
            </a:r>
            <a:r>
              <a:rPr lang="en-US" sz="2000" dirty="0">
                <a:solidFill>
                  <a:srgbClr val="002060"/>
                </a:solidFill>
                <a:latin typeface="Times New Roman" panose="02020603050405020304" pitchFamily="18" charset="0"/>
                <a:cs typeface="Times New Roman" panose="02020603050405020304" pitchFamily="18" charset="0"/>
              </a:rPr>
              <a:t>keep</a:t>
            </a:r>
            <a:r>
              <a:rPr lang="en-US" sz="2000" dirty="0">
                <a:latin typeface="Times New Roman" panose="02020603050405020304" pitchFamily="18" charset="0"/>
                <a:cs typeface="Times New Roman" panose="02020603050405020304" pitchFamily="18" charset="0"/>
              </a:rPr>
              <a:t> function, we keep only the variables we would be interested for our further analysis</a:t>
            </a:r>
          </a:p>
        </p:txBody>
      </p:sp>
      <p:sp>
        <p:nvSpPr>
          <p:cNvPr id="2" name="Slide Number Placeholder 1">
            <a:extLst>
              <a:ext uri="{FF2B5EF4-FFF2-40B4-BE49-F238E27FC236}">
                <a16:creationId xmlns:a16="http://schemas.microsoft.com/office/drawing/2014/main" id="{E0264644-DE48-2A8B-1CED-67817A1CFB8F}"/>
              </a:ext>
            </a:extLst>
          </p:cNvPr>
          <p:cNvSpPr>
            <a:spLocks noGrp="1"/>
          </p:cNvSpPr>
          <p:nvPr>
            <p:ph type="sldNum" sz="quarter" idx="12"/>
          </p:nvPr>
        </p:nvSpPr>
        <p:spPr/>
        <p:txBody>
          <a:bodyPr/>
          <a:lstStyle/>
          <a:p>
            <a:fld id="{BD8A8A1B-4E1E-43EF-8A39-7D4A3879B941}" type="slidenum">
              <a:rPr lang="en-US" smtClean="0"/>
              <a:t>7</a:t>
            </a:fld>
            <a:endParaRPr lang="en-US"/>
          </a:p>
        </p:txBody>
      </p:sp>
      <p:sp>
        <p:nvSpPr>
          <p:cNvPr id="3" name="TextBox 2">
            <a:extLst>
              <a:ext uri="{FF2B5EF4-FFF2-40B4-BE49-F238E27FC236}">
                <a16:creationId xmlns:a16="http://schemas.microsoft.com/office/drawing/2014/main" id="{5E2A30F6-7E22-946D-3419-378DF5E7CC04}"/>
              </a:ext>
            </a:extLst>
          </p:cNvPr>
          <p:cNvSpPr txBox="1"/>
          <p:nvPr/>
        </p:nvSpPr>
        <p:spPr>
          <a:xfrm>
            <a:off x="189781" y="172528"/>
            <a:ext cx="6538823" cy="461665"/>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STEP 4: DATA CLEANING</a:t>
            </a:r>
          </a:p>
        </p:txBody>
      </p:sp>
    </p:spTree>
    <p:extLst>
      <p:ext uri="{BB962C8B-B14F-4D97-AF65-F5344CB8AC3E}">
        <p14:creationId xmlns:p14="http://schemas.microsoft.com/office/powerpoint/2010/main" val="946141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E2343BB-3F86-DA8F-0E3E-D106172F2B67}"/>
              </a:ext>
            </a:extLst>
          </p:cNvPr>
          <p:cNvPicPr>
            <a:picLocks noGrp="1" noChangeAspect="1"/>
          </p:cNvPicPr>
          <p:nvPr>
            <p:ph idx="1"/>
          </p:nvPr>
        </p:nvPicPr>
        <p:blipFill>
          <a:blip r:embed="rId2"/>
          <a:stretch>
            <a:fillRect/>
          </a:stretch>
        </p:blipFill>
        <p:spPr>
          <a:xfrm>
            <a:off x="151893" y="1022062"/>
            <a:ext cx="7275450" cy="2406938"/>
          </a:xfrm>
        </p:spPr>
      </p:pic>
      <p:pic>
        <p:nvPicPr>
          <p:cNvPr id="7" name="Picture 6">
            <a:extLst>
              <a:ext uri="{FF2B5EF4-FFF2-40B4-BE49-F238E27FC236}">
                <a16:creationId xmlns:a16="http://schemas.microsoft.com/office/drawing/2014/main" id="{A208AC67-CA8B-4127-9FA2-6BE983057FD4}"/>
              </a:ext>
            </a:extLst>
          </p:cNvPr>
          <p:cNvPicPr>
            <a:picLocks noChangeAspect="1"/>
          </p:cNvPicPr>
          <p:nvPr/>
        </p:nvPicPr>
        <p:blipFill>
          <a:blip r:embed="rId3"/>
          <a:stretch>
            <a:fillRect/>
          </a:stretch>
        </p:blipFill>
        <p:spPr>
          <a:xfrm>
            <a:off x="4977441" y="3646567"/>
            <a:ext cx="7034529" cy="2737149"/>
          </a:xfrm>
          <a:prstGeom prst="rect">
            <a:avLst/>
          </a:prstGeom>
        </p:spPr>
      </p:pic>
      <p:sp>
        <p:nvSpPr>
          <p:cNvPr id="2" name="TextBox 1">
            <a:extLst>
              <a:ext uri="{FF2B5EF4-FFF2-40B4-BE49-F238E27FC236}">
                <a16:creationId xmlns:a16="http://schemas.microsoft.com/office/drawing/2014/main" id="{1851C7A6-463B-102A-9E43-421EE4D84039}"/>
              </a:ext>
            </a:extLst>
          </p:cNvPr>
          <p:cNvSpPr txBox="1"/>
          <p:nvPr/>
        </p:nvSpPr>
        <p:spPr>
          <a:xfrm>
            <a:off x="414067" y="258792"/>
            <a:ext cx="4675517" cy="461665"/>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STEP 5: DATA MANIPULATION</a:t>
            </a:r>
          </a:p>
        </p:txBody>
      </p:sp>
      <p:sp>
        <p:nvSpPr>
          <p:cNvPr id="4" name="TextBox 3">
            <a:extLst>
              <a:ext uri="{FF2B5EF4-FFF2-40B4-BE49-F238E27FC236}">
                <a16:creationId xmlns:a16="http://schemas.microsoft.com/office/drawing/2014/main" id="{C57FC947-7440-40FA-737A-EE770D2C13A9}"/>
              </a:ext>
            </a:extLst>
          </p:cNvPr>
          <p:cNvSpPr txBox="1"/>
          <p:nvPr/>
        </p:nvSpPr>
        <p:spPr>
          <a:xfrm>
            <a:off x="7481978" y="675462"/>
            <a:ext cx="4295955" cy="2862322"/>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Here we use the </a:t>
            </a:r>
            <a:r>
              <a:rPr lang="en-US" sz="2000" dirty="0">
                <a:solidFill>
                  <a:srgbClr val="002060"/>
                </a:solidFill>
                <a:latin typeface="Times New Roman" panose="02020603050405020304" pitchFamily="18" charset="0"/>
                <a:cs typeface="Times New Roman" panose="02020603050405020304" pitchFamily="18" charset="0"/>
              </a:rPr>
              <a:t>where</a:t>
            </a:r>
            <a:r>
              <a:rPr lang="en-US" sz="2000" dirty="0">
                <a:latin typeface="Times New Roman" panose="02020603050405020304" pitchFamily="18" charset="0"/>
                <a:cs typeface="Times New Roman" panose="02020603050405020304" pitchFamily="18" charset="0"/>
              </a:rPr>
              <a:t> statement to subset the data based on our interest "MOTOR VEHICLE THEFT"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Then we extract the date portion using </a:t>
            </a:r>
            <a:r>
              <a:rPr lang="en-US" sz="2000" dirty="0" err="1">
                <a:solidFill>
                  <a:srgbClr val="002060"/>
                </a:solidFill>
                <a:latin typeface="Times New Roman" panose="02020603050405020304" pitchFamily="18" charset="0"/>
                <a:cs typeface="Times New Roman" panose="02020603050405020304" pitchFamily="18" charset="0"/>
              </a:rPr>
              <a:t>datepart</a:t>
            </a:r>
            <a:r>
              <a:rPr lang="en-US" sz="2000" dirty="0">
                <a:latin typeface="Times New Roman" panose="02020603050405020304" pitchFamily="18" charset="0"/>
                <a:cs typeface="Times New Roman" panose="02020603050405020304" pitchFamily="18" charset="0"/>
              </a:rPr>
              <a:t> function and format the date to </a:t>
            </a:r>
            <a:r>
              <a:rPr lang="en-US" sz="2000" dirty="0" err="1">
                <a:latin typeface="Times New Roman" panose="02020603050405020304" pitchFamily="18" charset="0"/>
                <a:cs typeface="Times New Roman" panose="02020603050405020304" pitchFamily="18" charset="0"/>
              </a:rPr>
              <a:t>date9</a:t>
            </a:r>
            <a:r>
              <a:rPr lang="en-US" sz="2000" dirty="0">
                <a:latin typeface="Times New Roman" panose="02020603050405020304" pitchFamily="18" charset="0"/>
                <a:cs typeface="Times New Roman" panose="02020603050405020304" pitchFamily="18" charset="0"/>
              </a:rPr>
              <a:t>. format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Lastly we segregate the month, day and year using simple functions for individual analyses</a:t>
            </a:r>
          </a:p>
        </p:txBody>
      </p:sp>
      <p:sp>
        <p:nvSpPr>
          <p:cNvPr id="6" name="TextBox 5">
            <a:extLst>
              <a:ext uri="{FF2B5EF4-FFF2-40B4-BE49-F238E27FC236}">
                <a16:creationId xmlns:a16="http://schemas.microsoft.com/office/drawing/2014/main" id="{B215F3C9-783F-E1D4-3359-D0B2C61C87B6}"/>
              </a:ext>
            </a:extLst>
          </p:cNvPr>
          <p:cNvSpPr txBox="1"/>
          <p:nvPr/>
        </p:nvSpPr>
        <p:spPr>
          <a:xfrm>
            <a:off x="414068" y="3873260"/>
            <a:ext cx="4054415"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can see the changes reflecting in the </a:t>
            </a:r>
            <a:r>
              <a:rPr lang="en-US" sz="2000" dirty="0" err="1">
                <a:latin typeface="Times New Roman" panose="02020603050405020304" pitchFamily="18" charset="0"/>
                <a:cs typeface="Times New Roman" panose="02020603050405020304" pitchFamily="18" charset="0"/>
              </a:rPr>
              <a:t>Primary_Type</a:t>
            </a:r>
            <a:r>
              <a:rPr lang="en-US" sz="2000" dirty="0">
                <a:latin typeface="Times New Roman" panose="02020603050405020304" pitchFamily="18" charset="0"/>
                <a:cs typeface="Times New Roman" panose="02020603050405020304" pitchFamily="18" charset="0"/>
              </a:rPr>
              <a:t> column</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can also see the newly created variables Year, Month and Day</a:t>
            </a:r>
          </a:p>
        </p:txBody>
      </p:sp>
      <p:sp>
        <p:nvSpPr>
          <p:cNvPr id="8" name="Slide Number Placeholder 7">
            <a:extLst>
              <a:ext uri="{FF2B5EF4-FFF2-40B4-BE49-F238E27FC236}">
                <a16:creationId xmlns:a16="http://schemas.microsoft.com/office/drawing/2014/main" id="{2EED0151-A809-B798-7B90-621FE94FD7BE}"/>
              </a:ext>
            </a:extLst>
          </p:cNvPr>
          <p:cNvSpPr>
            <a:spLocks noGrp="1"/>
          </p:cNvSpPr>
          <p:nvPr>
            <p:ph type="sldNum" sz="quarter" idx="12"/>
          </p:nvPr>
        </p:nvSpPr>
        <p:spPr/>
        <p:txBody>
          <a:bodyPr/>
          <a:lstStyle/>
          <a:p>
            <a:fld id="{BD8A8A1B-4E1E-43EF-8A39-7D4A3879B941}" type="slidenum">
              <a:rPr lang="en-US" smtClean="0"/>
              <a:t>8</a:t>
            </a:fld>
            <a:endParaRPr lang="en-US"/>
          </a:p>
        </p:txBody>
      </p:sp>
    </p:spTree>
    <p:extLst>
      <p:ext uri="{BB962C8B-B14F-4D97-AF65-F5344CB8AC3E}">
        <p14:creationId xmlns:p14="http://schemas.microsoft.com/office/powerpoint/2010/main" val="1730941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49BE50A-6E8B-758B-1955-60DC767CF6BD}"/>
              </a:ext>
            </a:extLst>
          </p:cNvPr>
          <p:cNvPicPr>
            <a:picLocks noGrp="1" noChangeAspect="1"/>
          </p:cNvPicPr>
          <p:nvPr>
            <p:ph idx="1"/>
          </p:nvPr>
        </p:nvPicPr>
        <p:blipFill>
          <a:blip r:embed="rId2"/>
          <a:stretch>
            <a:fillRect/>
          </a:stretch>
        </p:blipFill>
        <p:spPr>
          <a:xfrm>
            <a:off x="219450" y="2733799"/>
            <a:ext cx="3419952" cy="1286054"/>
          </a:xfrm>
        </p:spPr>
      </p:pic>
      <p:pic>
        <p:nvPicPr>
          <p:cNvPr id="7" name="Picture 6">
            <a:extLst>
              <a:ext uri="{FF2B5EF4-FFF2-40B4-BE49-F238E27FC236}">
                <a16:creationId xmlns:a16="http://schemas.microsoft.com/office/drawing/2014/main" id="{CDFF0591-3C8C-5B49-8267-EB1549735DB5}"/>
              </a:ext>
            </a:extLst>
          </p:cNvPr>
          <p:cNvPicPr>
            <a:picLocks noChangeAspect="1"/>
          </p:cNvPicPr>
          <p:nvPr/>
        </p:nvPicPr>
        <p:blipFill>
          <a:blip r:embed="rId3"/>
          <a:stretch>
            <a:fillRect/>
          </a:stretch>
        </p:blipFill>
        <p:spPr>
          <a:xfrm>
            <a:off x="219450" y="4476858"/>
            <a:ext cx="3419951" cy="1286054"/>
          </a:xfrm>
          <a:prstGeom prst="rect">
            <a:avLst/>
          </a:prstGeom>
        </p:spPr>
      </p:pic>
      <p:pic>
        <p:nvPicPr>
          <p:cNvPr id="9" name="Picture 8">
            <a:extLst>
              <a:ext uri="{FF2B5EF4-FFF2-40B4-BE49-F238E27FC236}">
                <a16:creationId xmlns:a16="http://schemas.microsoft.com/office/drawing/2014/main" id="{79D00AD3-8033-7A1C-AD83-DB58ABFF6E62}"/>
              </a:ext>
            </a:extLst>
          </p:cNvPr>
          <p:cNvPicPr>
            <a:picLocks noChangeAspect="1"/>
          </p:cNvPicPr>
          <p:nvPr/>
        </p:nvPicPr>
        <p:blipFill>
          <a:blip r:embed="rId4"/>
          <a:stretch>
            <a:fillRect/>
          </a:stretch>
        </p:blipFill>
        <p:spPr>
          <a:xfrm>
            <a:off x="4329204" y="3006246"/>
            <a:ext cx="7327957" cy="2619382"/>
          </a:xfrm>
          <a:prstGeom prst="rect">
            <a:avLst/>
          </a:prstGeom>
        </p:spPr>
      </p:pic>
      <p:sp>
        <p:nvSpPr>
          <p:cNvPr id="10" name="Slide Number Placeholder 9">
            <a:extLst>
              <a:ext uri="{FF2B5EF4-FFF2-40B4-BE49-F238E27FC236}">
                <a16:creationId xmlns:a16="http://schemas.microsoft.com/office/drawing/2014/main" id="{F9BD1A59-FC68-CAF8-D0F6-1102C1486459}"/>
              </a:ext>
            </a:extLst>
          </p:cNvPr>
          <p:cNvSpPr>
            <a:spLocks noGrp="1"/>
          </p:cNvSpPr>
          <p:nvPr>
            <p:ph type="sldNum" sz="quarter" idx="12"/>
          </p:nvPr>
        </p:nvSpPr>
        <p:spPr/>
        <p:txBody>
          <a:bodyPr/>
          <a:lstStyle/>
          <a:p>
            <a:fld id="{BD8A8A1B-4E1E-43EF-8A39-7D4A3879B941}" type="slidenum">
              <a:rPr lang="en-US" smtClean="0"/>
              <a:t>9</a:t>
            </a:fld>
            <a:endParaRPr lang="en-US"/>
          </a:p>
        </p:txBody>
      </p:sp>
      <p:sp>
        <p:nvSpPr>
          <p:cNvPr id="11" name="TextBox 10">
            <a:extLst>
              <a:ext uri="{FF2B5EF4-FFF2-40B4-BE49-F238E27FC236}">
                <a16:creationId xmlns:a16="http://schemas.microsoft.com/office/drawing/2014/main" id="{294837ED-259C-AA09-7166-9B3AC25FC03D}"/>
              </a:ext>
            </a:extLst>
          </p:cNvPr>
          <p:cNvSpPr txBox="1"/>
          <p:nvPr/>
        </p:nvSpPr>
        <p:spPr>
          <a:xfrm>
            <a:off x="189781" y="799467"/>
            <a:ext cx="11050438"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Next we use </a:t>
            </a:r>
            <a:r>
              <a:rPr lang="en-US" sz="2000" dirty="0">
                <a:solidFill>
                  <a:srgbClr val="002060"/>
                </a:solidFill>
                <a:latin typeface="Times New Roman" panose="02020603050405020304" pitchFamily="18" charset="0"/>
                <a:cs typeface="Times New Roman" panose="02020603050405020304" pitchFamily="18" charset="0"/>
              </a:rPr>
              <a:t>proc format </a:t>
            </a:r>
            <a:r>
              <a:rPr lang="en-US" sz="2000" dirty="0">
                <a:latin typeface="Times New Roman" panose="02020603050405020304" pitchFamily="18" charset="0"/>
                <a:cs typeface="Times New Roman" panose="02020603050405020304" pitchFamily="18" charset="0"/>
              </a:rPr>
              <a:t>to create a format to make the Arrest column eligible for presentation.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can also use a simple </a:t>
            </a:r>
            <a:r>
              <a:rPr lang="en-US" sz="2000" dirty="0">
                <a:solidFill>
                  <a:srgbClr val="002060"/>
                </a:solidFill>
                <a:latin typeface="Times New Roman" panose="02020603050405020304" pitchFamily="18" charset="0"/>
                <a:cs typeface="Times New Roman" panose="02020603050405020304" pitchFamily="18" charset="0"/>
              </a:rPr>
              <a:t>IF-THEN</a:t>
            </a:r>
            <a:r>
              <a:rPr lang="en-US" sz="2000" dirty="0">
                <a:latin typeface="Times New Roman" panose="02020603050405020304" pitchFamily="18" charset="0"/>
                <a:cs typeface="Times New Roman" panose="02020603050405020304" pitchFamily="18" charset="0"/>
              </a:rPr>
              <a:t> statement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On the left top portion of the code, we first create the format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Next, in the code section below, we use the format </a:t>
            </a:r>
            <a:r>
              <a:rPr lang="en-US" sz="2000" dirty="0" err="1">
                <a:latin typeface="Times New Roman" panose="02020603050405020304" pitchFamily="18" charset="0"/>
                <a:cs typeface="Times New Roman" panose="02020603050405020304" pitchFamily="18" charset="0"/>
              </a:rPr>
              <a:t>arr</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Lastly, on the right we can see the changes reflecting accordingly</a:t>
            </a:r>
          </a:p>
        </p:txBody>
      </p:sp>
    </p:spTree>
    <p:extLst>
      <p:ext uri="{BB962C8B-B14F-4D97-AF65-F5344CB8AC3E}">
        <p14:creationId xmlns:p14="http://schemas.microsoft.com/office/powerpoint/2010/main" val="3595825200"/>
      </p:ext>
    </p:extLst>
  </p:cSld>
  <p:clrMapOvr>
    <a:masterClrMapping/>
  </p:clrMapOvr>
</p:sld>
</file>

<file path=ppt/theme/theme1.xml><?xml version="1.0" encoding="utf-8"?>
<a:theme xmlns:a="http://schemas.openxmlformats.org/drawingml/2006/main" name="TropicVTI">
  <a:themeElements>
    <a:clrScheme name="AnalogousFromDarkSeedLeftStep">
      <a:dk1>
        <a:srgbClr val="000000"/>
      </a:dk1>
      <a:lt1>
        <a:srgbClr val="FFFFFF"/>
      </a:lt1>
      <a:dk2>
        <a:srgbClr val="30321C"/>
      </a:dk2>
      <a:lt2>
        <a:srgbClr val="F2F0F3"/>
      </a:lt2>
      <a:accent1>
        <a:srgbClr val="7BAE44"/>
      </a:accent1>
      <a:accent2>
        <a:srgbClr val="A0A737"/>
      </a:accent2>
      <a:accent3>
        <a:srgbClr val="C39A4D"/>
      </a:accent3>
      <a:accent4>
        <a:srgbClr val="B1573B"/>
      </a:accent4>
      <a:accent5>
        <a:srgbClr val="C34D62"/>
      </a:accent5>
      <a:accent6>
        <a:srgbClr val="B13B82"/>
      </a:accent6>
      <a:hlink>
        <a:srgbClr val="C65557"/>
      </a:hlink>
      <a:folHlink>
        <a:srgbClr val="7F7F7F"/>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oragnic theme</Template>
  <TotalTime>2953</TotalTime>
  <Words>786</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Gill Sans Nova</vt:lpstr>
      <vt:lpstr>Times New Roman</vt:lpstr>
      <vt:lpstr>TropicVTI</vt:lpstr>
      <vt:lpstr>Chicago Motor Vehicle Theft Analysis</vt:lpstr>
      <vt:lpstr>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Chicago Motor Vehicle Theft Analysis</dc:title>
  <dc:creator>abdul muthalib</dc:creator>
  <cp:lastModifiedBy>abdul muthalib</cp:lastModifiedBy>
  <cp:revision>3</cp:revision>
  <dcterms:created xsi:type="dcterms:W3CDTF">2023-06-04T21:59:55Z</dcterms:created>
  <dcterms:modified xsi:type="dcterms:W3CDTF">2023-06-07T00:14:23Z</dcterms:modified>
</cp:coreProperties>
</file>