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4"/>
  </p:notesMasterIdLst>
  <p:sldIdLst>
    <p:sldId id="256" r:id="rId2"/>
    <p:sldId id="257" r:id="rId3"/>
    <p:sldId id="267" r:id="rId4"/>
    <p:sldId id="258" r:id="rId5"/>
    <p:sldId id="261" r:id="rId6"/>
    <p:sldId id="259" r:id="rId7"/>
    <p:sldId id="260" r:id="rId8"/>
    <p:sldId id="262" r:id="rId9"/>
    <p:sldId id="263" r:id="rId10"/>
    <p:sldId id="264"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81847-A80E-4D6A-AE00-D7F591B1A413}"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0966-B0F7-4514-8243-F5AEAC9DA770}" type="slidenum">
              <a:rPr lang="en-US" smtClean="0"/>
              <a:t>‹#›</a:t>
            </a:fld>
            <a:endParaRPr lang="en-US"/>
          </a:p>
        </p:txBody>
      </p:sp>
    </p:spTree>
    <p:extLst>
      <p:ext uri="{BB962C8B-B14F-4D97-AF65-F5344CB8AC3E}">
        <p14:creationId xmlns:p14="http://schemas.microsoft.com/office/powerpoint/2010/main" val="184414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7C23D6D6-953A-413C-8DFF-91AC643D5BFC}" type="datetime1">
              <a:rPr lang="en-US" smtClean="0"/>
              <a:t>6/11/2023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6223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7D03AB7-39C0-4E4A-A79C-B2D43693D5B8}" type="datetime1">
              <a:rPr lang="en-US" smtClean="0"/>
              <a:t>6/11/2023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6535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B61E5784-226A-4CB6-83D5-2A9167FCDD5D}" type="datetime1">
              <a:rPr lang="en-US" smtClean="0"/>
              <a:t>6/11/2023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0009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96BC875-AF48-4F03-AE72-81C7255556AC}" type="datetime1">
              <a:rPr lang="en-US" smtClean="0"/>
              <a:t>6/11/2023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605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E4F78530-7F70-47CD-8469-5447AD8DA7E1}" type="datetime1">
              <a:rPr lang="en-US" smtClean="0"/>
              <a:t>6/11/2023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4082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26EB3F6A-C06E-4708-813E-109E8D2D70E2}" type="datetime1">
              <a:rPr lang="en-US" smtClean="0"/>
              <a:t>6/11/2023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2418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290E2AA5-A3EC-498F-BFA6-B61B9650B3D9}" type="datetime1">
              <a:rPr lang="en-US" smtClean="0"/>
              <a:t>6/11/2023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5884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FCD86718-131C-4811-87F7-4C67002F47CC}" type="datetime1">
              <a:rPr lang="en-US" smtClean="0"/>
              <a:t>6/11/2023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757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F7D2A701-B1C3-4F75-A3C4-BE0FBB2290DC}" type="datetime1">
              <a:rPr lang="en-US" smtClean="0"/>
              <a:t>6/11/2023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735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E825980B-A781-4109-BE14-A65B23C31DBA}" type="datetime1">
              <a:rPr lang="en-US" smtClean="0"/>
              <a:t>6/11/2023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384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85BA2F24-7FB4-41CB-8109-E25B7A70BAD0}" type="datetime1">
              <a:rPr lang="en-US" smtClean="0"/>
              <a:t>6/11/2023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8337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15E3A8CE-7694-48F7-BF0E-DEBA4351F244}" type="datetime1">
              <a:rPr lang="en-US" smtClean="0"/>
              <a:t>6/11/2023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92903491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2"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pic>
        <p:nvPicPr>
          <p:cNvPr id="6" name="Picture 5" descr="A city skyline with a body of water&#10;&#10;Description automatically generated with low confidence">
            <a:extLst>
              <a:ext uri="{FF2B5EF4-FFF2-40B4-BE49-F238E27FC236}">
                <a16:creationId xmlns:a16="http://schemas.microsoft.com/office/drawing/2014/main" id="{919D563B-14F9-E079-CD85-750B26F15E7D}"/>
              </a:ext>
            </a:extLst>
          </p:cNvPr>
          <p:cNvPicPr>
            <a:picLocks noChangeAspect="1"/>
          </p:cNvPicPr>
          <p:nvPr/>
        </p:nvPicPr>
        <p:blipFill rotWithShape="1">
          <a:blip r:embed="rId3">
            <a:extLst>
              <a:ext uri="{28A0092B-C50C-407E-A947-70E740481C1C}">
                <a14:useLocalDpi xmlns:a14="http://schemas.microsoft.com/office/drawing/2010/main" val="0"/>
              </a:ext>
            </a:extLst>
          </a:blip>
          <a:srcRect l="6583" r="13265" b="-1"/>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
        <p:nvSpPr>
          <p:cNvPr id="2" name="Title 1">
            <a:extLst>
              <a:ext uri="{FF2B5EF4-FFF2-40B4-BE49-F238E27FC236}">
                <a16:creationId xmlns:a16="http://schemas.microsoft.com/office/drawing/2014/main" id="{974CD882-376C-925D-B61B-677DD695148B}"/>
              </a:ext>
            </a:extLst>
          </p:cNvPr>
          <p:cNvSpPr>
            <a:spLocks noGrp="1"/>
          </p:cNvSpPr>
          <p:nvPr>
            <p:ph type="ctrTitle"/>
          </p:nvPr>
        </p:nvSpPr>
        <p:spPr>
          <a:xfrm>
            <a:off x="634480" y="247449"/>
            <a:ext cx="10487609" cy="1655996"/>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Chicago</a:t>
            </a:r>
            <a:r>
              <a:rPr lang="en-US" dirty="0">
                <a:solidFill>
                  <a:schemeClr val="bg1"/>
                </a:solidFill>
              </a:rPr>
              <a:t> Motor Vehicle Theft Analysis</a:t>
            </a:r>
          </a:p>
        </p:txBody>
      </p:sp>
    </p:spTree>
    <p:extLst>
      <p:ext uri="{BB962C8B-B14F-4D97-AF65-F5344CB8AC3E}">
        <p14:creationId xmlns:p14="http://schemas.microsoft.com/office/powerpoint/2010/main" val="18418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72B112-0CB8-9A19-EF57-B16B5D509FBB}"/>
              </a:ext>
            </a:extLst>
          </p:cNvPr>
          <p:cNvPicPr>
            <a:picLocks noGrp="1" noChangeAspect="1"/>
          </p:cNvPicPr>
          <p:nvPr>
            <p:ph idx="1"/>
          </p:nvPr>
        </p:nvPicPr>
        <p:blipFill>
          <a:blip r:embed="rId2"/>
          <a:stretch>
            <a:fillRect/>
          </a:stretch>
        </p:blipFill>
        <p:spPr>
          <a:xfrm>
            <a:off x="4909373" y="1402436"/>
            <a:ext cx="3439005" cy="1086002"/>
          </a:xfrm>
        </p:spPr>
      </p:pic>
      <p:pic>
        <p:nvPicPr>
          <p:cNvPr id="7" name="Picture 6">
            <a:extLst>
              <a:ext uri="{FF2B5EF4-FFF2-40B4-BE49-F238E27FC236}">
                <a16:creationId xmlns:a16="http://schemas.microsoft.com/office/drawing/2014/main" id="{9908828A-AD9E-2299-81DA-0670F87F5E7D}"/>
              </a:ext>
            </a:extLst>
          </p:cNvPr>
          <p:cNvPicPr>
            <a:picLocks noChangeAspect="1"/>
          </p:cNvPicPr>
          <p:nvPr/>
        </p:nvPicPr>
        <p:blipFill>
          <a:blip r:embed="rId3"/>
          <a:stretch>
            <a:fillRect/>
          </a:stretch>
        </p:blipFill>
        <p:spPr>
          <a:xfrm>
            <a:off x="8524376" y="255124"/>
            <a:ext cx="3286584" cy="3639058"/>
          </a:xfrm>
          <a:prstGeom prst="rect">
            <a:avLst/>
          </a:prstGeom>
        </p:spPr>
      </p:pic>
      <p:pic>
        <p:nvPicPr>
          <p:cNvPr id="8" name="Content Placeholder 4">
            <a:extLst>
              <a:ext uri="{FF2B5EF4-FFF2-40B4-BE49-F238E27FC236}">
                <a16:creationId xmlns:a16="http://schemas.microsoft.com/office/drawing/2014/main" id="{01F9F217-433D-3D49-BC6A-8A2DEA87C5C8}"/>
              </a:ext>
            </a:extLst>
          </p:cNvPr>
          <p:cNvPicPr>
            <a:picLocks noChangeAspect="1"/>
          </p:cNvPicPr>
          <p:nvPr/>
        </p:nvPicPr>
        <p:blipFill>
          <a:blip r:embed="rId4"/>
          <a:stretch>
            <a:fillRect/>
          </a:stretch>
        </p:blipFill>
        <p:spPr>
          <a:xfrm>
            <a:off x="906952" y="3705045"/>
            <a:ext cx="6306430" cy="1209844"/>
          </a:xfrm>
          <a:prstGeom prst="rect">
            <a:avLst/>
          </a:prstGeom>
        </p:spPr>
      </p:pic>
      <p:pic>
        <p:nvPicPr>
          <p:cNvPr id="9" name="Picture 8">
            <a:extLst>
              <a:ext uri="{FF2B5EF4-FFF2-40B4-BE49-F238E27FC236}">
                <a16:creationId xmlns:a16="http://schemas.microsoft.com/office/drawing/2014/main" id="{FB2705C0-011B-3450-8ACE-712E33F86E73}"/>
              </a:ext>
            </a:extLst>
          </p:cNvPr>
          <p:cNvPicPr>
            <a:picLocks noChangeAspect="1"/>
          </p:cNvPicPr>
          <p:nvPr/>
        </p:nvPicPr>
        <p:blipFill>
          <a:blip r:embed="rId5"/>
          <a:stretch>
            <a:fillRect/>
          </a:stretch>
        </p:blipFill>
        <p:spPr>
          <a:xfrm>
            <a:off x="416346" y="5007479"/>
            <a:ext cx="7287642" cy="1638529"/>
          </a:xfrm>
          <a:prstGeom prst="rect">
            <a:avLst/>
          </a:prstGeom>
        </p:spPr>
      </p:pic>
      <p:sp>
        <p:nvSpPr>
          <p:cNvPr id="10" name="Slide Number Placeholder 9">
            <a:extLst>
              <a:ext uri="{FF2B5EF4-FFF2-40B4-BE49-F238E27FC236}">
                <a16:creationId xmlns:a16="http://schemas.microsoft.com/office/drawing/2014/main" id="{2F0A7049-1FFB-06A6-D9DB-E0B9916F9A01}"/>
              </a:ext>
            </a:extLst>
          </p:cNvPr>
          <p:cNvSpPr>
            <a:spLocks noGrp="1"/>
          </p:cNvSpPr>
          <p:nvPr>
            <p:ph type="sldNum" sz="quarter" idx="12"/>
          </p:nvPr>
        </p:nvSpPr>
        <p:spPr/>
        <p:txBody>
          <a:bodyPr/>
          <a:lstStyle/>
          <a:p>
            <a:fld id="{BD8A8A1B-4E1E-43EF-8A39-7D4A3879B941}" type="slidenum">
              <a:rPr lang="en-US" smtClean="0"/>
              <a:t>10</a:t>
            </a:fld>
            <a:endParaRPr lang="en-US"/>
          </a:p>
        </p:txBody>
      </p:sp>
      <p:sp>
        <p:nvSpPr>
          <p:cNvPr id="11" name="TextBox 10">
            <a:extLst>
              <a:ext uri="{FF2B5EF4-FFF2-40B4-BE49-F238E27FC236}">
                <a16:creationId xmlns:a16="http://schemas.microsoft.com/office/drawing/2014/main" id="{E86E0042-CDBF-9084-B99A-3163953C5F95}"/>
              </a:ext>
            </a:extLst>
          </p:cNvPr>
          <p:cNvSpPr txBox="1"/>
          <p:nvPr/>
        </p:nvSpPr>
        <p:spPr>
          <a:xfrm>
            <a:off x="201285" y="577859"/>
            <a:ext cx="413840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Starting with brief analysis, we use the </a:t>
            </a:r>
            <a:r>
              <a:rPr lang="en-US" sz="2000" dirty="0">
                <a:solidFill>
                  <a:srgbClr val="002060"/>
                </a:solidFill>
                <a:latin typeface="Times New Roman" panose="02020603050405020304" pitchFamily="18" charset="0"/>
                <a:cs typeface="Times New Roman" panose="02020603050405020304" pitchFamily="18" charset="0"/>
              </a:rPr>
              <a:t>proc </a:t>
            </a:r>
            <a:r>
              <a:rPr lang="en-US" sz="2000" dirty="0" err="1">
                <a:solidFill>
                  <a:srgbClr val="002060"/>
                </a:solidFill>
                <a:latin typeface="Times New Roman" panose="02020603050405020304" pitchFamily="18" charset="0"/>
                <a:cs typeface="Times New Roman" panose="02020603050405020304" pitchFamily="18" charset="0"/>
              </a:rPr>
              <a:t>freq</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procedure to assess the highest number of car theft by year (the order function sorts the year by frequency highest to lowest)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see years towards the end of the table having unrealistic frequency.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might be and error within the data?</a:t>
            </a:r>
          </a:p>
        </p:txBody>
      </p:sp>
      <p:sp>
        <p:nvSpPr>
          <p:cNvPr id="12" name="TextBox 11">
            <a:extLst>
              <a:ext uri="{FF2B5EF4-FFF2-40B4-BE49-F238E27FC236}">
                <a16:creationId xmlns:a16="http://schemas.microsoft.com/office/drawing/2014/main" id="{D743AAF1-8ECB-D283-E9BD-2A872C8A1E28}"/>
              </a:ext>
            </a:extLst>
          </p:cNvPr>
          <p:cNvSpPr txBox="1"/>
          <p:nvPr/>
        </p:nvSpPr>
        <p:spPr>
          <a:xfrm>
            <a:off x="201285" y="112853"/>
            <a:ext cx="595937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6: Data Analysis &amp; Interpretation</a:t>
            </a:r>
          </a:p>
        </p:txBody>
      </p:sp>
      <p:sp>
        <p:nvSpPr>
          <p:cNvPr id="13" name="TextBox 12">
            <a:extLst>
              <a:ext uri="{FF2B5EF4-FFF2-40B4-BE49-F238E27FC236}">
                <a16:creationId xmlns:a16="http://schemas.microsoft.com/office/drawing/2014/main" id="{19BB43B5-C637-BA1A-0A38-010CE78C5BE3}"/>
              </a:ext>
            </a:extLst>
          </p:cNvPr>
          <p:cNvSpPr txBox="1"/>
          <p:nvPr/>
        </p:nvSpPr>
        <p:spPr>
          <a:xfrm>
            <a:off x="7919049" y="4201064"/>
            <a:ext cx="3830991"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use the </a:t>
            </a:r>
            <a:r>
              <a:rPr lang="en-US" sz="2000" dirty="0">
                <a:solidFill>
                  <a:srgbClr val="002060"/>
                </a:solidFill>
                <a:latin typeface="Times New Roman" panose="02020603050405020304" pitchFamily="18" charset="0"/>
                <a:cs typeface="Times New Roman" panose="02020603050405020304" pitchFamily="18" charset="0"/>
              </a:rPr>
              <a:t>where</a:t>
            </a:r>
            <a:r>
              <a:rPr lang="en-US" sz="2000" dirty="0">
                <a:latin typeface="Times New Roman" panose="02020603050405020304" pitchFamily="18" charset="0"/>
                <a:cs typeface="Times New Roman" panose="02020603050405020304" pitchFamily="18" charset="0"/>
              </a:rPr>
              <a:t> statement and in function to include all the years we see no crimes occurring.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log output says we have 0 observation.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further check the original data and act as per directions by the manager</a:t>
            </a:r>
          </a:p>
        </p:txBody>
      </p:sp>
    </p:spTree>
    <p:extLst>
      <p:ext uri="{BB962C8B-B14F-4D97-AF65-F5344CB8AC3E}">
        <p14:creationId xmlns:p14="http://schemas.microsoft.com/office/powerpoint/2010/main" val="79856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282C25-DE47-17B6-B7E9-938169E5DD7F}"/>
              </a:ext>
            </a:extLst>
          </p:cNvPr>
          <p:cNvPicPr>
            <a:picLocks noGrp="1" noChangeAspect="1"/>
          </p:cNvPicPr>
          <p:nvPr>
            <p:ph idx="1"/>
          </p:nvPr>
        </p:nvPicPr>
        <p:blipFill>
          <a:blip r:embed="rId2"/>
          <a:stretch>
            <a:fillRect/>
          </a:stretch>
        </p:blipFill>
        <p:spPr>
          <a:xfrm>
            <a:off x="130313" y="847490"/>
            <a:ext cx="3686689" cy="1247949"/>
          </a:xfrm>
        </p:spPr>
      </p:pic>
      <p:pic>
        <p:nvPicPr>
          <p:cNvPr id="7" name="Picture 6">
            <a:extLst>
              <a:ext uri="{FF2B5EF4-FFF2-40B4-BE49-F238E27FC236}">
                <a16:creationId xmlns:a16="http://schemas.microsoft.com/office/drawing/2014/main" id="{0D7D35E5-B014-A6CD-1338-BD3D37FE2FF3}"/>
              </a:ext>
            </a:extLst>
          </p:cNvPr>
          <p:cNvPicPr>
            <a:picLocks noChangeAspect="1"/>
          </p:cNvPicPr>
          <p:nvPr/>
        </p:nvPicPr>
        <p:blipFill>
          <a:blip r:embed="rId3"/>
          <a:stretch>
            <a:fillRect/>
          </a:stretch>
        </p:blipFill>
        <p:spPr>
          <a:xfrm>
            <a:off x="3898723" y="3555889"/>
            <a:ext cx="3334215" cy="390580"/>
          </a:xfrm>
          <a:prstGeom prst="rect">
            <a:avLst/>
          </a:prstGeom>
        </p:spPr>
      </p:pic>
      <p:pic>
        <p:nvPicPr>
          <p:cNvPr id="9" name="Picture 8">
            <a:extLst>
              <a:ext uri="{FF2B5EF4-FFF2-40B4-BE49-F238E27FC236}">
                <a16:creationId xmlns:a16="http://schemas.microsoft.com/office/drawing/2014/main" id="{BB5395EE-4FC6-870E-230F-AB7E5DDC45AC}"/>
              </a:ext>
            </a:extLst>
          </p:cNvPr>
          <p:cNvPicPr>
            <a:picLocks noChangeAspect="1"/>
          </p:cNvPicPr>
          <p:nvPr/>
        </p:nvPicPr>
        <p:blipFill>
          <a:blip r:embed="rId4"/>
          <a:stretch>
            <a:fillRect/>
          </a:stretch>
        </p:blipFill>
        <p:spPr>
          <a:xfrm>
            <a:off x="329866" y="3620757"/>
            <a:ext cx="2676899" cy="352474"/>
          </a:xfrm>
          <a:prstGeom prst="rect">
            <a:avLst/>
          </a:prstGeom>
        </p:spPr>
      </p:pic>
      <p:pic>
        <p:nvPicPr>
          <p:cNvPr id="11" name="Picture 10">
            <a:extLst>
              <a:ext uri="{FF2B5EF4-FFF2-40B4-BE49-F238E27FC236}">
                <a16:creationId xmlns:a16="http://schemas.microsoft.com/office/drawing/2014/main" id="{914CDBAF-0242-43F2-0912-A12CE7D77DBD}"/>
              </a:ext>
            </a:extLst>
          </p:cNvPr>
          <p:cNvPicPr>
            <a:picLocks noChangeAspect="1"/>
          </p:cNvPicPr>
          <p:nvPr/>
        </p:nvPicPr>
        <p:blipFill>
          <a:blip r:embed="rId5"/>
          <a:stretch>
            <a:fillRect/>
          </a:stretch>
        </p:blipFill>
        <p:spPr>
          <a:xfrm>
            <a:off x="130313" y="4019583"/>
            <a:ext cx="3267531" cy="1286054"/>
          </a:xfrm>
          <a:prstGeom prst="rect">
            <a:avLst/>
          </a:prstGeom>
        </p:spPr>
      </p:pic>
      <p:pic>
        <p:nvPicPr>
          <p:cNvPr id="13" name="Picture 12">
            <a:extLst>
              <a:ext uri="{FF2B5EF4-FFF2-40B4-BE49-F238E27FC236}">
                <a16:creationId xmlns:a16="http://schemas.microsoft.com/office/drawing/2014/main" id="{BA4C884E-E05F-FD63-6FF7-97D33F1B2335}"/>
              </a:ext>
            </a:extLst>
          </p:cNvPr>
          <p:cNvPicPr>
            <a:picLocks noChangeAspect="1"/>
          </p:cNvPicPr>
          <p:nvPr/>
        </p:nvPicPr>
        <p:blipFill>
          <a:blip r:embed="rId6"/>
          <a:stretch>
            <a:fillRect/>
          </a:stretch>
        </p:blipFill>
        <p:spPr>
          <a:xfrm>
            <a:off x="3565301" y="4019583"/>
            <a:ext cx="4001058" cy="2534004"/>
          </a:xfrm>
          <a:prstGeom prst="rect">
            <a:avLst/>
          </a:prstGeom>
        </p:spPr>
      </p:pic>
      <p:pic>
        <p:nvPicPr>
          <p:cNvPr id="15" name="Picture 14">
            <a:extLst>
              <a:ext uri="{FF2B5EF4-FFF2-40B4-BE49-F238E27FC236}">
                <a16:creationId xmlns:a16="http://schemas.microsoft.com/office/drawing/2014/main" id="{054D4065-E758-BEC8-66A2-764CAEE9B765}"/>
              </a:ext>
            </a:extLst>
          </p:cNvPr>
          <p:cNvPicPr>
            <a:picLocks noChangeAspect="1"/>
          </p:cNvPicPr>
          <p:nvPr/>
        </p:nvPicPr>
        <p:blipFill>
          <a:blip r:embed="rId7"/>
          <a:stretch>
            <a:fillRect/>
          </a:stretch>
        </p:blipFill>
        <p:spPr>
          <a:xfrm>
            <a:off x="7901271" y="3565416"/>
            <a:ext cx="2981741" cy="371527"/>
          </a:xfrm>
          <a:prstGeom prst="rect">
            <a:avLst/>
          </a:prstGeom>
        </p:spPr>
      </p:pic>
      <p:pic>
        <p:nvPicPr>
          <p:cNvPr id="17" name="Picture 16">
            <a:extLst>
              <a:ext uri="{FF2B5EF4-FFF2-40B4-BE49-F238E27FC236}">
                <a16:creationId xmlns:a16="http://schemas.microsoft.com/office/drawing/2014/main" id="{433CB6D0-5029-5F65-6F89-328F8DFF0017}"/>
              </a:ext>
            </a:extLst>
          </p:cNvPr>
          <p:cNvPicPr>
            <a:picLocks noChangeAspect="1"/>
          </p:cNvPicPr>
          <p:nvPr/>
        </p:nvPicPr>
        <p:blipFill>
          <a:blip r:embed="rId8"/>
          <a:stretch>
            <a:fillRect/>
          </a:stretch>
        </p:blipFill>
        <p:spPr>
          <a:xfrm>
            <a:off x="7901272" y="4019583"/>
            <a:ext cx="2981741" cy="2770838"/>
          </a:xfrm>
          <a:prstGeom prst="rect">
            <a:avLst/>
          </a:prstGeom>
        </p:spPr>
      </p:pic>
      <p:sp>
        <p:nvSpPr>
          <p:cNvPr id="18" name="Slide Number Placeholder 17">
            <a:extLst>
              <a:ext uri="{FF2B5EF4-FFF2-40B4-BE49-F238E27FC236}">
                <a16:creationId xmlns:a16="http://schemas.microsoft.com/office/drawing/2014/main" id="{85EE38BF-A9DE-3D42-6527-F164F5B8B198}"/>
              </a:ext>
            </a:extLst>
          </p:cNvPr>
          <p:cNvSpPr>
            <a:spLocks noGrp="1"/>
          </p:cNvSpPr>
          <p:nvPr>
            <p:ph type="sldNum" sz="quarter" idx="12"/>
          </p:nvPr>
        </p:nvSpPr>
        <p:spPr/>
        <p:txBody>
          <a:bodyPr/>
          <a:lstStyle/>
          <a:p>
            <a:fld id="{BD8A8A1B-4E1E-43EF-8A39-7D4A3879B941}" type="slidenum">
              <a:rPr lang="en-US" smtClean="0"/>
              <a:t>11</a:t>
            </a:fld>
            <a:endParaRPr lang="en-US" dirty="0"/>
          </a:p>
        </p:txBody>
      </p:sp>
      <p:sp>
        <p:nvSpPr>
          <p:cNvPr id="20" name="TextBox 19">
            <a:extLst>
              <a:ext uri="{FF2B5EF4-FFF2-40B4-BE49-F238E27FC236}">
                <a16:creationId xmlns:a16="http://schemas.microsoft.com/office/drawing/2014/main" id="{2C4E33A0-184A-1292-C096-0D8FD08D74C0}"/>
              </a:ext>
            </a:extLst>
          </p:cNvPr>
          <p:cNvSpPr txBox="1"/>
          <p:nvPr/>
        </p:nvSpPr>
        <p:spPr>
          <a:xfrm>
            <a:off x="4136055" y="974726"/>
            <a:ext cx="709091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we use a simple </a:t>
            </a:r>
            <a:r>
              <a:rPr lang="en-US" sz="2000" dirty="0">
                <a:solidFill>
                  <a:srgbClr val="002060"/>
                </a:solidFill>
                <a:latin typeface="Times New Roman" panose="02020603050405020304" pitchFamily="18" charset="0"/>
                <a:cs typeface="Times New Roman" panose="02020603050405020304" pitchFamily="18" charset="0"/>
              </a:rPr>
              <a:t>macro</a:t>
            </a:r>
            <a:r>
              <a:rPr lang="en-US" sz="2000" dirty="0">
                <a:latin typeface="Times New Roman" panose="02020603050405020304" pitchFamily="18" charset="0"/>
                <a:cs typeface="Times New Roman" panose="02020603050405020304" pitchFamily="18" charset="0"/>
              </a:rPr>
              <a:t> function to create a macro which makes our code less complicated to execute with different variables.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step involve creating the variables for data and variables</a:t>
            </a:r>
          </a:p>
        </p:txBody>
      </p:sp>
      <p:sp>
        <p:nvSpPr>
          <p:cNvPr id="21" name="TextBox 20">
            <a:extLst>
              <a:ext uri="{FF2B5EF4-FFF2-40B4-BE49-F238E27FC236}">
                <a16:creationId xmlns:a16="http://schemas.microsoft.com/office/drawing/2014/main" id="{74464EF9-39D6-47AE-81B1-99F2D25D16D1}"/>
              </a:ext>
            </a:extLst>
          </p:cNvPr>
          <p:cNvSpPr txBox="1"/>
          <p:nvPr/>
        </p:nvSpPr>
        <p:spPr>
          <a:xfrm>
            <a:off x="329866" y="2595846"/>
            <a:ext cx="1119502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next step involve calling the macro with data dataset name and the variable of interest. Only changes in the second portion of the macro needs to be changed based on our variable of interest.</a:t>
            </a:r>
          </a:p>
        </p:txBody>
      </p:sp>
    </p:spTree>
    <p:extLst>
      <p:ext uri="{BB962C8B-B14F-4D97-AF65-F5344CB8AC3E}">
        <p14:creationId xmlns:p14="http://schemas.microsoft.com/office/powerpoint/2010/main" val="280239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52D5A-C823-677C-62A8-CA30596D3282}"/>
              </a:ext>
            </a:extLst>
          </p:cNvPr>
          <p:cNvSpPr>
            <a:spLocks noGrp="1"/>
          </p:cNvSpPr>
          <p:nvPr>
            <p:ph idx="1"/>
          </p:nvPr>
        </p:nvSpPr>
        <p:spPr>
          <a:xfrm>
            <a:off x="261257" y="333227"/>
            <a:ext cx="11488783" cy="5862300"/>
          </a:xfrm>
        </p:spPr>
        <p:txBody>
          <a:bodyPr/>
          <a:lstStyle/>
          <a:p>
            <a:r>
              <a:rPr lang="en-US" dirty="0" err="1"/>
              <a:t>INSGHTS</a:t>
            </a:r>
            <a:r>
              <a:rPr lang="en-US" dirty="0"/>
              <a:t>?</a:t>
            </a:r>
          </a:p>
          <a:p>
            <a:pPr marL="0" indent="0">
              <a:buNone/>
            </a:pPr>
            <a:endParaRPr lang="en-US" dirty="0"/>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There have been 35 different types of crimes reported</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42949 cases </a:t>
            </a:r>
            <a:r>
              <a:rPr lang="en-US" sz="2000" dirty="0">
                <a:latin typeface="Times New Roman" panose="02020603050405020304" pitchFamily="18" charset="0"/>
                <a:cs typeface="Times New Roman" panose="02020603050405020304" pitchFamily="18" charset="0"/>
              </a:rPr>
              <a:t>were reported in the city of Chicago during the year 2001 to 2022</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Only 3407 arrests were made which equates to 7.93%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2017 saw the highest number of car thefts with 11,230 case</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Community Area 25 with 2835 cases and frequency percentage of 6.82% is the worst hit neighborhood in the city of Chicago</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December and January are the most vulnerable months for car thefts</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1169BF1-95A2-1E28-3148-20AB523F3C3F}"/>
              </a:ext>
            </a:extLst>
          </p:cNvPr>
          <p:cNvSpPr>
            <a:spLocks noGrp="1"/>
          </p:cNvSpPr>
          <p:nvPr>
            <p:ph type="sldNum" sz="quarter" idx="12"/>
          </p:nvPr>
        </p:nvSpPr>
        <p:spPr/>
        <p:txBody>
          <a:bodyPr/>
          <a:lstStyle/>
          <a:p>
            <a:fld id="{BD8A8A1B-4E1E-43EF-8A39-7D4A3879B941}" type="slidenum">
              <a:rPr lang="en-US" smtClean="0"/>
              <a:t>12</a:t>
            </a:fld>
            <a:endParaRPr lang="en-US"/>
          </a:p>
        </p:txBody>
      </p:sp>
    </p:spTree>
    <p:extLst>
      <p:ext uri="{BB962C8B-B14F-4D97-AF65-F5344CB8AC3E}">
        <p14:creationId xmlns:p14="http://schemas.microsoft.com/office/powerpoint/2010/main" val="277233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BE131372-D9E8-4ABB-91DE-7E21E3FFB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C80246C7-15B2-4B1C-A50F-8CA5FFB6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FCC9ACE2-9E30-4252-B1E6-43035ABB5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26" name="Oval 25">
              <a:extLst>
                <a:ext uri="{FF2B5EF4-FFF2-40B4-BE49-F238E27FC236}">
                  <a16:creationId xmlns:a16="http://schemas.microsoft.com/office/drawing/2014/main" id="{F9A30DE4-D169-4137-B79D-72D226BE3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raphic 9">
              <a:extLst>
                <a:ext uri="{FF2B5EF4-FFF2-40B4-BE49-F238E27FC236}">
                  <a16:creationId xmlns:a16="http://schemas.microsoft.com/office/drawing/2014/main" id="{A83B3C91-59FD-4841-A3B6-0AEC6FF7C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28" name="Freeform: Shape 27">
              <a:extLst>
                <a:ext uri="{FF2B5EF4-FFF2-40B4-BE49-F238E27FC236}">
                  <a16:creationId xmlns:a16="http://schemas.microsoft.com/office/drawing/2014/main" id="{694B24A1-6323-41C4-ABCB-71DD71A3D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29" name="Graphic 9">
              <a:extLst>
                <a:ext uri="{FF2B5EF4-FFF2-40B4-BE49-F238E27FC236}">
                  <a16:creationId xmlns:a16="http://schemas.microsoft.com/office/drawing/2014/main" id="{2358C2FC-3C49-4AE7-BF1E-3A34A9F9A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0" name="Graphic 9">
              <a:extLst>
                <a:ext uri="{FF2B5EF4-FFF2-40B4-BE49-F238E27FC236}">
                  <a16:creationId xmlns:a16="http://schemas.microsoft.com/office/drawing/2014/main" id="{A378C347-A7A9-4827-A4EC-EFAD14266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7EDF4B39-3457-4E9E-85D3-5041F413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33" name="Texture">
            <a:extLst>
              <a:ext uri="{FF2B5EF4-FFF2-40B4-BE49-F238E27FC236}">
                <a16:creationId xmlns:a16="http://schemas.microsoft.com/office/drawing/2014/main" id="{05FCB4FA-A461-4C52-802B-EBF497907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8EC054B-C0F7-544C-085C-19A44B8172D8}"/>
              </a:ext>
            </a:extLst>
          </p:cNvPr>
          <p:cNvSpPr>
            <a:spLocks noGrp="1"/>
          </p:cNvSpPr>
          <p:nvPr>
            <p:ph type="title"/>
          </p:nvPr>
        </p:nvSpPr>
        <p:spPr>
          <a:xfrm>
            <a:off x="152979" y="194881"/>
            <a:ext cx="9002949" cy="484313"/>
          </a:xfrm>
        </p:spPr>
        <p:txBody>
          <a:bodyPr vert="horz" lIns="91440" tIns="45720" rIns="91440" bIns="45720" rtlCol="0" anchor="b">
            <a:normAutofit/>
          </a:bodyPr>
          <a:lstStyle/>
          <a:p>
            <a:r>
              <a:rPr lang="en-US" sz="2400" dirty="0">
                <a:solidFill>
                  <a:schemeClr val="bg1"/>
                </a:solidFill>
                <a:latin typeface="Times New Roman" panose="02020603050405020304" pitchFamily="18" charset="0"/>
                <a:cs typeface="Times New Roman" panose="02020603050405020304" pitchFamily="18" charset="0"/>
              </a:rPr>
              <a:t>Overview</a:t>
            </a:r>
          </a:p>
        </p:txBody>
      </p:sp>
      <p:sp>
        <p:nvSpPr>
          <p:cNvPr id="4" name="TextBox 3">
            <a:extLst>
              <a:ext uri="{FF2B5EF4-FFF2-40B4-BE49-F238E27FC236}">
                <a16:creationId xmlns:a16="http://schemas.microsoft.com/office/drawing/2014/main" id="{2592F893-3D47-376B-EF1E-74B9F87DD2F9}"/>
              </a:ext>
            </a:extLst>
          </p:cNvPr>
          <p:cNvSpPr txBox="1"/>
          <p:nvPr/>
        </p:nvSpPr>
        <p:spPr>
          <a:xfrm>
            <a:off x="457198" y="993839"/>
            <a:ext cx="11148545" cy="30762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involves the analysis of vehicle thefts in the city of Chicago from 2001 until 2022</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analyze the worst hit neighborhoods within the city and analyze the overall trends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t>
            </a:r>
            <a:r>
              <a:rPr lang="en-US" sz="2000" dirty="0">
                <a:solidFill>
                  <a:srgbClr val="002060"/>
                </a:solidFill>
                <a:latin typeface="Times New Roman" panose="02020603050405020304" pitchFamily="18" charset="0"/>
                <a:cs typeface="Times New Roman" panose="02020603050405020304" pitchFamily="18" charset="0"/>
              </a:rPr>
              <a:t>https://data.cityofchicago.org/Public-Safety/Crimes-2001-to-Present/</a:t>
            </a:r>
            <a:r>
              <a:rPr lang="en-US" sz="2000" dirty="0" err="1">
                <a:solidFill>
                  <a:srgbClr val="002060"/>
                </a:solidFill>
                <a:latin typeface="Times New Roman" panose="02020603050405020304" pitchFamily="18" charset="0"/>
                <a:cs typeface="Times New Roman" panose="02020603050405020304" pitchFamily="18" charset="0"/>
              </a:rPr>
              <a:t>ijzp-q8t2</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a:t>
            </a:r>
            <a:r>
              <a:rPr lang="en-US" sz="2000" dirty="0">
                <a:solidFill>
                  <a:srgbClr val="002060"/>
                </a:solidFill>
                <a:latin typeface="Times New Roman" panose="02020603050405020304" pitchFamily="18" charset="0"/>
                <a:cs typeface="Times New Roman" panose="02020603050405020304" pitchFamily="18" charset="0"/>
              </a:rPr>
              <a:t>https://</a:t>
            </a:r>
            <a:r>
              <a:rPr lang="en-US" sz="2000" dirty="0" err="1">
                <a:solidFill>
                  <a:srgbClr val="002060"/>
                </a:solidFill>
                <a:latin typeface="Times New Roman" panose="02020603050405020304" pitchFamily="18" charset="0"/>
                <a:cs typeface="Times New Roman" panose="02020603050405020304" pitchFamily="18" charset="0"/>
              </a:rPr>
              <a:t>muthalibabdul.github.io</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Main.Portfolio</a:t>
            </a:r>
            <a:r>
              <a:rPr lang="en-US" sz="2000" dirty="0">
                <a:solidFill>
                  <a:srgbClr val="002060"/>
                </a:solidFill>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SAS Studio 9.4 for Academics</a:t>
            </a:r>
          </a:p>
        </p:txBody>
      </p:sp>
      <p:sp>
        <p:nvSpPr>
          <p:cNvPr id="3" name="Slide Number Placeholder 2">
            <a:extLst>
              <a:ext uri="{FF2B5EF4-FFF2-40B4-BE49-F238E27FC236}">
                <a16:creationId xmlns:a16="http://schemas.microsoft.com/office/drawing/2014/main" id="{F51550A4-E587-12A2-97CC-4B2458B17BA5}"/>
              </a:ext>
            </a:extLst>
          </p:cNvPr>
          <p:cNvSpPr>
            <a:spLocks noGrp="1"/>
          </p:cNvSpPr>
          <p:nvPr>
            <p:ph type="sldNum" sz="quarter" idx="12"/>
          </p:nvPr>
        </p:nvSpPr>
        <p:spPr/>
        <p:txBody>
          <a:bodyPr/>
          <a:lstStyle/>
          <a:p>
            <a:fld id="{BD8A8A1B-4E1E-43EF-8A39-7D4A3879B941}" type="slidenum">
              <a:rPr lang="en-US" smtClean="0"/>
              <a:t>2</a:t>
            </a:fld>
            <a:endParaRPr lang="en-US"/>
          </a:p>
        </p:txBody>
      </p:sp>
    </p:spTree>
    <p:extLst>
      <p:ext uri="{BB962C8B-B14F-4D97-AF65-F5344CB8AC3E}">
        <p14:creationId xmlns:p14="http://schemas.microsoft.com/office/powerpoint/2010/main" val="23713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0D007-819F-0A6B-7614-48AF1EF0EC8D}"/>
              </a:ext>
            </a:extLst>
          </p:cNvPr>
          <p:cNvSpPr>
            <a:spLocks noGrp="1"/>
          </p:cNvSpPr>
          <p:nvPr>
            <p:ph idx="1"/>
          </p:nvPr>
        </p:nvSpPr>
        <p:spPr>
          <a:xfrm>
            <a:off x="129396" y="207529"/>
            <a:ext cx="7685037" cy="404948"/>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STEP 1: DEFINE THE PROBLEM</a:t>
            </a:r>
          </a:p>
        </p:txBody>
      </p:sp>
      <p:sp>
        <p:nvSpPr>
          <p:cNvPr id="4" name="Slide Number Placeholder 3">
            <a:extLst>
              <a:ext uri="{FF2B5EF4-FFF2-40B4-BE49-F238E27FC236}">
                <a16:creationId xmlns:a16="http://schemas.microsoft.com/office/drawing/2014/main" id="{1EA9DB37-D245-E362-DDED-BBE0BE3E30F8}"/>
              </a:ext>
            </a:extLst>
          </p:cNvPr>
          <p:cNvSpPr>
            <a:spLocks noGrp="1"/>
          </p:cNvSpPr>
          <p:nvPr>
            <p:ph type="sldNum" sz="quarter" idx="12"/>
          </p:nvPr>
        </p:nvSpPr>
        <p:spPr/>
        <p:txBody>
          <a:bodyPr/>
          <a:lstStyle/>
          <a:p>
            <a:fld id="{BD8A8A1B-4E1E-43EF-8A39-7D4A3879B941}" type="slidenum">
              <a:rPr lang="en-US" smtClean="0"/>
              <a:t>3</a:t>
            </a:fld>
            <a:endParaRPr lang="en-US"/>
          </a:p>
        </p:txBody>
      </p:sp>
      <p:sp>
        <p:nvSpPr>
          <p:cNvPr id="5" name="TextBox 4">
            <a:extLst>
              <a:ext uri="{FF2B5EF4-FFF2-40B4-BE49-F238E27FC236}">
                <a16:creationId xmlns:a16="http://schemas.microsoft.com/office/drawing/2014/main" id="{981F7469-238B-3840-50B4-396B076283B0}"/>
              </a:ext>
            </a:extLst>
          </p:cNvPr>
          <p:cNvSpPr txBox="1"/>
          <p:nvPr/>
        </p:nvSpPr>
        <p:spPr>
          <a:xfrm>
            <a:off x="336430" y="1181819"/>
            <a:ext cx="8151963"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Crimes are taking over the second most beautiful city of Chicago. In this project we will analyze real world crimes data from Chicago Data Portal and try to answer some of the simple questions like</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How many types of crimes have been reported and what are their frequency during the study?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How many Car Theft cases were reported in the city of Chicago during the year 2001 to 2022?</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How many arrests were made of those reported cases? what is the percentage of arrests made?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Which year has reported the highest number of car theft in the city?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What is the worst hit community area in Chicago affected car thefts?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Which months of the year are more vulnerable to car thefts?</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91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171666-EC6A-D71F-9C87-15F656258869}"/>
              </a:ext>
            </a:extLst>
          </p:cNvPr>
          <p:cNvPicPr>
            <a:picLocks noGrp="1" noChangeAspect="1"/>
          </p:cNvPicPr>
          <p:nvPr>
            <p:ph idx="1"/>
          </p:nvPr>
        </p:nvPicPr>
        <p:blipFill>
          <a:blip r:embed="rId2"/>
          <a:stretch>
            <a:fillRect/>
          </a:stretch>
        </p:blipFill>
        <p:spPr>
          <a:xfrm>
            <a:off x="508119" y="961032"/>
            <a:ext cx="11175762" cy="1009424"/>
          </a:xfrm>
        </p:spPr>
      </p:pic>
      <p:pic>
        <p:nvPicPr>
          <p:cNvPr id="7" name="Picture 6">
            <a:extLst>
              <a:ext uri="{FF2B5EF4-FFF2-40B4-BE49-F238E27FC236}">
                <a16:creationId xmlns:a16="http://schemas.microsoft.com/office/drawing/2014/main" id="{528A5B34-FADF-A25A-FA1C-A6516EF02282}"/>
              </a:ext>
            </a:extLst>
          </p:cNvPr>
          <p:cNvPicPr>
            <a:picLocks noChangeAspect="1"/>
          </p:cNvPicPr>
          <p:nvPr/>
        </p:nvPicPr>
        <p:blipFill>
          <a:blip r:embed="rId3"/>
          <a:stretch>
            <a:fillRect/>
          </a:stretch>
        </p:blipFill>
        <p:spPr>
          <a:xfrm>
            <a:off x="9248684" y="2202029"/>
            <a:ext cx="2095682" cy="3482642"/>
          </a:xfrm>
          <a:prstGeom prst="rect">
            <a:avLst/>
          </a:prstGeom>
        </p:spPr>
      </p:pic>
      <p:sp>
        <p:nvSpPr>
          <p:cNvPr id="8" name="TextBox 7">
            <a:extLst>
              <a:ext uri="{FF2B5EF4-FFF2-40B4-BE49-F238E27FC236}">
                <a16:creationId xmlns:a16="http://schemas.microsoft.com/office/drawing/2014/main" id="{E5E29C48-669C-210D-3E9A-26613AC05A65}"/>
              </a:ext>
            </a:extLst>
          </p:cNvPr>
          <p:cNvSpPr txBox="1"/>
          <p:nvPr/>
        </p:nvSpPr>
        <p:spPr>
          <a:xfrm>
            <a:off x="304800" y="2400300"/>
            <a:ext cx="7953375" cy="431797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a:t>
            </a:r>
            <a:r>
              <a:rPr lang="en-US" sz="2000" dirty="0">
                <a:solidFill>
                  <a:srgbClr val="002060"/>
                </a:solidFill>
                <a:latin typeface="Times New Roman" panose="02020603050405020304" pitchFamily="18" charset="0"/>
                <a:cs typeface="Times New Roman" panose="02020603050405020304" pitchFamily="18" charset="0"/>
              </a:rPr>
              <a:t>Proc Import</a:t>
            </a:r>
            <a:r>
              <a:rPr lang="en-US" sz="2000" dirty="0">
                <a:latin typeface="Times New Roman" panose="02020603050405020304" pitchFamily="18" charset="0"/>
                <a:cs typeface="Times New Roman" panose="02020603050405020304" pitchFamily="18" charset="0"/>
              </a:rPr>
              <a:t> function, we first pull the xlsx file into our library. </a:t>
            </a:r>
          </a:p>
          <a:p>
            <a:pPr marL="285750" indent="-285750">
              <a:lnSpc>
                <a:spcPct val="200000"/>
              </a:lnSpc>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Options</a:t>
            </a:r>
            <a:r>
              <a:rPr lang="en-US" sz="2000" dirty="0">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Validvarname</a:t>
            </a:r>
            <a:r>
              <a:rPr lang="en-US" sz="2000" dirty="0">
                <a:latin typeface="Times New Roman" panose="02020603050405020304" pitchFamily="18" charset="0"/>
                <a:cs typeface="Times New Roman" panose="02020603050405020304" pitchFamily="18" charset="0"/>
              </a:rPr>
              <a:t> enables SAS to specify the variables follow SAS standards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solidFill>
                  <a:srgbClr val="002060"/>
                </a:solidFill>
                <a:latin typeface="Times New Roman" panose="02020603050405020304" pitchFamily="18" charset="0"/>
                <a:cs typeface="Times New Roman" panose="02020603050405020304" pitchFamily="18" charset="0"/>
              </a:rPr>
              <a:t>dbms</a:t>
            </a:r>
            <a:r>
              <a:rPr lang="en-US" sz="2000" dirty="0">
                <a:latin typeface="Times New Roman" panose="02020603050405020304" pitchFamily="18" charset="0"/>
                <a:cs typeface="Times New Roman" panose="02020603050405020304" pitchFamily="18" charset="0"/>
              </a:rPr>
              <a:t> function lets us chose the format our data is in.</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 function creates a library called "</a:t>
            </a:r>
            <a:r>
              <a:rPr lang="en-US" sz="2000" dirty="0" err="1">
                <a:latin typeface="Times New Roman" panose="02020603050405020304" pitchFamily="18" charset="0"/>
                <a:cs typeface="Times New Roman" panose="02020603050405020304" pitchFamily="18" charset="0"/>
              </a:rPr>
              <a:t>mydata</a:t>
            </a:r>
            <a:r>
              <a:rPr lang="en-US" sz="2000" dirty="0">
                <a:latin typeface="Times New Roman" panose="02020603050405020304" pitchFamily="18" charset="0"/>
                <a:cs typeface="Times New Roman" panose="02020603050405020304" pitchFamily="18" charset="0"/>
              </a:rPr>
              <a:t>" with the data set named "</a:t>
            </a:r>
            <a:r>
              <a:rPr lang="en-US" sz="2000" dirty="0" err="1">
                <a:latin typeface="Times New Roman" panose="02020603050405020304" pitchFamily="18" charset="0"/>
                <a:cs typeface="Times New Roman" panose="02020603050405020304" pitchFamily="18" charset="0"/>
              </a:rPr>
              <a:t>crime_out</a:t>
            </a:r>
            <a:r>
              <a:rPr lang="en-US" sz="20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we can see our data set appears in the library</a:t>
            </a:r>
          </a:p>
        </p:txBody>
      </p:sp>
      <p:sp>
        <p:nvSpPr>
          <p:cNvPr id="2" name="Slide Number Placeholder 1">
            <a:extLst>
              <a:ext uri="{FF2B5EF4-FFF2-40B4-BE49-F238E27FC236}">
                <a16:creationId xmlns:a16="http://schemas.microsoft.com/office/drawing/2014/main" id="{D8D19E51-00DF-B66A-DFC9-E0F8678D1A24}"/>
              </a:ext>
            </a:extLst>
          </p:cNvPr>
          <p:cNvSpPr>
            <a:spLocks noGrp="1"/>
          </p:cNvSpPr>
          <p:nvPr>
            <p:ph type="sldNum" sz="quarter" idx="12"/>
          </p:nvPr>
        </p:nvSpPr>
        <p:spPr/>
        <p:txBody>
          <a:bodyPr/>
          <a:lstStyle/>
          <a:p>
            <a:fld id="{BD8A8A1B-4E1E-43EF-8A39-7D4A3879B941}" type="slidenum">
              <a:rPr lang="en-US" smtClean="0"/>
              <a:t>4</a:t>
            </a:fld>
            <a:endParaRPr lang="en-US"/>
          </a:p>
        </p:txBody>
      </p:sp>
      <p:sp>
        <p:nvSpPr>
          <p:cNvPr id="3" name="TextBox 2">
            <a:extLst>
              <a:ext uri="{FF2B5EF4-FFF2-40B4-BE49-F238E27FC236}">
                <a16:creationId xmlns:a16="http://schemas.microsoft.com/office/drawing/2014/main" id="{772D31BE-62F7-835C-96AB-17D95DB5CA34}"/>
              </a:ext>
            </a:extLst>
          </p:cNvPr>
          <p:cNvSpPr txBox="1"/>
          <p:nvPr/>
        </p:nvSpPr>
        <p:spPr>
          <a:xfrm>
            <a:off x="508119" y="224287"/>
            <a:ext cx="6444772"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2: ACCESSING DATA / DATA IMPORT</a:t>
            </a:r>
          </a:p>
        </p:txBody>
      </p:sp>
    </p:spTree>
    <p:extLst>
      <p:ext uri="{BB962C8B-B14F-4D97-AF65-F5344CB8AC3E}">
        <p14:creationId xmlns:p14="http://schemas.microsoft.com/office/powerpoint/2010/main" val="394520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4777EA-6F53-E510-A733-28589CD7D10A}"/>
              </a:ext>
            </a:extLst>
          </p:cNvPr>
          <p:cNvPicPr>
            <a:picLocks noGrp="1" noChangeAspect="1"/>
          </p:cNvPicPr>
          <p:nvPr>
            <p:ph idx="1"/>
          </p:nvPr>
        </p:nvPicPr>
        <p:blipFill>
          <a:blip r:embed="rId2"/>
          <a:stretch>
            <a:fillRect/>
          </a:stretch>
        </p:blipFill>
        <p:spPr>
          <a:xfrm>
            <a:off x="9579" y="672131"/>
            <a:ext cx="6306534" cy="984141"/>
          </a:xfrm>
        </p:spPr>
      </p:pic>
      <p:pic>
        <p:nvPicPr>
          <p:cNvPr id="7" name="Picture 6">
            <a:extLst>
              <a:ext uri="{FF2B5EF4-FFF2-40B4-BE49-F238E27FC236}">
                <a16:creationId xmlns:a16="http://schemas.microsoft.com/office/drawing/2014/main" id="{9DB2290D-5C47-5552-C87D-C9A24E84B394}"/>
              </a:ext>
            </a:extLst>
          </p:cNvPr>
          <p:cNvPicPr>
            <a:picLocks noChangeAspect="1"/>
          </p:cNvPicPr>
          <p:nvPr/>
        </p:nvPicPr>
        <p:blipFill>
          <a:blip r:embed="rId3"/>
          <a:stretch>
            <a:fillRect/>
          </a:stretch>
        </p:blipFill>
        <p:spPr>
          <a:xfrm>
            <a:off x="7465675" y="2288203"/>
            <a:ext cx="4352514" cy="4468919"/>
          </a:xfrm>
          <a:prstGeom prst="rect">
            <a:avLst/>
          </a:prstGeom>
        </p:spPr>
      </p:pic>
      <p:pic>
        <p:nvPicPr>
          <p:cNvPr id="9" name="Picture 8">
            <a:extLst>
              <a:ext uri="{FF2B5EF4-FFF2-40B4-BE49-F238E27FC236}">
                <a16:creationId xmlns:a16="http://schemas.microsoft.com/office/drawing/2014/main" id="{90A0556A-3B41-6B8E-0A30-DC7AE0E2AC7E}"/>
              </a:ext>
            </a:extLst>
          </p:cNvPr>
          <p:cNvPicPr>
            <a:picLocks noChangeAspect="1"/>
          </p:cNvPicPr>
          <p:nvPr/>
        </p:nvPicPr>
        <p:blipFill>
          <a:blip r:embed="rId4"/>
          <a:stretch>
            <a:fillRect/>
          </a:stretch>
        </p:blipFill>
        <p:spPr>
          <a:xfrm>
            <a:off x="6450891" y="100877"/>
            <a:ext cx="5623366" cy="2124738"/>
          </a:xfrm>
          <a:prstGeom prst="rect">
            <a:avLst/>
          </a:prstGeom>
        </p:spPr>
      </p:pic>
      <p:sp>
        <p:nvSpPr>
          <p:cNvPr id="10" name="TextBox 9">
            <a:extLst>
              <a:ext uri="{FF2B5EF4-FFF2-40B4-BE49-F238E27FC236}">
                <a16:creationId xmlns:a16="http://schemas.microsoft.com/office/drawing/2014/main" id="{23AB6E45-BB5C-ACA7-635E-3AD73FE6537A}"/>
              </a:ext>
            </a:extLst>
          </p:cNvPr>
          <p:cNvSpPr txBox="1"/>
          <p:nvPr/>
        </p:nvSpPr>
        <p:spPr>
          <a:xfrm>
            <a:off x="254339" y="1901501"/>
            <a:ext cx="6963359" cy="431797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proc contents, we have a glimpse of what is in the data set. For example, we can see the total observations (rows), variables (columns), data set name</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the crucial aspect of proc contents is the being able to see the variables, its type, length of the variable, format, labels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Contents is one of the crucial steps before we start doing some data analysis/cleaning</a:t>
            </a:r>
          </a:p>
        </p:txBody>
      </p:sp>
      <p:sp>
        <p:nvSpPr>
          <p:cNvPr id="2" name="Slide Number Placeholder 1">
            <a:extLst>
              <a:ext uri="{FF2B5EF4-FFF2-40B4-BE49-F238E27FC236}">
                <a16:creationId xmlns:a16="http://schemas.microsoft.com/office/drawing/2014/main" id="{330C90FC-FA18-E0DB-F201-704CF5777751}"/>
              </a:ext>
            </a:extLst>
          </p:cNvPr>
          <p:cNvSpPr>
            <a:spLocks noGrp="1"/>
          </p:cNvSpPr>
          <p:nvPr>
            <p:ph type="sldNum" sz="quarter" idx="12"/>
          </p:nvPr>
        </p:nvSpPr>
        <p:spPr/>
        <p:txBody>
          <a:bodyPr/>
          <a:lstStyle/>
          <a:p>
            <a:fld id="{BD8A8A1B-4E1E-43EF-8A39-7D4A3879B941}" type="slidenum">
              <a:rPr lang="en-US" smtClean="0"/>
              <a:t>5</a:t>
            </a:fld>
            <a:endParaRPr lang="en-US"/>
          </a:p>
        </p:txBody>
      </p:sp>
      <p:sp>
        <p:nvSpPr>
          <p:cNvPr id="3" name="TextBox 2">
            <a:extLst>
              <a:ext uri="{FF2B5EF4-FFF2-40B4-BE49-F238E27FC236}">
                <a16:creationId xmlns:a16="http://schemas.microsoft.com/office/drawing/2014/main" id="{9169C9F6-4527-277E-6EBD-EEE861D0C6C9}"/>
              </a:ext>
            </a:extLst>
          </p:cNvPr>
          <p:cNvSpPr txBox="1"/>
          <p:nvPr/>
        </p:nvSpPr>
        <p:spPr>
          <a:xfrm>
            <a:off x="379562" y="163902"/>
            <a:ext cx="475315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3 : Data Exploration</a:t>
            </a:r>
          </a:p>
        </p:txBody>
      </p:sp>
    </p:spTree>
    <p:extLst>
      <p:ext uri="{BB962C8B-B14F-4D97-AF65-F5344CB8AC3E}">
        <p14:creationId xmlns:p14="http://schemas.microsoft.com/office/powerpoint/2010/main" val="132343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BF5986-239B-4D2F-6506-4086FA344DC0}"/>
              </a:ext>
            </a:extLst>
          </p:cNvPr>
          <p:cNvPicPr>
            <a:picLocks noGrp="1" noChangeAspect="1"/>
          </p:cNvPicPr>
          <p:nvPr>
            <p:ph idx="1"/>
          </p:nvPr>
        </p:nvPicPr>
        <p:blipFill>
          <a:blip r:embed="rId2"/>
          <a:stretch>
            <a:fillRect/>
          </a:stretch>
        </p:blipFill>
        <p:spPr>
          <a:xfrm>
            <a:off x="418680" y="309615"/>
            <a:ext cx="6147146" cy="1545063"/>
          </a:xfrm>
        </p:spPr>
      </p:pic>
      <p:pic>
        <p:nvPicPr>
          <p:cNvPr id="7" name="Picture 6">
            <a:extLst>
              <a:ext uri="{FF2B5EF4-FFF2-40B4-BE49-F238E27FC236}">
                <a16:creationId xmlns:a16="http://schemas.microsoft.com/office/drawing/2014/main" id="{05986A47-0A0E-D820-6BAF-626DF9B6A04A}"/>
              </a:ext>
            </a:extLst>
          </p:cNvPr>
          <p:cNvPicPr>
            <a:picLocks noChangeAspect="1"/>
          </p:cNvPicPr>
          <p:nvPr/>
        </p:nvPicPr>
        <p:blipFill>
          <a:blip r:embed="rId3"/>
          <a:stretch>
            <a:fillRect/>
          </a:stretch>
        </p:blipFill>
        <p:spPr>
          <a:xfrm>
            <a:off x="6971940" y="59851"/>
            <a:ext cx="5137810" cy="6738297"/>
          </a:xfrm>
          <a:prstGeom prst="rect">
            <a:avLst/>
          </a:prstGeom>
        </p:spPr>
      </p:pic>
      <p:sp>
        <p:nvSpPr>
          <p:cNvPr id="8" name="TextBox 7">
            <a:extLst>
              <a:ext uri="{FF2B5EF4-FFF2-40B4-BE49-F238E27FC236}">
                <a16:creationId xmlns:a16="http://schemas.microsoft.com/office/drawing/2014/main" id="{EE2AEDB0-C6E2-78BC-B172-033126DAC432}"/>
              </a:ext>
            </a:extLst>
          </p:cNvPr>
          <p:cNvSpPr txBox="1"/>
          <p:nvPr/>
        </p:nvSpPr>
        <p:spPr>
          <a:xfrm>
            <a:off x="228600" y="2200275"/>
            <a:ext cx="6591300" cy="37024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focus for this project is "Vehicle Theft". Hence, we will use the </a:t>
            </a:r>
            <a:r>
              <a:rPr lang="en-US" sz="2000" dirty="0">
                <a:solidFill>
                  <a:srgbClr val="002060"/>
                </a:solidFill>
                <a:latin typeface="Times New Roman" panose="02020603050405020304" pitchFamily="18" charset="0"/>
                <a:cs typeface="Times New Roman" panose="02020603050405020304" pitchFamily="18" charset="0"/>
              </a:rPr>
              <a:t>proc </a:t>
            </a:r>
            <a:r>
              <a:rPr lang="en-US" sz="2000" dirty="0" err="1">
                <a:solidFill>
                  <a:srgbClr val="002060"/>
                </a:solidFill>
                <a:latin typeface="Times New Roman" panose="02020603050405020304" pitchFamily="18" charset="0"/>
                <a:cs typeface="Times New Roman" panose="02020603050405020304" pitchFamily="18" charset="0"/>
              </a:rPr>
              <a:t>freq</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procedure to check for different data values within "</a:t>
            </a:r>
            <a:r>
              <a:rPr lang="en-US" sz="2000" dirty="0" err="1">
                <a:latin typeface="Times New Roman" panose="02020603050405020304" pitchFamily="18" charset="0"/>
                <a:cs typeface="Times New Roman" panose="02020603050405020304" pitchFamily="18" charset="0"/>
              </a:rPr>
              <a:t>Primary_Type</a:t>
            </a:r>
            <a:r>
              <a:rPr lang="en-US" sz="2000" dirty="0">
                <a:latin typeface="Times New Roman" panose="02020603050405020304" pitchFamily="18" charset="0"/>
                <a:cs typeface="Times New Roman" panose="02020603050405020304" pitchFamily="18" charset="0"/>
              </a:rPr>
              <a:t>" column and assess if any data value matches our interest.</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we have "Motor Vehicle Theft" as one of the </a:t>
            </a:r>
            <a:r>
              <a:rPr lang="en-US" sz="2000" dirty="0" err="1">
                <a:latin typeface="Times New Roman" panose="02020603050405020304" pitchFamily="18" charset="0"/>
                <a:cs typeface="Times New Roman" panose="02020603050405020304" pitchFamily="18" charset="0"/>
              </a:rPr>
              <a:t>Primary_Type</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AB2FAF4-87A9-E6DF-C2D1-76D41510D3BE}"/>
              </a:ext>
            </a:extLst>
          </p:cNvPr>
          <p:cNvSpPr>
            <a:spLocks noGrp="1"/>
          </p:cNvSpPr>
          <p:nvPr>
            <p:ph type="sldNum" sz="quarter" idx="12"/>
          </p:nvPr>
        </p:nvSpPr>
        <p:spPr/>
        <p:txBody>
          <a:bodyPr/>
          <a:lstStyle/>
          <a:p>
            <a:fld id="{BD8A8A1B-4E1E-43EF-8A39-7D4A3879B941}" type="slidenum">
              <a:rPr lang="en-US" smtClean="0"/>
              <a:t>6</a:t>
            </a:fld>
            <a:endParaRPr lang="en-US"/>
          </a:p>
        </p:txBody>
      </p:sp>
    </p:spTree>
    <p:extLst>
      <p:ext uri="{BB962C8B-B14F-4D97-AF65-F5344CB8AC3E}">
        <p14:creationId xmlns:p14="http://schemas.microsoft.com/office/powerpoint/2010/main" val="58934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11C14D-82C4-95FF-ED28-BBEE5B7A996D}"/>
              </a:ext>
            </a:extLst>
          </p:cNvPr>
          <p:cNvPicPr>
            <a:picLocks noGrp="1" noChangeAspect="1"/>
          </p:cNvPicPr>
          <p:nvPr>
            <p:ph idx="1"/>
          </p:nvPr>
        </p:nvPicPr>
        <p:blipFill>
          <a:blip r:embed="rId2"/>
          <a:stretch>
            <a:fillRect/>
          </a:stretch>
        </p:blipFill>
        <p:spPr>
          <a:xfrm>
            <a:off x="182057" y="854708"/>
            <a:ext cx="8867053" cy="1448545"/>
          </a:xfrm>
        </p:spPr>
      </p:pic>
      <p:pic>
        <p:nvPicPr>
          <p:cNvPr id="7" name="Picture 6">
            <a:extLst>
              <a:ext uri="{FF2B5EF4-FFF2-40B4-BE49-F238E27FC236}">
                <a16:creationId xmlns:a16="http://schemas.microsoft.com/office/drawing/2014/main" id="{74C142E7-7BD9-34D4-1EFC-C2FFEFDE2AA9}"/>
              </a:ext>
            </a:extLst>
          </p:cNvPr>
          <p:cNvPicPr>
            <a:picLocks noChangeAspect="1"/>
          </p:cNvPicPr>
          <p:nvPr/>
        </p:nvPicPr>
        <p:blipFill>
          <a:blip r:embed="rId3"/>
          <a:stretch>
            <a:fillRect/>
          </a:stretch>
        </p:blipFill>
        <p:spPr>
          <a:xfrm>
            <a:off x="4238820" y="2415396"/>
            <a:ext cx="7897219" cy="3476446"/>
          </a:xfrm>
          <a:prstGeom prst="rect">
            <a:avLst/>
          </a:prstGeom>
        </p:spPr>
      </p:pic>
      <p:sp>
        <p:nvSpPr>
          <p:cNvPr id="8" name="TextBox 7">
            <a:extLst>
              <a:ext uri="{FF2B5EF4-FFF2-40B4-BE49-F238E27FC236}">
                <a16:creationId xmlns:a16="http://schemas.microsoft.com/office/drawing/2014/main" id="{B5E923A5-8764-658B-A5D5-C56FE3853C40}"/>
              </a:ext>
            </a:extLst>
          </p:cNvPr>
          <p:cNvSpPr txBox="1"/>
          <p:nvPr/>
        </p:nvSpPr>
        <p:spPr>
          <a:xfrm>
            <a:off x="257370" y="3068663"/>
            <a:ext cx="3981450" cy="185576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a:t>
            </a:r>
            <a:r>
              <a:rPr lang="en-US" sz="2000" dirty="0">
                <a:solidFill>
                  <a:srgbClr val="002060"/>
                </a:solidFill>
                <a:latin typeface="Times New Roman" panose="02020603050405020304" pitchFamily="18" charset="0"/>
                <a:cs typeface="Times New Roman" panose="02020603050405020304" pitchFamily="18" charset="0"/>
              </a:rPr>
              <a:t>keep</a:t>
            </a:r>
            <a:r>
              <a:rPr lang="en-US" sz="2000" dirty="0">
                <a:latin typeface="Times New Roman" panose="02020603050405020304" pitchFamily="18" charset="0"/>
                <a:cs typeface="Times New Roman" panose="02020603050405020304" pitchFamily="18" charset="0"/>
              </a:rPr>
              <a:t> function, we keep only the variables we would be interested for our further analysis</a:t>
            </a:r>
          </a:p>
        </p:txBody>
      </p:sp>
      <p:sp>
        <p:nvSpPr>
          <p:cNvPr id="2" name="Slide Number Placeholder 1">
            <a:extLst>
              <a:ext uri="{FF2B5EF4-FFF2-40B4-BE49-F238E27FC236}">
                <a16:creationId xmlns:a16="http://schemas.microsoft.com/office/drawing/2014/main" id="{E0264644-DE48-2A8B-1CED-67817A1CFB8F}"/>
              </a:ext>
            </a:extLst>
          </p:cNvPr>
          <p:cNvSpPr>
            <a:spLocks noGrp="1"/>
          </p:cNvSpPr>
          <p:nvPr>
            <p:ph type="sldNum" sz="quarter" idx="12"/>
          </p:nvPr>
        </p:nvSpPr>
        <p:spPr/>
        <p:txBody>
          <a:bodyPr/>
          <a:lstStyle/>
          <a:p>
            <a:fld id="{BD8A8A1B-4E1E-43EF-8A39-7D4A3879B941}" type="slidenum">
              <a:rPr lang="en-US" smtClean="0"/>
              <a:t>7</a:t>
            </a:fld>
            <a:endParaRPr lang="en-US"/>
          </a:p>
        </p:txBody>
      </p:sp>
      <p:sp>
        <p:nvSpPr>
          <p:cNvPr id="3" name="TextBox 2">
            <a:extLst>
              <a:ext uri="{FF2B5EF4-FFF2-40B4-BE49-F238E27FC236}">
                <a16:creationId xmlns:a16="http://schemas.microsoft.com/office/drawing/2014/main" id="{5E2A30F6-7E22-946D-3419-378DF5E7CC04}"/>
              </a:ext>
            </a:extLst>
          </p:cNvPr>
          <p:cNvSpPr txBox="1"/>
          <p:nvPr/>
        </p:nvSpPr>
        <p:spPr>
          <a:xfrm>
            <a:off x="189781" y="172528"/>
            <a:ext cx="6538823"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4: DATA CLEANING</a:t>
            </a:r>
          </a:p>
        </p:txBody>
      </p:sp>
    </p:spTree>
    <p:extLst>
      <p:ext uri="{BB962C8B-B14F-4D97-AF65-F5344CB8AC3E}">
        <p14:creationId xmlns:p14="http://schemas.microsoft.com/office/powerpoint/2010/main" val="94614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2343BB-3F86-DA8F-0E3E-D106172F2B67}"/>
              </a:ext>
            </a:extLst>
          </p:cNvPr>
          <p:cNvPicPr>
            <a:picLocks noGrp="1" noChangeAspect="1"/>
          </p:cNvPicPr>
          <p:nvPr>
            <p:ph idx="1"/>
          </p:nvPr>
        </p:nvPicPr>
        <p:blipFill>
          <a:blip r:embed="rId2"/>
          <a:stretch>
            <a:fillRect/>
          </a:stretch>
        </p:blipFill>
        <p:spPr>
          <a:xfrm>
            <a:off x="151893" y="1022062"/>
            <a:ext cx="7275450" cy="2406938"/>
          </a:xfrm>
        </p:spPr>
      </p:pic>
      <p:pic>
        <p:nvPicPr>
          <p:cNvPr id="7" name="Picture 6">
            <a:extLst>
              <a:ext uri="{FF2B5EF4-FFF2-40B4-BE49-F238E27FC236}">
                <a16:creationId xmlns:a16="http://schemas.microsoft.com/office/drawing/2014/main" id="{A208AC67-CA8B-4127-9FA2-6BE983057FD4}"/>
              </a:ext>
            </a:extLst>
          </p:cNvPr>
          <p:cNvPicPr>
            <a:picLocks noChangeAspect="1"/>
          </p:cNvPicPr>
          <p:nvPr/>
        </p:nvPicPr>
        <p:blipFill>
          <a:blip r:embed="rId3"/>
          <a:stretch>
            <a:fillRect/>
          </a:stretch>
        </p:blipFill>
        <p:spPr>
          <a:xfrm>
            <a:off x="4977441" y="3646567"/>
            <a:ext cx="7034529" cy="2737149"/>
          </a:xfrm>
          <a:prstGeom prst="rect">
            <a:avLst/>
          </a:prstGeom>
        </p:spPr>
      </p:pic>
      <p:sp>
        <p:nvSpPr>
          <p:cNvPr id="2" name="TextBox 1">
            <a:extLst>
              <a:ext uri="{FF2B5EF4-FFF2-40B4-BE49-F238E27FC236}">
                <a16:creationId xmlns:a16="http://schemas.microsoft.com/office/drawing/2014/main" id="{1851C7A6-463B-102A-9E43-421EE4D84039}"/>
              </a:ext>
            </a:extLst>
          </p:cNvPr>
          <p:cNvSpPr txBox="1"/>
          <p:nvPr/>
        </p:nvSpPr>
        <p:spPr>
          <a:xfrm>
            <a:off x="414067" y="258792"/>
            <a:ext cx="4675517"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STEP 5: DATA MANIPULATION</a:t>
            </a:r>
          </a:p>
        </p:txBody>
      </p:sp>
      <p:sp>
        <p:nvSpPr>
          <p:cNvPr id="4" name="TextBox 3">
            <a:extLst>
              <a:ext uri="{FF2B5EF4-FFF2-40B4-BE49-F238E27FC236}">
                <a16:creationId xmlns:a16="http://schemas.microsoft.com/office/drawing/2014/main" id="{C57FC947-7440-40FA-737A-EE770D2C13A9}"/>
              </a:ext>
            </a:extLst>
          </p:cNvPr>
          <p:cNvSpPr txBox="1"/>
          <p:nvPr/>
        </p:nvSpPr>
        <p:spPr>
          <a:xfrm>
            <a:off x="7481978" y="675462"/>
            <a:ext cx="4295955"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use the </a:t>
            </a:r>
            <a:r>
              <a:rPr lang="en-US" sz="2000" dirty="0">
                <a:solidFill>
                  <a:srgbClr val="002060"/>
                </a:solidFill>
                <a:latin typeface="Times New Roman" panose="02020603050405020304" pitchFamily="18" charset="0"/>
                <a:cs typeface="Times New Roman" panose="02020603050405020304" pitchFamily="18" charset="0"/>
              </a:rPr>
              <a:t>where</a:t>
            </a:r>
            <a:r>
              <a:rPr lang="en-US" sz="2000" dirty="0">
                <a:latin typeface="Times New Roman" panose="02020603050405020304" pitchFamily="18" charset="0"/>
                <a:cs typeface="Times New Roman" panose="02020603050405020304" pitchFamily="18" charset="0"/>
              </a:rPr>
              <a:t> statement to subset the data based on our interest "MOTOR VEHICLE THEFT"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we extract the date portion using </a:t>
            </a:r>
            <a:r>
              <a:rPr lang="en-US" sz="2000" dirty="0" err="1">
                <a:solidFill>
                  <a:srgbClr val="002060"/>
                </a:solidFill>
                <a:latin typeface="Times New Roman" panose="02020603050405020304" pitchFamily="18" charset="0"/>
                <a:cs typeface="Times New Roman" panose="02020603050405020304" pitchFamily="18" charset="0"/>
              </a:rPr>
              <a:t>datepart</a:t>
            </a:r>
            <a:r>
              <a:rPr lang="en-US" sz="2000" dirty="0">
                <a:latin typeface="Times New Roman" panose="02020603050405020304" pitchFamily="18" charset="0"/>
                <a:cs typeface="Times New Roman" panose="02020603050405020304" pitchFamily="18" charset="0"/>
              </a:rPr>
              <a:t> function and format the date to </a:t>
            </a:r>
            <a:r>
              <a:rPr lang="en-US" sz="2000" dirty="0" err="1">
                <a:latin typeface="Times New Roman" panose="02020603050405020304" pitchFamily="18" charset="0"/>
                <a:cs typeface="Times New Roman" panose="02020603050405020304" pitchFamily="18" charset="0"/>
              </a:rPr>
              <a:t>date9</a:t>
            </a:r>
            <a:r>
              <a:rPr lang="en-US" sz="2000" dirty="0">
                <a:latin typeface="Times New Roman" panose="02020603050405020304" pitchFamily="18" charset="0"/>
                <a:cs typeface="Times New Roman" panose="02020603050405020304" pitchFamily="18" charset="0"/>
              </a:rPr>
              <a:t>. format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we segregate the month, day and year using simple functions for individual analyses</a:t>
            </a:r>
          </a:p>
        </p:txBody>
      </p:sp>
      <p:sp>
        <p:nvSpPr>
          <p:cNvPr id="6" name="TextBox 5">
            <a:extLst>
              <a:ext uri="{FF2B5EF4-FFF2-40B4-BE49-F238E27FC236}">
                <a16:creationId xmlns:a16="http://schemas.microsoft.com/office/drawing/2014/main" id="{B215F3C9-783F-E1D4-3359-D0B2C61C87B6}"/>
              </a:ext>
            </a:extLst>
          </p:cNvPr>
          <p:cNvSpPr txBox="1"/>
          <p:nvPr/>
        </p:nvSpPr>
        <p:spPr>
          <a:xfrm>
            <a:off x="414068" y="3873260"/>
            <a:ext cx="405441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see the changes reflecting in the </a:t>
            </a:r>
            <a:r>
              <a:rPr lang="en-US" sz="2000" dirty="0" err="1">
                <a:latin typeface="Times New Roman" panose="02020603050405020304" pitchFamily="18" charset="0"/>
                <a:cs typeface="Times New Roman" panose="02020603050405020304" pitchFamily="18" charset="0"/>
              </a:rPr>
              <a:t>Primary_Type</a:t>
            </a:r>
            <a:r>
              <a:rPr lang="en-US" sz="2000" dirty="0">
                <a:latin typeface="Times New Roman" panose="02020603050405020304" pitchFamily="18" charset="0"/>
                <a:cs typeface="Times New Roman" panose="02020603050405020304" pitchFamily="18" charset="0"/>
              </a:rPr>
              <a:t> column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also see the newly created variables Year, Month and Day</a:t>
            </a:r>
          </a:p>
        </p:txBody>
      </p:sp>
      <p:sp>
        <p:nvSpPr>
          <p:cNvPr id="8" name="Slide Number Placeholder 7">
            <a:extLst>
              <a:ext uri="{FF2B5EF4-FFF2-40B4-BE49-F238E27FC236}">
                <a16:creationId xmlns:a16="http://schemas.microsoft.com/office/drawing/2014/main" id="{2EED0151-A809-B798-7B90-621FE94FD7BE}"/>
              </a:ext>
            </a:extLst>
          </p:cNvPr>
          <p:cNvSpPr>
            <a:spLocks noGrp="1"/>
          </p:cNvSpPr>
          <p:nvPr>
            <p:ph type="sldNum" sz="quarter" idx="12"/>
          </p:nvPr>
        </p:nvSpPr>
        <p:spPr/>
        <p:txBody>
          <a:bodyPr/>
          <a:lstStyle/>
          <a:p>
            <a:fld id="{BD8A8A1B-4E1E-43EF-8A39-7D4A3879B941}" type="slidenum">
              <a:rPr lang="en-US" smtClean="0"/>
              <a:t>8</a:t>
            </a:fld>
            <a:endParaRPr lang="en-US"/>
          </a:p>
        </p:txBody>
      </p:sp>
    </p:spTree>
    <p:extLst>
      <p:ext uri="{BB962C8B-B14F-4D97-AF65-F5344CB8AC3E}">
        <p14:creationId xmlns:p14="http://schemas.microsoft.com/office/powerpoint/2010/main" val="173094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9BE50A-6E8B-758B-1955-60DC767CF6BD}"/>
              </a:ext>
            </a:extLst>
          </p:cNvPr>
          <p:cNvPicPr>
            <a:picLocks noGrp="1" noChangeAspect="1"/>
          </p:cNvPicPr>
          <p:nvPr>
            <p:ph idx="1"/>
          </p:nvPr>
        </p:nvPicPr>
        <p:blipFill>
          <a:blip r:embed="rId2"/>
          <a:stretch>
            <a:fillRect/>
          </a:stretch>
        </p:blipFill>
        <p:spPr>
          <a:xfrm>
            <a:off x="219450" y="2733799"/>
            <a:ext cx="3419952" cy="1286054"/>
          </a:xfrm>
        </p:spPr>
      </p:pic>
      <p:pic>
        <p:nvPicPr>
          <p:cNvPr id="7" name="Picture 6">
            <a:extLst>
              <a:ext uri="{FF2B5EF4-FFF2-40B4-BE49-F238E27FC236}">
                <a16:creationId xmlns:a16="http://schemas.microsoft.com/office/drawing/2014/main" id="{CDFF0591-3C8C-5B49-8267-EB1549735DB5}"/>
              </a:ext>
            </a:extLst>
          </p:cNvPr>
          <p:cNvPicPr>
            <a:picLocks noChangeAspect="1"/>
          </p:cNvPicPr>
          <p:nvPr/>
        </p:nvPicPr>
        <p:blipFill>
          <a:blip r:embed="rId3"/>
          <a:stretch>
            <a:fillRect/>
          </a:stretch>
        </p:blipFill>
        <p:spPr>
          <a:xfrm>
            <a:off x="219450" y="4476858"/>
            <a:ext cx="3419951" cy="1286054"/>
          </a:xfrm>
          <a:prstGeom prst="rect">
            <a:avLst/>
          </a:prstGeom>
        </p:spPr>
      </p:pic>
      <p:pic>
        <p:nvPicPr>
          <p:cNvPr id="9" name="Picture 8">
            <a:extLst>
              <a:ext uri="{FF2B5EF4-FFF2-40B4-BE49-F238E27FC236}">
                <a16:creationId xmlns:a16="http://schemas.microsoft.com/office/drawing/2014/main" id="{79D00AD3-8033-7A1C-AD83-DB58ABFF6E62}"/>
              </a:ext>
            </a:extLst>
          </p:cNvPr>
          <p:cNvPicPr>
            <a:picLocks noChangeAspect="1"/>
          </p:cNvPicPr>
          <p:nvPr/>
        </p:nvPicPr>
        <p:blipFill>
          <a:blip r:embed="rId4"/>
          <a:stretch>
            <a:fillRect/>
          </a:stretch>
        </p:blipFill>
        <p:spPr>
          <a:xfrm>
            <a:off x="4329204" y="3006246"/>
            <a:ext cx="7327957" cy="2619382"/>
          </a:xfrm>
          <a:prstGeom prst="rect">
            <a:avLst/>
          </a:prstGeom>
        </p:spPr>
      </p:pic>
      <p:sp>
        <p:nvSpPr>
          <p:cNvPr id="10" name="Slide Number Placeholder 9">
            <a:extLst>
              <a:ext uri="{FF2B5EF4-FFF2-40B4-BE49-F238E27FC236}">
                <a16:creationId xmlns:a16="http://schemas.microsoft.com/office/drawing/2014/main" id="{F9BD1A59-FC68-CAF8-D0F6-1102C1486459}"/>
              </a:ext>
            </a:extLst>
          </p:cNvPr>
          <p:cNvSpPr>
            <a:spLocks noGrp="1"/>
          </p:cNvSpPr>
          <p:nvPr>
            <p:ph type="sldNum" sz="quarter" idx="12"/>
          </p:nvPr>
        </p:nvSpPr>
        <p:spPr/>
        <p:txBody>
          <a:bodyPr/>
          <a:lstStyle/>
          <a:p>
            <a:fld id="{BD8A8A1B-4E1E-43EF-8A39-7D4A3879B941}" type="slidenum">
              <a:rPr lang="en-US" smtClean="0"/>
              <a:t>9</a:t>
            </a:fld>
            <a:endParaRPr lang="en-US"/>
          </a:p>
        </p:txBody>
      </p:sp>
      <p:sp>
        <p:nvSpPr>
          <p:cNvPr id="11" name="TextBox 10">
            <a:extLst>
              <a:ext uri="{FF2B5EF4-FFF2-40B4-BE49-F238E27FC236}">
                <a16:creationId xmlns:a16="http://schemas.microsoft.com/office/drawing/2014/main" id="{294837ED-259C-AA09-7166-9B3AC25FC03D}"/>
              </a:ext>
            </a:extLst>
          </p:cNvPr>
          <p:cNvSpPr txBox="1"/>
          <p:nvPr/>
        </p:nvSpPr>
        <p:spPr>
          <a:xfrm>
            <a:off x="189781" y="799467"/>
            <a:ext cx="1105043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Next we use </a:t>
            </a:r>
            <a:r>
              <a:rPr lang="en-US" sz="2000" dirty="0">
                <a:solidFill>
                  <a:srgbClr val="002060"/>
                </a:solidFill>
                <a:latin typeface="Times New Roman" panose="02020603050405020304" pitchFamily="18" charset="0"/>
                <a:cs typeface="Times New Roman" panose="02020603050405020304" pitchFamily="18" charset="0"/>
              </a:rPr>
              <a:t>proc format </a:t>
            </a:r>
            <a:r>
              <a:rPr lang="en-US" sz="2000" dirty="0">
                <a:latin typeface="Times New Roman" panose="02020603050405020304" pitchFamily="18" charset="0"/>
                <a:cs typeface="Times New Roman" panose="02020603050405020304" pitchFamily="18" charset="0"/>
              </a:rPr>
              <a:t>to create a format to make the Arrest column eligible for presentation.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also use a simple </a:t>
            </a:r>
            <a:r>
              <a:rPr lang="en-US" sz="2000" dirty="0">
                <a:solidFill>
                  <a:srgbClr val="002060"/>
                </a:solidFill>
                <a:latin typeface="Times New Roman" panose="02020603050405020304" pitchFamily="18" charset="0"/>
                <a:cs typeface="Times New Roman" panose="02020603050405020304" pitchFamily="18" charset="0"/>
              </a:rPr>
              <a:t>IF-THEN</a:t>
            </a:r>
            <a:r>
              <a:rPr lang="en-US" sz="2000" dirty="0">
                <a:latin typeface="Times New Roman" panose="02020603050405020304" pitchFamily="18" charset="0"/>
                <a:cs typeface="Times New Roman" panose="02020603050405020304" pitchFamily="18" charset="0"/>
              </a:rPr>
              <a:t> 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the left top portion of the code, we first create the format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Next, in the code section below, we use the format </a:t>
            </a:r>
            <a:r>
              <a:rPr lang="en-US" sz="2000" dirty="0" err="1">
                <a:latin typeface="Times New Roman" panose="02020603050405020304" pitchFamily="18" charset="0"/>
                <a:cs typeface="Times New Roman" panose="02020603050405020304" pitchFamily="18" charset="0"/>
              </a:rPr>
              <a:t>arr</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Lastly, on the right we can see the changes reflecting accordingly</a:t>
            </a:r>
          </a:p>
        </p:txBody>
      </p:sp>
    </p:spTree>
    <p:extLst>
      <p:ext uri="{BB962C8B-B14F-4D97-AF65-F5344CB8AC3E}">
        <p14:creationId xmlns:p14="http://schemas.microsoft.com/office/powerpoint/2010/main" val="3595825200"/>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30321C"/>
      </a:dk2>
      <a:lt2>
        <a:srgbClr val="F2F0F3"/>
      </a:lt2>
      <a:accent1>
        <a:srgbClr val="7BAE44"/>
      </a:accent1>
      <a:accent2>
        <a:srgbClr val="A0A737"/>
      </a:accent2>
      <a:accent3>
        <a:srgbClr val="C39A4D"/>
      </a:accent3>
      <a:accent4>
        <a:srgbClr val="B1573B"/>
      </a:accent4>
      <a:accent5>
        <a:srgbClr val="C34D62"/>
      </a:accent5>
      <a:accent6>
        <a:srgbClr val="B13B82"/>
      </a:accent6>
      <a:hlink>
        <a:srgbClr val="C65557"/>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oragnic theme</Template>
  <TotalTime>2963</TotalTime>
  <Words>873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Nova</vt:lpstr>
      <vt:lpstr>Times New Roman</vt:lpstr>
      <vt:lpstr>Wingdings</vt:lpstr>
      <vt:lpstr>TropicVTI</vt:lpstr>
      <vt:lpstr>Chicago Motor Vehicle Theft Analysis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Motor Vehicle Theft Analysis</dc:title>
  <dc:creator>abdul muthalib</dc:creator>
  <cp:lastModifiedBy>abdul muthalib</cp:lastModifiedBy>
  <cp:revision>4</cp:revision>
  <dcterms:created xsi:type="dcterms:W3CDTF">2023-06-04T21:59:55Z</dcterms:created>
  <dcterms:modified xsi:type="dcterms:W3CDTF">2023-06-12T00:21:27Z</dcterms:modified>
</cp:coreProperties>
</file>