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  <p:sldId id="268" r:id="rId9"/>
    <p:sldId id="266" r:id="rId10"/>
    <p:sldId id="267" r:id="rId11"/>
    <p:sldId id="269" r:id="rId12"/>
    <p:sldId id="271" r:id="rId13"/>
    <p:sldId id="263" r:id="rId14"/>
    <p:sldId id="272" r:id="rId15"/>
    <p:sldId id="264" r:id="rId16"/>
    <p:sldId id="265" r:id="rId17"/>
    <p:sldId id="273" r:id="rId18"/>
    <p:sldId id="270" r:id="rId19"/>
  </p:sldIdLst>
  <p:sldSz cx="18288000" cy="10287000"/>
  <p:notesSz cx="6858000" cy="9144000"/>
  <p:embeddedFontLst>
    <p:embeddedFont>
      <p:font typeface="Bahnschrift Light" panose="020B0502040204020203" pitchFamily="34" charset="0"/>
      <p:regular r:id="rId20"/>
    </p:embeddedFont>
    <p:embeddedFont>
      <p:font typeface="Bodoni MT" panose="02070603080606020203" pitchFamily="18" charset="0"/>
      <p:regular r:id="rId21"/>
      <p:bold r:id="rId22"/>
      <p:italic r:id="rId23"/>
      <p:boldItalic r:id="rId24"/>
    </p:embeddedFont>
    <p:embeddedFont>
      <p:font typeface="Bradley Hand ITC" panose="03070402050302030203" pitchFamily="66" charset="0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opperplate Gothic Light" panose="020E0507020206020404" pitchFamily="34" charset="0"/>
      <p:regular r:id="rId30"/>
    </p:embeddedFont>
    <p:embeddedFont>
      <p:font typeface="Halimum" panose="020B0604020202020204" charset="0"/>
      <p:regular r:id="rId31"/>
    </p:embeddedFont>
    <p:embeddedFont>
      <p:font typeface="Hind Jalandhar Medium" panose="020B0604020202020204" charset="0"/>
      <p:regular r:id="rId32"/>
    </p:embeddedFont>
    <p:embeddedFont>
      <p:font typeface="Poppins" panose="020B0604020202020204" charset="0"/>
      <p:regular r:id="rId33"/>
    </p:embeddedFont>
    <p:embeddedFont>
      <p:font typeface="Poppins Bold" panose="020B0604020202020204" charset="0"/>
      <p:regular r:id="rId34"/>
    </p:embeddedFont>
    <p:embeddedFont>
      <p:font typeface="Poppins Italics" panose="020B0604020202020204" charset="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B6AC"/>
    <a:srgbClr val="2A2C4C"/>
    <a:srgbClr val="383A66"/>
    <a:srgbClr val="2A2A2A"/>
    <a:srgbClr val="003366"/>
    <a:srgbClr val="C45B58"/>
    <a:srgbClr val="F8A15A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6" autoAdjust="0"/>
    <p:restoredTop sz="94622" autoAdjust="0"/>
  </p:normalViewPr>
  <p:slideViewPr>
    <p:cSldViewPr>
      <p:cViewPr varScale="1">
        <p:scale>
          <a:sx n="46" d="100"/>
          <a:sy n="46" d="100"/>
        </p:scale>
        <p:origin x="93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3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heme" Target="theme/theme1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14T13:58:42.603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comments" Target="../comments/comment1.xml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6.svg"/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6.svg"/><Relationship Id="rId2" Type="http://schemas.openxmlformats.org/officeDocument/2006/relationships/image" Target="../media/image3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2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6.svg"/><Relationship Id="rId18" Type="http://schemas.openxmlformats.org/officeDocument/2006/relationships/image" Target="../media/image47.jpeg"/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4.svg"/><Relationship Id="rId2" Type="http://schemas.openxmlformats.org/officeDocument/2006/relationships/image" Target="../media/image3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20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6.svg"/><Relationship Id="rId1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37.svg"/><Relationship Id="rId18" Type="http://schemas.openxmlformats.org/officeDocument/2006/relationships/image" Target="../media/image30.png"/><Relationship Id="rId3" Type="http://schemas.openxmlformats.org/officeDocument/2006/relationships/image" Target="../media/image26.svg"/><Relationship Id="rId21" Type="http://schemas.openxmlformats.org/officeDocument/2006/relationships/image" Target="../media/image41.svg"/><Relationship Id="rId7" Type="http://schemas.openxmlformats.org/officeDocument/2006/relationships/image" Target="../media/image35.svg"/><Relationship Id="rId12" Type="http://schemas.openxmlformats.org/officeDocument/2006/relationships/image" Target="../media/image36.png"/><Relationship Id="rId17" Type="http://schemas.openxmlformats.org/officeDocument/2006/relationships/image" Target="../media/image10.svg"/><Relationship Id="rId2" Type="http://schemas.openxmlformats.org/officeDocument/2006/relationships/image" Target="../media/image25.png"/><Relationship Id="rId16" Type="http://schemas.openxmlformats.org/officeDocument/2006/relationships/image" Target="../media/image9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3.svg"/><Relationship Id="rId5" Type="http://schemas.openxmlformats.org/officeDocument/2006/relationships/image" Target="../media/image20.svg"/><Relationship Id="rId15" Type="http://schemas.openxmlformats.org/officeDocument/2006/relationships/image" Target="../media/image12.svg"/><Relationship Id="rId23" Type="http://schemas.openxmlformats.org/officeDocument/2006/relationships/image" Target="../media/image39.svg"/><Relationship Id="rId10" Type="http://schemas.openxmlformats.org/officeDocument/2006/relationships/image" Target="../media/image32.png"/><Relationship Id="rId19" Type="http://schemas.openxmlformats.org/officeDocument/2006/relationships/image" Target="../media/image31.svg"/><Relationship Id="rId4" Type="http://schemas.openxmlformats.org/officeDocument/2006/relationships/image" Target="../media/image19.png"/><Relationship Id="rId9" Type="http://schemas.openxmlformats.org/officeDocument/2006/relationships/image" Target="../media/image43.svg"/><Relationship Id="rId14" Type="http://schemas.openxmlformats.org/officeDocument/2006/relationships/image" Target="../media/image11.png"/><Relationship Id="rId22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6.svg"/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4.svg"/><Relationship Id="rId2" Type="http://schemas.openxmlformats.org/officeDocument/2006/relationships/image" Target="../media/image3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20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6.svg"/><Relationship Id="rId1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37.svg"/><Relationship Id="rId18" Type="http://schemas.openxmlformats.org/officeDocument/2006/relationships/image" Target="../media/image30.png"/><Relationship Id="rId3" Type="http://schemas.openxmlformats.org/officeDocument/2006/relationships/image" Target="../media/image26.svg"/><Relationship Id="rId21" Type="http://schemas.openxmlformats.org/officeDocument/2006/relationships/image" Target="../media/image39.svg"/><Relationship Id="rId7" Type="http://schemas.openxmlformats.org/officeDocument/2006/relationships/image" Target="../media/image35.svg"/><Relationship Id="rId12" Type="http://schemas.openxmlformats.org/officeDocument/2006/relationships/image" Target="../media/image36.png"/><Relationship Id="rId17" Type="http://schemas.openxmlformats.org/officeDocument/2006/relationships/image" Target="../media/image10.svg"/><Relationship Id="rId2" Type="http://schemas.openxmlformats.org/officeDocument/2006/relationships/image" Target="../media/image25.png"/><Relationship Id="rId16" Type="http://schemas.openxmlformats.org/officeDocument/2006/relationships/image" Target="../media/image9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3.svg"/><Relationship Id="rId5" Type="http://schemas.openxmlformats.org/officeDocument/2006/relationships/image" Target="../media/image20.svg"/><Relationship Id="rId15" Type="http://schemas.openxmlformats.org/officeDocument/2006/relationships/image" Target="../media/image12.svg"/><Relationship Id="rId23" Type="http://schemas.openxmlformats.org/officeDocument/2006/relationships/image" Target="../media/image41.svg"/><Relationship Id="rId10" Type="http://schemas.openxmlformats.org/officeDocument/2006/relationships/image" Target="../media/image32.png"/><Relationship Id="rId19" Type="http://schemas.openxmlformats.org/officeDocument/2006/relationships/image" Target="../media/image31.svg"/><Relationship Id="rId4" Type="http://schemas.openxmlformats.org/officeDocument/2006/relationships/image" Target="../media/image19.png"/><Relationship Id="rId9" Type="http://schemas.openxmlformats.org/officeDocument/2006/relationships/image" Target="../media/image43.svg"/><Relationship Id="rId14" Type="http://schemas.openxmlformats.org/officeDocument/2006/relationships/image" Target="../media/image11.png"/><Relationship Id="rId22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48.jpe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0.svg"/><Relationship Id="rId18" Type="http://schemas.openxmlformats.org/officeDocument/2006/relationships/image" Target="../media/image49.jpe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9.png"/><Relationship Id="rId17" Type="http://schemas.openxmlformats.org/officeDocument/2006/relationships/image" Target="../media/image12.svg"/><Relationship Id="rId2" Type="http://schemas.openxmlformats.org/officeDocument/2006/relationships/image" Target="../media/image3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8.svg"/><Relationship Id="rId5" Type="http://schemas.openxmlformats.org/officeDocument/2006/relationships/image" Target="../media/image6.svg"/><Relationship Id="rId15" Type="http://schemas.openxmlformats.org/officeDocument/2006/relationships/image" Target="../media/image24.sv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2.svg"/><Relationship Id="rId3" Type="http://schemas.openxmlformats.org/officeDocument/2006/relationships/image" Target="../media/image28.svg"/><Relationship Id="rId7" Type="http://schemas.openxmlformats.org/officeDocument/2006/relationships/image" Target="../media/image14.svg"/><Relationship Id="rId12" Type="http://schemas.openxmlformats.org/officeDocument/2006/relationships/image" Target="../media/image11.png"/><Relationship Id="rId17" Type="http://schemas.openxmlformats.org/officeDocument/2006/relationships/image" Target="../media/image26.svg"/><Relationship Id="rId2" Type="http://schemas.openxmlformats.org/officeDocument/2006/relationships/image" Target="../media/image27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6.svg"/><Relationship Id="rId15" Type="http://schemas.openxmlformats.org/officeDocument/2006/relationships/image" Target="../media/image24.sv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6.svg"/><Relationship Id="rId1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12.svg"/><Relationship Id="rId18" Type="http://schemas.openxmlformats.org/officeDocument/2006/relationships/image" Target="../media/image42.png"/><Relationship Id="rId3" Type="http://schemas.openxmlformats.org/officeDocument/2006/relationships/image" Target="../media/image31.svg"/><Relationship Id="rId21" Type="http://schemas.openxmlformats.org/officeDocument/2006/relationships/image" Target="../media/image20.svg"/><Relationship Id="rId7" Type="http://schemas.openxmlformats.org/officeDocument/2006/relationships/image" Target="../media/image35.svg"/><Relationship Id="rId12" Type="http://schemas.openxmlformats.org/officeDocument/2006/relationships/image" Target="../media/image11.png"/><Relationship Id="rId17" Type="http://schemas.openxmlformats.org/officeDocument/2006/relationships/image" Target="../media/image41.svg"/><Relationship Id="rId2" Type="http://schemas.openxmlformats.org/officeDocument/2006/relationships/image" Target="../media/image30.png"/><Relationship Id="rId16" Type="http://schemas.openxmlformats.org/officeDocument/2006/relationships/image" Target="../media/image40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10.svg"/><Relationship Id="rId5" Type="http://schemas.openxmlformats.org/officeDocument/2006/relationships/image" Target="../media/image33.svg"/><Relationship Id="rId15" Type="http://schemas.openxmlformats.org/officeDocument/2006/relationships/image" Target="../media/image39.svg"/><Relationship Id="rId23" Type="http://schemas.openxmlformats.org/officeDocument/2006/relationships/image" Target="../media/image26.svg"/><Relationship Id="rId10" Type="http://schemas.openxmlformats.org/officeDocument/2006/relationships/image" Target="../media/image9.png"/><Relationship Id="rId19" Type="http://schemas.openxmlformats.org/officeDocument/2006/relationships/image" Target="../media/image4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Relationship Id="rId14" Type="http://schemas.openxmlformats.org/officeDocument/2006/relationships/image" Target="../media/image38.png"/><Relationship Id="rId2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2.svg"/><Relationship Id="rId18" Type="http://schemas.openxmlformats.org/officeDocument/2006/relationships/image" Target="../media/image29.jpeg"/><Relationship Id="rId3" Type="http://schemas.openxmlformats.org/officeDocument/2006/relationships/image" Target="../media/image28.svg"/><Relationship Id="rId7" Type="http://schemas.openxmlformats.org/officeDocument/2006/relationships/image" Target="../media/image14.svg"/><Relationship Id="rId12" Type="http://schemas.openxmlformats.org/officeDocument/2006/relationships/image" Target="../media/image11.png"/><Relationship Id="rId17" Type="http://schemas.openxmlformats.org/officeDocument/2006/relationships/image" Target="../media/image26.svg"/><Relationship Id="rId2" Type="http://schemas.openxmlformats.org/officeDocument/2006/relationships/image" Target="../media/image27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6.svg"/><Relationship Id="rId15" Type="http://schemas.openxmlformats.org/officeDocument/2006/relationships/image" Target="../media/image24.sv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6.sv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12.svg"/><Relationship Id="rId18" Type="http://schemas.openxmlformats.org/officeDocument/2006/relationships/image" Target="../media/image42.png"/><Relationship Id="rId3" Type="http://schemas.openxmlformats.org/officeDocument/2006/relationships/image" Target="../media/image31.svg"/><Relationship Id="rId21" Type="http://schemas.openxmlformats.org/officeDocument/2006/relationships/image" Target="../media/image20.svg"/><Relationship Id="rId7" Type="http://schemas.openxmlformats.org/officeDocument/2006/relationships/image" Target="../media/image35.svg"/><Relationship Id="rId12" Type="http://schemas.openxmlformats.org/officeDocument/2006/relationships/image" Target="../media/image11.png"/><Relationship Id="rId17" Type="http://schemas.openxmlformats.org/officeDocument/2006/relationships/image" Target="../media/image41.svg"/><Relationship Id="rId2" Type="http://schemas.openxmlformats.org/officeDocument/2006/relationships/image" Target="../media/image30.png"/><Relationship Id="rId16" Type="http://schemas.openxmlformats.org/officeDocument/2006/relationships/image" Target="../media/image40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10.svg"/><Relationship Id="rId5" Type="http://schemas.openxmlformats.org/officeDocument/2006/relationships/image" Target="../media/image33.svg"/><Relationship Id="rId15" Type="http://schemas.openxmlformats.org/officeDocument/2006/relationships/image" Target="../media/image39.svg"/><Relationship Id="rId23" Type="http://schemas.openxmlformats.org/officeDocument/2006/relationships/image" Target="../media/image26.svg"/><Relationship Id="rId10" Type="http://schemas.openxmlformats.org/officeDocument/2006/relationships/image" Target="../media/image9.png"/><Relationship Id="rId19" Type="http://schemas.openxmlformats.org/officeDocument/2006/relationships/image" Target="../media/image4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Relationship Id="rId14" Type="http://schemas.openxmlformats.org/officeDocument/2006/relationships/image" Target="../media/image38.png"/><Relationship Id="rId22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12.svg"/><Relationship Id="rId18" Type="http://schemas.openxmlformats.org/officeDocument/2006/relationships/image" Target="../media/image42.png"/><Relationship Id="rId3" Type="http://schemas.openxmlformats.org/officeDocument/2006/relationships/image" Target="../media/image31.svg"/><Relationship Id="rId21" Type="http://schemas.openxmlformats.org/officeDocument/2006/relationships/image" Target="../media/image20.svg"/><Relationship Id="rId7" Type="http://schemas.openxmlformats.org/officeDocument/2006/relationships/image" Target="../media/image35.svg"/><Relationship Id="rId12" Type="http://schemas.openxmlformats.org/officeDocument/2006/relationships/image" Target="../media/image11.png"/><Relationship Id="rId17" Type="http://schemas.openxmlformats.org/officeDocument/2006/relationships/image" Target="../media/image41.svg"/><Relationship Id="rId2" Type="http://schemas.openxmlformats.org/officeDocument/2006/relationships/image" Target="../media/image30.png"/><Relationship Id="rId16" Type="http://schemas.openxmlformats.org/officeDocument/2006/relationships/image" Target="../media/image40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10.svg"/><Relationship Id="rId5" Type="http://schemas.openxmlformats.org/officeDocument/2006/relationships/image" Target="../media/image33.svg"/><Relationship Id="rId15" Type="http://schemas.openxmlformats.org/officeDocument/2006/relationships/image" Target="../media/image39.svg"/><Relationship Id="rId23" Type="http://schemas.openxmlformats.org/officeDocument/2006/relationships/image" Target="../media/image26.svg"/><Relationship Id="rId10" Type="http://schemas.openxmlformats.org/officeDocument/2006/relationships/image" Target="../media/image9.png"/><Relationship Id="rId19" Type="http://schemas.openxmlformats.org/officeDocument/2006/relationships/image" Target="../media/image4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Relationship Id="rId14" Type="http://schemas.openxmlformats.org/officeDocument/2006/relationships/image" Target="../media/image38.png"/><Relationship Id="rId22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0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9.png"/><Relationship Id="rId17" Type="http://schemas.openxmlformats.org/officeDocument/2006/relationships/image" Target="../media/image45.png"/><Relationship Id="rId2" Type="http://schemas.openxmlformats.org/officeDocument/2006/relationships/image" Target="../media/image3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8.svg"/><Relationship Id="rId5" Type="http://schemas.openxmlformats.org/officeDocument/2006/relationships/image" Target="../media/image6.svg"/><Relationship Id="rId15" Type="http://schemas.openxmlformats.org/officeDocument/2006/relationships/image" Target="../media/image24.sv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6" Type="http://schemas.openxmlformats.org/officeDocument/2006/relationships/image" Target="../media/image4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8.svg"/><Relationship Id="rId5" Type="http://schemas.openxmlformats.org/officeDocument/2006/relationships/image" Target="../media/image6.svg"/><Relationship Id="rId15" Type="http://schemas.openxmlformats.org/officeDocument/2006/relationships/image" Target="../media/image24.sv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12.svg"/><Relationship Id="rId18" Type="http://schemas.openxmlformats.org/officeDocument/2006/relationships/image" Target="../media/image42.png"/><Relationship Id="rId3" Type="http://schemas.openxmlformats.org/officeDocument/2006/relationships/image" Target="../media/image31.svg"/><Relationship Id="rId21" Type="http://schemas.openxmlformats.org/officeDocument/2006/relationships/image" Target="../media/image20.svg"/><Relationship Id="rId7" Type="http://schemas.openxmlformats.org/officeDocument/2006/relationships/image" Target="../media/image35.svg"/><Relationship Id="rId12" Type="http://schemas.openxmlformats.org/officeDocument/2006/relationships/image" Target="../media/image11.png"/><Relationship Id="rId17" Type="http://schemas.openxmlformats.org/officeDocument/2006/relationships/image" Target="../media/image41.svg"/><Relationship Id="rId2" Type="http://schemas.openxmlformats.org/officeDocument/2006/relationships/image" Target="../media/image30.png"/><Relationship Id="rId16" Type="http://schemas.openxmlformats.org/officeDocument/2006/relationships/image" Target="../media/image40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10.svg"/><Relationship Id="rId5" Type="http://schemas.openxmlformats.org/officeDocument/2006/relationships/image" Target="../media/image33.svg"/><Relationship Id="rId15" Type="http://schemas.openxmlformats.org/officeDocument/2006/relationships/image" Target="../media/image39.svg"/><Relationship Id="rId23" Type="http://schemas.openxmlformats.org/officeDocument/2006/relationships/image" Target="../media/image26.svg"/><Relationship Id="rId10" Type="http://schemas.openxmlformats.org/officeDocument/2006/relationships/image" Target="../media/image9.png"/><Relationship Id="rId19" Type="http://schemas.openxmlformats.org/officeDocument/2006/relationships/image" Target="../media/image4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Relationship Id="rId14" Type="http://schemas.openxmlformats.org/officeDocument/2006/relationships/image" Target="../media/image38.png"/><Relationship Id="rId2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7001" y="7342799"/>
            <a:ext cx="12795425" cy="1667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24"/>
              </a:lnSpc>
            </a:pPr>
            <a:endParaRPr lang="en-US" sz="15099" spc="634" dirty="0">
              <a:solidFill>
                <a:srgbClr val="3B5060"/>
              </a:solidFill>
              <a:latin typeface="Hind Jalandhar Medium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0706457" y="-755300"/>
            <a:ext cx="8444127" cy="5634536"/>
          </a:xfrm>
          <a:custGeom>
            <a:avLst/>
            <a:gdLst/>
            <a:ahLst/>
            <a:cxnLst/>
            <a:rect l="l" t="t" r="r" b="b"/>
            <a:pathLst>
              <a:path w="8444127" h="5634536">
                <a:moveTo>
                  <a:pt x="0" y="0"/>
                </a:moveTo>
                <a:lnTo>
                  <a:pt x="8444127" y="0"/>
                </a:lnTo>
                <a:lnTo>
                  <a:pt x="8444127" y="5634536"/>
                </a:lnTo>
                <a:lnTo>
                  <a:pt x="0" y="56345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-492895" y="5328697"/>
            <a:ext cx="8039571" cy="5583848"/>
          </a:xfrm>
          <a:custGeom>
            <a:avLst/>
            <a:gdLst/>
            <a:ahLst/>
            <a:cxnLst/>
            <a:rect l="l" t="t" r="r" b="b"/>
            <a:pathLst>
              <a:path w="8039571" h="5583848">
                <a:moveTo>
                  <a:pt x="0" y="0"/>
                </a:moveTo>
                <a:lnTo>
                  <a:pt x="8039571" y="0"/>
                </a:lnTo>
                <a:lnTo>
                  <a:pt x="8039571" y="5583848"/>
                </a:lnTo>
                <a:lnTo>
                  <a:pt x="0" y="55838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y</a:t>
            </a:r>
            <a:endParaRPr lang="en-IN" dirty="0"/>
          </a:p>
        </p:txBody>
      </p:sp>
      <p:sp>
        <p:nvSpPr>
          <p:cNvPr id="6" name="Freeform 6"/>
          <p:cNvSpPr/>
          <p:nvPr/>
        </p:nvSpPr>
        <p:spPr>
          <a:xfrm rot="-1717303">
            <a:off x="1078256" y="-2465517"/>
            <a:ext cx="6412656" cy="4114800"/>
          </a:xfrm>
          <a:custGeom>
            <a:avLst/>
            <a:gdLst/>
            <a:ahLst/>
            <a:cxnLst/>
            <a:rect l="l" t="t" r="r" b="b"/>
            <a:pathLst>
              <a:path w="6412656" h="4114800">
                <a:moveTo>
                  <a:pt x="0" y="0"/>
                </a:moveTo>
                <a:lnTo>
                  <a:pt x="6412657" y="0"/>
                </a:lnTo>
                <a:lnTo>
                  <a:pt x="641265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1725156" y="5934256"/>
            <a:ext cx="6012231" cy="5641597"/>
          </a:xfrm>
          <a:custGeom>
            <a:avLst/>
            <a:gdLst/>
            <a:ahLst/>
            <a:cxnLst/>
            <a:rect l="l" t="t" r="r" b="b"/>
            <a:pathLst>
              <a:path w="6012231" h="5641597">
                <a:moveTo>
                  <a:pt x="0" y="0"/>
                </a:moveTo>
                <a:lnTo>
                  <a:pt x="6012231" y="0"/>
                </a:lnTo>
                <a:lnTo>
                  <a:pt x="6012231" y="5641598"/>
                </a:lnTo>
                <a:lnTo>
                  <a:pt x="0" y="56415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8" name="Freeform 8"/>
          <p:cNvSpPr/>
          <p:nvPr/>
        </p:nvSpPr>
        <p:spPr>
          <a:xfrm rot="228063" flipH="1">
            <a:off x="-612268" y="8882779"/>
            <a:ext cx="3001045" cy="2529807"/>
          </a:xfrm>
          <a:custGeom>
            <a:avLst/>
            <a:gdLst/>
            <a:ahLst/>
            <a:cxnLst/>
            <a:rect l="l" t="t" r="r" b="b"/>
            <a:pathLst>
              <a:path w="3001045" h="2529807">
                <a:moveTo>
                  <a:pt x="3001045" y="0"/>
                </a:moveTo>
                <a:lnTo>
                  <a:pt x="0" y="0"/>
                </a:lnTo>
                <a:lnTo>
                  <a:pt x="0" y="2529806"/>
                </a:lnTo>
                <a:lnTo>
                  <a:pt x="3001045" y="2529806"/>
                </a:lnTo>
                <a:lnTo>
                  <a:pt x="3001045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5142693">
            <a:off x="12086125" y="-346404"/>
            <a:ext cx="1240050" cy="1799545"/>
          </a:xfrm>
          <a:custGeom>
            <a:avLst/>
            <a:gdLst/>
            <a:ahLst/>
            <a:cxnLst/>
            <a:rect l="l" t="t" r="r" b="b"/>
            <a:pathLst>
              <a:path w="1240050" h="1799545">
                <a:moveTo>
                  <a:pt x="0" y="0"/>
                </a:moveTo>
                <a:lnTo>
                  <a:pt x="1240050" y="0"/>
                </a:lnTo>
                <a:lnTo>
                  <a:pt x="1240050" y="1799545"/>
                </a:lnTo>
                <a:lnTo>
                  <a:pt x="0" y="17995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717303">
            <a:off x="12287312" y="7691400"/>
            <a:ext cx="6615469" cy="4244938"/>
          </a:xfrm>
          <a:custGeom>
            <a:avLst/>
            <a:gdLst/>
            <a:ahLst/>
            <a:cxnLst/>
            <a:rect l="l" t="t" r="r" b="b"/>
            <a:pathLst>
              <a:path w="6615469" h="4244938">
                <a:moveTo>
                  <a:pt x="0" y="0"/>
                </a:moveTo>
                <a:lnTo>
                  <a:pt x="6615468" y="0"/>
                </a:lnTo>
                <a:lnTo>
                  <a:pt x="6615468" y="4244938"/>
                </a:lnTo>
                <a:lnTo>
                  <a:pt x="0" y="42449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5091">
            <a:off x="13287226" y="6598899"/>
            <a:ext cx="7176712" cy="5689175"/>
          </a:xfrm>
          <a:custGeom>
            <a:avLst/>
            <a:gdLst/>
            <a:ahLst/>
            <a:cxnLst/>
            <a:rect l="l" t="t" r="r" b="b"/>
            <a:pathLst>
              <a:path w="7176712" h="5689175">
                <a:moveTo>
                  <a:pt x="0" y="0"/>
                </a:moveTo>
                <a:lnTo>
                  <a:pt x="7176712" y="0"/>
                </a:lnTo>
                <a:lnTo>
                  <a:pt x="7176712" y="5689175"/>
                </a:lnTo>
                <a:lnTo>
                  <a:pt x="0" y="56891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2" name="Freeform 12"/>
          <p:cNvSpPr/>
          <p:nvPr/>
        </p:nvSpPr>
        <p:spPr>
          <a:xfrm rot="10281067" flipH="1" flipV="1">
            <a:off x="16042441" y="8305710"/>
            <a:ext cx="1832864" cy="1539606"/>
          </a:xfrm>
          <a:custGeom>
            <a:avLst/>
            <a:gdLst/>
            <a:ahLst/>
            <a:cxnLst/>
            <a:rect l="l" t="t" r="r" b="b"/>
            <a:pathLst>
              <a:path w="1832864" h="1539606">
                <a:moveTo>
                  <a:pt x="1832864" y="1539605"/>
                </a:moveTo>
                <a:lnTo>
                  <a:pt x="0" y="1539605"/>
                </a:lnTo>
                <a:lnTo>
                  <a:pt x="0" y="0"/>
                </a:lnTo>
                <a:lnTo>
                  <a:pt x="1832864" y="0"/>
                </a:lnTo>
                <a:lnTo>
                  <a:pt x="1832864" y="1539605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708428">
            <a:off x="-1374735" y="933907"/>
            <a:ext cx="6680806" cy="2004242"/>
          </a:xfrm>
          <a:custGeom>
            <a:avLst/>
            <a:gdLst/>
            <a:ahLst/>
            <a:cxnLst/>
            <a:rect l="l" t="t" r="r" b="b"/>
            <a:pathLst>
              <a:path w="6680806" h="2004242">
                <a:moveTo>
                  <a:pt x="0" y="0"/>
                </a:moveTo>
                <a:lnTo>
                  <a:pt x="6680806" y="0"/>
                </a:lnTo>
                <a:lnTo>
                  <a:pt x="6680806" y="2004242"/>
                </a:lnTo>
                <a:lnTo>
                  <a:pt x="0" y="200424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4532684">
            <a:off x="-86859" y="5933308"/>
            <a:ext cx="1240050" cy="1799545"/>
          </a:xfrm>
          <a:custGeom>
            <a:avLst/>
            <a:gdLst/>
            <a:ahLst/>
            <a:cxnLst/>
            <a:rect l="l" t="t" r="r" b="b"/>
            <a:pathLst>
              <a:path w="1240050" h="1799545">
                <a:moveTo>
                  <a:pt x="0" y="0"/>
                </a:moveTo>
                <a:lnTo>
                  <a:pt x="1240050" y="0"/>
                </a:lnTo>
                <a:lnTo>
                  <a:pt x="1240050" y="1799545"/>
                </a:lnTo>
                <a:lnTo>
                  <a:pt x="0" y="1799545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260044" flipH="1">
            <a:off x="15375059" y="-845331"/>
            <a:ext cx="3001045" cy="2529807"/>
          </a:xfrm>
          <a:custGeom>
            <a:avLst/>
            <a:gdLst/>
            <a:ahLst/>
            <a:cxnLst/>
            <a:rect l="l" t="t" r="r" b="b"/>
            <a:pathLst>
              <a:path w="3001045" h="2529807">
                <a:moveTo>
                  <a:pt x="3001045" y="0"/>
                </a:moveTo>
                <a:lnTo>
                  <a:pt x="0" y="0"/>
                </a:lnTo>
                <a:lnTo>
                  <a:pt x="0" y="2529807"/>
                </a:lnTo>
                <a:lnTo>
                  <a:pt x="3001045" y="2529807"/>
                </a:lnTo>
                <a:lnTo>
                  <a:pt x="3001045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8853935">
            <a:off x="106301" y="-215936"/>
            <a:ext cx="1240050" cy="1799545"/>
          </a:xfrm>
          <a:custGeom>
            <a:avLst/>
            <a:gdLst/>
            <a:ahLst/>
            <a:cxnLst/>
            <a:rect l="l" t="t" r="r" b="b"/>
            <a:pathLst>
              <a:path w="1240050" h="1799545">
                <a:moveTo>
                  <a:pt x="0" y="0"/>
                </a:moveTo>
                <a:lnTo>
                  <a:pt x="1240050" y="0"/>
                </a:lnTo>
                <a:lnTo>
                  <a:pt x="1240050" y="1799545"/>
                </a:lnTo>
                <a:lnTo>
                  <a:pt x="0" y="17995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2700000">
            <a:off x="11057283" y="8732462"/>
            <a:ext cx="1369210" cy="1986980"/>
          </a:xfrm>
          <a:custGeom>
            <a:avLst/>
            <a:gdLst/>
            <a:ahLst/>
            <a:cxnLst/>
            <a:rect l="l" t="t" r="r" b="b"/>
            <a:pathLst>
              <a:path w="1369210" h="1986980">
                <a:moveTo>
                  <a:pt x="0" y="0"/>
                </a:moveTo>
                <a:lnTo>
                  <a:pt x="1369210" y="0"/>
                </a:lnTo>
                <a:lnTo>
                  <a:pt x="1369210" y="1986980"/>
                </a:lnTo>
                <a:lnTo>
                  <a:pt x="0" y="1986980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5662259">
            <a:off x="17342709" y="1693663"/>
            <a:ext cx="1240050" cy="1799545"/>
          </a:xfrm>
          <a:custGeom>
            <a:avLst/>
            <a:gdLst/>
            <a:ahLst/>
            <a:cxnLst/>
            <a:rect l="l" t="t" r="r" b="b"/>
            <a:pathLst>
              <a:path w="1240050" h="1799545">
                <a:moveTo>
                  <a:pt x="0" y="0"/>
                </a:moveTo>
                <a:lnTo>
                  <a:pt x="1240050" y="0"/>
                </a:lnTo>
                <a:lnTo>
                  <a:pt x="1240050" y="1799545"/>
                </a:lnTo>
                <a:lnTo>
                  <a:pt x="0" y="1799545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7A95C0-ADBA-406E-A5C6-ED509BFD7F06}"/>
              </a:ext>
            </a:extLst>
          </p:cNvPr>
          <p:cNvSpPr txBox="1"/>
          <p:nvPr/>
        </p:nvSpPr>
        <p:spPr>
          <a:xfrm>
            <a:off x="2971801" y="2933783"/>
            <a:ext cx="1222387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2060"/>
                </a:solidFill>
                <a:latin typeface="Copperplate Gothic Light" panose="020E0507020206020404" pitchFamily="34" charset="0"/>
              </a:rPr>
              <a:t>IoT-Based Weather Monitoring Device with Predictive Weather Analysis</a:t>
            </a:r>
          </a:p>
          <a:p>
            <a:endParaRPr lang="en-US" sz="6000" dirty="0">
              <a:solidFill>
                <a:srgbClr val="002060"/>
              </a:solidFill>
              <a:latin typeface="Copperplate Gothic Light" panose="020E0507020206020404" pitchFamily="34" charset="0"/>
            </a:endParaRPr>
          </a:p>
          <a:p>
            <a:r>
              <a:rPr lang="en-US" sz="6000" dirty="0">
                <a:solidFill>
                  <a:srgbClr val="002060"/>
                </a:solidFill>
                <a:latin typeface="Copperplate Gothic Light" panose="020E0507020206020404" pitchFamily="34" charset="0"/>
              </a:rPr>
              <a:t>                                  </a:t>
            </a:r>
            <a:r>
              <a:rPr lang="en-US" sz="6000">
                <a:solidFill>
                  <a:srgbClr val="002060"/>
                </a:solidFill>
                <a:latin typeface="Copperplate Gothic Light" panose="020E0507020206020404" pitchFamily="34" charset="0"/>
              </a:rPr>
              <a:t>S.Muthamil</a:t>
            </a:r>
            <a:endParaRPr lang="en-IN" sz="6000" dirty="0">
              <a:solidFill>
                <a:srgbClr val="002060"/>
              </a:solidFill>
              <a:latin typeface="Copperplate Gothic Light" panose="020E05070202060204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219756" y="-549672"/>
            <a:ext cx="5473384" cy="3801514"/>
          </a:xfrm>
          <a:custGeom>
            <a:avLst/>
            <a:gdLst/>
            <a:ahLst/>
            <a:cxnLst/>
            <a:rect l="l" t="t" r="r" b="b"/>
            <a:pathLst>
              <a:path w="5473384" h="3801514">
                <a:moveTo>
                  <a:pt x="0" y="0"/>
                </a:moveTo>
                <a:lnTo>
                  <a:pt x="5473384" y="0"/>
                </a:lnTo>
                <a:lnTo>
                  <a:pt x="5473384" y="3801514"/>
                </a:lnTo>
                <a:lnTo>
                  <a:pt x="0" y="38015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4904315" y="-282937"/>
            <a:ext cx="4019973" cy="3772155"/>
          </a:xfrm>
          <a:custGeom>
            <a:avLst/>
            <a:gdLst/>
            <a:ahLst/>
            <a:cxnLst/>
            <a:rect l="l" t="t" r="r" b="b"/>
            <a:pathLst>
              <a:path w="4019973" h="3772155">
                <a:moveTo>
                  <a:pt x="0" y="0"/>
                </a:moveTo>
                <a:lnTo>
                  <a:pt x="4019972" y="0"/>
                </a:lnTo>
                <a:lnTo>
                  <a:pt x="4019972" y="3772155"/>
                </a:lnTo>
                <a:lnTo>
                  <a:pt x="0" y="37721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571936" flipH="1">
            <a:off x="16473923" y="-744473"/>
            <a:ext cx="2386312" cy="2011602"/>
          </a:xfrm>
          <a:custGeom>
            <a:avLst/>
            <a:gdLst/>
            <a:ahLst/>
            <a:cxnLst/>
            <a:rect l="l" t="t" r="r" b="b"/>
            <a:pathLst>
              <a:path w="2386312" h="2011602">
                <a:moveTo>
                  <a:pt x="2386312" y="0"/>
                </a:moveTo>
                <a:lnTo>
                  <a:pt x="0" y="0"/>
                </a:lnTo>
                <a:lnTo>
                  <a:pt x="0" y="2011602"/>
                </a:lnTo>
                <a:lnTo>
                  <a:pt x="2386312" y="2011602"/>
                </a:lnTo>
                <a:lnTo>
                  <a:pt x="238631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9082696">
            <a:off x="-1089273" y="-1779465"/>
            <a:ext cx="6615469" cy="4244938"/>
          </a:xfrm>
          <a:custGeom>
            <a:avLst/>
            <a:gdLst/>
            <a:ahLst/>
            <a:cxnLst/>
            <a:rect l="l" t="t" r="r" b="b"/>
            <a:pathLst>
              <a:path w="6615469" h="4244938">
                <a:moveTo>
                  <a:pt x="0" y="0"/>
                </a:moveTo>
                <a:lnTo>
                  <a:pt x="6615469" y="0"/>
                </a:lnTo>
                <a:lnTo>
                  <a:pt x="6615469" y="4244938"/>
                </a:lnTo>
                <a:lnTo>
                  <a:pt x="0" y="424493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9714908">
            <a:off x="-3624691" y="-1930214"/>
            <a:ext cx="7176712" cy="5689175"/>
          </a:xfrm>
          <a:custGeom>
            <a:avLst/>
            <a:gdLst/>
            <a:ahLst/>
            <a:cxnLst/>
            <a:rect l="l" t="t" r="r" b="b"/>
            <a:pathLst>
              <a:path w="7176712" h="5689175">
                <a:moveTo>
                  <a:pt x="0" y="0"/>
                </a:moveTo>
                <a:lnTo>
                  <a:pt x="7176712" y="0"/>
                </a:lnTo>
                <a:lnTo>
                  <a:pt x="7176712" y="5689175"/>
                </a:lnTo>
                <a:lnTo>
                  <a:pt x="0" y="56891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7" name="Freeform 7"/>
          <p:cNvSpPr/>
          <p:nvPr/>
        </p:nvSpPr>
        <p:spPr>
          <a:xfrm rot="-518932" flipH="1" flipV="1">
            <a:off x="187110" y="269536"/>
            <a:ext cx="1891279" cy="1588674"/>
          </a:xfrm>
          <a:custGeom>
            <a:avLst/>
            <a:gdLst/>
            <a:ahLst/>
            <a:cxnLst/>
            <a:rect l="l" t="t" r="r" b="b"/>
            <a:pathLst>
              <a:path w="1891279" h="1588674">
                <a:moveTo>
                  <a:pt x="1891279" y="1588675"/>
                </a:moveTo>
                <a:lnTo>
                  <a:pt x="0" y="1588675"/>
                </a:lnTo>
                <a:lnTo>
                  <a:pt x="0" y="0"/>
                </a:lnTo>
                <a:lnTo>
                  <a:pt x="1891279" y="0"/>
                </a:lnTo>
                <a:lnTo>
                  <a:pt x="1891279" y="1588675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5521487">
            <a:off x="157040" y="8278437"/>
            <a:ext cx="1633437" cy="2370423"/>
          </a:xfrm>
          <a:custGeom>
            <a:avLst/>
            <a:gdLst/>
            <a:ahLst/>
            <a:cxnLst/>
            <a:rect l="l" t="t" r="r" b="b"/>
            <a:pathLst>
              <a:path w="1633437" h="2370423">
                <a:moveTo>
                  <a:pt x="0" y="0"/>
                </a:moveTo>
                <a:lnTo>
                  <a:pt x="1633438" y="0"/>
                </a:lnTo>
                <a:lnTo>
                  <a:pt x="1633438" y="2370424"/>
                </a:lnTo>
                <a:lnTo>
                  <a:pt x="0" y="23704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3117965">
            <a:off x="16241211" y="8286455"/>
            <a:ext cx="1622388" cy="2354389"/>
          </a:xfrm>
          <a:custGeom>
            <a:avLst/>
            <a:gdLst/>
            <a:ahLst/>
            <a:cxnLst/>
            <a:rect l="l" t="t" r="r" b="b"/>
            <a:pathLst>
              <a:path w="1622388" h="2354389">
                <a:moveTo>
                  <a:pt x="0" y="0"/>
                </a:moveTo>
                <a:lnTo>
                  <a:pt x="1622388" y="0"/>
                </a:lnTo>
                <a:lnTo>
                  <a:pt x="1622388" y="2354388"/>
                </a:lnTo>
                <a:lnTo>
                  <a:pt x="0" y="235438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648201" y="419100"/>
            <a:ext cx="8340408" cy="7982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104"/>
              </a:lnSpc>
            </a:pPr>
            <a:r>
              <a:rPr lang="en-US" sz="5499" spc="362" dirty="0">
                <a:solidFill>
                  <a:srgbClr val="243440"/>
                </a:solidFill>
                <a:latin typeface="Halimum"/>
              </a:rPr>
              <a:t>      Overview       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134138" y="5219658"/>
            <a:ext cx="5204473" cy="342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43"/>
              </a:lnSpc>
            </a:pPr>
            <a:r>
              <a:rPr lang="en-US" sz="2030" dirty="0">
                <a:solidFill>
                  <a:srgbClr val="243440"/>
                </a:solidFill>
                <a:latin typeface="Poppins"/>
              </a:rPr>
              <a:t>.</a:t>
            </a:r>
            <a:r>
              <a:rPr lang="en-US" sz="2030" dirty="0">
                <a:solidFill>
                  <a:srgbClr val="243440"/>
                </a:solidFill>
                <a:latin typeface="Poppins Bold"/>
              </a:rPr>
              <a:t>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06660" y="1991382"/>
            <a:ext cx="15773401" cy="7201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3639"/>
              </a:lnSpc>
            </a:pPr>
            <a:endParaRPr lang="en-US" sz="2599" dirty="0">
              <a:solidFill>
                <a:srgbClr val="243440"/>
              </a:solidFill>
              <a:latin typeface="Poppins Bold"/>
            </a:endParaRPr>
          </a:p>
          <a:p>
            <a:pPr marL="457200" lvl="0" indent="-457200">
              <a:lnSpc>
                <a:spcPts val="3639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43440"/>
                </a:solidFill>
                <a:latin typeface="Poppins Bold"/>
              </a:rPr>
              <a:t>Data Collection Module:</a:t>
            </a:r>
          </a:p>
          <a:p>
            <a:pPr lvl="0">
              <a:lnSpc>
                <a:spcPts val="3639"/>
              </a:lnSpc>
            </a:pPr>
            <a:r>
              <a:rPr lang="en-US" sz="2800" dirty="0">
                <a:solidFill>
                  <a:srgbClr val="243440"/>
                </a:solidFill>
                <a:latin typeface="Poppins" panose="020B0604020202020204" charset="0"/>
                <a:cs typeface="Poppins" panose="020B0604020202020204" charset="0"/>
              </a:rPr>
              <a:t>Responsible for gathering real-time weather data from various sources such as IoT sensors, weather stations, satellites, and online APIs.</a:t>
            </a:r>
          </a:p>
          <a:p>
            <a:pPr lvl="0">
              <a:lnSpc>
                <a:spcPts val="3639"/>
              </a:lnSpc>
            </a:pPr>
            <a:r>
              <a:rPr lang="en-US" sz="2800" dirty="0">
                <a:solidFill>
                  <a:srgbClr val="243440"/>
                </a:solidFill>
                <a:latin typeface="Poppins" panose="020B0604020202020204" charset="0"/>
                <a:cs typeface="Poppins" panose="020B0604020202020204" charset="0"/>
              </a:rPr>
              <a:t>Utilizes HTTP requests to fetch data from external sources. </a:t>
            </a:r>
          </a:p>
          <a:p>
            <a:pPr lvl="0">
              <a:lnSpc>
                <a:spcPts val="3639"/>
              </a:lnSpc>
            </a:pPr>
            <a:endParaRPr lang="en-US" sz="2800" dirty="0">
              <a:solidFill>
                <a:srgbClr val="243440"/>
              </a:solidFill>
              <a:latin typeface="Poppins Bold"/>
            </a:endParaRPr>
          </a:p>
          <a:p>
            <a:pPr marL="457200" lvl="0" indent="-457200">
              <a:lnSpc>
                <a:spcPts val="3639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43440"/>
                </a:solidFill>
                <a:latin typeface="Poppins Bold"/>
              </a:rPr>
              <a:t>Data Preprocessing and Cleaning:</a:t>
            </a:r>
          </a:p>
          <a:p>
            <a:pPr lvl="0">
              <a:lnSpc>
                <a:spcPts val="3639"/>
              </a:lnSpc>
            </a:pPr>
            <a:r>
              <a:rPr lang="en-US" sz="2800" dirty="0">
                <a:solidFill>
                  <a:srgbClr val="243440"/>
                </a:solidFill>
                <a:latin typeface="Poppins" panose="020B0604020202020204" charset="0"/>
                <a:cs typeface="Poppins" panose="020B0604020202020204" charset="0"/>
              </a:rPr>
              <a:t>Filters out noisy or irrelevant data to enhance the quality of the dataset.</a:t>
            </a:r>
          </a:p>
          <a:p>
            <a:pPr lvl="0">
              <a:lnSpc>
                <a:spcPts val="3639"/>
              </a:lnSpc>
            </a:pPr>
            <a:r>
              <a:rPr lang="en-US" sz="2800" dirty="0">
                <a:solidFill>
                  <a:srgbClr val="243440"/>
                </a:solidFill>
                <a:latin typeface="Poppins" panose="020B0604020202020204" charset="0"/>
                <a:cs typeface="Poppins" panose="020B0604020202020204" charset="0"/>
              </a:rPr>
              <a:t>Handles missing values and outliers</a:t>
            </a:r>
          </a:p>
          <a:p>
            <a:pPr lvl="0">
              <a:lnSpc>
                <a:spcPts val="3639"/>
              </a:lnSpc>
            </a:pPr>
            <a:endParaRPr lang="en-US" sz="2800" dirty="0">
              <a:solidFill>
                <a:srgbClr val="243440"/>
              </a:solidFill>
              <a:latin typeface="Poppins Bold"/>
            </a:endParaRPr>
          </a:p>
          <a:p>
            <a:pPr marL="457200" lvl="0" indent="-457200">
              <a:lnSpc>
                <a:spcPts val="3639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43440"/>
                </a:solidFill>
                <a:latin typeface="Poppins Bold"/>
              </a:rPr>
              <a:t>Historical Data Storage:</a:t>
            </a:r>
          </a:p>
          <a:p>
            <a:pPr lvl="0">
              <a:lnSpc>
                <a:spcPts val="3639"/>
              </a:lnSpc>
            </a:pPr>
            <a:r>
              <a:rPr lang="en-US" sz="2800" dirty="0">
                <a:solidFill>
                  <a:srgbClr val="243440"/>
                </a:solidFill>
                <a:latin typeface="Poppins" panose="020B0604020202020204" charset="0"/>
                <a:cs typeface="Poppins" panose="020B0604020202020204" charset="0"/>
              </a:rPr>
              <a:t>Stores historical weather data in a data warehouse. efficient retrieval and analysis of past weather patterns.</a:t>
            </a:r>
          </a:p>
          <a:p>
            <a:pPr lvl="0">
              <a:lnSpc>
                <a:spcPts val="3639"/>
              </a:lnSpc>
            </a:pPr>
            <a:endParaRPr lang="en-US" sz="2800" dirty="0">
              <a:solidFill>
                <a:srgbClr val="243440"/>
              </a:solidFill>
              <a:latin typeface="Poppins Bold"/>
            </a:endParaRPr>
          </a:p>
          <a:p>
            <a:pPr lvl="0">
              <a:lnSpc>
                <a:spcPts val="3639"/>
              </a:lnSpc>
            </a:pPr>
            <a:endParaRPr lang="en-US" sz="2599" dirty="0">
              <a:solidFill>
                <a:srgbClr val="243440"/>
              </a:solidFill>
              <a:latin typeface="Poppins Bold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734867">
            <a:off x="-701849" y="6009035"/>
            <a:ext cx="8039571" cy="5583848"/>
          </a:xfrm>
          <a:custGeom>
            <a:avLst/>
            <a:gdLst/>
            <a:ahLst/>
            <a:cxnLst/>
            <a:rect l="l" t="t" r="r" b="b"/>
            <a:pathLst>
              <a:path w="8039571" h="5583848">
                <a:moveTo>
                  <a:pt x="0" y="0"/>
                </a:moveTo>
                <a:lnTo>
                  <a:pt x="8039571" y="0"/>
                </a:lnTo>
                <a:lnTo>
                  <a:pt x="8039571" y="5583848"/>
                </a:lnTo>
                <a:lnTo>
                  <a:pt x="0" y="55838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627718">
            <a:off x="-665477" y="7775647"/>
            <a:ext cx="4990657" cy="4683000"/>
          </a:xfrm>
          <a:custGeom>
            <a:avLst/>
            <a:gdLst/>
            <a:ahLst/>
            <a:cxnLst/>
            <a:rect l="l" t="t" r="r" b="b"/>
            <a:pathLst>
              <a:path w="4990657" h="4683000">
                <a:moveTo>
                  <a:pt x="0" y="0"/>
                </a:moveTo>
                <a:lnTo>
                  <a:pt x="4990657" y="0"/>
                </a:lnTo>
                <a:lnTo>
                  <a:pt x="4990657" y="4682999"/>
                </a:lnTo>
                <a:lnTo>
                  <a:pt x="0" y="46829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4687910" flipH="1">
            <a:off x="-947078" y="360281"/>
            <a:ext cx="2331803" cy="1965652"/>
          </a:xfrm>
          <a:custGeom>
            <a:avLst/>
            <a:gdLst/>
            <a:ahLst/>
            <a:cxnLst/>
            <a:rect l="l" t="t" r="r" b="b"/>
            <a:pathLst>
              <a:path w="2331803" h="1965652">
                <a:moveTo>
                  <a:pt x="2331802" y="0"/>
                </a:moveTo>
                <a:lnTo>
                  <a:pt x="0" y="0"/>
                </a:lnTo>
                <a:lnTo>
                  <a:pt x="0" y="1965651"/>
                </a:lnTo>
                <a:lnTo>
                  <a:pt x="2331802" y="1965651"/>
                </a:lnTo>
                <a:lnTo>
                  <a:pt x="233180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9283488">
            <a:off x="13277480" y="-1376894"/>
            <a:ext cx="6615469" cy="4244938"/>
          </a:xfrm>
          <a:custGeom>
            <a:avLst/>
            <a:gdLst/>
            <a:ahLst/>
            <a:cxnLst/>
            <a:rect l="l" t="t" r="r" b="b"/>
            <a:pathLst>
              <a:path w="6615469" h="4244938">
                <a:moveTo>
                  <a:pt x="0" y="0"/>
                </a:moveTo>
                <a:lnTo>
                  <a:pt x="6615469" y="0"/>
                </a:lnTo>
                <a:lnTo>
                  <a:pt x="6615469" y="4244938"/>
                </a:lnTo>
                <a:lnTo>
                  <a:pt x="0" y="424493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499562">
            <a:off x="14101853" y="-1370310"/>
            <a:ext cx="7176712" cy="5689175"/>
          </a:xfrm>
          <a:custGeom>
            <a:avLst/>
            <a:gdLst/>
            <a:ahLst/>
            <a:cxnLst/>
            <a:rect l="l" t="t" r="r" b="b"/>
            <a:pathLst>
              <a:path w="7176712" h="5689175">
                <a:moveTo>
                  <a:pt x="0" y="0"/>
                </a:moveTo>
                <a:lnTo>
                  <a:pt x="7176712" y="0"/>
                </a:lnTo>
                <a:lnTo>
                  <a:pt x="7176712" y="5689175"/>
                </a:lnTo>
                <a:lnTo>
                  <a:pt x="0" y="56891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518932" flipH="1" flipV="1">
            <a:off x="16336162" y="210322"/>
            <a:ext cx="1891279" cy="1588674"/>
          </a:xfrm>
          <a:custGeom>
            <a:avLst/>
            <a:gdLst/>
            <a:ahLst/>
            <a:cxnLst/>
            <a:rect l="l" t="t" r="r" b="b"/>
            <a:pathLst>
              <a:path w="1891279" h="1588674">
                <a:moveTo>
                  <a:pt x="1891279" y="1588674"/>
                </a:moveTo>
                <a:lnTo>
                  <a:pt x="0" y="1588674"/>
                </a:lnTo>
                <a:lnTo>
                  <a:pt x="0" y="0"/>
                </a:lnTo>
                <a:lnTo>
                  <a:pt x="1891279" y="0"/>
                </a:lnTo>
                <a:lnTo>
                  <a:pt x="1891279" y="1588674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4467551">
            <a:off x="-232602" y="7062759"/>
            <a:ext cx="1240050" cy="1799545"/>
          </a:xfrm>
          <a:custGeom>
            <a:avLst/>
            <a:gdLst/>
            <a:ahLst/>
            <a:cxnLst/>
            <a:rect l="l" t="t" r="r" b="b"/>
            <a:pathLst>
              <a:path w="1240050" h="1799545">
                <a:moveTo>
                  <a:pt x="0" y="0"/>
                </a:moveTo>
                <a:lnTo>
                  <a:pt x="1240050" y="0"/>
                </a:lnTo>
                <a:lnTo>
                  <a:pt x="1240050" y="1799545"/>
                </a:lnTo>
                <a:lnTo>
                  <a:pt x="0" y="179954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6646680">
            <a:off x="1461594" y="-434408"/>
            <a:ext cx="1369210" cy="1986980"/>
          </a:xfrm>
          <a:custGeom>
            <a:avLst/>
            <a:gdLst/>
            <a:ahLst/>
            <a:cxnLst/>
            <a:rect l="l" t="t" r="r" b="b"/>
            <a:pathLst>
              <a:path w="1369210" h="1986980">
                <a:moveTo>
                  <a:pt x="0" y="0"/>
                </a:moveTo>
                <a:lnTo>
                  <a:pt x="1369210" y="0"/>
                </a:lnTo>
                <a:lnTo>
                  <a:pt x="1369210" y="1986980"/>
                </a:lnTo>
                <a:lnTo>
                  <a:pt x="0" y="198698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763895" y="584715"/>
            <a:ext cx="8924019" cy="7982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104"/>
              </a:lnSpc>
            </a:pPr>
            <a:r>
              <a:rPr lang="en-US" sz="5499" spc="362" dirty="0">
                <a:solidFill>
                  <a:srgbClr val="243440"/>
                </a:solidFill>
                <a:latin typeface="Halimum"/>
              </a:rPr>
              <a:t>Overview</a:t>
            </a:r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3763895" y="5513520"/>
            <a:ext cx="10157241" cy="3399558"/>
            <a:chOff x="-161290" y="232410"/>
            <a:chExt cx="12611100" cy="5787390"/>
          </a:xfrm>
        </p:grpSpPr>
        <p:sp>
          <p:nvSpPr>
            <p:cNvPr id="17" name="Freeform 17"/>
            <p:cNvSpPr/>
            <p:nvPr/>
          </p:nvSpPr>
          <p:spPr>
            <a:xfrm>
              <a:off x="-161290" y="232410"/>
              <a:ext cx="12611101" cy="5787390"/>
            </a:xfrm>
            <a:custGeom>
              <a:avLst/>
              <a:gdLst/>
              <a:ahLst/>
              <a:cxnLst/>
              <a:rect l="l" t="t" r="r" b="b"/>
              <a:pathLst>
                <a:path w="12611101" h="5787390">
                  <a:moveTo>
                    <a:pt x="12551410" y="2688590"/>
                  </a:moveTo>
                  <a:cubicBezTo>
                    <a:pt x="12498070" y="2100580"/>
                    <a:pt x="12113260" y="1581150"/>
                    <a:pt x="11629390" y="1242060"/>
                  </a:cubicBezTo>
                  <a:cubicBezTo>
                    <a:pt x="11145520" y="902970"/>
                    <a:pt x="10571480" y="721360"/>
                    <a:pt x="9999980" y="575310"/>
                  </a:cubicBezTo>
                  <a:cubicBezTo>
                    <a:pt x="8357870" y="157480"/>
                    <a:pt x="6649720" y="0"/>
                    <a:pt x="4958080" y="110490"/>
                  </a:cubicBezTo>
                  <a:cubicBezTo>
                    <a:pt x="3895090" y="123190"/>
                    <a:pt x="3690620" y="267970"/>
                    <a:pt x="2651760" y="491490"/>
                  </a:cubicBezTo>
                  <a:cubicBezTo>
                    <a:pt x="2020570" y="626110"/>
                    <a:pt x="1366520" y="817880"/>
                    <a:pt x="916940" y="1280160"/>
                  </a:cubicBezTo>
                  <a:cubicBezTo>
                    <a:pt x="0" y="2223770"/>
                    <a:pt x="400050" y="3919220"/>
                    <a:pt x="1418590" y="4751070"/>
                  </a:cubicBezTo>
                  <a:cubicBezTo>
                    <a:pt x="2437130" y="5582920"/>
                    <a:pt x="3836670" y="5750560"/>
                    <a:pt x="5152390" y="5767070"/>
                  </a:cubicBezTo>
                  <a:cubicBezTo>
                    <a:pt x="6744970" y="5787390"/>
                    <a:pt x="8346440" y="5632450"/>
                    <a:pt x="9888220" y="5229860"/>
                  </a:cubicBezTo>
                  <a:cubicBezTo>
                    <a:pt x="10535920" y="5060950"/>
                    <a:pt x="11187430" y="4839970"/>
                    <a:pt x="11710670" y="4423410"/>
                  </a:cubicBezTo>
                  <a:cubicBezTo>
                    <a:pt x="12232640" y="4005580"/>
                    <a:pt x="12611101" y="3355340"/>
                    <a:pt x="12551410" y="2688590"/>
                  </a:cubicBezTo>
                  <a:close/>
                </a:path>
              </a:pathLst>
            </a:custGeom>
            <a:blipFill>
              <a:blip r:embed="rId18"/>
              <a:stretch>
                <a:fillRect l="1327" t="-25340" r="-1327" b="-17175"/>
              </a:stretch>
            </a:blipFill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6D3E7E5E-CD9E-483E-81D9-1493D39E4595}"/>
              </a:ext>
            </a:extLst>
          </p:cNvPr>
          <p:cNvSpPr/>
          <p:nvPr/>
        </p:nvSpPr>
        <p:spPr>
          <a:xfrm>
            <a:off x="2362200" y="2004427"/>
            <a:ext cx="13258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Bold" panose="020B0604020202020204" charset="0"/>
                <a:cs typeface="Poppins Bold" panose="020B0604020202020204" charset="0"/>
              </a:rPr>
              <a:t>Predictive Modelling and Forecasting:</a:t>
            </a: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Incorporates features such as temperature, humidity, wind speed, precipitation, and atmospheric pressure as predictors.</a:t>
            </a: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Poppins" panose="020B0604020202020204" charset="0"/>
              <a:cs typeface="Poppins" panose="020B060402020202020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Bold" panose="020B0604020202020204" charset="0"/>
                <a:cs typeface="Poppins Bold" panose="020B0604020202020204" charset="0"/>
              </a:rPr>
              <a:t>Real-time Analysis and Visualization: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Performs real-time analysis of incoming weather data streams.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Generates visualizations such as charts, graphs, and maps to represent weather patterns and trends.</a:t>
            </a:r>
            <a:endParaRPr lang="en-IN" sz="2800" dirty="0">
              <a:solidFill>
                <a:schemeClr val="tx1">
                  <a:lumMod val="75000"/>
                  <a:lumOff val="25000"/>
                </a:schemeClr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B6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>
            <a:extLst>
              <a:ext uri="{FF2B5EF4-FFF2-40B4-BE49-F238E27FC236}">
                <a16:creationId xmlns:a16="http://schemas.microsoft.com/office/drawing/2014/main" id="{EB80B0D2-6CD3-4785-9F13-CEF83AE26ADA}"/>
              </a:ext>
            </a:extLst>
          </p:cNvPr>
          <p:cNvSpPr txBox="1"/>
          <p:nvPr/>
        </p:nvSpPr>
        <p:spPr>
          <a:xfrm>
            <a:off x="2973635" y="3736341"/>
            <a:ext cx="12621411" cy="1369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20"/>
              </a:lnSpc>
            </a:pPr>
            <a:r>
              <a:rPr lang="en-US" sz="8000" spc="192" dirty="0">
                <a:solidFill>
                  <a:srgbClr val="543324"/>
                </a:solidFill>
                <a:latin typeface="Halimum"/>
              </a:rPr>
              <a:t>about</a:t>
            </a:r>
          </a:p>
        </p:txBody>
      </p:sp>
      <p:sp>
        <p:nvSpPr>
          <p:cNvPr id="4" name="Freeform 16">
            <a:extLst>
              <a:ext uri="{FF2B5EF4-FFF2-40B4-BE49-F238E27FC236}">
                <a16:creationId xmlns:a16="http://schemas.microsoft.com/office/drawing/2014/main" id="{7E64D25C-B5E1-4CE8-9943-802EF8F0C221}"/>
              </a:ext>
            </a:extLst>
          </p:cNvPr>
          <p:cNvSpPr/>
          <p:nvPr/>
        </p:nvSpPr>
        <p:spPr>
          <a:xfrm rot="2700000">
            <a:off x="10887114" y="8645378"/>
            <a:ext cx="1369210" cy="1986980"/>
          </a:xfrm>
          <a:custGeom>
            <a:avLst/>
            <a:gdLst/>
            <a:ahLst/>
            <a:cxnLst/>
            <a:rect l="l" t="t" r="r" b="b"/>
            <a:pathLst>
              <a:path w="1369210" h="1986980">
                <a:moveTo>
                  <a:pt x="0" y="0"/>
                </a:moveTo>
                <a:lnTo>
                  <a:pt x="1369210" y="0"/>
                </a:lnTo>
                <a:lnTo>
                  <a:pt x="1369210" y="1986980"/>
                </a:lnTo>
                <a:lnTo>
                  <a:pt x="0" y="1986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15">
            <a:extLst>
              <a:ext uri="{FF2B5EF4-FFF2-40B4-BE49-F238E27FC236}">
                <a16:creationId xmlns:a16="http://schemas.microsoft.com/office/drawing/2014/main" id="{D029A112-50D3-4675-B4A2-49A855890F70}"/>
              </a:ext>
            </a:extLst>
          </p:cNvPr>
          <p:cNvSpPr/>
          <p:nvPr/>
        </p:nvSpPr>
        <p:spPr>
          <a:xfrm rot="-8853935">
            <a:off x="106301" y="-36816"/>
            <a:ext cx="1240050" cy="1799545"/>
          </a:xfrm>
          <a:custGeom>
            <a:avLst/>
            <a:gdLst/>
            <a:ahLst/>
            <a:cxnLst/>
            <a:rect l="l" t="t" r="r" b="b"/>
            <a:pathLst>
              <a:path w="1240050" h="1799545">
                <a:moveTo>
                  <a:pt x="0" y="0"/>
                </a:moveTo>
                <a:lnTo>
                  <a:pt x="1240050" y="0"/>
                </a:lnTo>
                <a:lnTo>
                  <a:pt x="1240050" y="1799545"/>
                </a:lnTo>
                <a:lnTo>
                  <a:pt x="0" y="17995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EACD6701-6432-45CA-A563-E8A443B050CF}"/>
              </a:ext>
            </a:extLst>
          </p:cNvPr>
          <p:cNvSpPr/>
          <p:nvPr/>
        </p:nvSpPr>
        <p:spPr>
          <a:xfrm rot="-1717303">
            <a:off x="1078256" y="-2465517"/>
            <a:ext cx="6412656" cy="4114800"/>
          </a:xfrm>
          <a:custGeom>
            <a:avLst/>
            <a:gdLst/>
            <a:ahLst/>
            <a:cxnLst/>
            <a:rect l="l" t="t" r="r" b="b"/>
            <a:pathLst>
              <a:path w="6412656" h="4114800">
                <a:moveTo>
                  <a:pt x="0" y="0"/>
                </a:moveTo>
                <a:lnTo>
                  <a:pt x="6412657" y="0"/>
                </a:lnTo>
                <a:lnTo>
                  <a:pt x="641265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12">
            <a:extLst>
              <a:ext uri="{FF2B5EF4-FFF2-40B4-BE49-F238E27FC236}">
                <a16:creationId xmlns:a16="http://schemas.microsoft.com/office/drawing/2014/main" id="{67E118CA-33A1-44C0-A7E4-B3CC6CDD644C}"/>
              </a:ext>
            </a:extLst>
          </p:cNvPr>
          <p:cNvSpPr/>
          <p:nvPr/>
        </p:nvSpPr>
        <p:spPr>
          <a:xfrm rot="-1708428">
            <a:off x="-1925391" y="1073622"/>
            <a:ext cx="7315200" cy="2194560"/>
          </a:xfrm>
          <a:custGeom>
            <a:avLst/>
            <a:gdLst/>
            <a:ahLst/>
            <a:cxnLst/>
            <a:rect l="l" t="t" r="r" b="b"/>
            <a:pathLst>
              <a:path w="7315200" h="2194560">
                <a:moveTo>
                  <a:pt x="0" y="0"/>
                </a:moveTo>
                <a:lnTo>
                  <a:pt x="7315200" y="0"/>
                </a:lnTo>
                <a:lnTo>
                  <a:pt x="7315200" y="2194560"/>
                </a:lnTo>
                <a:lnTo>
                  <a:pt x="0" y="219456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82CBE549-2BCB-4EF9-904F-8DAC446D5E5E}"/>
              </a:ext>
            </a:extLst>
          </p:cNvPr>
          <p:cNvSpPr/>
          <p:nvPr/>
        </p:nvSpPr>
        <p:spPr>
          <a:xfrm rot="-10800000">
            <a:off x="-279557" y="5591615"/>
            <a:ext cx="8039571" cy="5583848"/>
          </a:xfrm>
          <a:custGeom>
            <a:avLst/>
            <a:gdLst/>
            <a:ahLst/>
            <a:cxnLst/>
            <a:rect l="l" t="t" r="r" b="b"/>
            <a:pathLst>
              <a:path w="8039571" h="5583848">
                <a:moveTo>
                  <a:pt x="0" y="0"/>
                </a:moveTo>
                <a:lnTo>
                  <a:pt x="8039571" y="0"/>
                </a:lnTo>
                <a:lnTo>
                  <a:pt x="8039571" y="5583848"/>
                </a:lnTo>
                <a:lnTo>
                  <a:pt x="0" y="55838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EBDA8FA9-F97A-4E84-819D-DBBAEE4F85C8}"/>
              </a:ext>
            </a:extLst>
          </p:cNvPr>
          <p:cNvSpPr/>
          <p:nvPr/>
        </p:nvSpPr>
        <p:spPr>
          <a:xfrm>
            <a:off x="-1552175" y="5600444"/>
            <a:ext cx="6012231" cy="5641597"/>
          </a:xfrm>
          <a:custGeom>
            <a:avLst/>
            <a:gdLst/>
            <a:ahLst/>
            <a:cxnLst/>
            <a:rect l="l" t="t" r="r" b="b"/>
            <a:pathLst>
              <a:path w="6012231" h="5641597">
                <a:moveTo>
                  <a:pt x="0" y="0"/>
                </a:moveTo>
                <a:lnTo>
                  <a:pt x="6012231" y="0"/>
                </a:lnTo>
                <a:lnTo>
                  <a:pt x="6012231" y="5641597"/>
                </a:lnTo>
                <a:lnTo>
                  <a:pt x="0" y="564159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F7FE77E7-8C64-4A4A-8D57-1E52C599B302}"/>
              </a:ext>
            </a:extLst>
          </p:cNvPr>
          <p:cNvSpPr/>
          <p:nvPr/>
        </p:nvSpPr>
        <p:spPr>
          <a:xfrm rot="-4532684">
            <a:off x="126479" y="6196227"/>
            <a:ext cx="1240050" cy="1799545"/>
          </a:xfrm>
          <a:custGeom>
            <a:avLst/>
            <a:gdLst/>
            <a:ahLst/>
            <a:cxnLst/>
            <a:rect l="l" t="t" r="r" b="b"/>
            <a:pathLst>
              <a:path w="1240050" h="1799545">
                <a:moveTo>
                  <a:pt x="0" y="0"/>
                </a:moveTo>
                <a:lnTo>
                  <a:pt x="1240050" y="0"/>
                </a:lnTo>
                <a:lnTo>
                  <a:pt x="1240050" y="1799544"/>
                </a:lnTo>
                <a:lnTo>
                  <a:pt x="0" y="179954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080C24A6-A7FE-47C1-97D5-854D198AE0CF}"/>
              </a:ext>
            </a:extLst>
          </p:cNvPr>
          <p:cNvSpPr/>
          <p:nvPr/>
        </p:nvSpPr>
        <p:spPr>
          <a:xfrm rot="228063" flipH="1">
            <a:off x="-439286" y="8548966"/>
            <a:ext cx="3001045" cy="2529807"/>
          </a:xfrm>
          <a:custGeom>
            <a:avLst/>
            <a:gdLst/>
            <a:ahLst/>
            <a:cxnLst/>
            <a:rect l="l" t="t" r="r" b="b"/>
            <a:pathLst>
              <a:path w="3001045" h="2529807">
                <a:moveTo>
                  <a:pt x="3001045" y="0"/>
                </a:moveTo>
                <a:lnTo>
                  <a:pt x="0" y="0"/>
                </a:lnTo>
                <a:lnTo>
                  <a:pt x="0" y="2529806"/>
                </a:lnTo>
                <a:lnTo>
                  <a:pt x="3001045" y="2529806"/>
                </a:lnTo>
                <a:lnTo>
                  <a:pt x="3001045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2">
            <a:extLst>
              <a:ext uri="{FF2B5EF4-FFF2-40B4-BE49-F238E27FC236}">
                <a16:creationId xmlns:a16="http://schemas.microsoft.com/office/drawing/2014/main" id="{1D7A7BD1-B07F-4151-928F-FEE052AC6ABA}"/>
              </a:ext>
            </a:extLst>
          </p:cNvPr>
          <p:cNvSpPr/>
          <p:nvPr/>
        </p:nvSpPr>
        <p:spPr>
          <a:xfrm>
            <a:off x="11071168" y="-916266"/>
            <a:ext cx="8444127" cy="5634536"/>
          </a:xfrm>
          <a:custGeom>
            <a:avLst/>
            <a:gdLst/>
            <a:ahLst/>
            <a:cxnLst/>
            <a:rect l="l" t="t" r="r" b="b"/>
            <a:pathLst>
              <a:path w="8444127" h="5634536">
                <a:moveTo>
                  <a:pt x="0" y="0"/>
                </a:moveTo>
                <a:lnTo>
                  <a:pt x="8444127" y="0"/>
                </a:lnTo>
                <a:lnTo>
                  <a:pt x="8444127" y="5634536"/>
                </a:lnTo>
                <a:lnTo>
                  <a:pt x="0" y="563453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59041F-445F-4305-993F-216D49DF1CC2}"/>
              </a:ext>
            </a:extLst>
          </p:cNvPr>
          <p:cNvSpPr/>
          <p:nvPr/>
        </p:nvSpPr>
        <p:spPr>
          <a:xfrm rot="-5142693">
            <a:off x="12129993" y="-429323"/>
            <a:ext cx="1240050" cy="1799545"/>
          </a:xfrm>
          <a:custGeom>
            <a:avLst/>
            <a:gdLst/>
            <a:ahLst/>
            <a:cxnLst/>
            <a:rect l="l" t="t" r="r" b="b"/>
            <a:pathLst>
              <a:path w="1240050" h="1799545">
                <a:moveTo>
                  <a:pt x="0" y="0"/>
                </a:moveTo>
                <a:lnTo>
                  <a:pt x="1240050" y="0"/>
                </a:lnTo>
                <a:lnTo>
                  <a:pt x="1240050" y="1799545"/>
                </a:lnTo>
                <a:lnTo>
                  <a:pt x="0" y="179954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D1CF8D2E-BFC9-4117-AB77-32E5FF99F28F}"/>
              </a:ext>
            </a:extLst>
          </p:cNvPr>
          <p:cNvSpPr/>
          <p:nvPr/>
        </p:nvSpPr>
        <p:spPr>
          <a:xfrm rot="-10260044" flipH="1">
            <a:off x="15637642" y="-733646"/>
            <a:ext cx="2500868" cy="2108170"/>
          </a:xfrm>
          <a:custGeom>
            <a:avLst/>
            <a:gdLst/>
            <a:ahLst/>
            <a:cxnLst/>
            <a:rect l="l" t="t" r="r" b="b"/>
            <a:pathLst>
              <a:path w="2500868" h="2108170">
                <a:moveTo>
                  <a:pt x="2500869" y="0"/>
                </a:moveTo>
                <a:lnTo>
                  <a:pt x="0" y="0"/>
                </a:lnTo>
                <a:lnTo>
                  <a:pt x="0" y="2108170"/>
                </a:lnTo>
                <a:lnTo>
                  <a:pt x="2500869" y="2108170"/>
                </a:lnTo>
                <a:lnTo>
                  <a:pt x="2500869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7">
            <a:extLst>
              <a:ext uri="{FF2B5EF4-FFF2-40B4-BE49-F238E27FC236}">
                <a16:creationId xmlns:a16="http://schemas.microsoft.com/office/drawing/2014/main" id="{788AB940-3966-42A7-B55C-1C97AA43E3F4}"/>
              </a:ext>
            </a:extLst>
          </p:cNvPr>
          <p:cNvSpPr/>
          <p:nvPr/>
        </p:nvSpPr>
        <p:spPr>
          <a:xfrm rot="5662259">
            <a:off x="17360621" y="1347213"/>
            <a:ext cx="1240050" cy="1799545"/>
          </a:xfrm>
          <a:custGeom>
            <a:avLst/>
            <a:gdLst/>
            <a:ahLst/>
            <a:cxnLst/>
            <a:rect l="l" t="t" r="r" b="b"/>
            <a:pathLst>
              <a:path w="1240050" h="1799545">
                <a:moveTo>
                  <a:pt x="0" y="0"/>
                </a:moveTo>
                <a:lnTo>
                  <a:pt x="1240050" y="0"/>
                </a:lnTo>
                <a:lnTo>
                  <a:pt x="1240050" y="1799544"/>
                </a:lnTo>
                <a:lnTo>
                  <a:pt x="0" y="17995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8">
            <a:extLst>
              <a:ext uri="{FF2B5EF4-FFF2-40B4-BE49-F238E27FC236}">
                <a16:creationId xmlns:a16="http://schemas.microsoft.com/office/drawing/2014/main" id="{5A5F6EAA-D815-46EE-8461-83FC0E4E7825}"/>
              </a:ext>
            </a:extLst>
          </p:cNvPr>
          <p:cNvSpPr/>
          <p:nvPr/>
        </p:nvSpPr>
        <p:spPr>
          <a:xfrm rot="-1717303">
            <a:off x="12287312" y="7824392"/>
            <a:ext cx="6615469" cy="4244938"/>
          </a:xfrm>
          <a:custGeom>
            <a:avLst/>
            <a:gdLst/>
            <a:ahLst/>
            <a:cxnLst/>
            <a:rect l="l" t="t" r="r" b="b"/>
            <a:pathLst>
              <a:path w="6615469" h="4244938">
                <a:moveTo>
                  <a:pt x="0" y="0"/>
                </a:moveTo>
                <a:lnTo>
                  <a:pt x="6615468" y="0"/>
                </a:lnTo>
                <a:lnTo>
                  <a:pt x="6615468" y="4244938"/>
                </a:lnTo>
                <a:lnTo>
                  <a:pt x="0" y="42449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68B437FA-3DCE-4EC0-A34F-28B13F0402E1}"/>
              </a:ext>
            </a:extLst>
          </p:cNvPr>
          <p:cNvSpPr/>
          <p:nvPr/>
        </p:nvSpPr>
        <p:spPr>
          <a:xfrm rot="10281067" flipH="1" flipV="1">
            <a:off x="15718019" y="8072539"/>
            <a:ext cx="2139654" cy="1797309"/>
          </a:xfrm>
          <a:custGeom>
            <a:avLst/>
            <a:gdLst/>
            <a:ahLst/>
            <a:cxnLst/>
            <a:rect l="l" t="t" r="r" b="b"/>
            <a:pathLst>
              <a:path w="2139654" h="1797309">
                <a:moveTo>
                  <a:pt x="2139654" y="1797309"/>
                </a:moveTo>
                <a:lnTo>
                  <a:pt x="0" y="1797309"/>
                </a:lnTo>
                <a:lnTo>
                  <a:pt x="0" y="0"/>
                </a:lnTo>
                <a:lnTo>
                  <a:pt x="2139654" y="0"/>
                </a:lnTo>
                <a:lnTo>
                  <a:pt x="2139654" y="1797309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0">
            <a:extLst>
              <a:ext uri="{FF2B5EF4-FFF2-40B4-BE49-F238E27FC236}">
                <a16:creationId xmlns:a16="http://schemas.microsoft.com/office/drawing/2014/main" id="{353023D1-9423-4182-BC5E-78E3ABBE3317}"/>
              </a:ext>
            </a:extLst>
          </p:cNvPr>
          <p:cNvSpPr/>
          <p:nvPr/>
        </p:nvSpPr>
        <p:spPr>
          <a:xfrm rot="203055">
            <a:off x="13670944" y="6706136"/>
            <a:ext cx="7176712" cy="5689175"/>
          </a:xfrm>
          <a:custGeom>
            <a:avLst/>
            <a:gdLst/>
            <a:ahLst/>
            <a:cxnLst/>
            <a:rect l="l" t="t" r="r" b="b"/>
            <a:pathLst>
              <a:path w="7176712" h="5689175">
                <a:moveTo>
                  <a:pt x="0" y="0"/>
                </a:moveTo>
                <a:lnTo>
                  <a:pt x="7176712" y="0"/>
                </a:lnTo>
                <a:lnTo>
                  <a:pt x="7176712" y="5689175"/>
                </a:lnTo>
                <a:lnTo>
                  <a:pt x="0" y="5689175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ACA756-DA2B-4B8A-87DA-BCCAE64DC1D1}"/>
              </a:ext>
            </a:extLst>
          </p:cNvPr>
          <p:cNvSpPr txBox="1"/>
          <p:nvPr/>
        </p:nvSpPr>
        <p:spPr>
          <a:xfrm>
            <a:off x="6613204" y="5430648"/>
            <a:ext cx="51931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686" dirty="0">
                <a:solidFill>
                  <a:srgbClr val="543324"/>
                </a:solidFill>
                <a:latin typeface="Poppins Bold"/>
              </a:rPr>
              <a:t>  TASK 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7959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734867">
            <a:off x="-548311" y="5395746"/>
            <a:ext cx="8039571" cy="5583848"/>
          </a:xfrm>
          <a:custGeom>
            <a:avLst/>
            <a:gdLst/>
            <a:ahLst/>
            <a:cxnLst/>
            <a:rect l="l" t="t" r="r" b="b"/>
            <a:pathLst>
              <a:path w="8039571" h="5583848">
                <a:moveTo>
                  <a:pt x="0" y="0"/>
                </a:moveTo>
                <a:lnTo>
                  <a:pt x="8039571" y="0"/>
                </a:lnTo>
                <a:lnTo>
                  <a:pt x="8039571" y="5583848"/>
                </a:lnTo>
                <a:lnTo>
                  <a:pt x="0" y="55838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627718">
            <a:off x="-511939" y="7162358"/>
            <a:ext cx="4990657" cy="4683000"/>
          </a:xfrm>
          <a:custGeom>
            <a:avLst/>
            <a:gdLst/>
            <a:ahLst/>
            <a:cxnLst/>
            <a:rect l="l" t="t" r="r" b="b"/>
            <a:pathLst>
              <a:path w="4990657" h="4683000">
                <a:moveTo>
                  <a:pt x="0" y="0"/>
                </a:moveTo>
                <a:lnTo>
                  <a:pt x="4990657" y="0"/>
                </a:lnTo>
                <a:lnTo>
                  <a:pt x="4990657" y="4682999"/>
                </a:lnTo>
                <a:lnTo>
                  <a:pt x="0" y="46829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4687910" flipH="1">
            <a:off x="-427480" y="360281"/>
            <a:ext cx="2331803" cy="1965652"/>
          </a:xfrm>
          <a:custGeom>
            <a:avLst/>
            <a:gdLst/>
            <a:ahLst/>
            <a:cxnLst/>
            <a:rect l="l" t="t" r="r" b="b"/>
            <a:pathLst>
              <a:path w="2331803" h="1965652">
                <a:moveTo>
                  <a:pt x="2331802" y="0"/>
                </a:moveTo>
                <a:lnTo>
                  <a:pt x="0" y="0"/>
                </a:lnTo>
                <a:lnTo>
                  <a:pt x="0" y="1965651"/>
                </a:lnTo>
                <a:lnTo>
                  <a:pt x="2331802" y="1965651"/>
                </a:lnTo>
                <a:lnTo>
                  <a:pt x="233180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9283488">
            <a:off x="13672292" y="-1822472"/>
            <a:ext cx="6615469" cy="4244938"/>
          </a:xfrm>
          <a:custGeom>
            <a:avLst/>
            <a:gdLst/>
            <a:ahLst/>
            <a:cxnLst/>
            <a:rect l="l" t="t" r="r" b="b"/>
            <a:pathLst>
              <a:path w="6615469" h="4244938">
                <a:moveTo>
                  <a:pt x="0" y="0"/>
                </a:moveTo>
                <a:lnTo>
                  <a:pt x="6615468" y="0"/>
                </a:lnTo>
                <a:lnTo>
                  <a:pt x="6615468" y="4244939"/>
                </a:lnTo>
                <a:lnTo>
                  <a:pt x="0" y="424493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499562">
            <a:off x="14496665" y="-1815888"/>
            <a:ext cx="7176712" cy="5689175"/>
          </a:xfrm>
          <a:custGeom>
            <a:avLst/>
            <a:gdLst/>
            <a:ahLst/>
            <a:cxnLst/>
            <a:rect l="l" t="t" r="r" b="b"/>
            <a:pathLst>
              <a:path w="7176712" h="5689175">
                <a:moveTo>
                  <a:pt x="0" y="0"/>
                </a:moveTo>
                <a:lnTo>
                  <a:pt x="7176712" y="0"/>
                </a:lnTo>
                <a:lnTo>
                  <a:pt x="7176712" y="5689176"/>
                </a:lnTo>
                <a:lnTo>
                  <a:pt x="0" y="56891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518932" flipH="1" flipV="1">
            <a:off x="16730974" y="-235256"/>
            <a:ext cx="1891279" cy="1588674"/>
          </a:xfrm>
          <a:custGeom>
            <a:avLst/>
            <a:gdLst/>
            <a:ahLst/>
            <a:cxnLst/>
            <a:rect l="l" t="t" r="r" b="b"/>
            <a:pathLst>
              <a:path w="1891279" h="1588674">
                <a:moveTo>
                  <a:pt x="1891279" y="1588675"/>
                </a:moveTo>
                <a:lnTo>
                  <a:pt x="0" y="1588675"/>
                </a:lnTo>
                <a:lnTo>
                  <a:pt x="0" y="0"/>
                </a:lnTo>
                <a:lnTo>
                  <a:pt x="1891279" y="0"/>
                </a:lnTo>
                <a:lnTo>
                  <a:pt x="1891279" y="1588675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4467551">
            <a:off x="-50203" y="6220769"/>
            <a:ext cx="1240050" cy="1799545"/>
          </a:xfrm>
          <a:custGeom>
            <a:avLst/>
            <a:gdLst/>
            <a:ahLst/>
            <a:cxnLst/>
            <a:rect l="l" t="t" r="r" b="b"/>
            <a:pathLst>
              <a:path w="1240050" h="1799545">
                <a:moveTo>
                  <a:pt x="0" y="0"/>
                </a:moveTo>
                <a:lnTo>
                  <a:pt x="1240049" y="0"/>
                </a:lnTo>
                <a:lnTo>
                  <a:pt x="1240049" y="1799544"/>
                </a:lnTo>
                <a:lnTo>
                  <a:pt x="0" y="179954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6646680">
            <a:off x="1907552" y="-434408"/>
            <a:ext cx="1369210" cy="1986980"/>
          </a:xfrm>
          <a:custGeom>
            <a:avLst/>
            <a:gdLst/>
            <a:ahLst/>
            <a:cxnLst/>
            <a:rect l="l" t="t" r="r" b="b"/>
            <a:pathLst>
              <a:path w="1369210" h="1986980">
                <a:moveTo>
                  <a:pt x="0" y="0"/>
                </a:moveTo>
                <a:lnTo>
                  <a:pt x="1369210" y="0"/>
                </a:lnTo>
                <a:lnTo>
                  <a:pt x="1369210" y="1986980"/>
                </a:lnTo>
                <a:lnTo>
                  <a:pt x="0" y="198698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3763895" y="495301"/>
            <a:ext cx="11142708" cy="13689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448" dirty="0" err="1">
                <a:solidFill>
                  <a:srgbClr val="243440"/>
                </a:solidFill>
                <a:latin typeface="Halimum"/>
              </a:rPr>
              <a:t>Enchanced</a:t>
            </a:r>
            <a:r>
              <a:rPr lang="en-US" sz="4448" dirty="0">
                <a:solidFill>
                  <a:srgbClr val="243440"/>
                </a:solidFill>
                <a:latin typeface="Halimum"/>
              </a:rPr>
              <a:t> prediction Weather analysis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85800" y="1877641"/>
            <a:ext cx="16306799" cy="7641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870"/>
              </a:lnSpc>
            </a:pPr>
            <a:r>
              <a:rPr lang="en-US" sz="2800" b="1" dirty="0">
                <a:solidFill>
                  <a:srgbClr val="003366"/>
                </a:solidFill>
                <a:latin typeface="Poppins Bold" panose="020B0604020202020204" charset="0"/>
                <a:cs typeface="Poppins Bold" panose="020B0604020202020204" charset="0"/>
              </a:rPr>
              <a:t>                         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Bold" panose="020B0604020202020204" charset="0"/>
                <a:cs typeface="Poppins Bold" panose="020B0604020202020204" charset="0"/>
              </a:rPr>
              <a:t>Weather Monitoring System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: Collects real-time weather data.</a:t>
            </a:r>
            <a:endParaRPr lang="en-US" sz="2800" spc="510" dirty="0">
              <a:solidFill>
                <a:schemeClr val="tx1">
                  <a:lumMod val="75000"/>
                  <a:lumOff val="25000"/>
                </a:schemeClr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5ADD58-A9CA-49FD-8E80-4EAE0EE6C0CE}"/>
              </a:ext>
            </a:extLst>
          </p:cNvPr>
          <p:cNvSpPr/>
          <p:nvPr/>
        </p:nvSpPr>
        <p:spPr>
          <a:xfrm>
            <a:off x="2514600" y="2826288"/>
            <a:ext cx="10230927" cy="6627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latin typeface="Poppins Bold" panose="020B0604020202020204" charset="0"/>
                <a:cs typeface="Poppins Bold" panose="020B0604020202020204" charset="0"/>
              </a:rPr>
              <a:t>External Data Source:</a:t>
            </a:r>
          </a:p>
          <a:p>
            <a:pPr marL="457200" indent="-457200">
              <a:lnSpc>
                <a:spcPts val="3360"/>
              </a:lnSpc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Bold" panose="020B0604020202020204" charset="0"/>
                <a:cs typeface="Poppins Bold" panose="020B0604020202020204" charset="0"/>
              </a:rPr>
              <a:t>  Satellite Imagery: </a:t>
            </a: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Provides visual insights into weather  patterns.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Bold" panose="020B0604020202020204" charset="0"/>
                <a:cs typeface="Poppins Bold" panose="020B0604020202020204" charset="0"/>
              </a:rPr>
              <a:t>Meteorological Databases: </a:t>
            </a: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Stores historical and forecast data for analysis.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Bold" panose="020B0604020202020204" charset="0"/>
                <a:cs typeface="Poppins Bold" panose="020B0604020202020204" charset="0"/>
              </a:rPr>
              <a:t>Local Network: </a:t>
            </a: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Infrastructure for internal communication.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Bold" panose="020B0604020202020204" charset="0"/>
                <a:cs typeface="Poppins Bold" panose="020B0604020202020204" charset="0"/>
              </a:rPr>
              <a:t>App/Web Interface: </a:t>
            </a: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Provides access to weather information for users.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Bold" panose="020B0604020202020204" charset="0"/>
                <a:cs typeface="Poppins Bold" panose="020B0604020202020204" charset="0"/>
              </a:rPr>
              <a:t>Data Retrieval: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Fetch satellite imagery and meteorological data using HTTP requests.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Bold" panose="020B0604020202020204" charset="0"/>
                <a:cs typeface="Poppins Bold" panose="020B0604020202020204" charset="0"/>
              </a:rPr>
              <a:t>Data Fusion: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Combine external data with real-time sensor data for comprehensive analysis.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sz="2800" dirty="0">
              <a:solidFill>
                <a:schemeClr val="tx1">
                  <a:lumMod val="75000"/>
                  <a:lumOff val="25000"/>
                </a:schemeClr>
              </a:solidFill>
              <a:latin typeface="Poppins" panose="020B0604020202020204" charset="0"/>
              <a:cs typeface="Poppins" panose="020B060402020202020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sz="2800" dirty="0">
              <a:solidFill>
                <a:schemeClr val="tx1">
                  <a:lumMod val="75000"/>
                  <a:lumOff val="25000"/>
                </a:schemeClr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B6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>
            <a:extLst>
              <a:ext uri="{FF2B5EF4-FFF2-40B4-BE49-F238E27FC236}">
                <a16:creationId xmlns:a16="http://schemas.microsoft.com/office/drawing/2014/main" id="{EB80B0D2-6CD3-4785-9F13-CEF83AE26ADA}"/>
              </a:ext>
            </a:extLst>
          </p:cNvPr>
          <p:cNvSpPr txBox="1"/>
          <p:nvPr/>
        </p:nvSpPr>
        <p:spPr>
          <a:xfrm>
            <a:off x="2973635" y="3736341"/>
            <a:ext cx="12621411" cy="4222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20"/>
              </a:lnSpc>
            </a:pPr>
            <a:r>
              <a:rPr lang="en-US" sz="8000" spc="192" dirty="0">
                <a:solidFill>
                  <a:srgbClr val="543324"/>
                </a:solidFill>
                <a:latin typeface="Halimum"/>
              </a:rPr>
              <a:t>about</a:t>
            </a:r>
          </a:p>
          <a:p>
            <a:pPr algn="ctr">
              <a:lnSpc>
                <a:spcPts val="11120"/>
              </a:lnSpc>
            </a:pPr>
            <a:r>
              <a:rPr lang="en-US" sz="8000" spc="686" dirty="0">
                <a:solidFill>
                  <a:srgbClr val="543324"/>
                </a:solidFill>
                <a:latin typeface="Poppins Bold"/>
              </a:rPr>
              <a:t>TASK 5</a:t>
            </a:r>
            <a:endParaRPr lang="en-US" sz="8000" spc="192" dirty="0">
              <a:solidFill>
                <a:srgbClr val="543324"/>
              </a:solidFill>
              <a:latin typeface="Halimum"/>
            </a:endParaRPr>
          </a:p>
          <a:p>
            <a:pPr algn="ctr">
              <a:lnSpc>
                <a:spcPts val="11120"/>
              </a:lnSpc>
            </a:pPr>
            <a:endParaRPr lang="en-US" sz="8000" spc="192" dirty="0">
              <a:solidFill>
                <a:srgbClr val="543324"/>
              </a:solidFill>
              <a:latin typeface="Halimum"/>
            </a:endParaRPr>
          </a:p>
        </p:txBody>
      </p:sp>
      <p:sp>
        <p:nvSpPr>
          <p:cNvPr id="4" name="Freeform 16">
            <a:extLst>
              <a:ext uri="{FF2B5EF4-FFF2-40B4-BE49-F238E27FC236}">
                <a16:creationId xmlns:a16="http://schemas.microsoft.com/office/drawing/2014/main" id="{7E64D25C-B5E1-4CE8-9943-802EF8F0C221}"/>
              </a:ext>
            </a:extLst>
          </p:cNvPr>
          <p:cNvSpPr/>
          <p:nvPr/>
        </p:nvSpPr>
        <p:spPr>
          <a:xfrm rot="2700000">
            <a:off x="10887114" y="8645378"/>
            <a:ext cx="1369210" cy="1986980"/>
          </a:xfrm>
          <a:custGeom>
            <a:avLst/>
            <a:gdLst/>
            <a:ahLst/>
            <a:cxnLst/>
            <a:rect l="l" t="t" r="r" b="b"/>
            <a:pathLst>
              <a:path w="1369210" h="1986980">
                <a:moveTo>
                  <a:pt x="0" y="0"/>
                </a:moveTo>
                <a:lnTo>
                  <a:pt x="1369210" y="0"/>
                </a:lnTo>
                <a:lnTo>
                  <a:pt x="1369210" y="1986980"/>
                </a:lnTo>
                <a:lnTo>
                  <a:pt x="0" y="1986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17">
            <a:extLst>
              <a:ext uri="{FF2B5EF4-FFF2-40B4-BE49-F238E27FC236}">
                <a16:creationId xmlns:a16="http://schemas.microsoft.com/office/drawing/2014/main" id="{9D3C6E3D-4763-4BDF-AAD0-4768DAE309D8}"/>
              </a:ext>
            </a:extLst>
          </p:cNvPr>
          <p:cNvSpPr/>
          <p:nvPr/>
        </p:nvSpPr>
        <p:spPr>
          <a:xfrm rot="5662259">
            <a:off x="17360621" y="1347213"/>
            <a:ext cx="1240050" cy="1799545"/>
          </a:xfrm>
          <a:custGeom>
            <a:avLst/>
            <a:gdLst/>
            <a:ahLst/>
            <a:cxnLst/>
            <a:rect l="l" t="t" r="r" b="b"/>
            <a:pathLst>
              <a:path w="1240050" h="1799545">
                <a:moveTo>
                  <a:pt x="0" y="0"/>
                </a:moveTo>
                <a:lnTo>
                  <a:pt x="1240050" y="0"/>
                </a:lnTo>
                <a:lnTo>
                  <a:pt x="1240050" y="1799544"/>
                </a:lnTo>
                <a:lnTo>
                  <a:pt x="0" y="17995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15">
            <a:extLst>
              <a:ext uri="{FF2B5EF4-FFF2-40B4-BE49-F238E27FC236}">
                <a16:creationId xmlns:a16="http://schemas.microsoft.com/office/drawing/2014/main" id="{D029A112-50D3-4675-B4A2-49A855890F70}"/>
              </a:ext>
            </a:extLst>
          </p:cNvPr>
          <p:cNvSpPr/>
          <p:nvPr/>
        </p:nvSpPr>
        <p:spPr>
          <a:xfrm rot="-8853935">
            <a:off x="106301" y="-36816"/>
            <a:ext cx="1240050" cy="1799545"/>
          </a:xfrm>
          <a:custGeom>
            <a:avLst/>
            <a:gdLst/>
            <a:ahLst/>
            <a:cxnLst/>
            <a:rect l="l" t="t" r="r" b="b"/>
            <a:pathLst>
              <a:path w="1240050" h="1799545">
                <a:moveTo>
                  <a:pt x="0" y="0"/>
                </a:moveTo>
                <a:lnTo>
                  <a:pt x="1240050" y="0"/>
                </a:lnTo>
                <a:lnTo>
                  <a:pt x="1240050" y="1799545"/>
                </a:lnTo>
                <a:lnTo>
                  <a:pt x="0" y="17995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EACD6701-6432-45CA-A563-E8A443B050CF}"/>
              </a:ext>
            </a:extLst>
          </p:cNvPr>
          <p:cNvSpPr/>
          <p:nvPr/>
        </p:nvSpPr>
        <p:spPr>
          <a:xfrm rot="-1717303">
            <a:off x="1078256" y="-2465517"/>
            <a:ext cx="6412656" cy="4114800"/>
          </a:xfrm>
          <a:custGeom>
            <a:avLst/>
            <a:gdLst/>
            <a:ahLst/>
            <a:cxnLst/>
            <a:rect l="l" t="t" r="r" b="b"/>
            <a:pathLst>
              <a:path w="6412656" h="4114800">
                <a:moveTo>
                  <a:pt x="0" y="0"/>
                </a:moveTo>
                <a:lnTo>
                  <a:pt x="6412657" y="0"/>
                </a:lnTo>
                <a:lnTo>
                  <a:pt x="641265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12">
            <a:extLst>
              <a:ext uri="{FF2B5EF4-FFF2-40B4-BE49-F238E27FC236}">
                <a16:creationId xmlns:a16="http://schemas.microsoft.com/office/drawing/2014/main" id="{67E118CA-33A1-44C0-A7E4-B3CC6CDD644C}"/>
              </a:ext>
            </a:extLst>
          </p:cNvPr>
          <p:cNvSpPr/>
          <p:nvPr/>
        </p:nvSpPr>
        <p:spPr>
          <a:xfrm rot="-1708428">
            <a:off x="-1925391" y="1073622"/>
            <a:ext cx="7315200" cy="2194560"/>
          </a:xfrm>
          <a:custGeom>
            <a:avLst/>
            <a:gdLst/>
            <a:ahLst/>
            <a:cxnLst/>
            <a:rect l="l" t="t" r="r" b="b"/>
            <a:pathLst>
              <a:path w="7315200" h="2194560">
                <a:moveTo>
                  <a:pt x="0" y="0"/>
                </a:moveTo>
                <a:lnTo>
                  <a:pt x="7315200" y="0"/>
                </a:lnTo>
                <a:lnTo>
                  <a:pt x="7315200" y="2194560"/>
                </a:lnTo>
                <a:lnTo>
                  <a:pt x="0" y="219456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82CBE549-2BCB-4EF9-904F-8DAC446D5E5E}"/>
              </a:ext>
            </a:extLst>
          </p:cNvPr>
          <p:cNvSpPr/>
          <p:nvPr/>
        </p:nvSpPr>
        <p:spPr>
          <a:xfrm rot="-10800000">
            <a:off x="-279557" y="5591615"/>
            <a:ext cx="8039571" cy="5583848"/>
          </a:xfrm>
          <a:custGeom>
            <a:avLst/>
            <a:gdLst/>
            <a:ahLst/>
            <a:cxnLst/>
            <a:rect l="l" t="t" r="r" b="b"/>
            <a:pathLst>
              <a:path w="8039571" h="5583848">
                <a:moveTo>
                  <a:pt x="0" y="0"/>
                </a:moveTo>
                <a:lnTo>
                  <a:pt x="8039571" y="0"/>
                </a:lnTo>
                <a:lnTo>
                  <a:pt x="8039571" y="5583848"/>
                </a:lnTo>
                <a:lnTo>
                  <a:pt x="0" y="55838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80D1C3FA-D51D-4937-8C9C-64178AE5CCFB}"/>
              </a:ext>
            </a:extLst>
          </p:cNvPr>
          <p:cNvSpPr/>
          <p:nvPr/>
        </p:nvSpPr>
        <p:spPr>
          <a:xfrm>
            <a:off x="-1552175" y="5600444"/>
            <a:ext cx="6012231" cy="5641597"/>
          </a:xfrm>
          <a:custGeom>
            <a:avLst/>
            <a:gdLst/>
            <a:ahLst/>
            <a:cxnLst/>
            <a:rect l="l" t="t" r="r" b="b"/>
            <a:pathLst>
              <a:path w="6012231" h="5641597">
                <a:moveTo>
                  <a:pt x="0" y="0"/>
                </a:moveTo>
                <a:lnTo>
                  <a:pt x="6012231" y="0"/>
                </a:lnTo>
                <a:lnTo>
                  <a:pt x="6012231" y="5641597"/>
                </a:lnTo>
                <a:lnTo>
                  <a:pt x="0" y="564159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7089A51E-520D-426A-87D7-87246254DE80}"/>
              </a:ext>
            </a:extLst>
          </p:cNvPr>
          <p:cNvSpPr/>
          <p:nvPr/>
        </p:nvSpPr>
        <p:spPr>
          <a:xfrm rot="-4532684">
            <a:off x="126479" y="6196227"/>
            <a:ext cx="1240050" cy="1799545"/>
          </a:xfrm>
          <a:custGeom>
            <a:avLst/>
            <a:gdLst/>
            <a:ahLst/>
            <a:cxnLst/>
            <a:rect l="l" t="t" r="r" b="b"/>
            <a:pathLst>
              <a:path w="1240050" h="1799545">
                <a:moveTo>
                  <a:pt x="0" y="0"/>
                </a:moveTo>
                <a:lnTo>
                  <a:pt x="1240050" y="0"/>
                </a:lnTo>
                <a:lnTo>
                  <a:pt x="1240050" y="1799544"/>
                </a:lnTo>
                <a:lnTo>
                  <a:pt x="0" y="179954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C82CAD95-B495-423D-B3FE-BAE69FDE47C5}"/>
              </a:ext>
            </a:extLst>
          </p:cNvPr>
          <p:cNvSpPr/>
          <p:nvPr/>
        </p:nvSpPr>
        <p:spPr>
          <a:xfrm rot="228063" flipH="1">
            <a:off x="-439286" y="8548966"/>
            <a:ext cx="3001045" cy="2529807"/>
          </a:xfrm>
          <a:custGeom>
            <a:avLst/>
            <a:gdLst/>
            <a:ahLst/>
            <a:cxnLst/>
            <a:rect l="l" t="t" r="r" b="b"/>
            <a:pathLst>
              <a:path w="3001045" h="2529807">
                <a:moveTo>
                  <a:pt x="3001045" y="0"/>
                </a:moveTo>
                <a:lnTo>
                  <a:pt x="0" y="0"/>
                </a:lnTo>
                <a:lnTo>
                  <a:pt x="0" y="2529806"/>
                </a:lnTo>
                <a:lnTo>
                  <a:pt x="3001045" y="2529806"/>
                </a:lnTo>
                <a:lnTo>
                  <a:pt x="3001045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2">
            <a:extLst>
              <a:ext uri="{FF2B5EF4-FFF2-40B4-BE49-F238E27FC236}">
                <a16:creationId xmlns:a16="http://schemas.microsoft.com/office/drawing/2014/main" id="{CC25AE0A-5881-4E63-B04B-E337458B05B8}"/>
              </a:ext>
            </a:extLst>
          </p:cNvPr>
          <p:cNvSpPr/>
          <p:nvPr/>
        </p:nvSpPr>
        <p:spPr>
          <a:xfrm>
            <a:off x="11071168" y="-916266"/>
            <a:ext cx="8444127" cy="5634536"/>
          </a:xfrm>
          <a:custGeom>
            <a:avLst/>
            <a:gdLst/>
            <a:ahLst/>
            <a:cxnLst/>
            <a:rect l="l" t="t" r="r" b="b"/>
            <a:pathLst>
              <a:path w="8444127" h="5634536">
                <a:moveTo>
                  <a:pt x="0" y="0"/>
                </a:moveTo>
                <a:lnTo>
                  <a:pt x="8444127" y="0"/>
                </a:lnTo>
                <a:lnTo>
                  <a:pt x="8444127" y="5634536"/>
                </a:lnTo>
                <a:lnTo>
                  <a:pt x="0" y="563453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68CB4154-E92C-4120-983E-17AAEF2D498F}"/>
              </a:ext>
            </a:extLst>
          </p:cNvPr>
          <p:cNvSpPr/>
          <p:nvPr/>
        </p:nvSpPr>
        <p:spPr>
          <a:xfrm rot="-5142693">
            <a:off x="12129993" y="-429323"/>
            <a:ext cx="1240050" cy="1799545"/>
          </a:xfrm>
          <a:custGeom>
            <a:avLst/>
            <a:gdLst/>
            <a:ahLst/>
            <a:cxnLst/>
            <a:rect l="l" t="t" r="r" b="b"/>
            <a:pathLst>
              <a:path w="1240050" h="1799545">
                <a:moveTo>
                  <a:pt x="0" y="0"/>
                </a:moveTo>
                <a:lnTo>
                  <a:pt x="1240050" y="0"/>
                </a:lnTo>
                <a:lnTo>
                  <a:pt x="1240050" y="1799545"/>
                </a:lnTo>
                <a:lnTo>
                  <a:pt x="0" y="179954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9E3087D-7687-419E-ADE5-71D5B383B433}"/>
              </a:ext>
            </a:extLst>
          </p:cNvPr>
          <p:cNvSpPr/>
          <p:nvPr/>
        </p:nvSpPr>
        <p:spPr>
          <a:xfrm rot="-10260044" flipH="1">
            <a:off x="15637642" y="-733646"/>
            <a:ext cx="2500868" cy="2108170"/>
          </a:xfrm>
          <a:custGeom>
            <a:avLst/>
            <a:gdLst/>
            <a:ahLst/>
            <a:cxnLst/>
            <a:rect l="l" t="t" r="r" b="b"/>
            <a:pathLst>
              <a:path w="2500868" h="2108170">
                <a:moveTo>
                  <a:pt x="2500869" y="0"/>
                </a:moveTo>
                <a:lnTo>
                  <a:pt x="0" y="0"/>
                </a:lnTo>
                <a:lnTo>
                  <a:pt x="0" y="2108170"/>
                </a:lnTo>
                <a:lnTo>
                  <a:pt x="2500869" y="2108170"/>
                </a:lnTo>
                <a:lnTo>
                  <a:pt x="2500869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7">
            <a:extLst>
              <a:ext uri="{FF2B5EF4-FFF2-40B4-BE49-F238E27FC236}">
                <a16:creationId xmlns:a16="http://schemas.microsoft.com/office/drawing/2014/main" id="{0733EAA6-984D-4633-AA0A-0C05352D7AD3}"/>
              </a:ext>
            </a:extLst>
          </p:cNvPr>
          <p:cNvSpPr/>
          <p:nvPr/>
        </p:nvSpPr>
        <p:spPr>
          <a:xfrm rot="5662259">
            <a:off x="17513021" y="1499613"/>
            <a:ext cx="1240050" cy="1799545"/>
          </a:xfrm>
          <a:custGeom>
            <a:avLst/>
            <a:gdLst/>
            <a:ahLst/>
            <a:cxnLst/>
            <a:rect l="l" t="t" r="r" b="b"/>
            <a:pathLst>
              <a:path w="1240050" h="1799545">
                <a:moveTo>
                  <a:pt x="0" y="0"/>
                </a:moveTo>
                <a:lnTo>
                  <a:pt x="1240050" y="0"/>
                </a:lnTo>
                <a:lnTo>
                  <a:pt x="1240050" y="1799544"/>
                </a:lnTo>
                <a:lnTo>
                  <a:pt x="0" y="17995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8">
            <a:extLst>
              <a:ext uri="{FF2B5EF4-FFF2-40B4-BE49-F238E27FC236}">
                <a16:creationId xmlns:a16="http://schemas.microsoft.com/office/drawing/2014/main" id="{6D1AB932-6C60-4012-A527-242EBD4FD918}"/>
              </a:ext>
            </a:extLst>
          </p:cNvPr>
          <p:cNvSpPr/>
          <p:nvPr/>
        </p:nvSpPr>
        <p:spPr>
          <a:xfrm rot="-1717303">
            <a:off x="13109315" y="6880664"/>
            <a:ext cx="6615469" cy="4244938"/>
          </a:xfrm>
          <a:custGeom>
            <a:avLst/>
            <a:gdLst/>
            <a:ahLst/>
            <a:cxnLst/>
            <a:rect l="l" t="t" r="r" b="b"/>
            <a:pathLst>
              <a:path w="6615469" h="4244938">
                <a:moveTo>
                  <a:pt x="0" y="0"/>
                </a:moveTo>
                <a:lnTo>
                  <a:pt x="6615468" y="0"/>
                </a:lnTo>
                <a:lnTo>
                  <a:pt x="6615468" y="4244938"/>
                </a:lnTo>
                <a:lnTo>
                  <a:pt x="0" y="42449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0">
            <a:extLst>
              <a:ext uri="{FF2B5EF4-FFF2-40B4-BE49-F238E27FC236}">
                <a16:creationId xmlns:a16="http://schemas.microsoft.com/office/drawing/2014/main" id="{C2B6C981-6BB4-4918-A4BB-EAECB90F2937}"/>
              </a:ext>
            </a:extLst>
          </p:cNvPr>
          <p:cNvSpPr/>
          <p:nvPr/>
        </p:nvSpPr>
        <p:spPr>
          <a:xfrm rot="203055">
            <a:off x="13670944" y="6706136"/>
            <a:ext cx="7176712" cy="5689175"/>
          </a:xfrm>
          <a:custGeom>
            <a:avLst/>
            <a:gdLst/>
            <a:ahLst/>
            <a:cxnLst/>
            <a:rect l="l" t="t" r="r" b="b"/>
            <a:pathLst>
              <a:path w="7176712" h="5689175">
                <a:moveTo>
                  <a:pt x="0" y="0"/>
                </a:moveTo>
                <a:lnTo>
                  <a:pt x="7176712" y="0"/>
                </a:lnTo>
                <a:lnTo>
                  <a:pt x="7176712" y="5689175"/>
                </a:lnTo>
                <a:lnTo>
                  <a:pt x="0" y="5689175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8CF30F9C-4794-43EB-9769-CC21912F1564}"/>
              </a:ext>
            </a:extLst>
          </p:cNvPr>
          <p:cNvSpPr/>
          <p:nvPr/>
        </p:nvSpPr>
        <p:spPr>
          <a:xfrm rot="10281067" flipH="1" flipV="1">
            <a:off x="15718019" y="8072539"/>
            <a:ext cx="2139654" cy="1797309"/>
          </a:xfrm>
          <a:custGeom>
            <a:avLst/>
            <a:gdLst/>
            <a:ahLst/>
            <a:cxnLst/>
            <a:rect l="l" t="t" r="r" b="b"/>
            <a:pathLst>
              <a:path w="2139654" h="1797309">
                <a:moveTo>
                  <a:pt x="2139654" y="1797309"/>
                </a:moveTo>
                <a:lnTo>
                  <a:pt x="0" y="1797309"/>
                </a:lnTo>
                <a:lnTo>
                  <a:pt x="0" y="0"/>
                </a:lnTo>
                <a:lnTo>
                  <a:pt x="2139654" y="0"/>
                </a:lnTo>
                <a:lnTo>
                  <a:pt x="2139654" y="1797309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408955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909945" y="-1463950"/>
            <a:ext cx="8444127" cy="5634536"/>
          </a:xfrm>
          <a:custGeom>
            <a:avLst/>
            <a:gdLst/>
            <a:ahLst/>
            <a:cxnLst/>
            <a:rect l="l" t="t" r="r" b="b"/>
            <a:pathLst>
              <a:path w="8444127" h="5634536">
                <a:moveTo>
                  <a:pt x="0" y="0"/>
                </a:moveTo>
                <a:lnTo>
                  <a:pt x="8444127" y="0"/>
                </a:lnTo>
                <a:lnTo>
                  <a:pt x="8444127" y="5634535"/>
                </a:lnTo>
                <a:lnTo>
                  <a:pt x="0" y="56345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166162" y="5697547"/>
            <a:ext cx="7020763" cy="4876239"/>
          </a:xfrm>
          <a:custGeom>
            <a:avLst/>
            <a:gdLst/>
            <a:ahLst/>
            <a:cxnLst/>
            <a:rect l="l" t="t" r="r" b="b"/>
            <a:pathLst>
              <a:path w="7020763" h="4876239">
                <a:moveTo>
                  <a:pt x="0" y="0"/>
                </a:moveTo>
                <a:lnTo>
                  <a:pt x="7020763" y="0"/>
                </a:lnTo>
                <a:lnTo>
                  <a:pt x="7020763" y="4876239"/>
                </a:lnTo>
                <a:lnTo>
                  <a:pt x="0" y="48762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717303">
            <a:off x="677647" y="-2645666"/>
            <a:ext cx="6412656" cy="4114800"/>
          </a:xfrm>
          <a:custGeom>
            <a:avLst/>
            <a:gdLst/>
            <a:ahLst/>
            <a:cxnLst/>
            <a:rect l="l" t="t" r="r" b="b"/>
            <a:pathLst>
              <a:path w="6412656" h="4114800">
                <a:moveTo>
                  <a:pt x="0" y="0"/>
                </a:moveTo>
                <a:lnTo>
                  <a:pt x="6412657" y="0"/>
                </a:lnTo>
                <a:lnTo>
                  <a:pt x="641265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869031" y="6463025"/>
            <a:ext cx="5250336" cy="4926670"/>
          </a:xfrm>
          <a:custGeom>
            <a:avLst/>
            <a:gdLst/>
            <a:ahLst/>
            <a:cxnLst/>
            <a:rect l="l" t="t" r="r" b="b"/>
            <a:pathLst>
              <a:path w="5250336" h="4926670">
                <a:moveTo>
                  <a:pt x="0" y="0"/>
                </a:moveTo>
                <a:lnTo>
                  <a:pt x="5250336" y="0"/>
                </a:lnTo>
                <a:lnTo>
                  <a:pt x="5250336" y="4926670"/>
                </a:lnTo>
                <a:lnTo>
                  <a:pt x="0" y="49266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228063" flipH="1">
            <a:off x="-290956" y="8889937"/>
            <a:ext cx="2405784" cy="2028016"/>
          </a:xfrm>
          <a:custGeom>
            <a:avLst/>
            <a:gdLst/>
            <a:ahLst/>
            <a:cxnLst/>
            <a:rect l="l" t="t" r="r" b="b"/>
            <a:pathLst>
              <a:path w="2405784" h="2028016">
                <a:moveTo>
                  <a:pt x="2405783" y="0"/>
                </a:moveTo>
                <a:lnTo>
                  <a:pt x="0" y="0"/>
                </a:lnTo>
                <a:lnTo>
                  <a:pt x="0" y="2028016"/>
                </a:lnTo>
                <a:lnTo>
                  <a:pt x="2405783" y="2028016"/>
                </a:lnTo>
                <a:lnTo>
                  <a:pt x="2405783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5279911">
            <a:off x="11574803" y="-388900"/>
            <a:ext cx="1240050" cy="1799545"/>
          </a:xfrm>
          <a:custGeom>
            <a:avLst/>
            <a:gdLst/>
            <a:ahLst/>
            <a:cxnLst/>
            <a:rect l="l" t="t" r="r" b="b"/>
            <a:pathLst>
              <a:path w="1240050" h="1799545">
                <a:moveTo>
                  <a:pt x="0" y="0"/>
                </a:moveTo>
                <a:lnTo>
                  <a:pt x="1240050" y="0"/>
                </a:lnTo>
                <a:lnTo>
                  <a:pt x="1240050" y="1799544"/>
                </a:lnTo>
                <a:lnTo>
                  <a:pt x="0" y="179954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717303">
            <a:off x="12824274" y="8254997"/>
            <a:ext cx="6615469" cy="4244938"/>
          </a:xfrm>
          <a:custGeom>
            <a:avLst/>
            <a:gdLst/>
            <a:ahLst/>
            <a:cxnLst/>
            <a:rect l="l" t="t" r="r" b="b"/>
            <a:pathLst>
              <a:path w="6615469" h="4244938">
                <a:moveTo>
                  <a:pt x="0" y="0"/>
                </a:moveTo>
                <a:lnTo>
                  <a:pt x="6615469" y="0"/>
                </a:lnTo>
                <a:lnTo>
                  <a:pt x="6615469" y="4244938"/>
                </a:lnTo>
                <a:lnTo>
                  <a:pt x="0" y="42449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5091">
            <a:off x="14207906" y="6531868"/>
            <a:ext cx="7176712" cy="5689175"/>
          </a:xfrm>
          <a:custGeom>
            <a:avLst/>
            <a:gdLst/>
            <a:ahLst/>
            <a:cxnLst/>
            <a:rect l="l" t="t" r="r" b="b"/>
            <a:pathLst>
              <a:path w="7176712" h="5689175">
                <a:moveTo>
                  <a:pt x="0" y="0"/>
                </a:moveTo>
                <a:lnTo>
                  <a:pt x="7176712" y="0"/>
                </a:lnTo>
                <a:lnTo>
                  <a:pt x="7176712" y="5689175"/>
                </a:lnTo>
                <a:lnTo>
                  <a:pt x="0" y="56891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10281067" flipH="1" flipV="1">
            <a:off x="16240706" y="8311162"/>
            <a:ext cx="1891279" cy="1588674"/>
          </a:xfrm>
          <a:custGeom>
            <a:avLst/>
            <a:gdLst/>
            <a:ahLst/>
            <a:cxnLst/>
            <a:rect l="l" t="t" r="r" b="b"/>
            <a:pathLst>
              <a:path w="1891279" h="1588674">
                <a:moveTo>
                  <a:pt x="1891279" y="1588674"/>
                </a:moveTo>
                <a:lnTo>
                  <a:pt x="0" y="1588674"/>
                </a:lnTo>
                <a:lnTo>
                  <a:pt x="0" y="0"/>
                </a:lnTo>
                <a:lnTo>
                  <a:pt x="1891279" y="0"/>
                </a:lnTo>
                <a:lnTo>
                  <a:pt x="1891279" y="1588674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2186173">
            <a:off x="-1567529" y="121351"/>
            <a:ext cx="6215921" cy="1864776"/>
          </a:xfrm>
          <a:custGeom>
            <a:avLst/>
            <a:gdLst/>
            <a:ahLst/>
            <a:cxnLst/>
            <a:rect l="l" t="t" r="r" b="b"/>
            <a:pathLst>
              <a:path w="6215921" h="1864776">
                <a:moveTo>
                  <a:pt x="0" y="0"/>
                </a:moveTo>
                <a:lnTo>
                  <a:pt x="6215920" y="0"/>
                </a:lnTo>
                <a:lnTo>
                  <a:pt x="6215920" y="1864776"/>
                </a:lnTo>
                <a:lnTo>
                  <a:pt x="0" y="186477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4532684">
            <a:off x="-438346" y="6462197"/>
            <a:ext cx="1082905" cy="1571499"/>
          </a:xfrm>
          <a:custGeom>
            <a:avLst/>
            <a:gdLst/>
            <a:ahLst/>
            <a:cxnLst/>
            <a:rect l="l" t="t" r="r" b="b"/>
            <a:pathLst>
              <a:path w="1082905" h="1571499">
                <a:moveTo>
                  <a:pt x="0" y="0"/>
                </a:moveTo>
                <a:lnTo>
                  <a:pt x="1082906" y="0"/>
                </a:lnTo>
                <a:lnTo>
                  <a:pt x="1082906" y="1571499"/>
                </a:lnTo>
                <a:lnTo>
                  <a:pt x="0" y="1571499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246971" flipH="1">
            <a:off x="16275012" y="-476319"/>
            <a:ext cx="2342158" cy="1974381"/>
          </a:xfrm>
          <a:custGeom>
            <a:avLst/>
            <a:gdLst/>
            <a:ahLst/>
            <a:cxnLst/>
            <a:rect l="l" t="t" r="r" b="b"/>
            <a:pathLst>
              <a:path w="2342158" h="1974381">
                <a:moveTo>
                  <a:pt x="2342158" y="0"/>
                </a:moveTo>
                <a:lnTo>
                  <a:pt x="0" y="0"/>
                </a:lnTo>
                <a:lnTo>
                  <a:pt x="0" y="1974381"/>
                </a:lnTo>
                <a:lnTo>
                  <a:pt x="2342158" y="1974381"/>
                </a:lnTo>
                <a:lnTo>
                  <a:pt x="2342158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8853935">
            <a:off x="4269834" y="-191810"/>
            <a:ext cx="1240050" cy="1799545"/>
          </a:xfrm>
          <a:custGeom>
            <a:avLst/>
            <a:gdLst/>
            <a:ahLst/>
            <a:cxnLst/>
            <a:rect l="l" t="t" r="r" b="b"/>
            <a:pathLst>
              <a:path w="1240050" h="1799545">
                <a:moveTo>
                  <a:pt x="0" y="0"/>
                </a:moveTo>
                <a:lnTo>
                  <a:pt x="1240049" y="0"/>
                </a:lnTo>
                <a:lnTo>
                  <a:pt x="1240049" y="1799545"/>
                </a:lnTo>
                <a:lnTo>
                  <a:pt x="0" y="17995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2700000">
            <a:off x="11775937" y="9209613"/>
            <a:ext cx="1369210" cy="1986980"/>
          </a:xfrm>
          <a:custGeom>
            <a:avLst/>
            <a:gdLst/>
            <a:ahLst/>
            <a:cxnLst/>
            <a:rect l="l" t="t" r="r" b="b"/>
            <a:pathLst>
              <a:path w="1369210" h="1986980">
                <a:moveTo>
                  <a:pt x="0" y="0"/>
                </a:moveTo>
                <a:lnTo>
                  <a:pt x="1369210" y="0"/>
                </a:lnTo>
                <a:lnTo>
                  <a:pt x="1369210" y="1986980"/>
                </a:lnTo>
                <a:lnTo>
                  <a:pt x="0" y="1986980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5662259">
            <a:off x="16830039" y="1624043"/>
            <a:ext cx="1240050" cy="1799545"/>
          </a:xfrm>
          <a:custGeom>
            <a:avLst/>
            <a:gdLst/>
            <a:ahLst/>
            <a:cxnLst/>
            <a:rect l="l" t="t" r="r" b="b"/>
            <a:pathLst>
              <a:path w="1240050" h="1799545">
                <a:moveTo>
                  <a:pt x="0" y="0"/>
                </a:moveTo>
                <a:lnTo>
                  <a:pt x="1240050" y="0"/>
                </a:lnTo>
                <a:lnTo>
                  <a:pt x="1240050" y="1799545"/>
                </a:lnTo>
                <a:lnTo>
                  <a:pt x="0" y="1799545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3539583" y="923539"/>
            <a:ext cx="10632827" cy="1665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47"/>
              </a:lnSpc>
            </a:pPr>
            <a:r>
              <a:rPr lang="en-US" sz="4800" dirty="0">
                <a:solidFill>
                  <a:srgbClr val="243440"/>
                </a:solidFill>
                <a:latin typeface="Halimum Bold"/>
              </a:rPr>
              <a:t>User friendly Weather Visualization Interface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844955" y="2872419"/>
            <a:ext cx="8697595" cy="6459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b="1" dirty="0">
                <a:latin typeface="Poppins Bold" panose="020B0604020202020204" charset="0"/>
                <a:cs typeface="Poppins Bold" panose="020B0604020202020204" charset="0"/>
              </a:rPr>
              <a:t>Interactive Maps</a:t>
            </a:r>
            <a:r>
              <a:rPr lang="en-US" sz="2800" dirty="0">
                <a:latin typeface="Poppins Bold" panose="020B0604020202020204" charset="0"/>
                <a:cs typeface="Poppins Bold" panose="020B0604020202020204" charset="0"/>
              </a:rPr>
              <a:t>: </a:t>
            </a:r>
            <a:r>
              <a:rPr lang="en-US" sz="2800" dirty="0">
                <a:latin typeface="Poppins" panose="020B0604020202020204" charset="0"/>
                <a:cs typeface="Poppins" panose="020B0604020202020204" charset="0"/>
              </a:rPr>
              <a:t>Allows users to visualize weather patterns with zoom and pan functionality.</a:t>
            </a:r>
          </a:p>
          <a:p>
            <a:endParaRPr lang="en-US" sz="2800" dirty="0">
              <a:latin typeface="Poppins" panose="020B0604020202020204" charset="0"/>
              <a:cs typeface="Poppins" panose="020B0604020202020204" charset="0"/>
            </a:endParaRPr>
          </a:p>
          <a:p>
            <a:r>
              <a:rPr lang="en-US" sz="2800" b="1" dirty="0">
                <a:latin typeface="Poppins Bold" panose="020B0604020202020204" charset="0"/>
                <a:cs typeface="Poppins Bold" panose="020B0604020202020204" charset="0"/>
              </a:rPr>
              <a:t>Dynamic Charts</a:t>
            </a:r>
            <a:r>
              <a:rPr lang="en-US" sz="2800" dirty="0">
                <a:latin typeface="Poppins Bold" panose="020B0604020202020204" charset="0"/>
                <a:cs typeface="Poppins Bold" panose="020B0604020202020204" charset="0"/>
              </a:rPr>
              <a:t>:</a:t>
            </a:r>
            <a:r>
              <a:rPr lang="en-US" sz="2800" dirty="0">
                <a:latin typeface="Poppins" panose="020B0604020202020204" charset="0"/>
                <a:cs typeface="Poppins" panose="020B0604020202020204" charset="0"/>
              </a:rPr>
              <a:t> Presents real-time and forecasted weather data in visually engaging graphs.</a:t>
            </a:r>
          </a:p>
          <a:p>
            <a:endParaRPr lang="en-US" sz="2800" dirty="0">
              <a:latin typeface="Poppins" panose="020B0604020202020204" charset="0"/>
              <a:cs typeface="Poppins" panose="020B0604020202020204" charset="0"/>
            </a:endParaRPr>
          </a:p>
          <a:p>
            <a:r>
              <a:rPr lang="en-US" sz="2800" b="1" dirty="0">
                <a:latin typeface="Poppins Bold" panose="020B0604020202020204" charset="0"/>
                <a:cs typeface="Poppins Bold" panose="020B0604020202020204" charset="0"/>
              </a:rPr>
              <a:t>Customizable Notifications</a:t>
            </a:r>
            <a:r>
              <a:rPr lang="en-US" sz="2800" dirty="0">
                <a:latin typeface="Poppins Bold" panose="020B0604020202020204" charset="0"/>
                <a:cs typeface="Poppins Bold" panose="020B0604020202020204" charset="0"/>
              </a:rPr>
              <a:t>:</a:t>
            </a:r>
            <a:r>
              <a:rPr lang="en-US" sz="2800" dirty="0">
                <a:latin typeface="Poppins" panose="020B0604020202020204" charset="0"/>
                <a:cs typeface="Poppins" panose="020B0604020202020204" charset="0"/>
              </a:rPr>
              <a:t> Enables users to receive alerts for specific weather conditions or events.</a:t>
            </a:r>
          </a:p>
          <a:p>
            <a:endParaRPr lang="en-US" sz="2800" dirty="0">
              <a:latin typeface="Poppins" panose="020B0604020202020204" charset="0"/>
              <a:cs typeface="Poppins" panose="020B0604020202020204" charset="0"/>
            </a:endParaRPr>
          </a:p>
          <a:p>
            <a:r>
              <a:rPr lang="en-US" sz="2800" b="1" dirty="0">
                <a:latin typeface="Poppins Bold" panose="020B0604020202020204" charset="0"/>
                <a:cs typeface="Poppins Bold" panose="020B0604020202020204" charset="0"/>
              </a:rPr>
              <a:t>User Preferences</a:t>
            </a:r>
            <a:r>
              <a:rPr lang="en-US" sz="2800" dirty="0">
                <a:latin typeface="Poppins Bold" panose="020B0604020202020204" charset="0"/>
                <a:cs typeface="Poppins Bold" panose="020B0604020202020204" charset="0"/>
              </a:rPr>
              <a:t>: </a:t>
            </a:r>
            <a:r>
              <a:rPr lang="en-US" sz="2800" dirty="0">
                <a:latin typeface="Poppins" panose="020B0604020202020204" charset="0"/>
                <a:cs typeface="Poppins" panose="020B0604020202020204" charset="0"/>
              </a:rPr>
              <a:t>Personalization options for preferred units, locations, and display settings</a:t>
            </a:r>
            <a:r>
              <a:rPr lang="en-US" dirty="0"/>
              <a:t>.</a:t>
            </a:r>
          </a:p>
          <a:p>
            <a:pPr lvl="0">
              <a:lnSpc>
                <a:spcPts val="3360"/>
              </a:lnSpc>
            </a:pPr>
            <a:endParaRPr lang="en-US" sz="2800" spc="1391" dirty="0">
              <a:solidFill>
                <a:srgbClr val="243440"/>
              </a:solidFill>
              <a:latin typeface="Poppins Bold"/>
            </a:endParaRPr>
          </a:p>
        </p:txBody>
      </p:sp>
      <p:pic>
        <p:nvPicPr>
          <p:cNvPr id="3074" name="Picture 2" descr="HD beautiful weather tree wallpapers | Peakpx">
            <a:extLst>
              <a:ext uri="{FF2B5EF4-FFF2-40B4-BE49-F238E27FC236}">
                <a16:creationId xmlns:a16="http://schemas.microsoft.com/office/drawing/2014/main" id="{ECD5590F-58B9-445E-813D-DA6515D2D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8102" y="3088163"/>
            <a:ext cx="5470298" cy="563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2001" y="3"/>
            <a:ext cx="15697199" cy="18004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06"/>
              </a:lnSpc>
            </a:pPr>
            <a:r>
              <a:rPr lang="en-US" sz="4800" dirty="0">
                <a:solidFill>
                  <a:srgbClr val="243440"/>
                </a:solidFill>
                <a:latin typeface="Halimum Bold"/>
              </a:rPr>
              <a:t>User friendly Weather Visualization Interface</a:t>
            </a:r>
          </a:p>
        </p:txBody>
      </p:sp>
      <p:sp>
        <p:nvSpPr>
          <p:cNvPr id="3" name="Freeform 3"/>
          <p:cNvSpPr/>
          <p:nvPr/>
        </p:nvSpPr>
        <p:spPr>
          <a:xfrm>
            <a:off x="12268227" y="-549672"/>
            <a:ext cx="6424914" cy="4462395"/>
          </a:xfrm>
          <a:custGeom>
            <a:avLst/>
            <a:gdLst/>
            <a:ahLst/>
            <a:cxnLst/>
            <a:rect l="l" t="t" r="r" b="b"/>
            <a:pathLst>
              <a:path w="6424914" h="4462395">
                <a:moveTo>
                  <a:pt x="0" y="0"/>
                </a:moveTo>
                <a:lnTo>
                  <a:pt x="6424913" y="0"/>
                </a:lnTo>
                <a:lnTo>
                  <a:pt x="6424913" y="4462395"/>
                </a:lnTo>
                <a:lnTo>
                  <a:pt x="0" y="44623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9082696">
            <a:off x="-2800119" y="8734634"/>
            <a:ext cx="6412656" cy="4114800"/>
          </a:xfrm>
          <a:custGeom>
            <a:avLst/>
            <a:gdLst/>
            <a:ahLst/>
            <a:cxnLst/>
            <a:rect l="l" t="t" r="r" b="b"/>
            <a:pathLst>
              <a:path w="6412656" h="4114800">
                <a:moveTo>
                  <a:pt x="0" y="0"/>
                </a:moveTo>
                <a:lnTo>
                  <a:pt x="6412656" y="0"/>
                </a:lnTo>
                <a:lnTo>
                  <a:pt x="641265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14224499" y="-1022175"/>
            <a:ext cx="5058238" cy="4746414"/>
          </a:xfrm>
          <a:custGeom>
            <a:avLst/>
            <a:gdLst/>
            <a:ahLst/>
            <a:cxnLst/>
            <a:rect l="l" t="t" r="r" b="b"/>
            <a:pathLst>
              <a:path w="5058238" h="4746414">
                <a:moveTo>
                  <a:pt x="0" y="0"/>
                </a:moveTo>
                <a:lnTo>
                  <a:pt x="5058238" y="0"/>
                </a:lnTo>
                <a:lnTo>
                  <a:pt x="5058238" y="4746415"/>
                </a:lnTo>
                <a:lnTo>
                  <a:pt x="0" y="47464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571936" flipH="1">
            <a:off x="16211980" y="-482185"/>
            <a:ext cx="2094640" cy="1765729"/>
          </a:xfrm>
          <a:custGeom>
            <a:avLst/>
            <a:gdLst/>
            <a:ahLst/>
            <a:cxnLst/>
            <a:rect l="l" t="t" r="r" b="b"/>
            <a:pathLst>
              <a:path w="2094640" h="1765729">
                <a:moveTo>
                  <a:pt x="2094640" y="0"/>
                </a:moveTo>
                <a:lnTo>
                  <a:pt x="0" y="0"/>
                </a:lnTo>
                <a:lnTo>
                  <a:pt x="0" y="1765730"/>
                </a:lnTo>
                <a:lnTo>
                  <a:pt x="2094640" y="1765730"/>
                </a:lnTo>
                <a:lnTo>
                  <a:pt x="209464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9312066">
            <a:off x="-937300" y="8876522"/>
            <a:ext cx="5829781" cy="1748934"/>
          </a:xfrm>
          <a:custGeom>
            <a:avLst/>
            <a:gdLst/>
            <a:ahLst/>
            <a:cxnLst/>
            <a:rect l="l" t="t" r="r" b="b"/>
            <a:pathLst>
              <a:path w="5829781" h="1748934">
                <a:moveTo>
                  <a:pt x="0" y="0"/>
                </a:moveTo>
                <a:lnTo>
                  <a:pt x="5829780" y="0"/>
                </a:lnTo>
                <a:lnTo>
                  <a:pt x="5829780" y="1748934"/>
                </a:lnTo>
                <a:lnTo>
                  <a:pt x="0" y="174893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6267315">
            <a:off x="17325322" y="2131256"/>
            <a:ext cx="1240050" cy="1799545"/>
          </a:xfrm>
          <a:custGeom>
            <a:avLst/>
            <a:gdLst/>
            <a:ahLst/>
            <a:cxnLst/>
            <a:rect l="l" t="t" r="r" b="b"/>
            <a:pathLst>
              <a:path w="1240050" h="1799545">
                <a:moveTo>
                  <a:pt x="0" y="0"/>
                </a:moveTo>
                <a:lnTo>
                  <a:pt x="1240050" y="0"/>
                </a:lnTo>
                <a:lnTo>
                  <a:pt x="1240050" y="1799545"/>
                </a:lnTo>
                <a:lnTo>
                  <a:pt x="0" y="17995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690491">
            <a:off x="-213816" y="6550363"/>
            <a:ext cx="1240050" cy="1799545"/>
          </a:xfrm>
          <a:custGeom>
            <a:avLst/>
            <a:gdLst/>
            <a:ahLst/>
            <a:cxnLst/>
            <a:rect l="l" t="t" r="r" b="b"/>
            <a:pathLst>
              <a:path w="1240050" h="1799545">
                <a:moveTo>
                  <a:pt x="0" y="0"/>
                </a:moveTo>
                <a:lnTo>
                  <a:pt x="1240050" y="0"/>
                </a:lnTo>
                <a:lnTo>
                  <a:pt x="1240050" y="1799544"/>
                </a:lnTo>
                <a:lnTo>
                  <a:pt x="0" y="179954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1911803">
            <a:off x="103927" y="-306009"/>
            <a:ext cx="1576015" cy="2287093"/>
          </a:xfrm>
          <a:custGeom>
            <a:avLst/>
            <a:gdLst/>
            <a:ahLst/>
            <a:cxnLst/>
            <a:rect l="l" t="t" r="r" b="b"/>
            <a:pathLst>
              <a:path w="1576015" h="2287093">
                <a:moveTo>
                  <a:pt x="0" y="0"/>
                </a:moveTo>
                <a:lnTo>
                  <a:pt x="1576015" y="0"/>
                </a:lnTo>
                <a:lnTo>
                  <a:pt x="1576015" y="2287093"/>
                </a:lnTo>
                <a:lnTo>
                  <a:pt x="0" y="228709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4489474" y="2791311"/>
            <a:ext cx="9423696" cy="1000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39"/>
              </a:lnSpc>
            </a:pPr>
            <a:endParaRPr lang="en-US" sz="5885" spc="612" dirty="0">
              <a:solidFill>
                <a:srgbClr val="243440"/>
              </a:solidFill>
              <a:latin typeface="Poppins Bold"/>
            </a:endParaRPr>
          </a:p>
        </p:txBody>
      </p:sp>
      <p:sp>
        <p:nvSpPr>
          <p:cNvPr id="19" name="Freeform 19"/>
          <p:cNvSpPr/>
          <p:nvPr/>
        </p:nvSpPr>
        <p:spPr>
          <a:xfrm rot="1911803">
            <a:off x="15965611" y="7978219"/>
            <a:ext cx="1576015" cy="2287093"/>
          </a:xfrm>
          <a:custGeom>
            <a:avLst/>
            <a:gdLst/>
            <a:ahLst/>
            <a:cxnLst/>
            <a:rect l="l" t="t" r="r" b="b"/>
            <a:pathLst>
              <a:path w="1576015" h="2287093">
                <a:moveTo>
                  <a:pt x="0" y="0"/>
                </a:moveTo>
                <a:lnTo>
                  <a:pt x="1576015" y="0"/>
                </a:lnTo>
                <a:lnTo>
                  <a:pt x="1576015" y="2287093"/>
                </a:lnTo>
                <a:lnTo>
                  <a:pt x="0" y="228709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C904C7-677A-4836-9497-676690C84844}"/>
              </a:ext>
            </a:extLst>
          </p:cNvPr>
          <p:cNvSpPr txBox="1"/>
          <p:nvPr/>
        </p:nvSpPr>
        <p:spPr>
          <a:xfrm>
            <a:off x="7479367" y="2384714"/>
            <a:ext cx="9439918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b="1" dirty="0">
              <a:solidFill>
                <a:schemeClr val="accent4">
                  <a:lumMod val="50000"/>
                </a:schemeClr>
              </a:solidFill>
              <a:latin typeface="Poppins Bold" panose="020B0604020202020204" charset="0"/>
              <a:cs typeface="Poppins Bold" panose="020B060402020202020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accent4">
                    <a:lumMod val="50000"/>
                  </a:schemeClr>
                </a:solidFill>
                <a:latin typeface="Poppins Bold" panose="020B0604020202020204" charset="0"/>
                <a:cs typeface="Poppins Bold" panose="020B0604020202020204" charset="0"/>
              </a:rPr>
              <a:t>Web/App Interface</a:t>
            </a:r>
            <a:r>
              <a:rPr lang="en-IN" sz="2800" dirty="0">
                <a:solidFill>
                  <a:schemeClr val="accent4">
                    <a:lumMod val="50000"/>
                  </a:schemeClr>
                </a:solidFill>
                <a:latin typeface="Poppins Bold" panose="020B0604020202020204" charset="0"/>
                <a:cs typeface="Poppins Bold" panose="020B0604020202020204" charset="0"/>
              </a:rPr>
              <a:t>: </a:t>
            </a:r>
            <a:r>
              <a:rPr lang="en-IN" sz="2800" dirty="0">
                <a:solidFill>
                  <a:schemeClr val="accent4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Develop a responsive interface accessible via web browsers and mobile devices.</a:t>
            </a:r>
          </a:p>
          <a:p>
            <a:endParaRPr lang="en-IN" sz="2800" dirty="0">
              <a:solidFill>
                <a:schemeClr val="accent4">
                  <a:lumMod val="50000"/>
                </a:schemeClr>
              </a:solidFill>
              <a:latin typeface="Poppins" panose="020B0604020202020204" charset="0"/>
              <a:cs typeface="Poppins" panose="020B060402020202020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accent4">
                    <a:lumMod val="50000"/>
                  </a:schemeClr>
                </a:solidFill>
                <a:latin typeface="Poppins Bold" panose="020B0604020202020204" charset="0"/>
                <a:cs typeface="Poppins Bold" panose="020B0604020202020204" charset="0"/>
              </a:rPr>
              <a:t>Local Network Communication</a:t>
            </a:r>
            <a:r>
              <a:rPr lang="en-IN" sz="2800" dirty="0">
                <a:solidFill>
                  <a:schemeClr val="accent4">
                    <a:lumMod val="50000"/>
                  </a:schemeClr>
                </a:solidFill>
                <a:latin typeface="Poppins Bold" panose="020B0604020202020204" charset="0"/>
                <a:cs typeface="Poppins Bold" panose="020B0604020202020204" charset="0"/>
              </a:rPr>
              <a:t>: </a:t>
            </a:r>
            <a:r>
              <a:rPr lang="en-IN" sz="2800" dirty="0">
                <a:solidFill>
                  <a:schemeClr val="accent4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Utilize HTTP requests for seamless data transfer between the server and client.</a:t>
            </a:r>
          </a:p>
          <a:p>
            <a:endParaRPr lang="en-IN" sz="2800" dirty="0">
              <a:solidFill>
                <a:schemeClr val="accent4">
                  <a:lumMod val="50000"/>
                </a:schemeClr>
              </a:solidFill>
              <a:latin typeface="Poppins" panose="020B0604020202020204" charset="0"/>
              <a:cs typeface="Poppins" panose="020B060402020202020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accent4">
                    <a:lumMod val="50000"/>
                  </a:schemeClr>
                </a:solidFill>
                <a:latin typeface="Poppins Bold" panose="020B0604020202020204" charset="0"/>
                <a:cs typeface="Poppins Bold" panose="020B0604020202020204" charset="0"/>
              </a:rPr>
              <a:t>Integration of APIs</a:t>
            </a:r>
            <a:r>
              <a:rPr lang="en-IN" sz="2800" dirty="0">
                <a:solidFill>
                  <a:schemeClr val="accent4">
                    <a:lumMod val="50000"/>
                  </a:schemeClr>
                </a:solidFill>
                <a:latin typeface="Poppins Bold" panose="020B0604020202020204" charset="0"/>
                <a:cs typeface="Poppins Bold" panose="020B0604020202020204" charset="0"/>
              </a:rPr>
              <a:t>: </a:t>
            </a:r>
            <a:r>
              <a:rPr lang="en-IN" sz="2800" dirty="0">
                <a:solidFill>
                  <a:schemeClr val="accent4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Incorporate weather APIs for real-time data updates and forecast information.</a:t>
            </a:r>
          </a:p>
          <a:p>
            <a:endParaRPr lang="en-IN" sz="2800" dirty="0">
              <a:solidFill>
                <a:schemeClr val="accent4">
                  <a:lumMod val="50000"/>
                </a:schemeClr>
              </a:solidFill>
              <a:latin typeface="Poppins" panose="020B0604020202020204" charset="0"/>
              <a:cs typeface="Poppins" panose="020B060402020202020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accent4">
                    <a:lumMod val="50000"/>
                  </a:schemeClr>
                </a:solidFill>
                <a:latin typeface="Poppins Bold" panose="020B0604020202020204" charset="0"/>
                <a:cs typeface="Poppins Bold" panose="020B0604020202020204" charset="0"/>
              </a:rPr>
              <a:t>User Authentication</a:t>
            </a:r>
            <a:r>
              <a:rPr lang="en-IN" sz="2800" dirty="0">
                <a:solidFill>
                  <a:schemeClr val="accent4">
                    <a:lumMod val="50000"/>
                  </a:schemeClr>
                </a:solidFill>
                <a:latin typeface="Poppins Bold" panose="020B0604020202020204" charset="0"/>
                <a:cs typeface="Poppins Bold" panose="020B0604020202020204" charset="0"/>
              </a:rPr>
              <a:t>: </a:t>
            </a:r>
            <a:r>
              <a:rPr lang="en-IN" sz="2800" dirty="0">
                <a:solidFill>
                  <a:schemeClr val="accent4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Secure login system to manage user preferences and notifications.</a:t>
            </a:r>
          </a:p>
          <a:p>
            <a:endParaRPr lang="en-IN" dirty="0"/>
          </a:p>
        </p:txBody>
      </p:sp>
      <p:pic>
        <p:nvPicPr>
          <p:cNvPr id="4098" name="Picture 2" descr="97,500+ Purple Weather Stock Photos, Pictures &amp; Royalty-Free Images - iStock">
            <a:extLst>
              <a:ext uri="{FF2B5EF4-FFF2-40B4-BE49-F238E27FC236}">
                <a16:creationId xmlns:a16="http://schemas.microsoft.com/office/drawing/2014/main" id="{B4F93292-3485-4E91-93A3-6B00410A4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410" y="2805554"/>
            <a:ext cx="5377519" cy="573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9082696">
            <a:off x="10660686" y="8842905"/>
            <a:ext cx="6412656" cy="4114800"/>
          </a:xfrm>
          <a:custGeom>
            <a:avLst/>
            <a:gdLst/>
            <a:ahLst/>
            <a:cxnLst/>
            <a:rect l="l" t="t" r="r" b="b"/>
            <a:pathLst>
              <a:path w="6412656" h="4114800">
                <a:moveTo>
                  <a:pt x="0" y="0"/>
                </a:moveTo>
                <a:lnTo>
                  <a:pt x="6412656" y="0"/>
                </a:lnTo>
                <a:lnTo>
                  <a:pt x="641265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9082696">
            <a:off x="-1089273" y="-1779465"/>
            <a:ext cx="6615469" cy="4244938"/>
          </a:xfrm>
          <a:custGeom>
            <a:avLst/>
            <a:gdLst/>
            <a:ahLst/>
            <a:cxnLst/>
            <a:rect l="l" t="t" r="r" b="b"/>
            <a:pathLst>
              <a:path w="6615469" h="4244938">
                <a:moveTo>
                  <a:pt x="0" y="0"/>
                </a:moveTo>
                <a:lnTo>
                  <a:pt x="6615469" y="0"/>
                </a:lnTo>
                <a:lnTo>
                  <a:pt x="6615469" y="4244938"/>
                </a:lnTo>
                <a:lnTo>
                  <a:pt x="0" y="42449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9714908">
            <a:off x="-3034149" y="-1500574"/>
            <a:ext cx="7176712" cy="5689175"/>
          </a:xfrm>
          <a:custGeom>
            <a:avLst/>
            <a:gdLst/>
            <a:ahLst/>
            <a:cxnLst/>
            <a:rect l="l" t="t" r="r" b="b"/>
            <a:pathLst>
              <a:path w="7176712" h="5689175">
                <a:moveTo>
                  <a:pt x="0" y="0"/>
                </a:moveTo>
                <a:lnTo>
                  <a:pt x="7176712" y="0"/>
                </a:lnTo>
                <a:lnTo>
                  <a:pt x="7176712" y="5689175"/>
                </a:lnTo>
                <a:lnTo>
                  <a:pt x="0" y="56891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518932" flipH="1" flipV="1">
            <a:off x="187110" y="269536"/>
            <a:ext cx="1891279" cy="1588674"/>
          </a:xfrm>
          <a:custGeom>
            <a:avLst/>
            <a:gdLst/>
            <a:ahLst/>
            <a:cxnLst/>
            <a:rect l="l" t="t" r="r" b="b"/>
            <a:pathLst>
              <a:path w="1891279" h="1588674">
                <a:moveTo>
                  <a:pt x="1891279" y="1588675"/>
                </a:moveTo>
                <a:lnTo>
                  <a:pt x="0" y="1588675"/>
                </a:lnTo>
                <a:lnTo>
                  <a:pt x="0" y="0"/>
                </a:lnTo>
                <a:lnTo>
                  <a:pt x="1891279" y="0"/>
                </a:lnTo>
                <a:lnTo>
                  <a:pt x="1891279" y="1588675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613826">
            <a:off x="12076525" y="8208328"/>
            <a:ext cx="6999815" cy="2099944"/>
          </a:xfrm>
          <a:custGeom>
            <a:avLst/>
            <a:gdLst/>
            <a:ahLst/>
            <a:cxnLst/>
            <a:rect l="l" t="t" r="r" b="b"/>
            <a:pathLst>
              <a:path w="6999815" h="2099944">
                <a:moveTo>
                  <a:pt x="0" y="0"/>
                </a:moveTo>
                <a:lnTo>
                  <a:pt x="6999815" y="0"/>
                </a:lnTo>
                <a:lnTo>
                  <a:pt x="6999815" y="2099944"/>
                </a:lnTo>
                <a:lnTo>
                  <a:pt x="0" y="209994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3827831">
            <a:off x="16150135" y="-314820"/>
            <a:ext cx="1543025" cy="2239218"/>
          </a:xfrm>
          <a:custGeom>
            <a:avLst/>
            <a:gdLst/>
            <a:ahLst/>
            <a:cxnLst/>
            <a:rect l="l" t="t" r="r" b="b"/>
            <a:pathLst>
              <a:path w="1543025" h="2239218">
                <a:moveTo>
                  <a:pt x="0" y="0"/>
                </a:moveTo>
                <a:lnTo>
                  <a:pt x="1543025" y="0"/>
                </a:lnTo>
                <a:lnTo>
                  <a:pt x="1543025" y="2239218"/>
                </a:lnTo>
                <a:lnTo>
                  <a:pt x="0" y="223921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1946064">
            <a:off x="17067232" y="8568717"/>
            <a:ext cx="1240050" cy="1799545"/>
          </a:xfrm>
          <a:custGeom>
            <a:avLst/>
            <a:gdLst/>
            <a:ahLst/>
            <a:cxnLst/>
            <a:rect l="l" t="t" r="r" b="b"/>
            <a:pathLst>
              <a:path w="1240050" h="1799545">
                <a:moveTo>
                  <a:pt x="0" y="0"/>
                </a:moveTo>
                <a:lnTo>
                  <a:pt x="1240050" y="0"/>
                </a:lnTo>
                <a:lnTo>
                  <a:pt x="1240050" y="1799544"/>
                </a:lnTo>
                <a:lnTo>
                  <a:pt x="0" y="179954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8100000">
            <a:off x="5205322" y="-476123"/>
            <a:ext cx="1369210" cy="1986980"/>
          </a:xfrm>
          <a:custGeom>
            <a:avLst/>
            <a:gdLst/>
            <a:ahLst/>
            <a:cxnLst/>
            <a:rect l="l" t="t" r="r" b="b"/>
            <a:pathLst>
              <a:path w="1369210" h="1986980">
                <a:moveTo>
                  <a:pt x="0" y="0"/>
                </a:moveTo>
                <a:lnTo>
                  <a:pt x="1369210" y="0"/>
                </a:lnTo>
                <a:lnTo>
                  <a:pt x="1369210" y="1986980"/>
                </a:lnTo>
                <a:lnTo>
                  <a:pt x="0" y="198698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5137740">
            <a:off x="229372" y="8154950"/>
            <a:ext cx="1776777" cy="2578436"/>
          </a:xfrm>
          <a:custGeom>
            <a:avLst/>
            <a:gdLst/>
            <a:ahLst/>
            <a:cxnLst/>
            <a:rect l="l" t="t" r="r" b="b"/>
            <a:pathLst>
              <a:path w="1776777" h="2578436">
                <a:moveTo>
                  <a:pt x="0" y="0"/>
                </a:moveTo>
                <a:lnTo>
                  <a:pt x="1776777" y="0"/>
                </a:lnTo>
                <a:lnTo>
                  <a:pt x="1776777" y="2578436"/>
                </a:lnTo>
                <a:lnTo>
                  <a:pt x="0" y="257843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685801" y="2171699"/>
            <a:ext cx="16981278" cy="18921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326"/>
              </a:lnSpc>
            </a:pPr>
            <a:r>
              <a:rPr lang="en-US" sz="6600" dirty="0">
                <a:solidFill>
                  <a:srgbClr val="543324"/>
                </a:solidFill>
                <a:latin typeface="Halimum"/>
              </a:rPr>
              <a:t>Conclusion</a:t>
            </a:r>
          </a:p>
          <a:p>
            <a:pPr algn="ctr">
              <a:lnSpc>
                <a:spcPts val="7326"/>
              </a:lnSpc>
            </a:pPr>
            <a:endParaRPr lang="en-US" sz="6600" spc="303" dirty="0">
              <a:solidFill>
                <a:srgbClr val="24344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0CC199-AD67-45DC-9239-2F69EA4D3B75}"/>
              </a:ext>
            </a:extLst>
          </p:cNvPr>
          <p:cNvSpPr txBox="1"/>
          <p:nvPr/>
        </p:nvSpPr>
        <p:spPr>
          <a:xfrm>
            <a:off x="2470936" y="3214902"/>
            <a:ext cx="1421043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Poppins Italics" panose="020B0604020202020204" charset="0"/>
                <a:cs typeface="Poppins Italics" panose="020B0604020202020204" charset="0"/>
              </a:rPr>
              <a:t>  </a:t>
            </a:r>
          </a:p>
          <a:p>
            <a:endParaRPr lang="en-US" sz="3200" dirty="0">
              <a:latin typeface="Poppins Italics" panose="020B0604020202020204" charset="0"/>
              <a:cs typeface="Poppins Italics" panose="020B0604020202020204" charset="0"/>
            </a:endParaRPr>
          </a:p>
          <a:p>
            <a:r>
              <a:rPr lang="en-US" sz="3200" dirty="0">
                <a:latin typeface="Poppins Italics" panose="020B0604020202020204" charset="0"/>
                <a:cs typeface="Poppins Italics" panose="020B0604020202020204" charset="0"/>
              </a:rPr>
              <a:t>In conclusion, the IoT-based weather monitoring device with predictive weather analysis capabilities offers a comprehensive solution for monitoring and forecasting weather conditions. Its integration of IoT technology, advanced algorithms, and user-friendly interface make it a valuable tool for various applications, including agriculture, transportation, and disaster management.</a:t>
            </a:r>
            <a:endParaRPr lang="en-IN" sz="3200" dirty="0">
              <a:latin typeface="Poppins Italics" panose="020B0604020202020204" charset="0"/>
              <a:cs typeface="Poppins Italic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132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B6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071168" y="-916266"/>
            <a:ext cx="8444127" cy="5634536"/>
          </a:xfrm>
          <a:custGeom>
            <a:avLst/>
            <a:gdLst/>
            <a:ahLst/>
            <a:cxnLst/>
            <a:rect l="l" t="t" r="r" b="b"/>
            <a:pathLst>
              <a:path w="8444127" h="5634536">
                <a:moveTo>
                  <a:pt x="0" y="0"/>
                </a:moveTo>
                <a:lnTo>
                  <a:pt x="8444127" y="0"/>
                </a:lnTo>
                <a:lnTo>
                  <a:pt x="8444127" y="5634536"/>
                </a:lnTo>
                <a:lnTo>
                  <a:pt x="0" y="56345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279557" y="5591615"/>
            <a:ext cx="8039571" cy="5583848"/>
          </a:xfrm>
          <a:custGeom>
            <a:avLst/>
            <a:gdLst/>
            <a:ahLst/>
            <a:cxnLst/>
            <a:rect l="l" t="t" r="r" b="b"/>
            <a:pathLst>
              <a:path w="8039571" h="5583848">
                <a:moveTo>
                  <a:pt x="0" y="0"/>
                </a:moveTo>
                <a:lnTo>
                  <a:pt x="8039571" y="0"/>
                </a:lnTo>
                <a:lnTo>
                  <a:pt x="8039571" y="5583848"/>
                </a:lnTo>
                <a:lnTo>
                  <a:pt x="0" y="55838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717303">
            <a:off x="1078256" y="-2465517"/>
            <a:ext cx="6412656" cy="4114800"/>
          </a:xfrm>
          <a:custGeom>
            <a:avLst/>
            <a:gdLst/>
            <a:ahLst/>
            <a:cxnLst/>
            <a:rect l="l" t="t" r="r" b="b"/>
            <a:pathLst>
              <a:path w="6412656" h="4114800">
                <a:moveTo>
                  <a:pt x="0" y="0"/>
                </a:moveTo>
                <a:lnTo>
                  <a:pt x="6412657" y="0"/>
                </a:lnTo>
                <a:lnTo>
                  <a:pt x="641265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552175" y="5600444"/>
            <a:ext cx="6012231" cy="5641597"/>
          </a:xfrm>
          <a:custGeom>
            <a:avLst/>
            <a:gdLst/>
            <a:ahLst/>
            <a:cxnLst/>
            <a:rect l="l" t="t" r="r" b="b"/>
            <a:pathLst>
              <a:path w="6012231" h="5641597">
                <a:moveTo>
                  <a:pt x="0" y="0"/>
                </a:moveTo>
                <a:lnTo>
                  <a:pt x="6012231" y="0"/>
                </a:lnTo>
                <a:lnTo>
                  <a:pt x="6012231" y="5641597"/>
                </a:lnTo>
                <a:lnTo>
                  <a:pt x="0" y="56415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228063" flipH="1">
            <a:off x="-439286" y="8548966"/>
            <a:ext cx="3001045" cy="2529807"/>
          </a:xfrm>
          <a:custGeom>
            <a:avLst/>
            <a:gdLst/>
            <a:ahLst/>
            <a:cxnLst/>
            <a:rect l="l" t="t" r="r" b="b"/>
            <a:pathLst>
              <a:path w="3001045" h="2529807">
                <a:moveTo>
                  <a:pt x="3001045" y="0"/>
                </a:moveTo>
                <a:lnTo>
                  <a:pt x="0" y="0"/>
                </a:lnTo>
                <a:lnTo>
                  <a:pt x="0" y="2529806"/>
                </a:lnTo>
                <a:lnTo>
                  <a:pt x="3001045" y="2529806"/>
                </a:lnTo>
                <a:lnTo>
                  <a:pt x="3001045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5142693">
            <a:off x="12129993" y="-429323"/>
            <a:ext cx="1240050" cy="1799545"/>
          </a:xfrm>
          <a:custGeom>
            <a:avLst/>
            <a:gdLst/>
            <a:ahLst/>
            <a:cxnLst/>
            <a:rect l="l" t="t" r="r" b="b"/>
            <a:pathLst>
              <a:path w="1240050" h="1799545">
                <a:moveTo>
                  <a:pt x="0" y="0"/>
                </a:moveTo>
                <a:lnTo>
                  <a:pt x="1240050" y="0"/>
                </a:lnTo>
                <a:lnTo>
                  <a:pt x="1240050" y="1799545"/>
                </a:lnTo>
                <a:lnTo>
                  <a:pt x="0" y="17995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717303">
            <a:off x="12287312" y="7824392"/>
            <a:ext cx="6615469" cy="4244938"/>
          </a:xfrm>
          <a:custGeom>
            <a:avLst/>
            <a:gdLst/>
            <a:ahLst/>
            <a:cxnLst/>
            <a:rect l="l" t="t" r="r" b="b"/>
            <a:pathLst>
              <a:path w="6615469" h="4244938">
                <a:moveTo>
                  <a:pt x="0" y="0"/>
                </a:moveTo>
                <a:lnTo>
                  <a:pt x="6615468" y="0"/>
                </a:lnTo>
                <a:lnTo>
                  <a:pt x="6615468" y="4244938"/>
                </a:lnTo>
                <a:lnTo>
                  <a:pt x="0" y="42449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973635" y="3736341"/>
            <a:ext cx="12621411" cy="1369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20"/>
              </a:lnSpc>
            </a:pPr>
            <a:r>
              <a:rPr lang="en-US" sz="8000" spc="192" dirty="0">
                <a:solidFill>
                  <a:srgbClr val="543324"/>
                </a:solidFill>
                <a:latin typeface="Halimum"/>
              </a:rPr>
              <a:t>Thank you!</a:t>
            </a:r>
          </a:p>
        </p:txBody>
      </p:sp>
      <p:sp>
        <p:nvSpPr>
          <p:cNvPr id="10" name="Freeform 10"/>
          <p:cNvSpPr/>
          <p:nvPr/>
        </p:nvSpPr>
        <p:spPr>
          <a:xfrm rot="203055">
            <a:off x="13670944" y="6706136"/>
            <a:ext cx="7176712" cy="5689175"/>
          </a:xfrm>
          <a:custGeom>
            <a:avLst/>
            <a:gdLst/>
            <a:ahLst/>
            <a:cxnLst/>
            <a:rect l="l" t="t" r="r" b="b"/>
            <a:pathLst>
              <a:path w="7176712" h="5689175">
                <a:moveTo>
                  <a:pt x="0" y="0"/>
                </a:moveTo>
                <a:lnTo>
                  <a:pt x="7176712" y="0"/>
                </a:lnTo>
                <a:lnTo>
                  <a:pt x="7176712" y="5689175"/>
                </a:lnTo>
                <a:lnTo>
                  <a:pt x="0" y="56891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10281067" flipH="1" flipV="1">
            <a:off x="15718019" y="8072539"/>
            <a:ext cx="2139654" cy="1797309"/>
          </a:xfrm>
          <a:custGeom>
            <a:avLst/>
            <a:gdLst/>
            <a:ahLst/>
            <a:cxnLst/>
            <a:rect l="l" t="t" r="r" b="b"/>
            <a:pathLst>
              <a:path w="2139654" h="1797309">
                <a:moveTo>
                  <a:pt x="2139654" y="1797309"/>
                </a:moveTo>
                <a:lnTo>
                  <a:pt x="0" y="1797309"/>
                </a:lnTo>
                <a:lnTo>
                  <a:pt x="0" y="0"/>
                </a:lnTo>
                <a:lnTo>
                  <a:pt x="2139654" y="0"/>
                </a:lnTo>
                <a:lnTo>
                  <a:pt x="2139654" y="1797309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708428">
            <a:off x="-1925391" y="1073622"/>
            <a:ext cx="7315200" cy="2194560"/>
          </a:xfrm>
          <a:custGeom>
            <a:avLst/>
            <a:gdLst/>
            <a:ahLst/>
            <a:cxnLst/>
            <a:rect l="l" t="t" r="r" b="b"/>
            <a:pathLst>
              <a:path w="7315200" h="2194560">
                <a:moveTo>
                  <a:pt x="0" y="0"/>
                </a:moveTo>
                <a:lnTo>
                  <a:pt x="7315200" y="0"/>
                </a:lnTo>
                <a:lnTo>
                  <a:pt x="7315200" y="2194560"/>
                </a:lnTo>
                <a:lnTo>
                  <a:pt x="0" y="219456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4532684">
            <a:off x="126479" y="6196227"/>
            <a:ext cx="1240050" cy="1799545"/>
          </a:xfrm>
          <a:custGeom>
            <a:avLst/>
            <a:gdLst/>
            <a:ahLst/>
            <a:cxnLst/>
            <a:rect l="l" t="t" r="r" b="b"/>
            <a:pathLst>
              <a:path w="1240050" h="1799545">
                <a:moveTo>
                  <a:pt x="0" y="0"/>
                </a:moveTo>
                <a:lnTo>
                  <a:pt x="1240050" y="0"/>
                </a:lnTo>
                <a:lnTo>
                  <a:pt x="1240050" y="1799544"/>
                </a:lnTo>
                <a:lnTo>
                  <a:pt x="0" y="179954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10260044" flipH="1">
            <a:off x="15637642" y="-733646"/>
            <a:ext cx="2500868" cy="2108170"/>
          </a:xfrm>
          <a:custGeom>
            <a:avLst/>
            <a:gdLst/>
            <a:ahLst/>
            <a:cxnLst/>
            <a:rect l="l" t="t" r="r" b="b"/>
            <a:pathLst>
              <a:path w="2500868" h="2108170">
                <a:moveTo>
                  <a:pt x="2500869" y="0"/>
                </a:moveTo>
                <a:lnTo>
                  <a:pt x="0" y="0"/>
                </a:lnTo>
                <a:lnTo>
                  <a:pt x="0" y="2108170"/>
                </a:lnTo>
                <a:lnTo>
                  <a:pt x="2500869" y="2108170"/>
                </a:lnTo>
                <a:lnTo>
                  <a:pt x="2500869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8853935">
            <a:off x="146658" y="-215935"/>
            <a:ext cx="1240050" cy="1799545"/>
          </a:xfrm>
          <a:custGeom>
            <a:avLst/>
            <a:gdLst/>
            <a:ahLst/>
            <a:cxnLst/>
            <a:rect l="l" t="t" r="r" b="b"/>
            <a:pathLst>
              <a:path w="1240050" h="1799545">
                <a:moveTo>
                  <a:pt x="0" y="0"/>
                </a:moveTo>
                <a:lnTo>
                  <a:pt x="1240050" y="0"/>
                </a:lnTo>
                <a:lnTo>
                  <a:pt x="1240050" y="1799545"/>
                </a:lnTo>
                <a:lnTo>
                  <a:pt x="0" y="1799545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2700000">
            <a:off x="10887114" y="8645378"/>
            <a:ext cx="1369210" cy="1986980"/>
          </a:xfrm>
          <a:custGeom>
            <a:avLst/>
            <a:gdLst/>
            <a:ahLst/>
            <a:cxnLst/>
            <a:rect l="l" t="t" r="r" b="b"/>
            <a:pathLst>
              <a:path w="1369210" h="1986980">
                <a:moveTo>
                  <a:pt x="0" y="0"/>
                </a:moveTo>
                <a:lnTo>
                  <a:pt x="1369210" y="0"/>
                </a:lnTo>
                <a:lnTo>
                  <a:pt x="1369210" y="1986980"/>
                </a:lnTo>
                <a:lnTo>
                  <a:pt x="0" y="198698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5662259">
            <a:off x="17360621" y="1347213"/>
            <a:ext cx="1240050" cy="1799545"/>
          </a:xfrm>
          <a:custGeom>
            <a:avLst/>
            <a:gdLst/>
            <a:ahLst/>
            <a:cxnLst/>
            <a:rect l="l" t="t" r="r" b="b"/>
            <a:pathLst>
              <a:path w="1240050" h="1799545">
                <a:moveTo>
                  <a:pt x="0" y="0"/>
                </a:moveTo>
                <a:lnTo>
                  <a:pt x="1240050" y="0"/>
                </a:lnTo>
                <a:lnTo>
                  <a:pt x="1240050" y="1799544"/>
                </a:lnTo>
                <a:lnTo>
                  <a:pt x="0" y="1799544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866551" y="6226842"/>
            <a:ext cx="8444127" cy="5634536"/>
          </a:xfrm>
          <a:custGeom>
            <a:avLst/>
            <a:gdLst/>
            <a:ahLst/>
            <a:cxnLst/>
            <a:rect l="l" t="t" r="r" b="b"/>
            <a:pathLst>
              <a:path w="8444127" h="5634536">
                <a:moveTo>
                  <a:pt x="0" y="0"/>
                </a:moveTo>
                <a:lnTo>
                  <a:pt x="8444127" y="0"/>
                </a:lnTo>
                <a:lnTo>
                  <a:pt x="8444127" y="5634536"/>
                </a:lnTo>
                <a:lnTo>
                  <a:pt x="0" y="56345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807107" y="-846788"/>
            <a:ext cx="8039571" cy="5583848"/>
          </a:xfrm>
          <a:custGeom>
            <a:avLst/>
            <a:gdLst/>
            <a:ahLst/>
            <a:cxnLst/>
            <a:rect l="l" t="t" r="r" b="b"/>
            <a:pathLst>
              <a:path w="8039571" h="5583848">
                <a:moveTo>
                  <a:pt x="0" y="0"/>
                </a:moveTo>
                <a:lnTo>
                  <a:pt x="8039571" y="0"/>
                </a:lnTo>
                <a:lnTo>
                  <a:pt x="8039571" y="5583848"/>
                </a:lnTo>
                <a:lnTo>
                  <a:pt x="0" y="55838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9082696">
            <a:off x="11313151" y="8932688"/>
            <a:ext cx="5815483" cy="3731612"/>
          </a:xfrm>
          <a:custGeom>
            <a:avLst/>
            <a:gdLst/>
            <a:ahLst/>
            <a:cxnLst/>
            <a:rect l="l" t="t" r="r" b="b"/>
            <a:pathLst>
              <a:path w="5815483" h="3731612">
                <a:moveTo>
                  <a:pt x="0" y="0"/>
                </a:moveTo>
                <a:lnTo>
                  <a:pt x="5815483" y="0"/>
                </a:lnTo>
                <a:lnTo>
                  <a:pt x="5815483" y="3731613"/>
                </a:lnTo>
                <a:lnTo>
                  <a:pt x="0" y="37316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14066708" y="-1510097"/>
            <a:ext cx="6012231" cy="5641597"/>
          </a:xfrm>
          <a:custGeom>
            <a:avLst/>
            <a:gdLst/>
            <a:ahLst/>
            <a:cxnLst/>
            <a:rect l="l" t="t" r="r" b="b"/>
            <a:pathLst>
              <a:path w="6012231" h="5641597">
                <a:moveTo>
                  <a:pt x="0" y="0"/>
                </a:moveTo>
                <a:lnTo>
                  <a:pt x="6012231" y="0"/>
                </a:lnTo>
                <a:lnTo>
                  <a:pt x="6012231" y="5641598"/>
                </a:lnTo>
                <a:lnTo>
                  <a:pt x="0" y="56415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571936" flipH="1">
            <a:off x="15765080" y="-1219654"/>
            <a:ext cx="3001045" cy="2529807"/>
          </a:xfrm>
          <a:custGeom>
            <a:avLst/>
            <a:gdLst/>
            <a:ahLst/>
            <a:cxnLst/>
            <a:rect l="l" t="t" r="r" b="b"/>
            <a:pathLst>
              <a:path w="3001045" h="2529807">
                <a:moveTo>
                  <a:pt x="3001045" y="0"/>
                </a:moveTo>
                <a:lnTo>
                  <a:pt x="0" y="0"/>
                </a:lnTo>
                <a:lnTo>
                  <a:pt x="0" y="2529806"/>
                </a:lnTo>
                <a:lnTo>
                  <a:pt x="3001045" y="2529806"/>
                </a:lnTo>
                <a:lnTo>
                  <a:pt x="3001045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520088">
            <a:off x="5535617" y="9313815"/>
            <a:ext cx="1240050" cy="1799545"/>
          </a:xfrm>
          <a:custGeom>
            <a:avLst/>
            <a:gdLst/>
            <a:ahLst/>
            <a:cxnLst/>
            <a:rect l="l" t="t" r="r" b="b"/>
            <a:pathLst>
              <a:path w="1240050" h="1799545">
                <a:moveTo>
                  <a:pt x="0" y="0"/>
                </a:moveTo>
                <a:lnTo>
                  <a:pt x="1240049" y="0"/>
                </a:lnTo>
                <a:lnTo>
                  <a:pt x="1240049" y="1799544"/>
                </a:lnTo>
                <a:lnTo>
                  <a:pt x="0" y="179954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9082696">
            <a:off x="-1242811" y="-1965283"/>
            <a:ext cx="6615469" cy="4244938"/>
          </a:xfrm>
          <a:custGeom>
            <a:avLst/>
            <a:gdLst/>
            <a:ahLst/>
            <a:cxnLst/>
            <a:rect l="l" t="t" r="r" b="b"/>
            <a:pathLst>
              <a:path w="6615469" h="4244938">
                <a:moveTo>
                  <a:pt x="0" y="0"/>
                </a:moveTo>
                <a:lnTo>
                  <a:pt x="6615469" y="0"/>
                </a:lnTo>
                <a:lnTo>
                  <a:pt x="6615469" y="4244938"/>
                </a:lnTo>
                <a:lnTo>
                  <a:pt x="0" y="42449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9714908">
            <a:off x="-3187686" y="-1686391"/>
            <a:ext cx="7176712" cy="5689175"/>
          </a:xfrm>
          <a:custGeom>
            <a:avLst/>
            <a:gdLst/>
            <a:ahLst/>
            <a:cxnLst/>
            <a:rect l="l" t="t" r="r" b="b"/>
            <a:pathLst>
              <a:path w="7176712" h="5689175">
                <a:moveTo>
                  <a:pt x="0" y="0"/>
                </a:moveTo>
                <a:lnTo>
                  <a:pt x="7176711" y="0"/>
                </a:lnTo>
                <a:lnTo>
                  <a:pt x="7176711" y="5689175"/>
                </a:lnTo>
                <a:lnTo>
                  <a:pt x="0" y="56891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518932" flipH="1" flipV="1">
            <a:off x="355536" y="234363"/>
            <a:ext cx="1891279" cy="1588674"/>
          </a:xfrm>
          <a:custGeom>
            <a:avLst/>
            <a:gdLst/>
            <a:ahLst/>
            <a:cxnLst/>
            <a:rect l="l" t="t" r="r" b="b"/>
            <a:pathLst>
              <a:path w="1891279" h="1588674">
                <a:moveTo>
                  <a:pt x="1891279" y="1588674"/>
                </a:moveTo>
                <a:lnTo>
                  <a:pt x="0" y="1588674"/>
                </a:lnTo>
                <a:lnTo>
                  <a:pt x="0" y="0"/>
                </a:lnTo>
                <a:lnTo>
                  <a:pt x="1891279" y="0"/>
                </a:lnTo>
                <a:lnTo>
                  <a:pt x="1891279" y="1588674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8613826">
            <a:off x="13423452" y="7771834"/>
            <a:ext cx="5950559" cy="1785168"/>
          </a:xfrm>
          <a:custGeom>
            <a:avLst/>
            <a:gdLst/>
            <a:ahLst/>
            <a:cxnLst/>
            <a:rect l="l" t="t" r="r" b="b"/>
            <a:pathLst>
              <a:path w="5950559" h="1785168">
                <a:moveTo>
                  <a:pt x="0" y="0"/>
                </a:moveTo>
                <a:lnTo>
                  <a:pt x="5950560" y="0"/>
                </a:lnTo>
                <a:lnTo>
                  <a:pt x="5950560" y="1785168"/>
                </a:lnTo>
                <a:lnTo>
                  <a:pt x="0" y="178516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6267315">
            <a:off x="17200592" y="2332904"/>
            <a:ext cx="1240050" cy="1799545"/>
          </a:xfrm>
          <a:custGeom>
            <a:avLst/>
            <a:gdLst/>
            <a:ahLst/>
            <a:cxnLst/>
            <a:rect l="l" t="t" r="r" b="b"/>
            <a:pathLst>
              <a:path w="1240050" h="1799545">
                <a:moveTo>
                  <a:pt x="0" y="0"/>
                </a:moveTo>
                <a:lnTo>
                  <a:pt x="1240050" y="0"/>
                </a:lnTo>
                <a:lnTo>
                  <a:pt x="1240050" y="1799544"/>
                </a:lnTo>
                <a:lnTo>
                  <a:pt x="0" y="1799544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553028" flipH="1">
            <a:off x="-158116" y="8696047"/>
            <a:ext cx="2518190" cy="2122772"/>
          </a:xfrm>
          <a:custGeom>
            <a:avLst/>
            <a:gdLst/>
            <a:ahLst/>
            <a:cxnLst/>
            <a:rect l="l" t="t" r="r" b="b"/>
            <a:pathLst>
              <a:path w="2518190" h="2122772">
                <a:moveTo>
                  <a:pt x="2518190" y="0"/>
                </a:moveTo>
                <a:lnTo>
                  <a:pt x="0" y="0"/>
                </a:lnTo>
                <a:lnTo>
                  <a:pt x="0" y="2122772"/>
                </a:lnTo>
                <a:lnTo>
                  <a:pt x="2518190" y="2122772"/>
                </a:lnTo>
                <a:lnTo>
                  <a:pt x="251819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1946064">
            <a:off x="17067232" y="8568717"/>
            <a:ext cx="1240050" cy="1799545"/>
          </a:xfrm>
          <a:custGeom>
            <a:avLst/>
            <a:gdLst/>
            <a:ahLst/>
            <a:cxnLst/>
            <a:rect l="l" t="t" r="r" b="b"/>
            <a:pathLst>
              <a:path w="1240050" h="1799545">
                <a:moveTo>
                  <a:pt x="0" y="0"/>
                </a:moveTo>
                <a:lnTo>
                  <a:pt x="1240050" y="0"/>
                </a:lnTo>
                <a:lnTo>
                  <a:pt x="1240050" y="1799544"/>
                </a:lnTo>
                <a:lnTo>
                  <a:pt x="0" y="1799544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8100000">
            <a:off x="5051784" y="-661941"/>
            <a:ext cx="1369210" cy="1986980"/>
          </a:xfrm>
          <a:custGeom>
            <a:avLst/>
            <a:gdLst/>
            <a:ahLst/>
            <a:cxnLst/>
            <a:rect l="l" t="t" r="r" b="b"/>
            <a:pathLst>
              <a:path w="1369210" h="1986980">
                <a:moveTo>
                  <a:pt x="0" y="0"/>
                </a:moveTo>
                <a:lnTo>
                  <a:pt x="1369210" y="0"/>
                </a:lnTo>
                <a:lnTo>
                  <a:pt x="1369210" y="1986980"/>
                </a:lnTo>
                <a:lnTo>
                  <a:pt x="0" y="1986980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137740">
            <a:off x="-217433" y="6628317"/>
            <a:ext cx="1240050" cy="1799545"/>
          </a:xfrm>
          <a:custGeom>
            <a:avLst/>
            <a:gdLst/>
            <a:ahLst/>
            <a:cxnLst/>
            <a:rect l="l" t="t" r="r" b="b"/>
            <a:pathLst>
              <a:path w="1240050" h="1799545">
                <a:moveTo>
                  <a:pt x="0" y="0"/>
                </a:moveTo>
                <a:lnTo>
                  <a:pt x="1240050" y="0"/>
                </a:lnTo>
                <a:lnTo>
                  <a:pt x="1240050" y="1799544"/>
                </a:lnTo>
                <a:lnTo>
                  <a:pt x="0" y="1799544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2903597" y="2579065"/>
            <a:ext cx="13260347" cy="796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04"/>
              </a:lnSpc>
            </a:pPr>
            <a:r>
              <a:rPr lang="en-US" sz="5499">
                <a:solidFill>
                  <a:srgbClr val="3B5060"/>
                </a:solidFill>
                <a:latin typeface="Halimum"/>
              </a:rPr>
              <a:t>table of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4329084" y="3103521"/>
            <a:ext cx="10409374" cy="1119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2"/>
              </a:lnSpc>
            </a:pPr>
            <a:r>
              <a:rPr lang="en-US" sz="6172" spc="2240" dirty="0">
                <a:solidFill>
                  <a:srgbClr val="3B5060"/>
                </a:solidFill>
                <a:latin typeface="Poppins Bold"/>
              </a:rPr>
              <a:t>CONTENTS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905DBB-6427-4640-BA3F-5A4E1BA43831}"/>
              </a:ext>
            </a:extLst>
          </p:cNvPr>
          <p:cNvSpPr txBox="1"/>
          <p:nvPr/>
        </p:nvSpPr>
        <p:spPr>
          <a:xfrm rot="10800000" flipH="1" flipV="1">
            <a:off x="5045188" y="3159913"/>
            <a:ext cx="78721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               </a:t>
            </a:r>
          </a:p>
          <a:p>
            <a:r>
              <a:rPr lang="en-US" sz="4000" dirty="0"/>
              <a:t>	       </a:t>
            </a:r>
          </a:p>
          <a:p>
            <a:r>
              <a:rPr lang="en-US" sz="4000" dirty="0"/>
              <a:t>                </a:t>
            </a:r>
            <a:r>
              <a:rPr lang="en-US" sz="4000" dirty="0">
                <a:solidFill>
                  <a:srgbClr val="2A2C4C"/>
                </a:solidFill>
                <a:latin typeface="Poppins Bold" panose="020B0604020202020204" charset="0"/>
                <a:cs typeface="Poppins Bold" panose="020B0604020202020204" charset="0"/>
              </a:rPr>
              <a:t>1.           INTRODUCTION</a:t>
            </a:r>
          </a:p>
          <a:p>
            <a:r>
              <a:rPr lang="en-US" sz="4000" dirty="0">
                <a:solidFill>
                  <a:srgbClr val="2A2C4C"/>
                </a:solidFill>
                <a:latin typeface="Poppins Bold" panose="020B0604020202020204" charset="0"/>
                <a:cs typeface="Poppins Bold" panose="020B0604020202020204" charset="0"/>
              </a:rPr>
              <a:t>                2.           TASK 1</a:t>
            </a:r>
          </a:p>
          <a:p>
            <a:r>
              <a:rPr lang="en-US" sz="4000" dirty="0">
                <a:solidFill>
                  <a:srgbClr val="2A2C4C"/>
                </a:solidFill>
                <a:latin typeface="Poppins Bold" panose="020B0604020202020204" charset="0"/>
                <a:cs typeface="Poppins Bold" panose="020B0604020202020204" charset="0"/>
              </a:rPr>
              <a:t>                3.           TASK 2</a:t>
            </a:r>
          </a:p>
          <a:p>
            <a:r>
              <a:rPr lang="en-US" sz="4000" dirty="0">
                <a:solidFill>
                  <a:srgbClr val="2A2C4C"/>
                </a:solidFill>
                <a:latin typeface="Poppins Bold" panose="020B0604020202020204" charset="0"/>
                <a:cs typeface="Poppins Bold" panose="020B0604020202020204" charset="0"/>
              </a:rPr>
              <a:t>                4.           TASK 3</a:t>
            </a:r>
          </a:p>
          <a:p>
            <a:r>
              <a:rPr lang="en-US" sz="4000" dirty="0">
                <a:solidFill>
                  <a:srgbClr val="2A2C4C"/>
                </a:solidFill>
                <a:latin typeface="Poppins Bold" panose="020B0604020202020204" charset="0"/>
                <a:cs typeface="Poppins Bold" panose="020B0604020202020204" charset="0"/>
              </a:rPr>
              <a:t>                5.           TASK 4</a:t>
            </a:r>
          </a:p>
          <a:p>
            <a:r>
              <a:rPr lang="en-US" sz="4000" dirty="0">
                <a:solidFill>
                  <a:srgbClr val="2A2C4C"/>
                </a:solidFill>
                <a:latin typeface="Poppins Bold" panose="020B0604020202020204" charset="0"/>
                <a:cs typeface="Poppins Bold" panose="020B0604020202020204" charset="0"/>
              </a:rPr>
              <a:t>                6.           TASK 5</a:t>
            </a:r>
          </a:p>
          <a:p>
            <a:r>
              <a:rPr lang="en-US" sz="4000" dirty="0">
                <a:solidFill>
                  <a:srgbClr val="2A2C4C"/>
                </a:solidFill>
                <a:latin typeface="Poppins Bold" panose="020B0604020202020204" charset="0"/>
                <a:cs typeface="Poppins Bold" panose="020B0604020202020204" charset="0"/>
              </a:rPr>
              <a:t>                7.           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9082696">
            <a:off x="10660686" y="8842905"/>
            <a:ext cx="6412656" cy="4114800"/>
          </a:xfrm>
          <a:custGeom>
            <a:avLst/>
            <a:gdLst/>
            <a:ahLst/>
            <a:cxnLst/>
            <a:rect l="l" t="t" r="r" b="b"/>
            <a:pathLst>
              <a:path w="6412656" h="4114800">
                <a:moveTo>
                  <a:pt x="0" y="0"/>
                </a:moveTo>
                <a:lnTo>
                  <a:pt x="6412656" y="0"/>
                </a:lnTo>
                <a:lnTo>
                  <a:pt x="641265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9082696">
            <a:off x="-1089273" y="-1779465"/>
            <a:ext cx="6615469" cy="4244938"/>
          </a:xfrm>
          <a:custGeom>
            <a:avLst/>
            <a:gdLst/>
            <a:ahLst/>
            <a:cxnLst/>
            <a:rect l="l" t="t" r="r" b="b"/>
            <a:pathLst>
              <a:path w="6615469" h="4244938">
                <a:moveTo>
                  <a:pt x="0" y="0"/>
                </a:moveTo>
                <a:lnTo>
                  <a:pt x="6615469" y="0"/>
                </a:lnTo>
                <a:lnTo>
                  <a:pt x="6615469" y="4244938"/>
                </a:lnTo>
                <a:lnTo>
                  <a:pt x="0" y="42449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9714908">
            <a:off x="-3034149" y="-1500574"/>
            <a:ext cx="7176712" cy="5689175"/>
          </a:xfrm>
          <a:custGeom>
            <a:avLst/>
            <a:gdLst/>
            <a:ahLst/>
            <a:cxnLst/>
            <a:rect l="l" t="t" r="r" b="b"/>
            <a:pathLst>
              <a:path w="7176712" h="5689175">
                <a:moveTo>
                  <a:pt x="0" y="0"/>
                </a:moveTo>
                <a:lnTo>
                  <a:pt x="7176712" y="0"/>
                </a:lnTo>
                <a:lnTo>
                  <a:pt x="7176712" y="5689175"/>
                </a:lnTo>
                <a:lnTo>
                  <a:pt x="0" y="56891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518932" flipH="1" flipV="1">
            <a:off x="187110" y="269536"/>
            <a:ext cx="1891279" cy="1588674"/>
          </a:xfrm>
          <a:custGeom>
            <a:avLst/>
            <a:gdLst/>
            <a:ahLst/>
            <a:cxnLst/>
            <a:rect l="l" t="t" r="r" b="b"/>
            <a:pathLst>
              <a:path w="1891279" h="1588674">
                <a:moveTo>
                  <a:pt x="1891279" y="1588675"/>
                </a:moveTo>
                <a:lnTo>
                  <a:pt x="0" y="1588675"/>
                </a:lnTo>
                <a:lnTo>
                  <a:pt x="0" y="0"/>
                </a:lnTo>
                <a:lnTo>
                  <a:pt x="1891279" y="0"/>
                </a:lnTo>
                <a:lnTo>
                  <a:pt x="1891279" y="1588675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613826">
            <a:off x="12076525" y="8208328"/>
            <a:ext cx="6999815" cy="2099944"/>
          </a:xfrm>
          <a:custGeom>
            <a:avLst/>
            <a:gdLst/>
            <a:ahLst/>
            <a:cxnLst/>
            <a:rect l="l" t="t" r="r" b="b"/>
            <a:pathLst>
              <a:path w="6999815" h="2099944">
                <a:moveTo>
                  <a:pt x="0" y="0"/>
                </a:moveTo>
                <a:lnTo>
                  <a:pt x="6999815" y="0"/>
                </a:lnTo>
                <a:lnTo>
                  <a:pt x="6999815" y="2099944"/>
                </a:lnTo>
                <a:lnTo>
                  <a:pt x="0" y="209994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3827831">
            <a:off x="16150135" y="-314820"/>
            <a:ext cx="1543025" cy="2239218"/>
          </a:xfrm>
          <a:custGeom>
            <a:avLst/>
            <a:gdLst/>
            <a:ahLst/>
            <a:cxnLst/>
            <a:rect l="l" t="t" r="r" b="b"/>
            <a:pathLst>
              <a:path w="1543025" h="2239218">
                <a:moveTo>
                  <a:pt x="0" y="0"/>
                </a:moveTo>
                <a:lnTo>
                  <a:pt x="1543025" y="0"/>
                </a:lnTo>
                <a:lnTo>
                  <a:pt x="1543025" y="2239218"/>
                </a:lnTo>
                <a:lnTo>
                  <a:pt x="0" y="223921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1946064">
            <a:off x="17067232" y="8568717"/>
            <a:ext cx="1240050" cy="1799545"/>
          </a:xfrm>
          <a:custGeom>
            <a:avLst/>
            <a:gdLst/>
            <a:ahLst/>
            <a:cxnLst/>
            <a:rect l="l" t="t" r="r" b="b"/>
            <a:pathLst>
              <a:path w="1240050" h="1799545">
                <a:moveTo>
                  <a:pt x="0" y="0"/>
                </a:moveTo>
                <a:lnTo>
                  <a:pt x="1240050" y="0"/>
                </a:lnTo>
                <a:lnTo>
                  <a:pt x="1240050" y="1799544"/>
                </a:lnTo>
                <a:lnTo>
                  <a:pt x="0" y="179954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8100000">
            <a:off x="5205322" y="-476123"/>
            <a:ext cx="1369210" cy="1986980"/>
          </a:xfrm>
          <a:custGeom>
            <a:avLst/>
            <a:gdLst/>
            <a:ahLst/>
            <a:cxnLst/>
            <a:rect l="l" t="t" r="r" b="b"/>
            <a:pathLst>
              <a:path w="1369210" h="1986980">
                <a:moveTo>
                  <a:pt x="0" y="0"/>
                </a:moveTo>
                <a:lnTo>
                  <a:pt x="1369210" y="0"/>
                </a:lnTo>
                <a:lnTo>
                  <a:pt x="1369210" y="1986980"/>
                </a:lnTo>
                <a:lnTo>
                  <a:pt x="0" y="198698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5137740">
            <a:off x="229372" y="8154950"/>
            <a:ext cx="1776777" cy="2578436"/>
          </a:xfrm>
          <a:custGeom>
            <a:avLst/>
            <a:gdLst/>
            <a:ahLst/>
            <a:cxnLst/>
            <a:rect l="l" t="t" r="r" b="b"/>
            <a:pathLst>
              <a:path w="1776777" h="2578436">
                <a:moveTo>
                  <a:pt x="0" y="0"/>
                </a:moveTo>
                <a:lnTo>
                  <a:pt x="1776777" y="0"/>
                </a:lnTo>
                <a:lnTo>
                  <a:pt x="1776777" y="2578436"/>
                </a:lnTo>
                <a:lnTo>
                  <a:pt x="0" y="257843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685801" y="2171699"/>
            <a:ext cx="16981278" cy="18921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326"/>
              </a:lnSpc>
            </a:pPr>
            <a:r>
              <a:rPr lang="en-US" sz="6600" dirty="0" err="1">
                <a:solidFill>
                  <a:srgbClr val="543324"/>
                </a:solidFill>
                <a:latin typeface="Halimum"/>
              </a:rPr>
              <a:t>Introdunction</a:t>
            </a:r>
            <a:endParaRPr lang="en-US" sz="6600" dirty="0">
              <a:solidFill>
                <a:srgbClr val="543324"/>
              </a:solidFill>
              <a:latin typeface="Halimum"/>
            </a:endParaRPr>
          </a:p>
          <a:p>
            <a:pPr algn="ctr">
              <a:lnSpc>
                <a:spcPts val="7326"/>
              </a:lnSpc>
            </a:pPr>
            <a:endParaRPr lang="en-US" sz="6600" spc="303" dirty="0">
              <a:solidFill>
                <a:srgbClr val="243440"/>
              </a:solidFill>
              <a:latin typeface="Bradley Hand ITC" panose="03070402050302030203" pitchFamily="66" charset="0"/>
            </a:endParaRPr>
          </a:p>
        </p:txBody>
      </p:sp>
      <p:pic>
        <p:nvPicPr>
          <p:cNvPr id="2054" name="Picture 6" descr="Why Is the Sky Pink? The Science Behind Pink Skies - Color Meanings">
            <a:extLst>
              <a:ext uri="{FF2B5EF4-FFF2-40B4-BE49-F238E27FC236}">
                <a16:creationId xmlns:a16="http://schemas.microsoft.com/office/drawing/2014/main" id="{8B126111-D69F-4E89-BEF2-E99B733C3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937" y="3406925"/>
            <a:ext cx="13738712" cy="46801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1880B9B-6D06-4F38-B90D-58CE6C951AF3}"/>
              </a:ext>
            </a:extLst>
          </p:cNvPr>
          <p:cNvSpPr txBox="1"/>
          <p:nvPr/>
        </p:nvSpPr>
        <p:spPr>
          <a:xfrm>
            <a:off x="3657600" y="4381500"/>
            <a:ext cx="119188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In recent years, the integration of Internet of Things (IoT) technology with weather monitoring systems has revolutionized the way we collect and analyze weather data. This presentation introduces an innovative IoT-based weather monitoring device equipped with predictive weather analysis capabilities.</a:t>
            </a:r>
            <a:endParaRPr lang="en-IN" sz="3000" dirty="0">
              <a:solidFill>
                <a:schemeClr val="bg1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B6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508256" y="-408117"/>
            <a:ext cx="8444127" cy="5634536"/>
          </a:xfrm>
          <a:custGeom>
            <a:avLst/>
            <a:gdLst/>
            <a:ahLst/>
            <a:cxnLst/>
            <a:rect l="l" t="t" r="r" b="b"/>
            <a:pathLst>
              <a:path w="8444127" h="5634536">
                <a:moveTo>
                  <a:pt x="0" y="0"/>
                </a:moveTo>
                <a:lnTo>
                  <a:pt x="8444127" y="0"/>
                </a:lnTo>
                <a:lnTo>
                  <a:pt x="8444127" y="5634536"/>
                </a:lnTo>
                <a:lnTo>
                  <a:pt x="0" y="56345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519839" y="5241612"/>
            <a:ext cx="8039571" cy="5583848"/>
          </a:xfrm>
          <a:custGeom>
            <a:avLst/>
            <a:gdLst/>
            <a:ahLst/>
            <a:cxnLst/>
            <a:rect l="l" t="t" r="r" b="b"/>
            <a:pathLst>
              <a:path w="8039571" h="5583848">
                <a:moveTo>
                  <a:pt x="0" y="0"/>
                </a:moveTo>
                <a:lnTo>
                  <a:pt x="8039572" y="0"/>
                </a:lnTo>
                <a:lnTo>
                  <a:pt x="8039572" y="5583848"/>
                </a:lnTo>
                <a:lnTo>
                  <a:pt x="0" y="55838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717303">
            <a:off x="1078256" y="-2465517"/>
            <a:ext cx="6412656" cy="4114800"/>
          </a:xfrm>
          <a:custGeom>
            <a:avLst/>
            <a:gdLst/>
            <a:ahLst/>
            <a:cxnLst/>
            <a:rect l="l" t="t" r="r" b="b"/>
            <a:pathLst>
              <a:path w="6412656" h="4114800">
                <a:moveTo>
                  <a:pt x="0" y="0"/>
                </a:moveTo>
                <a:lnTo>
                  <a:pt x="6412657" y="0"/>
                </a:lnTo>
                <a:lnTo>
                  <a:pt x="641265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530233" y="5498404"/>
            <a:ext cx="6012231" cy="5641597"/>
          </a:xfrm>
          <a:custGeom>
            <a:avLst/>
            <a:gdLst/>
            <a:ahLst/>
            <a:cxnLst/>
            <a:rect l="l" t="t" r="r" b="b"/>
            <a:pathLst>
              <a:path w="6012231" h="5641597">
                <a:moveTo>
                  <a:pt x="0" y="0"/>
                </a:moveTo>
                <a:lnTo>
                  <a:pt x="6012231" y="0"/>
                </a:lnTo>
                <a:lnTo>
                  <a:pt x="6012231" y="5641597"/>
                </a:lnTo>
                <a:lnTo>
                  <a:pt x="0" y="56415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228063" flipH="1">
            <a:off x="-239361" y="8513504"/>
            <a:ext cx="3001045" cy="2529807"/>
          </a:xfrm>
          <a:custGeom>
            <a:avLst/>
            <a:gdLst/>
            <a:ahLst/>
            <a:cxnLst/>
            <a:rect l="l" t="t" r="r" b="b"/>
            <a:pathLst>
              <a:path w="3001045" h="2529807">
                <a:moveTo>
                  <a:pt x="3001045" y="0"/>
                </a:moveTo>
                <a:lnTo>
                  <a:pt x="0" y="0"/>
                </a:lnTo>
                <a:lnTo>
                  <a:pt x="0" y="2529806"/>
                </a:lnTo>
                <a:lnTo>
                  <a:pt x="3001045" y="2529806"/>
                </a:lnTo>
                <a:lnTo>
                  <a:pt x="3001045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5142693">
            <a:off x="11998389" y="-82140"/>
            <a:ext cx="1240050" cy="1799545"/>
          </a:xfrm>
          <a:custGeom>
            <a:avLst/>
            <a:gdLst/>
            <a:ahLst/>
            <a:cxnLst/>
            <a:rect l="l" t="t" r="r" b="b"/>
            <a:pathLst>
              <a:path w="1240050" h="1799545">
                <a:moveTo>
                  <a:pt x="0" y="0"/>
                </a:moveTo>
                <a:lnTo>
                  <a:pt x="1240050" y="0"/>
                </a:lnTo>
                <a:lnTo>
                  <a:pt x="1240050" y="1799544"/>
                </a:lnTo>
                <a:lnTo>
                  <a:pt x="0" y="179954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717303">
            <a:off x="12287312" y="7691400"/>
            <a:ext cx="6615469" cy="4244938"/>
          </a:xfrm>
          <a:custGeom>
            <a:avLst/>
            <a:gdLst/>
            <a:ahLst/>
            <a:cxnLst/>
            <a:rect l="l" t="t" r="r" b="b"/>
            <a:pathLst>
              <a:path w="6615469" h="4244938">
                <a:moveTo>
                  <a:pt x="0" y="0"/>
                </a:moveTo>
                <a:lnTo>
                  <a:pt x="6615468" y="0"/>
                </a:lnTo>
                <a:lnTo>
                  <a:pt x="6615468" y="4244938"/>
                </a:lnTo>
                <a:lnTo>
                  <a:pt x="0" y="42449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416647" y="4374475"/>
            <a:ext cx="15454705" cy="885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8000" dirty="0">
                <a:solidFill>
                  <a:srgbClr val="543324"/>
                </a:solidFill>
                <a:latin typeface="Halimum"/>
              </a:rPr>
              <a:t>About </a:t>
            </a:r>
          </a:p>
        </p:txBody>
      </p:sp>
      <p:sp>
        <p:nvSpPr>
          <p:cNvPr id="10" name="Freeform 10"/>
          <p:cNvSpPr/>
          <p:nvPr/>
        </p:nvSpPr>
        <p:spPr>
          <a:xfrm rot="-1085091">
            <a:off x="13670944" y="5968272"/>
            <a:ext cx="7176712" cy="5689175"/>
          </a:xfrm>
          <a:custGeom>
            <a:avLst/>
            <a:gdLst/>
            <a:ahLst/>
            <a:cxnLst/>
            <a:rect l="l" t="t" r="r" b="b"/>
            <a:pathLst>
              <a:path w="7176712" h="5689175">
                <a:moveTo>
                  <a:pt x="0" y="0"/>
                </a:moveTo>
                <a:lnTo>
                  <a:pt x="7176712" y="0"/>
                </a:lnTo>
                <a:lnTo>
                  <a:pt x="7176712" y="5689175"/>
                </a:lnTo>
                <a:lnTo>
                  <a:pt x="0" y="56891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10281067" flipH="1" flipV="1">
            <a:off x="15718019" y="8072539"/>
            <a:ext cx="2139654" cy="1797309"/>
          </a:xfrm>
          <a:custGeom>
            <a:avLst/>
            <a:gdLst/>
            <a:ahLst/>
            <a:cxnLst/>
            <a:rect l="l" t="t" r="r" b="b"/>
            <a:pathLst>
              <a:path w="2139654" h="1797309">
                <a:moveTo>
                  <a:pt x="2139654" y="1797309"/>
                </a:moveTo>
                <a:lnTo>
                  <a:pt x="0" y="1797309"/>
                </a:lnTo>
                <a:lnTo>
                  <a:pt x="0" y="0"/>
                </a:lnTo>
                <a:lnTo>
                  <a:pt x="2139654" y="0"/>
                </a:lnTo>
                <a:lnTo>
                  <a:pt x="2139654" y="1797309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708428">
            <a:off x="-1925391" y="1073622"/>
            <a:ext cx="7315200" cy="2194560"/>
          </a:xfrm>
          <a:custGeom>
            <a:avLst/>
            <a:gdLst/>
            <a:ahLst/>
            <a:cxnLst/>
            <a:rect l="l" t="t" r="r" b="b"/>
            <a:pathLst>
              <a:path w="7315200" h="2194560">
                <a:moveTo>
                  <a:pt x="0" y="0"/>
                </a:moveTo>
                <a:lnTo>
                  <a:pt x="7315200" y="0"/>
                </a:lnTo>
                <a:lnTo>
                  <a:pt x="7315200" y="2194560"/>
                </a:lnTo>
                <a:lnTo>
                  <a:pt x="0" y="219456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4532684">
            <a:off x="86123" y="5599496"/>
            <a:ext cx="1240050" cy="1799545"/>
          </a:xfrm>
          <a:custGeom>
            <a:avLst/>
            <a:gdLst/>
            <a:ahLst/>
            <a:cxnLst/>
            <a:rect l="l" t="t" r="r" b="b"/>
            <a:pathLst>
              <a:path w="1240050" h="1799545">
                <a:moveTo>
                  <a:pt x="0" y="0"/>
                </a:moveTo>
                <a:lnTo>
                  <a:pt x="1240049" y="0"/>
                </a:lnTo>
                <a:lnTo>
                  <a:pt x="1240049" y="1799544"/>
                </a:lnTo>
                <a:lnTo>
                  <a:pt x="0" y="179954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10260044" flipH="1">
            <a:off x="15430065" y="-578048"/>
            <a:ext cx="3001045" cy="2529807"/>
          </a:xfrm>
          <a:custGeom>
            <a:avLst/>
            <a:gdLst/>
            <a:ahLst/>
            <a:cxnLst/>
            <a:rect l="l" t="t" r="r" b="b"/>
            <a:pathLst>
              <a:path w="3001045" h="2529807">
                <a:moveTo>
                  <a:pt x="3001045" y="0"/>
                </a:moveTo>
                <a:lnTo>
                  <a:pt x="0" y="0"/>
                </a:lnTo>
                <a:lnTo>
                  <a:pt x="0" y="2529806"/>
                </a:lnTo>
                <a:lnTo>
                  <a:pt x="3001045" y="2529806"/>
                </a:lnTo>
                <a:lnTo>
                  <a:pt x="3001045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8853935">
            <a:off x="106301" y="-215936"/>
            <a:ext cx="1240050" cy="1799545"/>
          </a:xfrm>
          <a:custGeom>
            <a:avLst/>
            <a:gdLst/>
            <a:ahLst/>
            <a:cxnLst/>
            <a:rect l="l" t="t" r="r" b="b"/>
            <a:pathLst>
              <a:path w="1240050" h="1799545">
                <a:moveTo>
                  <a:pt x="0" y="0"/>
                </a:moveTo>
                <a:lnTo>
                  <a:pt x="1240050" y="0"/>
                </a:lnTo>
                <a:lnTo>
                  <a:pt x="1240050" y="1799545"/>
                </a:lnTo>
                <a:lnTo>
                  <a:pt x="0" y="1799545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2700000">
            <a:off x="10887114" y="8645378"/>
            <a:ext cx="1369210" cy="1986980"/>
          </a:xfrm>
          <a:custGeom>
            <a:avLst/>
            <a:gdLst/>
            <a:ahLst/>
            <a:cxnLst/>
            <a:rect l="l" t="t" r="r" b="b"/>
            <a:pathLst>
              <a:path w="1369210" h="1986980">
                <a:moveTo>
                  <a:pt x="0" y="0"/>
                </a:moveTo>
                <a:lnTo>
                  <a:pt x="1369210" y="0"/>
                </a:lnTo>
                <a:lnTo>
                  <a:pt x="1369210" y="1986980"/>
                </a:lnTo>
                <a:lnTo>
                  <a:pt x="0" y="198698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5662259">
            <a:off x="17254973" y="2196175"/>
            <a:ext cx="1240050" cy="1799545"/>
          </a:xfrm>
          <a:custGeom>
            <a:avLst/>
            <a:gdLst/>
            <a:ahLst/>
            <a:cxnLst/>
            <a:rect l="l" t="t" r="r" b="b"/>
            <a:pathLst>
              <a:path w="1240050" h="1799545">
                <a:moveTo>
                  <a:pt x="0" y="0"/>
                </a:moveTo>
                <a:lnTo>
                  <a:pt x="1240050" y="0"/>
                </a:lnTo>
                <a:lnTo>
                  <a:pt x="1240050" y="1799545"/>
                </a:lnTo>
                <a:lnTo>
                  <a:pt x="0" y="1799545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2916473" y="5181366"/>
            <a:ext cx="12336584" cy="1121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 spc="686" dirty="0">
                <a:solidFill>
                  <a:srgbClr val="543324"/>
                </a:solidFill>
                <a:latin typeface="Poppins Bold"/>
              </a:rPr>
              <a:t>TASK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909945" y="-1463950"/>
            <a:ext cx="8444127" cy="5634536"/>
          </a:xfrm>
          <a:custGeom>
            <a:avLst/>
            <a:gdLst/>
            <a:ahLst/>
            <a:cxnLst/>
            <a:rect l="l" t="t" r="r" b="b"/>
            <a:pathLst>
              <a:path w="8444127" h="5634536">
                <a:moveTo>
                  <a:pt x="0" y="0"/>
                </a:moveTo>
                <a:lnTo>
                  <a:pt x="8444127" y="0"/>
                </a:lnTo>
                <a:lnTo>
                  <a:pt x="8444127" y="5634535"/>
                </a:lnTo>
                <a:lnTo>
                  <a:pt x="0" y="56345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792927" y="5934205"/>
            <a:ext cx="7020763" cy="4876239"/>
          </a:xfrm>
          <a:custGeom>
            <a:avLst/>
            <a:gdLst/>
            <a:ahLst/>
            <a:cxnLst/>
            <a:rect l="l" t="t" r="r" b="b"/>
            <a:pathLst>
              <a:path w="7020763" h="4876239">
                <a:moveTo>
                  <a:pt x="0" y="0"/>
                </a:moveTo>
                <a:lnTo>
                  <a:pt x="7020763" y="0"/>
                </a:lnTo>
                <a:lnTo>
                  <a:pt x="7020763" y="4876239"/>
                </a:lnTo>
                <a:lnTo>
                  <a:pt x="0" y="48762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717303">
            <a:off x="677647" y="-2645666"/>
            <a:ext cx="6412656" cy="4114800"/>
          </a:xfrm>
          <a:custGeom>
            <a:avLst/>
            <a:gdLst/>
            <a:ahLst/>
            <a:cxnLst/>
            <a:rect l="l" t="t" r="r" b="b"/>
            <a:pathLst>
              <a:path w="6412656" h="4114800">
                <a:moveTo>
                  <a:pt x="0" y="0"/>
                </a:moveTo>
                <a:lnTo>
                  <a:pt x="6412657" y="0"/>
                </a:lnTo>
                <a:lnTo>
                  <a:pt x="641265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869031" y="6463025"/>
            <a:ext cx="5250336" cy="4926670"/>
          </a:xfrm>
          <a:custGeom>
            <a:avLst/>
            <a:gdLst/>
            <a:ahLst/>
            <a:cxnLst/>
            <a:rect l="l" t="t" r="r" b="b"/>
            <a:pathLst>
              <a:path w="5250336" h="4926670">
                <a:moveTo>
                  <a:pt x="0" y="0"/>
                </a:moveTo>
                <a:lnTo>
                  <a:pt x="5250336" y="0"/>
                </a:lnTo>
                <a:lnTo>
                  <a:pt x="5250336" y="4926670"/>
                </a:lnTo>
                <a:lnTo>
                  <a:pt x="0" y="49266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228063" flipH="1">
            <a:off x="-290956" y="8889937"/>
            <a:ext cx="2405784" cy="2028016"/>
          </a:xfrm>
          <a:custGeom>
            <a:avLst/>
            <a:gdLst/>
            <a:ahLst/>
            <a:cxnLst/>
            <a:rect l="l" t="t" r="r" b="b"/>
            <a:pathLst>
              <a:path w="2405784" h="2028016">
                <a:moveTo>
                  <a:pt x="2405783" y="0"/>
                </a:moveTo>
                <a:lnTo>
                  <a:pt x="0" y="0"/>
                </a:lnTo>
                <a:lnTo>
                  <a:pt x="0" y="2028016"/>
                </a:lnTo>
                <a:lnTo>
                  <a:pt x="2405783" y="2028016"/>
                </a:lnTo>
                <a:lnTo>
                  <a:pt x="2405783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5279911">
            <a:off x="11574803" y="-388900"/>
            <a:ext cx="1240050" cy="1799545"/>
          </a:xfrm>
          <a:custGeom>
            <a:avLst/>
            <a:gdLst/>
            <a:ahLst/>
            <a:cxnLst/>
            <a:rect l="l" t="t" r="r" b="b"/>
            <a:pathLst>
              <a:path w="1240050" h="1799545">
                <a:moveTo>
                  <a:pt x="0" y="0"/>
                </a:moveTo>
                <a:lnTo>
                  <a:pt x="1240050" y="0"/>
                </a:lnTo>
                <a:lnTo>
                  <a:pt x="1240050" y="1799544"/>
                </a:lnTo>
                <a:lnTo>
                  <a:pt x="0" y="179954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717303">
            <a:off x="12824274" y="8254997"/>
            <a:ext cx="6615469" cy="4244938"/>
          </a:xfrm>
          <a:custGeom>
            <a:avLst/>
            <a:gdLst/>
            <a:ahLst/>
            <a:cxnLst/>
            <a:rect l="l" t="t" r="r" b="b"/>
            <a:pathLst>
              <a:path w="6615469" h="4244938">
                <a:moveTo>
                  <a:pt x="0" y="0"/>
                </a:moveTo>
                <a:lnTo>
                  <a:pt x="6615469" y="0"/>
                </a:lnTo>
                <a:lnTo>
                  <a:pt x="6615469" y="4244938"/>
                </a:lnTo>
                <a:lnTo>
                  <a:pt x="0" y="42449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5091">
            <a:off x="14207906" y="6531868"/>
            <a:ext cx="7176712" cy="5689175"/>
          </a:xfrm>
          <a:custGeom>
            <a:avLst/>
            <a:gdLst/>
            <a:ahLst/>
            <a:cxnLst/>
            <a:rect l="l" t="t" r="r" b="b"/>
            <a:pathLst>
              <a:path w="7176712" h="5689175">
                <a:moveTo>
                  <a:pt x="0" y="0"/>
                </a:moveTo>
                <a:lnTo>
                  <a:pt x="7176712" y="0"/>
                </a:lnTo>
                <a:lnTo>
                  <a:pt x="7176712" y="5689175"/>
                </a:lnTo>
                <a:lnTo>
                  <a:pt x="0" y="56891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10281067" flipH="1" flipV="1">
            <a:off x="16240706" y="8311162"/>
            <a:ext cx="1891279" cy="1588674"/>
          </a:xfrm>
          <a:custGeom>
            <a:avLst/>
            <a:gdLst/>
            <a:ahLst/>
            <a:cxnLst/>
            <a:rect l="l" t="t" r="r" b="b"/>
            <a:pathLst>
              <a:path w="1891279" h="1588674">
                <a:moveTo>
                  <a:pt x="1891279" y="1588674"/>
                </a:moveTo>
                <a:lnTo>
                  <a:pt x="0" y="1588674"/>
                </a:lnTo>
                <a:lnTo>
                  <a:pt x="0" y="0"/>
                </a:lnTo>
                <a:lnTo>
                  <a:pt x="1891279" y="0"/>
                </a:lnTo>
                <a:lnTo>
                  <a:pt x="1891279" y="1588674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2186173">
            <a:off x="-1567529" y="121351"/>
            <a:ext cx="6215921" cy="1864776"/>
          </a:xfrm>
          <a:custGeom>
            <a:avLst/>
            <a:gdLst/>
            <a:ahLst/>
            <a:cxnLst/>
            <a:rect l="l" t="t" r="r" b="b"/>
            <a:pathLst>
              <a:path w="6215921" h="1864776">
                <a:moveTo>
                  <a:pt x="0" y="0"/>
                </a:moveTo>
                <a:lnTo>
                  <a:pt x="6215920" y="0"/>
                </a:lnTo>
                <a:lnTo>
                  <a:pt x="6215920" y="1864776"/>
                </a:lnTo>
                <a:lnTo>
                  <a:pt x="0" y="186477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4532684">
            <a:off x="-438346" y="6462197"/>
            <a:ext cx="1082905" cy="1571499"/>
          </a:xfrm>
          <a:custGeom>
            <a:avLst/>
            <a:gdLst/>
            <a:ahLst/>
            <a:cxnLst/>
            <a:rect l="l" t="t" r="r" b="b"/>
            <a:pathLst>
              <a:path w="1082905" h="1571499">
                <a:moveTo>
                  <a:pt x="0" y="0"/>
                </a:moveTo>
                <a:lnTo>
                  <a:pt x="1082906" y="0"/>
                </a:lnTo>
                <a:lnTo>
                  <a:pt x="1082906" y="1571499"/>
                </a:lnTo>
                <a:lnTo>
                  <a:pt x="0" y="1571499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246971" flipH="1">
            <a:off x="16275012" y="-476319"/>
            <a:ext cx="2342158" cy="1974381"/>
          </a:xfrm>
          <a:custGeom>
            <a:avLst/>
            <a:gdLst/>
            <a:ahLst/>
            <a:cxnLst/>
            <a:rect l="l" t="t" r="r" b="b"/>
            <a:pathLst>
              <a:path w="2342158" h="1974381">
                <a:moveTo>
                  <a:pt x="2342158" y="0"/>
                </a:moveTo>
                <a:lnTo>
                  <a:pt x="0" y="0"/>
                </a:lnTo>
                <a:lnTo>
                  <a:pt x="0" y="1974381"/>
                </a:lnTo>
                <a:lnTo>
                  <a:pt x="2342158" y="1974381"/>
                </a:lnTo>
                <a:lnTo>
                  <a:pt x="2342158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8853935">
            <a:off x="4269834" y="-191810"/>
            <a:ext cx="1240050" cy="1799545"/>
          </a:xfrm>
          <a:custGeom>
            <a:avLst/>
            <a:gdLst/>
            <a:ahLst/>
            <a:cxnLst/>
            <a:rect l="l" t="t" r="r" b="b"/>
            <a:pathLst>
              <a:path w="1240050" h="1799545">
                <a:moveTo>
                  <a:pt x="0" y="0"/>
                </a:moveTo>
                <a:lnTo>
                  <a:pt x="1240049" y="0"/>
                </a:lnTo>
                <a:lnTo>
                  <a:pt x="1240049" y="1799545"/>
                </a:lnTo>
                <a:lnTo>
                  <a:pt x="0" y="17995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2700000">
            <a:off x="11775937" y="9209613"/>
            <a:ext cx="1369210" cy="1986980"/>
          </a:xfrm>
          <a:custGeom>
            <a:avLst/>
            <a:gdLst/>
            <a:ahLst/>
            <a:cxnLst/>
            <a:rect l="l" t="t" r="r" b="b"/>
            <a:pathLst>
              <a:path w="1369210" h="1986980">
                <a:moveTo>
                  <a:pt x="0" y="0"/>
                </a:moveTo>
                <a:lnTo>
                  <a:pt x="1369210" y="0"/>
                </a:lnTo>
                <a:lnTo>
                  <a:pt x="1369210" y="1986980"/>
                </a:lnTo>
                <a:lnTo>
                  <a:pt x="0" y="1986980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5662259">
            <a:off x="16830039" y="1624043"/>
            <a:ext cx="1240050" cy="1799545"/>
          </a:xfrm>
          <a:custGeom>
            <a:avLst/>
            <a:gdLst/>
            <a:ahLst/>
            <a:cxnLst/>
            <a:rect l="l" t="t" r="r" b="b"/>
            <a:pathLst>
              <a:path w="1240050" h="1799545">
                <a:moveTo>
                  <a:pt x="0" y="0"/>
                </a:moveTo>
                <a:lnTo>
                  <a:pt x="1240050" y="0"/>
                </a:lnTo>
                <a:lnTo>
                  <a:pt x="1240050" y="1799545"/>
                </a:lnTo>
                <a:lnTo>
                  <a:pt x="0" y="1799545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3601621" y="952501"/>
            <a:ext cx="11084759" cy="10021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547"/>
              </a:lnSpc>
            </a:pPr>
            <a:r>
              <a:rPr lang="en-US" sz="4800" dirty="0">
                <a:solidFill>
                  <a:srgbClr val="243440"/>
                </a:solidFill>
                <a:latin typeface="Halimum Bold"/>
              </a:rPr>
              <a:t>Selected sensors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4F7497-A97A-4240-B10B-3AE0EDA290EA}"/>
              </a:ext>
            </a:extLst>
          </p:cNvPr>
          <p:cNvSpPr/>
          <p:nvPr/>
        </p:nvSpPr>
        <p:spPr>
          <a:xfrm>
            <a:off x="2906401" y="1690766"/>
            <a:ext cx="12151889" cy="754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  <a:cs typeface="Poppins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02060"/>
                </a:solidFill>
                <a:latin typeface="Bahnschrift Light" panose="020B0502040204020203" pitchFamily="34" charset="0"/>
                <a:cs typeface="Poppins" panose="020B0604020202020204" charset="0"/>
              </a:rPr>
              <a:t>Temperature and humidity Sensor (DHT22):</a:t>
            </a:r>
            <a:r>
              <a:rPr lang="en-IN" sz="2800" dirty="0">
                <a:solidFill>
                  <a:srgbClr val="002060"/>
                </a:solidFill>
                <a:latin typeface="Bahnschrift Light" panose="020B0502040204020203" pitchFamily="34" charset="0"/>
                <a:cs typeface="Poppins" panose="020B0604020202020204" charset="0"/>
              </a:rPr>
              <a:t>                                             Its </a:t>
            </a:r>
            <a:r>
              <a:rPr lang="en-US" sz="2800" dirty="0">
                <a:solidFill>
                  <a:srgbClr val="002060"/>
                </a:solidFill>
                <a:latin typeface="Bahnschrift Light" panose="020B0502040204020203" pitchFamily="34" charset="0"/>
                <a:cs typeface="Poppins" panose="020B0604020202020204" charset="0"/>
              </a:rPr>
              <a:t>is a popular sensor for measuring temperature and humidity in various applications</a:t>
            </a:r>
            <a:r>
              <a:rPr lang="en-IN" sz="2800" dirty="0">
                <a:solidFill>
                  <a:srgbClr val="002060"/>
                </a:solidFill>
                <a:latin typeface="Bahnschrift Light" panose="020B0502040204020203" pitchFamily="34" charset="0"/>
                <a:cs typeface="Poppins" panose="020B0604020202020204" charset="0"/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solidFill>
                <a:srgbClr val="002060"/>
              </a:solidFill>
              <a:latin typeface="Bahnschrift Light" panose="020B0502040204020203" pitchFamily="34" charset="0"/>
              <a:cs typeface="Poppins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Bahnschrift Light" panose="020B0502040204020203" pitchFamily="34" charset="0"/>
                <a:cs typeface="Poppins" panose="020B0604020202020204" charset="0"/>
              </a:rPr>
              <a:t>R</a:t>
            </a:r>
            <a:r>
              <a:rPr lang="en-IN" sz="2800" b="1" dirty="0" err="1">
                <a:solidFill>
                  <a:srgbClr val="002060"/>
                </a:solidFill>
                <a:latin typeface="Bahnschrift Light" panose="020B0502040204020203" pitchFamily="34" charset="0"/>
                <a:cs typeface="Poppins" panose="020B0604020202020204" charset="0"/>
              </a:rPr>
              <a:t>ain</a:t>
            </a:r>
            <a:r>
              <a:rPr lang="en-IN" sz="2800" b="1" dirty="0">
                <a:solidFill>
                  <a:srgbClr val="002060"/>
                </a:solidFill>
                <a:latin typeface="Bahnschrift Light" panose="020B0502040204020203" pitchFamily="34" charset="0"/>
                <a:cs typeface="Poppins" panose="020B0604020202020204" charset="0"/>
              </a:rPr>
              <a:t> sensor :                                                                                               </a:t>
            </a:r>
            <a:r>
              <a:rPr lang="en-IN" sz="2800" dirty="0">
                <a:solidFill>
                  <a:srgbClr val="002060"/>
                </a:solidFill>
                <a:latin typeface="Bahnschrift Light" panose="020B0502040204020203" pitchFamily="34" charset="0"/>
                <a:cs typeface="Poppins" panose="020B0604020202020204" charset="0"/>
              </a:rPr>
              <a:t>Its </a:t>
            </a:r>
            <a:r>
              <a:rPr lang="en-US" sz="2800" dirty="0">
                <a:solidFill>
                  <a:srgbClr val="002060"/>
                </a:solidFill>
                <a:latin typeface="Bahnschrift Light" panose="020B0502040204020203" pitchFamily="34" charset="0"/>
                <a:cs typeface="Poppins" panose="020B0604020202020204" charset="0"/>
              </a:rPr>
              <a:t>also known as a rain gauge , is a device used to measure the amount of precipitation that falls over a specific period of time</a:t>
            </a:r>
          </a:p>
          <a:p>
            <a:endParaRPr lang="en-IN" sz="2800" dirty="0">
              <a:solidFill>
                <a:srgbClr val="002060"/>
              </a:solidFill>
              <a:latin typeface="Bahnschrift Light" panose="020B0502040204020203" pitchFamily="34" charset="0"/>
              <a:cs typeface="Poppins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02060"/>
                </a:solidFill>
                <a:latin typeface="Bahnschrift Light" panose="020B0502040204020203" pitchFamily="34" charset="0"/>
                <a:cs typeface="Poppins" panose="020B0604020202020204" charset="0"/>
              </a:rPr>
              <a:t>Atmospheric Pressure Sensor (BMP180 ):                                              </a:t>
            </a:r>
            <a:r>
              <a:rPr lang="en-US" sz="2800" dirty="0">
                <a:solidFill>
                  <a:srgbClr val="002060"/>
                </a:solidFill>
                <a:latin typeface="Bahnschrift Light" panose="020B0502040204020203" pitchFamily="34" charset="0"/>
                <a:cs typeface="Poppins" panose="020B0604020202020204" charset="0"/>
              </a:rPr>
              <a:t>The BMP180 sensor is a barometric pressure sensor developed by Bosch </a:t>
            </a:r>
            <a:r>
              <a:rPr lang="en-US" sz="2800" dirty="0" err="1">
                <a:solidFill>
                  <a:srgbClr val="002060"/>
                </a:solidFill>
                <a:latin typeface="Bahnschrift Light" panose="020B0502040204020203" pitchFamily="34" charset="0"/>
                <a:cs typeface="Poppins" panose="020B0604020202020204" charset="0"/>
              </a:rPr>
              <a:t>Sensortec</a:t>
            </a:r>
            <a:r>
              <a:rPr lang="en-US" sz="2800" dirty="0">
                <a:solidFill>
                  <a:srgbClr val="002060"/>
                </a:solidFill>
                <a:latin typeface="Bahnschrift Light" panose="020B0502040204020203" pitchFamily="34" charset="0"/>
                <a:cs typeface="Poppins" panose="020B0604020202020204" charset="0"/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2060"/>
              </a:solidFill>
              <a:latin typeface="Bahnschrift Light" panose="020B0502040204020203" pitchFamily="34" charset="0"/>
              <a:cs typeface="Poppins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Bahnschrift Light" panose="020B0502040204020203" pitchFamily="34" charset="0"/>
                <a:cs typeface="Poppins" panose="020B0604020202020204" charset="0"/>
              </a:rPr>
              <a:t>The </a:t>
            </a:r>
            <a:r>
              <a:rPr lang="en-US" sz="2800" b="1" dirty="0" err="1">
                <a:solidFill>
                  <a:srgbClr val="002060"/>
                </a:solidFill>
                <a:latin typeface="Bahnschrift Light" panose="020B0502040204020203" pitchFamily="34" charset="0"/>
                <a:cs typeface="Poppins" panose="020B0604020202020204" charset="0"/>
              </a:rPr>
              <a:t>NodeMCU</a:t>
            </a:r>
            <a:r>
              <a:rPr lang="en-US" sz="2800" b="1" dirty="0">
                <a:solidFill>
                  <a:srgbClr val="002060"/>
                </a:solidFill>
                <a:latin typeface="Bahnschrift Light" panose="020B0502040204020203" pitchFamily="34" charset="0"/>
                <a:cs typeface="Poppins" panose="020B0604020202020204" charset="0"/>
              </a:rPr>
              <a:t> board</a:t>
            </a:r>
            <a:r>
              <a:rPr lang="en-US" sz="2800" dirty="0">
                <a:solidFill>
                  <a:srgbClr val="002060"/>
                </a:solidFill>
                <a:latin typeface="Bahnschrift Light" panose="020B0502040204020203" pitchFamily="34" charset="0"/>
                <a:cs typeface="Poppins" panose="020B0604020202020204" charset="0"/>
              </a:rPr>
              <a:t>: 								       Its is an open-source IoT platform based on the ESP8266 Wi-Fi module.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Bodoni MT" panose="02070603080606020203" pitchFamily="18" charset="0"/>
              <a:cs typeface="Poppins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solidFill>
                <a:srgbClr val="003366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B6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508256" y="-408117"/>
            <a:ext cx="8444127" cy="5634536"/>
          </a:xfrm>
          <a:custGeom>
            <a:avLst/>
            <a:gdLst/>
            <a:ahLst/>
            <a:cxnLst/>
            <a:rect l="l" t="t" r="r" b="b"/>
            <a:pathLst>
              <a:path w="8444127" h="5634536">
                <a:moveTo>
                  <a:pt x="0" y="0"/>
                </a:moveTo>
                <a:lnTo>
                  <a:pt x="8444127" y="0"/>
                </a:lnTo>
                <a:lnTo>
                  <a:pt x="8444127" y="5634536"/>
                </a:lnTo>
                <a:lnTo>
                  <a:pt x="0" y="56345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319914" y="4994884"/>
            <a:ext cx="8039571" cy="5583848"/>
          </a:xfrm>
          <a:custGeom>
            <a:avLst/>
            <a:gdLst/>
            <a:ahLst/>
            <a:cxnLst/>
            <a:rect l="l" t="t" r="r" b="b"/>
            <a:pathLst>
              <a:path w="8039571" h="5583848">
                <a:moveTo>
                  <a:pt x="0" y="0"/>
                </a:moveTo>
                <a:lnTo>
                  <a:pt x="8039572" y="0"/>
                </a:lnTo>
                <a:lnTo>
                  <a:pt x="8039572" y="5583848"/>
                </a:lnTo>
                <a:lnTo>
                  <a:pt x="0" y="55838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717303">
            <a:off x="1078256" y="-2465517"/>
            <a:ext cx="6412656" cy="4114800"/>
          </a:xfrm>
          <a:custGeom>
            <a:avLst/>
            <a:gdLst/>
            <a:ahLst/>
            <a:cxnLst/>
            <a:rect l="l" t="t" r="r" b="b"/>
            <a:pathLst>
              <a:path w="6412656" h="4114800">
                <a:moveTo>
                  <a:pt x="0" y="0"/>
                </a:moveTo>
                <a:lnTo>
                  <a:pt x="6412657" y="0"/>
                </a:lnTo>
                <a:lnTo>
                  <a:pt x="641265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552175" y="5600444"/>
            <a:ext cx="6012231" cy="5641597"/>
          </a:xfrm>
          <a:custGeom>
            <a:avLst/>
            <a:gdLst/>
            <a:ahLst/>
            <a:cxnLst/>
            <a:rect l="l" t="t" r="r" b="b"/>
            <a:pathLst>
              <a:path w="6012231" h="5641597">
                <a:moveTo>
                  <a:pt x="0" y="0"/>
                </a:moveTo>
                <a:lnTo>
                  <a:pt x="6012231" y="0"/>
                </a:lnTo>
                <a:lnTo>
                  <a:pt x="6012231" y="5641597"/>
                </a:lnTo>
                <a:lnTo>
                  <a:pt x="0" y="56415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228063" flipH="1">
            <a:off x="-439286" y="8548966"/>
            <a:ext cx="3001045" cy="2529807"/>
          </a:xfrm>
          <a:custGeom>
            <a:avLst/>
            <a:gdLst/>
            <a:ahLst/>
            <a:cxnLst/>
            <a:rect l="l" t="t" r="r" b="b"/>
            <a:pathLst>
              <a:path w="3001045" h="2529807">
                <a:moveTo>
                  <a:pt x="3001045" y="0"/>
                </a:moveTo>
                <a:lnTo>
                  <a:pt x="0" y="0"/>
                </a:lnTo>
                <a:lnTo>
                  <a:pt x="0" y="2529806"/>
                </a:lnTo>
                <a:lnTo>
                  <a:pt x="3001045" y="2529806"/>
                </a:lnTo>
                <a:lnTo>
                  <a:pt x="3001045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5142693">
            <a:off x="11998389" y="-82140"/>
            <a:ext cx="1240050" cy="1799545"/>
          </a:xfrm>
          <a:custGeom>
            <a:avLst/>
            <a:gdLst/>
            <a:ahLst/>
            <a:cxnLst/>
            <a:rect l="l" t="t" r="r" b="b"/>
            <a:pathLst>
              <a:path w="1240050" h="1799545">
                <a:moveTo>
                  <a:pt x="0" y="0"/>
                </a:moveTo>
                <a:lnTo>
                  <a:pt x="1240050" y="0"/>
                </a:lnTo>
                <a:lnTo>
                  <a:pt x="1240050" y="1799544"/>
                </a:lnTo>
                <a:lnTo>
                  <a:pt x="0" y="179954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717303">
            <a:off x="12287312" y="7691400"/>
            <a:ext cx="6615469" cy="4244938"/>
          </a:xfrm>
          <a:custGeom>
            <a:avLst/>
            <a:gdLst/>
            <a:ahLst/>
            <a:cxnLst/>
            <a:rect l="l" t="t" r="r" b="b"/>
            <a:pathLst>
              <a:path w="6615469" h="4244938">
                <a:moveTo>
                  <a:pt x="0" y="0"/>
                </a:moveTo>
                <a:lnTo>
                  <a:pt x="6615468" y="0"/>
                </a:lnTo>
                <a:lnTo>
                  <a:pt x="6615468" y="4244938"/>
                </a:lnTo>
                <a:lnTo>
                  <a:pt x="0" y="42449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059206" y="4617300"/>
            <a:ext cx="10169588" cy="884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7999" dirty="0">
                <a:solidFill>
                  <a:srgbClr val="543324"/>
                </a:solidFill>
                <a:latin typeface="Halimum"/>
              </a:rPr>
              <a:t>About</a:t>
            </a:r>
          </a:p>
        </p:txBody>
      </p:sp>
      <p:sp>
        <p:nvSpPr>
          <p:cNvPr id="10" name="Freeform 10"/>
          <p:cNvSpPr/>
          <p:nvPr/>
        </p:nvSpPr>
        <p:spPr>
          <a:xfrm rot="-1085091">
            <a:off x="13670944" y="5968272"/>
            <a:ext cx="7176712" cy="5689175"/>
          </a:xfrm>
          <a:custGeom>
            <a:avLst/>
            <a:gdLst/>
            <a:ahLst/>
            <a:cxnLst/>
            <a:rect l="l" t="t" r="r" b="b"/>
            <a:pathLst>
              <a:path w="7176712" h="5689175">
                <a:moveTo>
                  <a:pt x="0" y="0"/>
                </a:moveTo>
                <a:lnTo>
                  <a:pt x="7176712" y="0"/>
                </a:lnTo>
                <a:lnTo>
                  <a:pt x="7176712" y="5689175"/>
                </a:lnTo>
                <a:lnTo>
                  <a:pt x="0" y="56891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10281067" flipH="1" flipV="1">
            <a:off x="15718019" y="8072539"/>
            <a:ext cx="2139654" cy="1797309"/>
          </a:xfrm>
          <a:custGeom>
            <a:avLst/>
            <a:gdLst/>
            <a:ahLst/>
            <a:cxnLst/>
            <a:rect l="l" t="t" r="r" b="b"/>
            <a:pathLst>
              <a:path w="2139654" h="1797309">
                <a:moveTo>
                  <a:pt x="2139654" y="1797309"/>
                </a:moveTo>
                <a:lnTo>
                  <a:pt x="0" y="1797309"/>
                </a:lnTo>
                <a:lnTo>
                  <a:pt x="0" y="0"/>
                </a:lnTo>
                <a:lnTo>
                  <a:pt x="2139654" y="0"/>
                </a:lnTo>
                <a:lnTo>
                  <a:pt x="2139654" y="1797309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708428">
            <a:off x="-1925391" y="1073622"/>
            <a:ext cx="7315200" cy="2194560"/>
          </a:xfrm>
          <a:custGeom>
            <a:avLst/>
            <a:gdLst/>
            <a:ahLst/>
            <a:cxnLst/>
            <a:rect l="l" t="t" r="r" b="b"/>
            <a:pathLst>
              <a:path w="7315200" h="2194560">
                <a:moveTo>
                  <a:pt x="0" y="0"/>
                </a:moveTo>
                <a:lnTo>
                  <a:pt x="7315200" y="0"/>
                </a:lnTo>
                <a:lnTo>
                  <a:pt x="7315200" y="2194560"/>
                </a:lnTo>
                <a:lnTo>
                  <a:pt x="0" y="219456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4532684">
            <a:off x="86123" y="5599496"/>
            <a:ext cx="1240050" cy="1799545"/>
          </a:xfrm>
          <a:custGeom>
            <a:avLst/>
            <a:gdLst/>
            <a:ahLst/>
            <a:cxnLst/>
            <a:rect l="l" t="t" r="r" b="b"/>
            <a:pathLst>
              <a:path w="1240050" h="1799545">
                <a:moveTo>
                  <a:pt x="0" y="0"/>
                </a:moveTo>
                <a:lnTo>
                  <a:pt x="1240049" y="0"/>
                </a:lnTo>
                <a:lnTo>
                  <a:pt x="1240049" y="1799544"/>
                </a:lnTo>
                <a:lnTo>
                  <a:pt x="0" y="179954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10260044" flipH="1">
            <a:off x="15430065" y="-578048"/>
            <a:ext cx="3001045" cy="2529807"/>
          </a:xfrm>
          <a:custGeom>
            <a:avLst/>
            <a:gdLst/>
            <a:ahLst/>
            <a:cxnLst/>
            <a:rect l="l" t="t" r="r" b="b"/>
            <a:pathLst>
              <a:path w="3001045" h="2529807">
                <a:moveTo>
                  <a:pt x="3001045" y="0"/>
                </a:moveTo>
                <a:lnTo>
                  <a:pt x="0" y="0"/>
                </a:lnTo>
                <a:lnTo>
                  <a:pt x="0" y="2529806"/>
                </a:lnTo>
                <a:lnTo>
                  <a:pt x="3001045" y="2529806"/>
                </a:lnTo>
                <a:lnTo>
                  <a:pt x="3001045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8853935">
            <a:off x="106301" y="-215936"/>
            <a:ext cx="1240050" cy="1799545"/>
          </a:xfrm>
          <a:custGeom>
            <a:avLst/>
            <a:gdLst/>
            <a:ahLst/>
            <a:cxnLst/>
            <a:rect l="l" t="t" r="r" b="b"/>
            <a:pathLst>
              <a:path w="1240050" h="1799545">
                <a:moveTo>
                  <a:pt x="0" y="0"/>
                </a:moveTo>
                <a:lnTo>
                  <a:pt x="1240050" y="0"/>
                </a:lnTo>
                <a:lnTo>
                  <a:pt x="1240050" y="1799545"/>
                </a:lnTo>
                <a:lnTo>
                  <a:pt x="0" y="1799545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2700000">
            <a:off x="10887114" y="8645378"/>
            <a:ext cx="1369210" cy="1986980"/>
          </a:xfrm>
          <a:custGeom>
            <a:avLst/>
            <a:gdLst/>
            <a:ahLst/>
            <a:cxnLst/>
            <a:rect l="l" t="t" r="r" b="b"/>
            <a:pathLst>
              <a:path w="1369210" h="1986980">
                <a:moveTo>
                  <a:pt x="0" y="0"/>
                </a:moveTo>
                <a:lnTo>
                  <a:pt x="1369210" y="0"/>
                </a:lnTo>
                <a:lnTo>
                  <a:pt x="1369210" y="1986980"/>
                </a:lnTo>
                <a:lnTo>
                  <a:pt x="0" y="198698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5662259">
            <a:off x="17254973" y="2196175"/>
            <a:ext cx="1240050" cy="1799545"/>
          </a:xfrm>
          <a:custGeom>
            <a:avLst/>
            <a:gdLst/>
            <a:ahLst/>
            <a:cxnLst/>
            <a:rect l="l" t="t" r="r" b="b"/>
            <a:pathLst>
              <a:path w="1240050" h="1799545">
                <a:moveTo>
                  <a:pt x="0" y="0"/>
                </a:moveTo>
                <a:lnTo>
                  <a:pt x="1240050" y="0"/>
                </a:lnTo>
                <a:lnTo>
                  <a:pt x="1240050" y="1799545"/>
                </a:lnTo>
                <a:lnTo>
                  <a:pt x="0" y="1799545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3011555" y="5419469"/>
            <a:ext cx="12583491" cy="1121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 spc="686" dirty="0">
                <a:solidFill>
                  <a:srgbClr val="543324"/>
                </a:solidFill>
                <a:latin typeface="Poppins Bold"/>
              </a:rPr>
              <a:t>TASK 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71600" y="463346"/>
            <a:ext cx="16002001" cy="13740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328"/>
              </a:lnSpc>
            </a:pPr>
            <a:r>
              <a:rPr lang="en-US" sz="4800" dirty="0">
                <a:solidFill>
                  <a:srgbClr val="3B5060"/>
                </a:solidFill>
                <a:latin typeface="Halimum Bold"/>
              </a:rPr>
              <a:t>   Components an Communication</a:t>
            </a:r>
          </a:p>
          <a:p>
            <a:pPr>
              <a:lnSpc>
                <a:spcPts val="5328"/>
              </a:lnSpc>
            </a:pPr>
            <a:r>
              <a:rPr lang="en-US" sz="4800" dirty="0">
                <a:solidFill>
                  <a:srgbClr val="3B5060"/>
                </a:solidFill>
                <a:latin typeface="Halimum Bold"/>
              </a:rPr>
              <a:t>                      Protocol</a:t>
            </a:r>
          </a:p>
        </p:txBody>
      </p:sp>
      <p:sp>
        <p:nvSpPr>
          <p:cNvPr id="3" name="Freeform 3"/>
          <p:cNvSpPr/>
          <p:nvPr/>
        </p:nvSpPr>
        <p:spPr>
          <a:xfrm>
            <a:off x="13275963" y="-838679"/>
            <a:ext cx="6424914" cy="4462395"/>
          </a:xfrm>
          <a:custGeom>
            <a:avLst/>
            <a:gdLst/>
            <a:ahLst/>
            <a:cxnLst/>
            <a:rect l="l" t="t" r="r" b="b"/>
            <a:pathLst>
              <a:path w="6424914" h="4462395">
                <a:moveTo>
                  <a:pt x="0" y="0"/>
                </a:moveTo>
                <a:lnTo>
                  <a:pt x="6424913" y="0"/>
                </a:lnTo>
                <a:lnTo>
                  <a:pt x="6424913" y="4462395"/>
                </a:lnTo>
                <a:lnTo>
                  <a:pt x="0" y="44623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9082696">
            <a:off x="10660686" y="8842905"/>
            <a:ext cx="6412656" cy="4114800"/>
          </a:xfrm>
          <a:custGeom>
            <a:avLst/>
            <a:gdLst/>
            <a:ahLst/>
            <a:cxnLst/>
            <a:rect l="l" t="t" r="r" b="b"/>
            <a:pathLst>
              <a:path w="6412656" h="4114800">
                <a:moveTo>
                  <a:pt x="0" y="0"/>
                </a:moveTo>
                <a:lnTo>
                  <a:pt x="6412656" y="0"/>
                </a:lnTo>
                <a:lnTo>
                  <a:pt x="641265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14730181" y="-1429776"/>
            <a:ext cx="5058238" cy="4746414"/>
          </a:xfrm>
          <a:custGeom>
            <a:avLst/>
            <a:gdLst/>
            <a:ahLst/>
            <a:cxnLst/>
            <a:rect l="l" t="t" r="r" b="b"/>
            <a:pathLst>
              <a:path w="5058238" h="4746414">
                <a:moveTo>
                  <a:pt x="0" y="0"/>
                </a:moveTo>
                <a:lnTo>
                  <a:pt x="5058238" y="0"/>
                </a:lnTo>
                <a:lnTo>
                  <a:pt x="5058238" y="4746415"/>
                </a:lnTo>
                <a:lnTo>
                  <a:pt x="0" y="47464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571936" flipH="1">
            <a:off x="16211980" y="-482185"/>
            <a:ext cx="2094640" cy="1765729"/>
          </a:xfrm>
          <a:custGeom>
            <a:avLst/>
            <a:gdLst/>
            <a:ahLst/>
            <a:cxnLst/>
            <a:rect l="l" t="t" r="r" b="b"/>
            <a:pathLst>
              <a:path w="2094640" h="1765729">
                <a:moveTo>
                  <a:pt x="2094640" y="0"/>
                </a:moveTo>
                <a:lnTo>
                  <a:pt x="0" y="0"/>
                </a:lnTo>
                <a:lnTo>
                  <a:pt x="0" y="1765730"/>
                </a:lnTo>
                <a:lnTo>
                  <a:pt x="2094640" y="1765730"/>
                </a:lnTo>
                <a:lnTo>
                  <a:pt x="209464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8613826">
            <a:off x="13204744" y="8122261"/>
            <a:ext cx="5829781" cy="1748934"/>
          </a:xfrm>
          <a:custGeom>
            <a:avLst/>
            <a:gdLst/>
            <a:ahLst/>
            <a:cxnLst/>
            <a:rect l="l" t="t" r="r" b="b"/>
            <a:pathLst>
              <a:path w="5829781" h="1748934">
                <a:moveTo>
                  <a:pt x="0" y="0"/>
                </a:moveTo>
                <a:lnTo>
                  <a:pt x="5829780" y="0"/>
                </a:lnTo>
                <a:lnTo>
                  <a:pt x="5829780" y="1748935"/>
                </a:lnTo>
                <a:lnTo>
                  <a:pt x="0" y="17489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6267315">
            <a:off x="17325322" y="2131256"/>
            <a:ext cx="1240050" cy="1799545"/>
          </a:xfrm>
          <a:custGeom>
            <a:avLst/>
            <a:gdLst/>
            <a:ahLst/>
            <a:cxnLst/>
            <a:rect l="l" t="t" r="r" b="b"/>
            <a:pathLst>
              <a:path w="1240050" h="1799545">
                <a:moveTo>
                  <a:pt x="0" y="0"/>
                </a:moveTo>
                <a:lnTo>
                  <a:pt x="1240050" y="0"/>
                </a:lnTo>
                <a:lnTo>
                  <a:pt x="1240050" y="1799545"/>
                </a:lnTo>
                <a:lnTo>
                  <a:pt x="0" y="17995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1946064">
            <a:off x="16828147" y="8874516"/>
            <a:ext cx="1240050" cy="1799545"/>
          </a:xfrm>
          <a:custGeom>
            <a:avLst/>
            <a:gdLst/>
            <a:ahLst/>
            <a:cxnLst/>
            <a:rect l="l" t="t" r="r" b="b"/>
            <a:pathLst>
              <a:path w="1240050" h="1799545">
                <a:moveTo>
                  <a:pt x="0" y="0"/>
                </a:moveTo>
                <a:lnTo>
                  <a:pt x="1240050" y="0"/>
                </a:lnTo>
                <a:lnTo>
                  <a:pt x="1240050" y="1799544"/>
                </a:lnTo>
                <a:lnTo>
                  <a:pt x="0" y="179954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DF67D4-BBB6-403C-929D-85FD3F8F50A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3918041">
            <a:off x="-2018896" y="6710871"/>
            <a:ext cx="5736833" cy="48772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51261D0-D226-439F-8660-EDD8B5FB4B9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955676" y="-782065"/>
            <a:ext cx="2213040" cy="190821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6A3F82-4C00-4124-89EF-5312698ED6B6}"/>
              </a:ext>
            </a:extLst>
          </p:cNvPr>
          <p:cNvSpPr/>
          <p:nvPr/>
        </p:nvSpPr>
        <p:spPr>
          <a:xfrm>
            <a:off x="1371600" y="1837441"/>
            <a:ext cx="157734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990033"/>
                </a:solidFill>
                <a:latin typeface="Bahnschrift Light" panose="020B0502040204020203" pitchFamily="34" charset="0"/>
              </a:rPr>
              <a:t>COMPONENTS:</a:t>
            </a:r>
          </a:p>
          <a:p>
            <a:endParaRPr lang="en-IN" sz="2800" dirty="0">
              <a:solidFill>
                <a:srgbClr val="002060"/>
              </a:solidFill>
              <a:latin typeface="Bahnschrift Light" panose="020B0502040204020203" pitchFamily="34" charset="0"/>
            </a:endParaRPr>
          </a:p>
          <a:p>
            <a:r>
              <a:rPr lang="en-IN" sz="2800" b="1" dirty="0">
                <a:solidFill>
                  <a:srgbClr val="002060"/>
                </a:solidFill>
                <a:latin typeface="Bahnschrift Light" panose="020B0502040204020203" pitchFamily="34" charset="0"/>
              </a:rPr>
              <a:t>Local Network: </a:t>
            </a:r>
            <a:r>
              <a:rPr lang="en-IN" sz="2800" dirty="0">
                <a:solidFill>
                  <a:srgbClr val="002060"/>
                </a:solidFill>
                <a:latin typeface="Bahnschrift Light" panose="020B0502040204020203" pitchFamily="34" charset="0"/>
              </a:rPr>
              <a:t>Infrastructure for internal communication.</a:t>
            </a:r>
          </a:p>
          <a:p>
            <a:r>
              <a:rPr lang="en-IN" sz="2800" b="1" dirty="0">
                <a:solidFill>
                  <a:srgbClr val="002060"/>
                </a:solidFill>
                <a:latin typeface="Bahnschrift Light" panose="020B0502040204020203" pitchFamily="34" charset="0"/>
              </a:rPr>
              <a:t>Centralized Server: </a:t>
            </a:r>
            <a:r>
              <a:rPr lang="en-IN" sz="2800" dirty="0">
                <a:solidFill>
                  <a:srgbClr val="002060"/>
                </a:solidFill>
                <a:latin typeface="Bahnschrift Light" panose="020B0502040204020203" pitchFamily="34" charset="0"/>
              </a:rPr>
              <a:t>Receives and stores data for analysis.</a:t>
            </a:r>
          </a:p>
          <a:p>
            <a:endParaRPr lang="en-IN" sz="2800" dirty="0">
              <a:solidFill>
                <a:srgbClr val="002060"/>
              </a:solidFill>
              <a:latin typeface="Bahnschrift Light" panose="020B0502040204020203" pitchFamily="34" charset="0"/>
            </a:endParaRPr>
          </a:p>
          <a:p>
            <a:r>
              <a:rPr lang="en-IN" sz="2800" b="1" dirty="0">
                <a:solidFill>
                  <a:srgbClr val="990033"/>
                </a:solidFill>
                <a:latin typeface="Bahnschrift Light" panose="020B0502040204020203" pitchFamily="34" charset="0"/>
              </a:rPr>
              <a:t>COMMUNICATION PROTOCOL:</a:t>
            </a:r>
          </a:p>
          <a:p>
            <a:endParaRPr lang="en-IN" sz="2800" b="1" dirty="0">
              <a:solidFill>
                <a:srgbClr val="002060"/>
              </a:solidFill>
              <a:latin typeface="Bahnschrift Light" panose="020B0502040204020203" pitchFamily="34" charset="0"/>
            </a:endParaRPr>
          </a:p>
          <a:p>
            <a:r>
              <a:rPr lang="en-IN" sz="2800" b="1" dirty="0">
                <a:solidFill>
                  <a:srgbClr val="002060"/>
                </a:solidFill>
                <a:latin typeface="Bahnschrift Light" panose="020B0502040204020203" pitchFamily="34" charset="0"/>
              </a:rPr>
              <a:t>HTTP (Hypertext Transfer Protocol):</a:t>
            </a:r>
          </a:p>
          <a:p>
            <a:r>
              <a:rPr lang="en-IN" sz="2800" dirty="0">
                <a:solidFill>
                  <a:srgbClr val="002060"/>
                </a:solidFill>
                <a:latin typeface="Bahnschrift Light" panose="020B0502040204020203" pitchFamily="34" charset="0"/>
              </a:rPr>
              <a:t>web-based communication within the local network. Facilitates real-time data transfer between sensors and server.</a:t>
            </a:r>
          </a:p>
          <a:p>
            <a:r>
              <a:rPr lang="en-IN" sz="2800" b="1" dirty="0">
                <a:solidFill>
                  <a:srgbClr val="002060"/>
                </a:solidFill>
                <a:latin typeface="Bahnschrift Light" panose="020B0502040204020203" pitchFamily="34" charset="0"/>
              </a:rPr>
              <a:t>WebSocket:</a:t>
            </a:r>
          </a:p>
          <a:p>
            <a:r>
              <a:rPr lang="en-IN" sz="2800" dirty="0">
                <a:solidFill>
                  <a:srgbClr val="002060"/>
                </a:solidFill>
                <a:latin typeface="Bahnschrift Light" panose="020B0502040204020203" pitchFamily="34" charset="0"/>
              </a:rPr>
              <a:t>Enables full-duplex communication channels over a single TCP connection.</a:t>
            </a:r>
          </a:p>
          <a:p>
            <a:r>
              <a:rPr lang="en-IN" sz="2800" dirty="0">
                <a:solidFill>
                  <a:srgbClr val="002060"/>
                </a:solidFill>
                <a:latin typeface="Bahnschrift Light" panose="020B0502040204020203" pitchFamily="34" charset="0"/>
              </a:rPr>
              <a:t>Ideal for real-time data transmission, ensuring low latency.</a:t>
            </a:r>
          </a:p>
          <a:p>
            <a:r>
              <a:rPr lang="en-IN" sz="2800" b="1" dirty="0">
                <a:solidFill>
                  <a:srgbClr val="002060"/>
                </a:solidFill>
                <a:latin typeface="Bahnschrift Light" panose="020B0502040204020203" pitchFamily="34" charset="0"/>
              </a:rPr>
              <a:t>MQTT (Message Queuing Telemetry Transport):</a:t>
            </a:r>
          </a:p>
          <a:p>
            <a:r>
              <a:rPr lang="en-IN" sz="2800" dirty="0">
                <a:solidFill>
                  <a:srgbClr val="002060"/>
                </a:solidFill>
                <a:latin typeface="Bahnschrift Light" panose="020B0502040204020203" pitchFamily="34" charset="0"/>
              </a:rPr>
              <a:t>Lightweight protocol for IoT devices, minimizing bandwidth usage.</a:t>
            </a:r>
          </a:p>
          <a:p>
            <a:r>
              <a:rPr lang="en-IN" sz="2800" dirty="0">
                <a:solidFill>
                  <a:srgbClr val="002060"/>
                </a:solidFill>
                <a:latin typeface="Bahnschrift Light" panose="020B0502040204020203" pitchFamily="34" charset="0"/>
              </a:rPr>
              <a:t>Supports publish-subscribe messaging, enhancing scalability.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835293">
            <a:off x="13516084" y="5681015"/>
            <a:ext cx="6424914" cy="4462395"/>
          </a:xfrm>
          <a:custGeom>
            <a:avLst/>
            <a:gdLst/>
            <a:ahLst/>
            <a:cxnLst/>
            <a:rect l="l" t="t" r="r" b="b"/>
            <a:pathLst>
              <a:path w="6424914" h="4462395">
                <a:moveTo>
                  <a:pt x="0" y="0"/>
                </a:moveTo>
                <a:lnTo>
                  <a:pt x="6424914" y="0"/>
                </a:lnTo>
                <a:lnTo>
                  <a:pt x="6424914" y="4462395"/>
                </a:lnTo>
                <a:lnTo>
                  <a:pt x="0" y="44623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717303">
            <a:off x="778723" y="-2360010"/>
            <a:ext cx="6412656" cy="4114800"/>
          </a:xfrm>
          <a:custGeom>
            <a:avLst/>
            <a:gdLst/>
            <a:ahLst/>
            <a:cxnLst/>
            <a:rect l="l" t="t" r="r" b="b"/>
            <a:pathLst>
              <a:path w="6412656" h="4114800">
                <a:moveTo>
                  <a:pt x="0" y="0"/>
                </a:moveTo>
                <a:lnTo>
                  <a:pt x="6412656" y="0"/>
                </a:lnTo>
                <a:lnTo>
                  <a:pt x="641265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4398872">
            <a:off x="14779023" y="6867631"/>
            <a:ext cx="5058238" cy="4746414"/>
          </a:xfrm>
          <a:custGeom>
            <a:avLst/>
            <a:gdLst/>
            <a:ahLst/>
            <a:cxnLst/>
            <a:rect l="l" t="t" r="r" b="b"/>
            <a:pathLst>
              <a:path w="5058238" h="4746414">
                <a:moveTo>
                  <a:pt x="0" y="0"/>
                </a:moveTo>
                <a:lnTo>
                  <a:pt x="5058238" y="0"/>
                </a:lnTo>
                <a:lnTo>
                  <a:pt x="5058238" y="4746415"/>
                </a:lnTo>
                <a:lnTo>
                  <a:pt x="0" y="47464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4170808" flipH="1">
            <a:off x="16874797" y="8988017"/>
            <a:ext cx="2094640" cy="1765729"/>
          </a:xfrm>
          <a:custGeom>
            <a:avLst/>
            <a:gdLst/>
            <a:ahLst/>
            <a:cxnLst/>
            <a:rect l="l" t="t" r="r" b="b"/>
            <a:pathLst>
              <a:path w="2094640" h="1765729">
                <a:moveTo>
                  <a:pt x="2094640" y="0"/>
                </a:moveTo>
                <a:lnTo>
                  <a:pt x="0" y="0"/>
                </a:lnTo>
                <a:lnTo>
                  <a:pt x="0" y="1765729"/>
                </a:lnTo>
                <a:lnTo>
                  <a:pt x="2094640" y="1765729"/>
                </a:lnTo>
                <a:lnTo>
                  <a:pt x="209464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2186173">
            <a:off x="-1182459" y="726499"/>
            <a:ext cx="5829781" cy="1748934"/>
          </a:xfrm>
          <a:custGeom>
            <a:avLst/>
            <a:gdLst/>
            <a:ahLst/>
            <a:cxnLst/>
            <a:rect l="l" t="t" r="r" b="b"/>
            <a:pathLst>
              <a:path w="5829781" h="1748934">
                <a:moveTo>
                  <a:pt x="0" y="0"/>
                </a:moveTo>
                <a:lnTo>
                  <a:pt x="5829780" y="0"/>
                </a:lnTo>
                <a:lnTo>
                  <a:pt x="5829780" y="1748934"/>
                </a:lnTo>
                <a:lnTo>
                  <a:pt x="0" y="174893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4532684">
            <a:off x="13688678" y="8971109"/>
            <a:ext cx="1240050" cy="1799545"/>
          </a:xfrm>
          <a:custGeom>
            <a:avLst/>
            <a:gdLst/>
            <a:ahLst/>
            <a:cxnLst/>
            <a:rect l="l" t="t" r="r" b="b"/>
            <a:pathLst>
              <a:path w="1240050" h="1799545">
                <a:moveTo>
                  <a:pt x="0" y="0"/>
                </a:moveTo>
                <a:lnTo>
                  <a:pt x="1240050" y="0"/>
                </a:lnTo>
                <a:lnTo>
                  <a:pt x="1240050" y="1799545"/>
                </a:lnTo>
                <a:lnTo>
                  <a:pt x="0" y="17995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8853935">
            <a:off x="-216132" y="-76366"/>
            <a:ext cx="1240050" cy="1799545"/>
          </a:xfrm>
          <a:custGeom>
            <a:avLst/>
            <a:gdLst/>
            <a:ahLst/>
            <a:cxnLst/>
            <a:rect l="l" t="t" r="r" b="b"/>
            <a:pathLst>
              <a:path w="1240050" h="1799545">
                <a:moveTo>
                  <a:pt x="0" y="0"/>
                </a:moveTo>
                <a:lnTo>
                  <a:pt x="1240050" y="0"/>
                </a:lnTo>
                <a:lnTo>
                  <a:pt x="1240050" y="1799545"/>
                </a:lnTo>
                <a:lnTo>
                  <a:pt x="0" y="179954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6992396">
            <a:off x="-37396" y="8158656"/>
            <a:ext cx="1515510" cy="2199288"/>
          </a:xfrm>
          <a:custGeom>
            <a:avLst/>
            <a:gdLst/>
            <a:ahLst/>
            <a:cxnLst/>
            <a:rect l="l" t="t" r="r" b="b"/>
            <a:pathLst>
              <a:path w="1515510" h="2199288">
                <a:moveTo>
                  <a:pt x="0" y="0"/>
                </a:moveTo>
                <a:lnTo>
                  <a:pt x="1515509" y="0"/>
                </a:lnTo>
                <a:lnTo>
                  <a:pt x="1515509" y="2199288"/>
                </a:lnTo>
                <a:lnTo>
                  <a:pt x="0" y="219928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5105400" y="619672"/>
            <a:ext cx="12039600" cy="7982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6104"/>
              </a:lnSpc>
            </a:pPr>
            <a:r>
              <a:rPr lang="en-US" sz="5499" spc="362" dirty="0">
                <a:solidFill>
                  <a:srgbClr val="243440"/>
                </a:solidFill>
                <a:latin typeface="Halimum"/>
              </a:rPr>
              <a:t>      Circuit diagram</a:t>
            </a:r>
          </a:p>
        </p:txBody>
      </p:sp>
      <p:sp>
        <p:nvSpPr>
          <p:cNvPr id="20" name="Freeform 20"/>
          <p:cNvSpPr/>
          <p:nvPr/>
        </p:nvSpPr>
        <p:spPr>
          <a:xfrm rot="6992396">
            <a:off x="17267454" y="168009"/>
            <a:ext cx="1515510" cy="2199288"/>
          </a:xfrm>
          <a:custGeom>
            <a:avLst/>
            <a:gdLst/>
            <a:ahLst/>
            <a:cxnLst/>
            <a:rect l="l" t="t" r="r" b="b"/>
            <a:pathLst>
              <a:path w="1515510" h="2199288">
                <a:moveTo>
                  <a:pt x="0" y="0"/>
                </a:moveTo>
                <a:lnTo>
                  <a:pt x="1515509" y="0"/>
                </a:lnTo>
                <a:lnTo>
                  <a:pt x="1515509" y="2199288"/>
                </a:lnTo>
                <a:lnTo>
                  <a:pt x="0" y="219928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pic>
        <p:nvPicPr>
          <p:cNvPr id="1026" name="Picture 2" descr="IoT Live Weather Station Monitor Using NodeMCU ESP8266">
            <a:extLst>
              <a:ext uri="{FF2B5EF4-FFF2-40B4-BE49-F238E27FC236}">
                <a16:creationId xmlns:a16="http://schemas.microsoft.com/office/drawing/2014/main" id="{BA577683-00BC-4CF7-9D99-4CC52F9B1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615" y="2022050"/>
            <a:ext cx="12248586" cy="668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B6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508256" y="-408117"/>
            <a:ext cx="8444127" cy="5634536"/>
          </a:xfrm>
          <a:custGeom>
            <a:avLst/>
            <a:gdLst/>
            <a:ahLst/>
            <a:cxnLst/>
            <a:rect l="l" t="t" r="r" b="b"/>
            <a:pathLst>
              <a:path w="8444127" h="5634536">
                <a:moveTo>
                  <a:pt x="0" y="0"/>
                </a:moveTo>
                <a:lnTo>
                  <a:pt x="8444127" y="0"/>
                </a:lnTo>
                <a:lnTo>
                  <a:pt x="8444127" y="5634536"/>
                </a:lnTo>
                <a:lnTo>
                  <a:pt x="0" y="56345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319914" y="4994884"/>
            <a:ext cx="8039571" cy="5583848"/>
          </a:xfrm>
          <a:custGeom>
            <a:avLst/>
            <a:gdLst/>
            <a:ahLst/>
            <a:cxnLst/>
            <a:rect l="l" t="t" r="r" b="b"/>
            <a:pathLst>
              <a:path w="8039571" h="5583848">
                <a:moveTo>
                  <a:pt x="0" y="0"/>
                </a:moveTo>
                <a:lnTo>
                  <a:pt x="8039572" y="0"/>
                </a:lnTo>
                <a:lnTo>
                  <a:pt x="8039572" y="5583848"/>
                </a:lnTo>
                <a:lnTo>
                  <a:pt x="0" y="55838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717303">
            <a:off x="1078256" y="-2465517"/>
            <a:ext cx="6412656" cy="4114800"/>
          </a:xfrm>
          <a:custGeom>
            <a:avLst/>
            <a:gdLst/>
            <a:ahLst/>
            <a:cxnLst/>
            <a:rect l="l" t="t" r="r" b="b"/>
            <a:pathLst>
              <a:path w="6412656" h="4114800">
                <a:moveTo>
                  <a:pt x="0" y="0"/>
                </a:moveTo>
                <a:lnTo>
                  <a:pt x="6412657" y="0"/>
                </a:lnTo>
                <a:lnTo>
                  <a:pt x="641265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552175" y="5600444"/>
            <a:ext cx="6012231" cy="5641597"/>
          </a:xfrm>
          <a:custGeom>
            <a:avLst/>
            <a:gdLst/>
            <a:ahLst/>
            <a:cxnLst/>
            <a:rect l="l" t="t" r="r" b="b"/>
            <a:pathLst>
              <a:path w="6012231" h="5641597">
                <a:moveTo>
                  <a:pt x="0" y="0"/>
                </a:moveTo>
                <a:lnTo>
                  <a:pt x="6012231" y="0"/>
                </a:lnTo>
                <a:lnTo>
                  <a:pt x="6012231" y="5641597"/>
                </a:lnTo>
                <a:lnTo>
                  <a:pt x="0" y="56415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228063" flipH="1">
            <a:off x="-439286" y="8548966"/>
            <a:ext cx="3001045" cy="2529807"/>
          </a:xfrm>
          <a:custGeom>
            <a:avLst/>
            <a:gdLst/>
            <a:ahLst/>
            <a:cxnLst/>
            <a:rect l="l" t="t" r="r" b="b"/>
            <a:pathLst>
              <a:path w="3001045" h="2529807">
                <a:moveTo>
                  <a:pt x="3001045" y="0"/>
                </a:moveTo>
                <a:lnTo>
                  <a:pt x="0" y="0"/>
                </a:lnTo>
                <a:lnTo>
                  <a:pt x="0" y="2529806"/>
                </a:lnTo>
                <a:lnTo>
                  <a:pt x="3001045" y="2529806"/>
                </a:lnTo>
                <a:lnTo>
                  <a:pt x="3001045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5142693">
            <a:off x="11998389" y="-82140"/>
            <a:ext cx="1240050" cy="1799545"/>
          </a:xfrm>
          <a:custGeom>
            <a:avLst/>
            <a:gdLst/>
            <a:ahLst/>
            <a:cxnLst/>
            <a:rect l="l" t="t" r="r" b="b"/>
            <a:pathLst>
              <a:path w="1240050" h="1799545">
                <a:moveTo>
                  <a:pt x="0" y="0"/>
                </a:moveTo>
                <a:lnTo>
                  <a:pt x="1240050" y="0"/>
                </a:lnTo>
                <a:lnTo>
                  <a:pt x="1240050" y="1799544"/>
                </a:lnTo>
                <a:lnTo>
                  <a:pt x="0" y="179954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717303">
            <a:off x="12287312" y="7691400"/>
            <a:ext cx="6615469" cy="4244938"/>
          </a:xfrm>
          <a:custGeom>
            <a:avLst/>
            <a:gdLst/>
            <a:ahLst/>
            <a:cxnLst/>
            <a:rect l="l" t="t" r="r" b="b"/>
            <a:pathLst>
              <a:path w="6615469" h="4244938">
                <a:moveTo>
                  <a:pt x="0" y="0"/>
                </a:moveTo>
                <a:lnTo>
                  <a:pt x="6615468" y="0"/>
                </a:lnTo>
                <a:lnTo>
                  <a:pt x="6615468" y="4244938"/>
                </a:lnTo>
                <a:lnTo>
                  <a:pt x="0" y="42449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833295" y="4552357"/>
            <a:ext cx="12621411" cy="885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8000" dirty="0">
                <a:solidFill>
                  <a:srgbClr val="543324"/>
                </a:solidFill>
                <a:latin typeface="Halimum"/>
              </a:rPr>
              <a:t>about</a:t>
            </a:r>
          </a:p>
        </p:txBody>
      </p:sp>
      <p:sp>
        <p:nvSpPr>
          <p:cNvPr id="10" name="Freeform 10"/>
          <p:cNvSpPr/>
          <p:nvPr/>
        </p:nvSpPr>
        <p:spPr>
          <a:xfrm rot="-1085091">
            <a:off x="13670944" y="5968272"/>
            <a:ext cx="7176712" cy="5689175"/>
          </a:xfrm>
          <a:custGeom>
            <a:avLst/>
            <a:gdLst/>
            <a:ahLst/>
            <a:cxnLst/>
            <a:rect l="l" t="t" r="r" b="b"/>
            <a:pathLst>
              <a:path w="7176712" h="5689175">
                <a:moveTo>
                  <a:pt x="0" y="0"/>
                </a:moveTo>
                <a:lnTo>
                  <a:pt x="7176712" y="0"/>
                </a:lnTo>
                <a:lnTo>
                  <a:pt x="7176712" y="5689175"/>
                </a:lnTo>
                <a:lnTo>
                  <a:pt x="0" y="56891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10281067" flipH="1" flipV="1">
            <a:off x="15718019" y="8072539"/>
            <a:ext cx="2139654" cy="1797309"/>
          </a:xfrm>
          <a:custGeom>
            <a:avLst/>
            <a:gdLst/>
            <a:ahLst/>
            <a:cxnLst/>
            <a:rect l="l" t="t" r="r" b="b"/>
            <a:pathLst>
              <a:path w="2139654" h="1797309">
                <a:moveTo>
                  <a:pt x="2139654" y="1797309"/>
                </a:moveTo>
                <a:lnTo>
                  <a:pt x="0" y="1797309"/>
                </a:lnTo>
                <a:lnTo>
                  <a:pt x="0" y="0"/>
                </a:lnTo>
                <a:lnTo>
                  <a:pt x="2139654" y="0"/>
                </a:lnTo>
                <a:lnTo>
                  <a:pt x="2139654" y="1797309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708428">
            <a:off x="-1925391" y="1073622"/>
            <a:ext cx="7315200" cy="2194560"/>
          </a:xfrm>
          <a:custGeom>
            <a:avLst/>
            <a:gdLst/>
            <a:ahLst/>
            <a:cxnLst/>
            <a:rect l="l" t="t" r="r" b="b"/>
            <a:pathLst>
              <a:path w="7315200" h="2194560">
                <a:moveTo>
                  <a:pt x="0" y="0"/>
                </a:moveTo>
                <a:lnTo>
                  <a:pt x="7315200" y="0"/>
                </a:lnTo>
                <a:lnTo>
                  <a:pt x="7315200" y="2194560"/>
                </a:lnTo>
                <a:lnTo>
                  <a:pt x="0" y="219456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4532684">
            <a:off x="86123" y="5599496"/>
            <a:ext cx="1240050" cy="1799545"/>
          </a:xfrm>
          <a:custGeom>
            <a:avLst/>
            <a:gdLst/>
            <a:ahLst/>
            <a:cxnLst/>
            <a:rect l="l" t="t" r="r" b="b"/>
            <a:pathLst>
              <a:path w="1240050" h="1799545">
                <a:moveTo>
                  <a:pt x="0" y="0"/>
                </a:moveTo>
                <a:lnTo>
                  <a:pt x="1240049" y="0"/>
                </a:lnTo>
                <a:lnTo>
                  <a:pt x="1240049" y="1799544"/>
                </a:lnTo>
                <a:lnTo>
                  <a:pt x="0" y="179954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10260044" flipH="1">
            <a:off x="15430065" y="-578048"/>
            <a:ext cx="3001045" cy="2529807"/>
          </a:xfrm>
          <a:custGeom>
            <a:avLst/>
            <a:gdLst/>
            <a:ahLst/>
            <a:cxnLst/>
            <a:rect l="l" t="t" r="r" b="b"/>
            <a:pathLst>
              <a:path w="3001045" h="2529807">
                <a:moveTo>
                  <a:pt x="3001045" y="0"/>
                </a:moveTo>
                <a:lnTo>
                  <a:pt x="0" y="0"/>
                </a:lnTo>
                <a:lnTo>
                  <a:pt x="0" y="2529806"/>
                </a:lnTo>
                <a:lnTo>
                  <a:pt x="3001045" y="2529806"/>
                </a:lnTo>
                <a:lnTo>
                  <a:pt x="3001045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8853935">
            <a:off x="106301" y="-215936"/>
            <a:ext cx="1240050" cy="1799545"/>
          </a:xfrm>
          <a:custGeom>
            <a:avLst/>
            <a:gdLst/>
            <a:ahLst/>
            <a:cxnLst/>
            <a:rect l="l" t="t" r="r" b="b"/>
            <a:pathLst>
              <a:path w="1240050" h="1799545">
                <a:moveTo>
                  <a:pt x="0" y="0"/>
                </a:moveTo>
                <a:lnTo>
                  <a:pt x="1240050" y="0"/>
                </a:lnTo>
                <a:lnTo>
                  <a:pt x="1240050" y="1799545"/>
                </a:lnTo>
                <a:lnTo>
                  <a:pt x="0" y="1799545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2700000">
            <a:off x="10887114" y="8645378"/>
            <a:ext cx="1369210" cy="1986980"/>
          </a:xfrm>
          <a:custGeom>
            <a:avLst/>
            <a:gdLst/>
            <a:ahLst/>
            <a:cxnLst/>
            <a:rect l="l" t="t" r="r" b="b"/>
            <a:pathLst>
              <a:path w="1369210" h="1986980">
                <a:moveTo>
                  <a:pt x="0" y="0"/>
                </a:moveTo>
                <a:lnTo>
                  <a:pt x="1369210" y="0"/>
                </a:lnTo>
                <a:lnTo>
                  <a:pt x="1369210" y="1986980"/>
                </a:lnTo>
                <a:lnTo>
                  <a:pt x="0" y="198698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5662259">
            <a:off x="17254973" y="2196175"/>
            <a:ext cx="1240050" cy="1799545"/>
          </a:xfrm>
          <a:custGeom>
            <a:avLst/>
            <a:gdLst/>
            <a:ahLst/>
            <a:cxnLst/>
            <a:rect l="l" t="t" r="r" b="b"/>
            <a:pathLst>
              <a:path w="1240050" h="1799545">
                <a:moveTo>
                  <a:pt x="0" y="0"/>
                </a:moveTo>
                <a:lnTo>
                  <a:pt x="1240050" y="0"/>
                </a:lnTo>
                <a:lnTo>
                  <a:pt x="1240050" y="1799545"/>
                </a:lnTo>
                <a:lnTo>
                  <a:pt x="0" y="1799545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2871215" y="5314358"/>
            <a:ext cx="12583491" cy="1121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 spc="686" dirty="0">
                <a:solidFill>
                  <a:srgbClr val="543324"/>
                </a:solidFill>
                <a:latin typeface="Poppins Bold"/>
              </a:rPr>
              <a:t>TASK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678</Words>
  <Application>Microsoft Office PowerPoint</Application>
  <PresentationFormat>Custom</PresentationFormat>
  <Paragraphs>106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Bradley Hand ITC</vt:lpstr>
      <vt:lpstr>Poppins</vt:lpstr>
      <vt:lpstr>Copperplate Gothic Light</vt:lpstr>
      <vt:lpstr>Calibri</vt:lpstr>
      <vt:lpstr>Hind Jalandhar Medium</vt:lpstr>
      <vt:lpstr>Bahnschrift Light</vt:lpstr>
      <vt:lpstr>Arial</vt:lpstr>
      <vt:lpstr>Poppins Bold</vt:lpstr>
      <vt:lpstr>Poppins Italics</vt:lpstr>
      <vt:lpstr>Halimum Bold</vt:lpstr>
      <vt:lpstr>Wingdings</vt:lpstr>
      <vt:lpstr>Halimum</vt:lpstr>
      <vt:lpstr>Bodoni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Cream and Blue Pastel Abstract Creative Portfolio Presentation</dc:title>
  <dc:creator>Muthamil.S</dc:creator>
  <cp:lastModifiedBy>muthamil s</cp:lastModifiedBy>
  <cp:revision>35</cp:revision>
  <dcterms:created xsi:type="dcterms:W3CDTF">2006-08-16T00:00:00Z</dcterms:created>
  <dcterms:modified xsi:type="dcterms:W3CDTF">2025-01-07T17:16:05Z</dcterms:modified>
  <dc:identifier>DAGCQWLkWVg</dc:identifier>
</cp:coreProperties>
</file>