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Keylogger</a:t>
            </a:r>
            <a:r>
              <a:rPr lang="en-IN" b="1" dirty="0">
                <a:solidFill>
                  <a:schemeClr val="accent1"/>
                </a:solidFill>
                <a:latin typeface="Arial" panose="020B0604020202020204" pitchFamily="34" charset="0"/>
                <a:cs typeface="Arial" panose="020B0604020202020204" pitchFamily="34" charset="0"/>
              </a:rPr>
              <a:t> And security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IN" sz="2400" b="1" dirty="0">
                <a:solidFill>
                  <a:schemeClr val="accent1">
                    <a:lumMod val="75000"/>
                  </a:schemeClr>
                </a:solidFill>
                <a:latin typeface="Times New Roman" panose="02020603050405020304" pitchFamily="18" charset="0"/>
                <a:cs typeface="Times New Roman" panose="02020603050405020304" pitchFamily="18" charset="0"/>
              </a:rPr>
              <a:t>R.MUTHAMIL SELVAN</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6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Content Placeholder 3">
            <a:extLst>
              <a:ext uri="{FF2B5EF4-FFF2-40B4-BE49-F238E27FC236}">
                <a16:creationId xmlns:a16="http://schemas.microsoft.com/office/drawing/2014/main" id="{34D6BA3C-F08A-6644-85DB-54C26B2C72A7}"/>
              </a:ext>
            </a:extLst>
          </p:cNvPr>
          <p:cNvSpPr>
            <a:spLocks noGrp="1"/>
          </p:cNvSpPr>
          <p:nvPr>
            <p:ph idx="1"/>
          </p:nvPr>
        </p:nvSpPr>
        <p:spPr>
          <a:xfrm>
            <a:off x="581191" y="1832322"/>
            <a:ext cx="11029615" cy="3825786"/>
          </a:xfrm>
        </p:spPr>
        <p:txBody>
          <a:bodyPr>
            <a:normAutofit/>
          </a:bodyPr>
          <a:lstStyle/>
          <a:p>
            <a:r>
              <a:rPr lang="en-IN" sz="2400" dirty="0"/>
              <a:t>Title: “</a:t>
            </a:r>
            <a:r>
              <a:rPr lang="en-IN" sz="2400" dirty="0" err="1"/>
              <a:t>Keyloggers</a:t>
            </a:r>
            <a:r>
              <a:rPr lang="en-IN" sz="2400" dirty="0"/>
              <a:t>: Threats and Countermeasures”
Authors: </a:t>
            </a:r>
            <a:r>
              <a:rPr lang="en-IN" sz="2400" dirty="0" err="1"/>
              <a:t>Ramilli</a:t>
            </a:r>
            <a:r>
              <a:rPr lang="en-IN" sz="2400" dirty="0"/>
              <a:t>, Marco and Francesco </a:t>
            </a:r>
            <a:r>
              <a:rPr lang="en-IN" sz="2400" dirty="0" err="1"/>
              <a:t>Campolongo</a:t>
            </a:r>
            <a:r>
              <a:rPr lang="en-IN" sz="2400" dirty="0"/>
              <a:t>
Published in: IEEE Security &amp; Privacy
Year: 2011
Pages: 62-68
DOI: 10.1109/MSP.2011.33</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Content Placeholder 3">
            <a:extLst>
              <a:ext uri="{FF2B5EF4-FFF2-40B4-BE49-F238E27FC236}">
                <a16:creationId xmlns:a16="http://schemas.microsoft.com/office/drawing/2014/main" id="{7DC0E4C7-D576-23A8-FE20-6EEB50137312}"/>
              </a:ext>
            </a:extLst>
          </p:cNvPr>
          <p:cNvSpPr>
            <a:spLocks noGrp="1"/>
          </p:cNvSpPr>
          <p:nvPr>
            <p:ph idx="1"/>
          </p:nvPr>
        </p:nvSpPr>
        <p:spPr/>
        <p:txBody>
          <a:bodyPr>
            <a:normAutofit/>
          </a:bodyPr>
          <a:lstStyle/>
          <a:p>
            <a:pPr marL="457200" indent="-457200">
              <a:buFont typeface="+mj-lt"/>
              <a:buAutoNum type="arabicPeriod"/>
            </a:pPr>
            <a:r>
              <a:rPr lang="en-US" sz="2000" dirty="0"/>
              <a:t>A proposed solution to address the threat of </a:t>
            </a:r>
            <a:r>
              <a:rPr lang="en-US" sz="2000" dirty="0" err="1"/>
              <a:t>keyloggers</a:t>
            </a:r>
            <a:r>
              <a:rPr lang="en-US" sz="2000" dirty="0"/>
              <a:t> is the implementation of advanced endpoint security measures. </a:t>
            </a:r>
            <a:endParaRPr lang="en-IN" sz="2000" dirty="0"/>
          </a:p>
          <a:p>
            <a:pPr marL="457200" indent="-457200">
              <a:buFont typeface="+mj-lt"/>
              <a:buAutoNum type="arabicPeriod"/>
            </a:pPr>
            <a:r>
              <a:rPr lang="en-US" sz="2000" dirty="0"/>
              <a:t>This includes using anti-</a:t>
            </a:r>
            <a:r>
              <a:rPr lang="en-US" sz="2000" dirty="0" err="1"/>
              <a:t>keylogger</a:t>
            </a:r>
            <a:r>
              <a:rPr lang="en-US" sz="2000" dirty="0"/>
              <a:t> software specifically designed to detect and block malicious keylogging activities. </a:t>
            </a:r>
            <a:endParaRPr lang="en-IN" sz="2000" dirty="0"/>
          </a:p>
          <a:p>
            <a:pPr marL="457200" indent="-457200">
              <a:buFont typeface="+mj-lt"/>
              <a:buAutoNum type="arabicPeriod"/>
            </a:pPr>
            <a:r>
              <a:rPr lang="en-US" sz="2000" dirty="0"/>
              <a:t>Additionally, employing behavior-based detection techniques can help identify suspicious activities on a user's computer, enabling real-time response to potential threats. Furthermore, adopting a zero-trust security model, where users are continuously authenticated and access privileges are dynamically adjusted based on their behavior and the security posture of their devices, can help mitigate the risk of </a:t>
            </a:r>
            <a:r>
              <a:rPr lang="en-US" sz="2000" dirty="0" err="1"/>
              <a:t>keylogger</a:t>
            </a:r>
            <a:r>
              <a:rPr lang="en-US" sz="2000" dirty="0"/>
              <a:t> attacks. </a:t>
            </a:r>
            <a:endParaRPr lang="en-IN" sz="2000" dirty="0"/>
          </a:p>
          <a:p>
            <a:pPr marL="457200" indent="-457200">
              <a:buFont typeface="+mj-lt"/>
              <a:buAutoNum type="arabicPeriod"/>
            </a:pPr>
            <a:r>
              <a:rPr lang="en-US" sz="2000" dirty="0"/>
              <a:t>Regular security awareness training for individuals and employees is also essential to educate them about the dangers of </a:t>
            </a:r>
            <a:r>
              <a:rPr lang="en-US" sz="2000" dirty="0" err="1"/>
              <a:t>keyloggers</a:t>
            </a:r>
            <a:r>
              <a:rPr lang="en-US" sz="2000" dirty="0"/>
              <a:t> and how to recognize and avoid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8" name="Content Placeholder 7">
            <a:extLst>
              <a:ext uri="{FF2B5EF4-FFF2-40B4-BE49-F238E27FC236}">
                <a16:creationId xmlns:a16="http://schemas.microsoft.com/office/drawing/2014/main" id="{B02520A8-97C0-2922-DDA8-08834EB3538C}"/>
              </a:ext>
            </a:extLst>
          </p:cNvPr>
          <p:cNvSpPr>
            <a:spLocks noGrp="1"/>
          </p:cNvSpPr>
          <p:nvPr>
            <p:ph sz="half" idx="1"/>
          </p:nvPr>
        </p:nvSpPr>
        <p:spPr>
          <a:xfrm rot="10800000" flipV="1">
            <a:off x="322729" y="1222513"/>
            <a:ext cx="11288078" cy="4905829"/>
          </a:xfrm>
        </p:spPr>
        <p:txBody>
          <a:bodyPr>
            <a:noAutofit/>
          </a:bodyPr>
          <a:lstStyle/>
          <a:p>
            <a:pPr marL="342900" indent="-342900">
              <a:buFont typeface="+mj-lt"/>
              <a:buAutoNum type="arabicPeriod"/>
            </a:pPr>
            <a:r>
              <a:rPr lang="en-IN" sz="1800" b="1" i="0" dirty="0">
                <a:solidFill>
                  <a:srgbClr val="0D0D0D"/>
                </a:solidFill>
                <a:effectLst/>
                <a:latin typeface="Söhne"/>
              </a:rPr>
              <a:t>Prevention</a:t>
            </a:r>
            <a:r>
              <a:rPr lang="en-IN" sz="1800" b="0" i="0" dirty="0">
                <a:solidFill>
                  <a:srgbClr val="0D0D0D"/>
                </a:solidFill>
                <a:effectLst/>
                <a:latin typeface="Söhne"/>
              </a:rPr>
              <a:t>: Implement robust security measures such as firewalls, antivirus software, and intrusion detection systems to prevent </a:t>
            </a:r>
            <a:r>
              <a:rPr lang="en-IN" sz="1800" b="0" i="0" dirty="0" err="1">
                <a:solidFill>
                  <a:srgbClr val="0D0D0D"/>
                </a:solidFill>
                <a:effectLst/>
                <a:latin typeface="Söhne"/>
              </a:rPr>
              <a:t>keyloggers</a:t>
            </a:r>
            <a:r>
              <a:rPr lang="en-IN" sz="1800" b="0" i="0" dirty="0">
                <a:solidFill>
                  <a:srgbClr val="0D0D0D"/>
                </a:solidFill>
                <a:effectLst/>
                <a:latin typeface="Söhne"/>
              </a:rPr>
              <a:t> from gaining access to systems in the first place. Employ email filtering and web filtering solutions to block malicious links and downloads that may contain </a:t>
            </a:r>
            <a:r>
              <a:rPr lang="en-IN" sz="1800" b="0" i="0" dirty="0" err="1">
                <a:solidFill>
                  <a:srgbClr val="0D0D0D"/>
                </a:solidFill>
                <a:effectLst/>
                <a:latin typeface="Söhne"/>
              </a:rPr>
              <a:t>keyloggers</a:t>
            </a:r>
            <a:r>
              <a:rPr lang="en-IN" sz="1800" b="0" i="0" dirty="0">
                <a:solidFill>
                  <a:srgbClr val="0D0D0D"/>
                </a:solidFill>
                <a:effectLst/>
                <a:latin typeface="Söhne"/>
              </a:rPr>
              <a:t>.</a:t>
            </a:r>
          </a:p>
          <a:p>
            <a:pPr marL="342900" indent="-342900">
              <a:buFont typeface="+mj-lt"/>
              <a:buAutoNum type="arabicPeriod"/>
            </a:pPr>
            <a:r>
              <a:rPr lang="en-IN" sz="1800" b="1" dirty="0">
                <a:solidFill>
                  <a:srgbClr val="0D0D0D"/>
                </a:solidFill>
                <a:latin typeface="Söhne"/>
              </a:rPr>
              <a:t>Detection</a:t>
            </a:r>
            <a:r>
              <a:rPr lang="en-IN" sz="1800" dirty="0">
                <a:solidFill>
                  <a:srgbClr val="0D0D0D"/>
                </a:solidFill>
                <a:latin typeface="Söhne"/>
              </a:rPr>
              <a:t>: Utilize advanced threat detection technologies, including </a:t>
            </a:r>
            <a:r>
              <a:rPr lang="en-IN" sz="1800" dirty="0" err="1">
                <a:solidFill>
                  <a:srgbClr val="0D0D0D"/>
                </a:solidFill>
                <a:latin typeface="Söhne"/>
              </a:rPr>
              <a:t>behavior</a:t>
            </a:r>
            <a:r>
              <a:rPr lang="en-IN" sz="1800" dirty="0">
                <a:solidFill>
                  <a:srgbClr val="0D0D0D"/>
                </a:solidFill>
                <a:latin typeface="Söhne"/>
              </a:rPr>
              <a:t>-based analytics and anomaly detection, to identify suspicious activities that may indicate the presence of a </a:t>
            </a:r>
            <a:r>
              <a:rPr lang="en-IN" sz="1800" dirty="0" err="1">
                <a:solidFill>
                  <a:srgbClr val="0D0D0D"/>
                </a:solidFill>
                <a:latin typeface="Söhne"/>
              </a:rPr>
              <a:t>keylogger</a:t>
            </a:r>
            <a:r>
              <a:rPr lang="en-IN" sz="1800" dirty="0">
                <a:solidFill>
                  <a:srgbClr val="0D0D0D"/>
                </a:solidFill>
                <a:latin typeface="Söhne"/>
              </a:rPr>
              <a:t>. Employ endpoint detection and response (EDR) solutions to monitor and </a:t>
            </a:r>
            <a:r>
              <a:rPr lang="en-IN" sz="1800" dirty="0" err="1">
                <a:solidFill>
                  <a:srgbClr val="0D0D0D"/>
                </a:solidFill>
                <a:latin typeface="Söhne"/>
              </a:rPr>
              <a:t>analyze</a:t>
            </a:r>
            <a:r>
              <a:rPr lang="en-IN" sz="1800" dirty="0">
                <a:solidFill>
                  <a:srgbClr val="0D0D0D"/>
                </a:solidFill>
                <a:latin typeface="Söhne"/>
              </a:rPr>
              <a:t> system activity in real-time for signs of compromise.</a:t>
            </a:r>
          </a:p>
          <a:p>
            <a:pPr marL="342900" indent="-342900">
              <a:buFont typeface="+mj-lt"/>
              <a:buAutoNum type="arabicPeriod"/>
            </a:pPr>
            <a:r>
              <a:rPr lang="en-IN" sz="1800" b="1" dirty="0"/>
              <a:t>Response</a:t>
            </a:r>
            <a:r>
              <a:rPr lang="en-IN" sz="1800" dirty="0"/>
              <a:t>: Develop incident response procedures to swiftly respond to and mitigate </a:t>
            </a:r>
            <a:r>
              <a:rPr lang="en-IN" sz="1800" dirty="0" err="1"/>
              <a:t>keylogger</a:t>
            </a:r>
            <a:r>
              <a:rPr lang="en-IN" sz="1800" dirty="0"/>
              <a:t> incidents. This includes isolating affected systems, removing malicious software, and restoring data from backups if necessary. Implementing a centralized logging and monitoring system can facilitate timely detection and response to </a:t>
            </a:r>
            <a:r>
              <a:rPr lang="en-IN" sz="1800" dirty="0" err="1"/>
              <a:t>keylogger</a:t>
            </a:r>
            <a:r>
              <a:rPr lang="en-IN" sz="1800" dirty="0"/>
              <a:t> attacks</a:t>
            </a:r>
          </a:p>
          <a:p>
            <a:pPr marL="342900" indent="-342900">
              <a:buFont typeface="+mj-lt"/>
              <a:buAutoNum type="arabicPeriod"/>
            </a:pPr>
            <a:r>
              <a:rPr lang="en-IN" sz="1800" b="1" dirty="0"/>
              <a:t>Education and Training</a:t>
            </a:r>
            <a:r>
              <a:rPr lang="en-IN" sz="1800" dirty="0"/>
              <a:t>: Provide comprehensive cybersecurity awareness training to individuals and employees to educate them about the risks associated with </a:t>
            </a:r>
            <a:r>
              <a:rPr lang="en-IN" sz="1800" dirty="0" err="1"/>
              <a:t>keyloggers</a:t>
            </a:r>
            <a:r>
              <a:rPr lang="en-IN" sz="1800" dirty="0"/>
              <a:t> and how to recognize and avoid potential threats. Encourage the use of best practices such as regularly updating software, using strong and unique passwords, and being cautious when clicking on links or downloading attachments.</a:t>
            </a:r>
            <a:endParaRPr lang="en-US"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222513"/>
            <a:ext cx="11216360" cy="4897393"/>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a:t>
            </a:r>
            <a:r>
              <a:rPr lang="en-IN" sz="1600" b="1" i="0" dirty="0">
                <a:solidFill>
                  <a:srgbClr val="0D0D0D"/>
                </a:solidFill>
                <a:effectLst/>
                <a:latin typeface="Times New Roman" panose="02020603050405020304" pitchFamily="18" charset="0"/>
                <a:cs typeface="Times New Roman" panose="02020603050405020304" pitchFamily="18" charset="0"/>
              </a:rPr>
              <a:t> </a:t>
            </a:r>
            <a:r>
              <a:rPr lang="en-US" sz="1600" b="1" i="0" dirty="0">
                <a:solidFill>
                  <a:srgbClr val="0D0D0D"/>
                </a:solidFill>
                <a:effectLst/>
                <a:latin typeface="Times New Roman" panose="02020603050405020304" pitchFamily="18" charset="0"/>
                <a:cs typeface="Times New Roman" panose="02020603050405020304" pitchFamily="18" charset="0"/>
              </a:rPr>
              <a:t>and </a:t>
            </a:r>
            <a:r>
              <a:rPr lang="en-IN" sz="1600" b="1" i="0" dirty="0">
                <a:solidFill>
                  <a:srgbClr val="0D0D0D"/>
                </a:solidFill>
                <a:effectLst/>
                <a:latin typeface="Times New Roman" panose="02020603050405020304" pitchFamily="18" charset="0"/>
                <a:cs typeface="Times New Roman" panose="02020603050405020304" pitchFamily="18" charset="0"/>
              </a:rPr>
              <a:t>deployment for </a:t>
            </a:r>
            <a:r>
              <a:rPr lang="en-US" sz="1600" b="1" i="0" dirty="0">
                <a:solidFill>
                  <a:srgbClr val="0D0D0D"/>
                </a:solidFill>
                <a:effectLst/>
                <a:latin typeface="Times New Roman" panose="02020603050405020304" pitchFamily="18" charset="0"/>
                <a:cs typeface="Times New Roman" panose="02020603050405020304" pitchFamily="18" charset="0"/>
              </a:rPr>
              <a:t>Mitigating </a:t>
            </a:r>
            <a:r>
              <a:rPr lang="en-US" sz="1600" b="1" i="0" dirty="0" err="1">
                <a:solidFill>
                  <a:srgbClr val="0D0D0D"/>
                </a:solidFill>
                <a:effectLst/>
                <a:latin typeface="Times New Roman" panose="02020603050405020304" pitchFamily="18" charset="0"/>
                <a:cs typeface="Times New Roman" panose="02020603050405020304" pitchFamily="18" charset="0"/>
              </a:rPr>
              <a:t>Keyloggers</a:t>
            </a:r>
            <a:r>
              <a:rPr lang="en-US" sz="1600" b="1" i="0" dirty="0">
                <a:solidFill>
                  <a:srgbClr val="0D0D0D"/>
                </a:solidFill>
                <a:effectLst/>
                <a:latin typeface="Times New Roman" panose="02020603050405020304" pitchFamily="18" charset="0"/>
                <a:cs typeface="Times New Roman" panose="02020603050405020304" pitchFamily="18" charset="0"/>
              </a:rPr>
              <a:t>:</a:t>
            </a:r>
            <a:endParaRPr lang="en-IN" sz="1600" b="1"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600" b="1" dirty="0">
                <a:solidFill>
                  <a:srgbClr val="0D0D0D"/>
                </a:solidFill>
                <a:latin typeface="Times New Roman" panose="02020603050405020304" pitchFamily="18" charset="0"/>
                <a:cs typeface="Times New Roman" panose="02020603050405020304" pitchFamily="18" charset="0"/>
              </a:rPr>
              <a:t>Advanced Encryption Techniques: </a:t>
            </a:r>
            <a:r>
              <a:rPr lang="en-IN" sz="1600" dirty="0">
                <a:solidFill>
                  <a:srgbClr val="0D0D0D"/>
                </a:solidFill>
                <a:latin typeface="Times New Roman" panose="02020603050405020304" pitchFamily="18" charset="0"/>
                <a:cs typeface="Times New Roman" panose="02020603050405020304" pitchFamily="18" charset="0"/>
              </a:rPr>
              <a:t>Implementing strong encryption algorithms for sensitive data transmission and storage can help prevent </a:t>
            </a:r>
            <a:r>
              <a:rPr lang="en-IN" sz="1600" dirty="0" err="1">
                <a:solidFill>
                  <a:srgbClr val="0D0D0D"/>
                </a:solidFill>
                <a:latin typeface="Times New Roman" panose="02020603050405020304" pitchFamily="18" charset="0"/>
                <a:cs typeface="Times New Roman" panose="02020603050405020304" pitchFamily="18" charset="0"/>
              </a:rPr>
              <a:t>keyloggers</a:t>
            </a:r>
            <a:r>
              <a:rPr lang="en-IN" sz="1600" dirty="0">
                <a:solidFill>
                  <a:srgbClr val="0D0D0D"/>
                </a:solidFill>
                <a:latin typeface="Times New Roman" panose="02020603050405020304" pitchFamily="18" charset="0"/>
                <a:cs typeface="Times New Roman" panose="02020603050405020304" pitchFamily="18" charset="0"/>
              </a:rPr>
              <a:t> from capturing usable information even if they manage to record keystrokes.</a:t>
            </a:r>
            <a:r>
              <a:rPr lang="en-IN" sz="1600" b="1" dirty="0">
                <a:solidFill>
                  <a:srgbClr val="0D0D0D"/>
                </a:solidFill>
                <a:latin typeface="Times New Roman" panose="02020603050405020304" pitchFamily="18" charset="0"/>
                <a:cs typeface="Times New Roman" panose="02020603050405020304" pitchFamily="18" charset="0"/>
              </a:rPr>
              <a:t>
</a:t>
            </a:r>
            <a:r>
              <a:rPr lang="en-IN" sz="1600" b="1" dirty="0" err="1">
                <a:solidFill>
                  <a:srgbClr val="0D0D0D"/>
                </a:solidFill>
                <a:latin typeface="Times New Roman" panose="02020603050405020304" pitchFamily="18" charset="0"/>
                <a:cs typeface="Times New Roman" panose="02020603050405020304" pitchFamily="18" charset="0"/>
              </a:rPr>
              <a:t>Behavioral</a:t>
            </a:r>
            <a:r>
              <a:rPr lang="en-IN" sz="1600" b="1" dirty="0">
                <a:solidFill>
                  <a:srgbClr val="0D0D0D"/>
                </a:solidFill>
                <a:latin typeface="Times New Roman" panose="02020603050405020304" pitchFamily="18" charset="0"/>
                <a:cs typeface="Times New Roman" panose="02020603050405020304" pitchFamily="18" charset="0"/>
              </a:rPr>
              <a:t> Analysis: </a:t>
            </a:r>
            <a:r>
              <a:rPr lang="en-IN" sz="1600" dirty="0">
                <a:solidFill>
                  <a:srgbClr val="0D0D0D"/>
                </a:solidFill>
                <a:latin typeface="Times New Roman" panose="02020603050405020304" pitchFamily="18" charset="0"/>
                <a:cs typeface="Times New Roman" panose="02020603050405020304" pitchFamily="18" charset="0"/>
              </a:rPr>
              <a:t>Utilizing machine learning algorithms to </a:t>
            </a:r>
            <a:r>
              <a:rPr lang="en-IN" sz="1600" dirty="0" err="1">
                <a:solidFill>
                  <a:srgbClr val="0D0D0D"/>
                </a:solidFill>
                <a:latin typeface="Times New Roman" panose="02020603050405020304" pitchFamily="18" charset="0"/>
                <a:cs typeface="Times New Roman" panose="02020603050405020304" pitchFamily="18" charset="0"/>
              </a:rPr>
              <a:t>analyze</a:t>
            </a:r>
            <a:r>
              <a:rPr lang="en-IN" sz="1600" dirty="0">
                <a:solidFill>
                  <a:srgbClr val="0D0D0D"/>
                </a:solidFill>
                <a:latin typeface="Times New Roman" panose="02020603050405020304" pitchFamily="18" charset="0"/>
                <a:cs typeface="Times New Roman" panose="02020603050405020304" pitchFamily="18" charset="0"/>
              </a:rPr>
              <a:t> user </a:t>
            </a:r>
            <a:r>
              <a:rPr lang="en-IN" sz="1600" dirty="0" err="1">
                <a:solidFill>
                  <a:srgbClr val="0D0D0D"/>
                </a:solidFill>
                <a:latin typeface="Times New Roman" panose="02020603050405020304" pitchFamily="18" charset="0"/>
                <a:cs typeface="Times New Roman" panose="02020603050405020304" pitchFamily="18" charset="0"/>
              </a:rPr>
              <a:t>behavior</a:t>
            </a:r>
            <a:r>
              <a:rPr lang="en-IN" sz="1600" dirty="0">
                <a:solidFill>
                  <a:srgbClr val="0D0D0D"/>
                </a:solidFill>
                <a:latin typeface="Times New Roman" panose="02020603050405020304" pitchFamily="18" charset="0"/>
                <a:cs typeface="Times New Roman" panose="02020603050405020304" pitchFamily="18" charset="0"/>
              </a:rPr>
              <a:t> patterns can help detect anomalous activities that may indicate the presence of a </a:t>
            </a:r>
            <a:r>
              <a:rPr lang="en-IN" sz="1600" dirty="0" err="1">
                <a:solidFill>
                  <a:srgbClr val="0D0D0D"/>
                </a:solidFill>
                <a:latin typeface="Times New Roman" panose="02020603050405020304" pitchFamily="18" charset="0"/>
                <a:cs typeface="Times New Roman" panose="02020603050405020304" pitchFamily="18" charset="0"/>
              </a:rPr>
              <a:t>keylogger</a:t>
            </a:r>
            <a:r>
              <a:rPr lang="en-IN" sz="1600" dirty="0">
                <a:solidFill>
                  <a:srgbClr val="0D0D0D"/>
                </a:solidFill>
                <a:latin typeface="Times New Roman" panose="02020603050405020304" pitchFamily="18" charset="0"/>
                <a:cs typeface="Times New Roman" panose="02020603050405020304" pitchFamily="18" charset="0"/>
              </a:rPr>
              <a:t>.</a:t>
            </a:r>
            <a:endParaRPr lang="en-IN" sz="160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600" b="1" i="0" dirty="0">
                <a:solidFill>
                  <a:srgbClr val="0D0D0D"/>
                </a:solidFill>
                <a:effectLst/>
                <a:latin typeface="Times New Roman" panose="02020603050405020304" pitchFamily="18" charset="0"/>
                <a:cs typeface="Times New Roman" panose="02020603050405020304" pitchFamily="18" charset="0"/>
              </a:rPr>
              <a:t>Anti-keylogging Software: </a:t>
            </a:r>
            <a:r>
              <a:rPr lang="en-IN" sz="1600" i="0" dirty="0">
                <a:solidFill>
                  <a:srgbClr val="0D0D0D"/>
                </a:solidFill>
                <a:effectLst/>
                <a:latin typeface="Times New Roman" panose="02020603050405020304" pitchFamily="18" charset="0"/>
                <a:cs typeface="Times New Roman" panose="02020603050405020304" pitchFamily="18" charset="0"/>
              </a:rPr>
              <a:t>Deploying dedicated anti-keylogging software that actively scans for and blocks malicious keylogging activities can provide an additional layer of </a:t>
            </a:r>
            <a:r>
              <a:rPr lang="en-IN" sz="1600" i="0" dirty="0" err="1">
                <a:solidFill>
                  <a:srgbClr val="0D0D0D"/>
                </a:solidFill>
                <a:effectLst/>
                <a:latin typeface="Times New Roman" panose="02020603050405020304" pitchFamily="18" charset="0"/>
                <a:cs typeface="Times New Roman" panose="02020603050405020304" pitchFamily="18" charset="0"/>
              </a:rPr>
              <a:t>defense</a:t>
            </a:r>
            <a:r>
              <a:rPr lang="en-IN" sz="1600" i="0" dirty="0">
                <a:solidFill>
                  <a:srgbClr val="0D0D0D"/>
                </a:solidFill>
                <a:effectLst/>
                <a:latin typeface="Times New Roman" panose="02020603050405020304" pitchFamily="18" charset="0"/>
                <a:cs typeface="Times New Roman" panose="02020603050405020304" pitchFamily="18" charset="0"/>
              </a:rPr>
              <a:t>.</a:t>
            </a:r>
            <a:r>
              <a:rPr lang="en-IN" sz="1600" b="1" i="0" dirty="0">
                <a:solidFill>
                  <a:srgbClr val="0D0D0D"/>
                </a:solidFill>
                <a:effectLst/>
                <a:latin typeface="Times New Roman" panose="02020603050405020304" pitchFamily="18" charset="0"/>
                <a:cs typeface="Times New Roman" panose="02020603050405020304" pitchFamily="18" charset="0"/>
              </a:rPr>
              <a:t>
Regular Software Updates: </a:t>
            </a:r>
            <a:r>
              <a:rPr lang="en-IN" sz="1600" i="0" dirty="0">
                <a:solidFill>
                  <a:srgbClr val="0D0D0D"/>
                </a:solidFill>
                <a:effectLst/>
                <a:latin typeface="Times New Roman" panose="02020603050405020304" pitchFamily="18" charset="0"/>
                <a:cs typeface="Times New Roman" panose="02020603050405020304" pitchFamily="18" charset="0"/>
              </a:rPr>
              <a:t>Ensuring that operating systems, applications, and security software are</a:t>
            </a:r>
            <a:r>
              <a:rPr lang="en-IN" sz="1600" b="1" i="0" dirty="0">
                <a:solidFill>
                  <a:srgbClr val="0D0D0D"/>
                </a:solidFill>
                <a:effectLst/>
                <a:latin typeface="Times New Roman" panose="02020603050405020304" pitchFamily="18" charset="0"/>
                <a:cs typeface="Times New Roman" panose="02020603050405020304" pitchFamily="18" charset="0"/>
              </a:rPr>
              <a:t> </a:t>
            </a:r>
            <a:r>
              <a:rPr lang="en-IN" sz="1600" i="0" dirty="0">
                <a:solidFill>
                  <a:srgbClr val="0D0D0D"/>
                </a:solidFill>
                <a:effectLst/>
                <a:latin typeface="Times New Roman" panose="02020603050405020304" pitchFamily="18" charset="0"/>
                <a:cs typeface="Times New Roman" panose="02020603050405020304" pitchFamily="18" charset="0"/>
              </a:rPr>
              <a:t>regularly updated with the latest patches and security fixes can help mitigate vulnerabilities exploited by </a:t>
            </a:r>
            <a:r>
              <a:rPr lang="en-IN" sz="1600" i="0" dirty="0" err="1">
                <a:solidFill>
                  <a:srgbClr val="0D0D0D"/>
                </a:solidFill>
                <a:effectLst/>
                <a:latin typeface="Times New Roman" panose="02020603050405020304" pitchFamily="18" charset="0"/>
                <a:cs typeface="Times New Roman" panose="02020603050405020304" pitchFamily="18" charset="0"/>
              </a:rPr>
              <a:t>keyloggers</a:t>
            </a:r>
            <a:r>
              <a:rPr lang="en-IN" sz="1600" i="0" dirty="0">
                <a:solidFill>
                  <a:srgbClr val="0D0D0D"/>
                </a:solidFill>
                <a:effectLst/>
                <a:latin typeface="Times New Roman" panose="02020603050405020304" pitchFamily="18" charset="0"/>
                <a:cs typeface="Times New Roman" panose="02020603050405020304" pitchFamily="18" charset="0"/>
              </a:rPr>
              <a:t>.</a:t>
            </a:r>
            <a:endParaRPr lang="en-US" sz="160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600" b="1" i="0" dirty="0">
                <a:solidFill>
                  <a:srgbClr val="0D0D0D"/>
                </a:solidFill>
                <a:effectLst/>
                <a:latin typeface="Times New Roman" panose="02020603050405020304" pitchFamily="18" charset="0"/>
                <a:cs typeface="Times New Roman" panose="02020603050405020304" pitchFamily="18" charset="0"/>
              </a:rPr>
              <a:t>Network Monitoring</a:t>
            </a:r>
            <a:r>
              <a:rPr lang="en-IN" sz="1600" b="0" i="0" dirty="0">
                <a:solidFill>
                  <a:srgbClr val="0D0D0D"/>
                </a:solidFill>
                <a:effectLst/>
                <a:latin typeface="Times New Roman" panose="02020603050405020304" pitchFamily="18" charset="0"/>
                <a:cs typeface="Times New Roman" panose="02020603050405020304" pitchFamily="18" charset="0"/>
              </a:rPr>
              <a:t>: Employing network monitoring tools to detect suspicious data transmissions from the user’s device can help identify </a:t>
            </a:r>
            <a:r>
              <a:rPr lang="en-IN" sz="1600" b="0" i="0" dirty="0" err="1">
                <a:solidFill>
                  <a:srgbClr val="0D0D0D"/>
                </a:solidFill>
                <a:effectLst/>
                <a:latin typeface="Times New Roman" panose="02020603050405020304" pitchFamily="18" charset="0"/>
                <a:cs typeface="Times New Roman" panose="02020603050405020304" pitchFamily="18" charset="0"/>
              </a:rPr>
              <a:t>keylogger</a:t>
            </a:r>
            <a:r>
              <a:rPr lang="en-IN" sz="1600" b="0" i="0" dirty="0">
                <a:solidFill>
                  <a:srgbClr val="0D0D0D"/>
                </a:solidFill>
                <a:effectLst/>
                <a:latin typeface="Times New Roman" panose="02020603050405020304" pitchFamily="18" charset="0"/>
                <a:cs typeface="Times New Roman" panose="02020603050405020304" pitchFamily="18" charset="0"/>
              </a:rPr>
              <a:t> activities and prevent data exfiltration.
</a:t>
            </a:r>
            <a:r>
              <a:rPr lang="en-IN" sz="1600" b="1" i="0" dirty="0">
                <a:solidFill>
                  <a:srgbClr val="0D0D0D"/>
                </a:solidFill>
                <a:effectLst/>
                <a:latin typeface="Times New Roman" panose="02020603050405020304" pitchFamily="18" charset="0"/>
                <a:cs typeface="Times New Roman" panose="02020603050405020304" pitchFamily="18" charset="0"/>
              </a:rPr>
              <a:t>User Education: </a:t>
            </a:r>
            <a:r>
              <a:rPr lang="en-IN" sz="1600" b="0" i="0" dirty="0">
                <a:solidFill>
                  <a:srgbClr val="0D0D0D"/>
                </a:solidFill>
                <a:effectLst/>
                <a:latin typeface="Times New Roman" panose="02020603050405020304" pitchFamily="18" charset="0"/>
                <a:cs typeface="Times New Roman" panose="02020603050405020304" pitchFamily="18" charset="0"/>
              </a:rPr>
              <a:t>Educating users about the risks of </a:t>
            </a:r>
            <a:r>
              <a:rPr lang="en-IN" sz="1600" b="0" i="0" dirty="0" err="1">
                <a:solidFill>
                  <a:srgbClr val="0D0D0D"/>
                </a:solidFill>
                <a:effectLst/>
                <a:latin typeface="Times New Roman" panose="02020603050405020304" pitchFamily="18" charset="0"/>
                <a:cs typeface="Times New Roman" panose="02020603050405020304" pitchFamily="18" charset="0"/>
              </a:rPr>
              <a:t>keyloggers</a:t>
            </a:r>
            <a:r>
              <a:rPr lang="en-IN" sz="1600" b="0" i="0" dirty="0">
                <a:solidFill>
                  <a:srgbClr val="0D0D0D"/>
                </a:solidFill>
                <a:effectLst/>
                <a:latin typeface="Times New Roman" panose="02020603050405020304" pitchFamily="18" charset="0"/>
                <a:cs typeface="Times New Roman" panose="02020603050405020304" pitchFamily="18" charset="0"/>
              </a:rPr>
              <a:t> and promoting safe computing practices, such as avoiding suspicious websites and links, using strong, unique passwords, and being cautious of phishing attempts, can help prevent </a:t>
            </a:r>
            <a:r>
              <a:rPr lang="en-IN" sz="1600" b="0" i="0" dirty="0" err="1">
                <a:solidFill>
                  <a:srgbClr val="0D0D0D"/>
                </a:solidFill>
                <a:effectLst/>
                <a:latin typeface="Times New Roman" panose="02020603050405020304" pitchFamily="18" charset="0"/>
                <a:cs typeface="Times New Roman" panose="02020603050405020304" pitchFamily="18" charset="0"/>
              </a:rPr>
              <a:t>keylogger</a:t>
            </a:r>
            <a:r>
              <a:rPr lang="en-IN" sz="1600" b="0" i="0" dirty="0">
                <a:solidFill>
                  <a:srgbClr val="0D0D0D"/>
                </a:solidFill>
                <a:effectLst/>
                <a:latin typeface="Times New Roman" panose="02020603050405020304" pitchFamily="18" charset="0"/>
                <a:cs typeface="Times New Roman" panose="02020603050405020304" pitchFamily="18" charset="0"/>
              </a:rPr>
              <a:t> infections.</a:t>
            </a:r>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20C0D8F6-F768-0E6D-06C4-057D78C32106}"/>
              </a:ext>
            </a:extLst>
          </p:cNvPr>
          <p:cNvSpPr>
            <a:spLocks noGrp="1"/>
          </p:cNvSpPr>
          <p:nvPr>
            <p:ph idx="1"/>
          </p:nvPr>
        </p:nvSpPr>
        <p:spPr>
          <a:xfrm>
            <a:off x="664863" y="1092338"/>
            <a:ext cx="10439420" cy="4673324"/>
          </a:xfrm>
        </p:spPr>
        <p:txBody>
          <a:bodyPr>
            <a:normAutofit/>
          </a:bodyPr>
          <a:lstStyle/>
          <a:p>
            <a:r>
              <a:rPr lang="en-IN" sz="3200" dirty="0"/>
              <a:t>In today’s digital age, </a:t>
            </a:r>
            <a:r>
              <a:rPr lang="en-IN" sz="3200" dirty="0" err="1"/>
              <a:t>keyloggers</a:t>
            </a:r>
            <a:r>
              <a:rPr lang="en-IN" sz="3200" dirty="0"/>
              <a:t> represent a significant cybersecurity threat, capable of silently capturing sensitive information like passwords and credit card details, leading to identity theft, financial loss, and privacy breaches for individuals and organizations alike.</a:t>
            </a:r>
            <a:endParaRPr lang="en-US" sz="3200" dirty="0"/>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id="{6741CD8F-185F-150B-71B5-C3435EA7B83C}"/>
              </a:ext>
            </a:extLst>
          </p:cNvPr>
          <p:cNvSpPr>
            <a:spLocks noGrp="1"/>
          </p:cNvSpPr>
          <p:nvPr>
            <p:ph idx="1"/>
          </p:nvPr>
        </p:nvSpPr>
        <p:spPr>
          <a:xfrm>
            <a:off x="581192" y="1942042"/>
            <a:ext cx="11503231" cy="3369430"/>
          </a:xfrm>
        </p:spPr>
        <p:txBody>
          <a:bodyPr>
            <a:noAutofit/>
          </a:bodyPr>
          <a:lstStyle/>
          <a:p>
            <a:r>
              <a:rPr lang="en-IN" sz="2800" dirty="0"/>
              <a:t>In the ever-evolving landscape of the digital age, the proliferation of </a:t>
            </a:r>
            <a:r>
              <a:rPr lang="en-IN" sz="2800" dirty="0" err="1"/>
              <a:t>keyloggers</a:t>
            </a:r>
            <a:r>
              <a:rPr lang="en-IN" sz="2800" dirty="0"/>
              <a:t> stands out as a significant concern. These stealthy software tools, designed to clandestinely monitor and record keystrokes, pose a severe threat to both individuals and organizations. By capturing sensitive information like passwords and credit card details, </a:t>
            </a:r>
            <a:r>
              <a:rPr lang="en-IN" sz="2800" dirty="0" err="1"/>
              <a:t>keyloggers</a:t>
            </a:r>
            <a:r>
              <a:rPr lang="en-IN" sz="2800" dirty="0"/>
              <a:t> fuel identity theft, financial loss, and privacy breaches. As we navigate the complexities of cybersecurity in today’s digital world, combating the threat of </a:t>
            </a:r>
            <a:r>
              <a:rPr lang="en-IN" sz="2800" dirty="0" err="1"/>
              <a:t>keyloggers</a:t>
            </a:r>
            <a:r>
              <a:rPr lang="en-IN" sz="2800" dirty="0"/>
              <a:t> must remain a top priority to safeguard personal and sensitive information from falling into the wrong hands.</a:t>
            </a:r>
            <a:endParaRPr lang="en-US"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3" name="Content Placeholder 12">
            <a:extLst>
              <a:ext uri="{FF2B5EF4-FFF2-40B4-BE49-F238E27FC236}">
                <a16:creationId xmlns:a16="http://schemas.microsoft.com/office/drawing/2014/main" id="{37A94A18-6923-2BB5-C1DD-A9573D3BE446}"/>
              </a:ext>
            </a:extLst>
          </p:cNvPr>
          <p:cNvSpPr>
            <a:spLocks noGrp="1"/>
          </p:cNvSpPr>
          <p:nvPr>
            <p:ph idx="1"/>
          </p:nvPr>
        </p:nvSpPr>
        <p:spPr>
          <a:xfrm>
            <a:off x="535670" y="1501704"/>
            <a:ext cx="11029615" cy="4494306"/>
          </a:xfrm>
        </p:spPr>
        <p:txBody>
          <a:bodyPr>
            <a:normAutofit/>
          </a:bodyPr>
          <a:lstStyle/>
          <a:p>
            <a:pPr marL="342900" indent="-342900">
              <a:buFont typeface="+mj-lt"/>
              <a:buAutoNum type="arabicPeriod"/>
            </a:pPr>
            <a:r>
              <a:rPr lang="en-IN" sz="2000" b="1" i="0" dirty="0">
                <a:solidFill>
                  <a:srgbClr val="0D0D0D"/>
                </a:solidFill>
                <a:effectLst/>
                <a:latin typeface="Söhne"/>
              </a:rPr>
              <a:t>Technological Solutions</a:t>
            </a:r>
            <a:r>
              <a:rPr lang="en-IN" sz="2000" b="0" i="0" dirty="0">
                <a:solidFill>
                  <a:srgbClr val="0D0D0D"/>
                </a:solidFill>
                <a:effectLst/>
                <a:latin typeface="Söhne"/>
              </a:rPr>
              <a:t>: Continued research and development efforts are essential to enhance detection and prevention mechanisms against </a:t>
            </a:r>
            <a:r>
              <a:rPr lang="en-IN" sz="2000" b="0" i="0" dirty="0" err="1">
                <a:solidFill>
                  <a:srgbClr val="0D0D0D"/>
                </a:solidFill>
                <a:effectLst/>
                <a:latin typeface="Söhne"/>
              </a:rPr>
              <a:t>keyloggers</a:t>
            </a:r>
            <a:r>
              <a:rPr lang="en-IN" sz="2000" b="0" i="0" dirty="0">
                <a:solidFill>
                  <a:srgbClr val="0D0D0D"/>
                </a:solidFill>
                <a:effectLst/>
                <a:latin typeface="Söhne"/>
              </a:rPr>
              <a:t>. </a:t>
            </a:r>
          </a:p>
          <a:p>
            <a:pPr marL="342900" indent="-342900">
              <a:buFont typeface="+mj-lt"/>
              <a:buAutoNum type="arabicPeriod"/>
            </a:pPr>
            <a:r>
              <a:rPr lang="en-IN" sz="2000" b="1" dirty="0"/>
              <a:t>Regulatory Measures</a:t>
            </a:r>
            <a:r>
              <a:rPr lang="en-IN" sz="2000" dirty="0"/>
              <a:t>: Governments and regulatory bodies play a crucial role in setting standards and regulations to ensure cybersecurity practices are followed by individuals and organizations</a:t>
            </a:r>
          </a:p>
          <a:p>
            <a:pPr marL="342900" indent="-342900">
              <a:buFont typeface="+mj-lt"/>
              <a:buAutoNum type="arabicPeriod"/>
            </a:pPr>
            <a:r>
              <a:rPr lang="en-IN" sz="2000" b="1" dirty="0"/>
              <a:t>User Education and Awareness</a:t>
            </a:r>
            <a:r>
              <a:rPr lang="en-IN" sz="2000" dirty="0"/>
              <a:t>: Educating individuals and organizations about the risks associated with </a:t>
            </a:r>
            <a:r>
              <a:rPr lang="en-IN" sz="2000" dirty="0" err="1"/>
              <a:t>keyloggers</a:t>
            </a:r>
            <a:r>
              <a:rPr lang="en-IN" sz="2000" dirty="0"/>
              <a:t> and promoting cybersecurity best practices is paramount. Training programs, awareness campaigns,</a:t>
            </a:r>
          </a:p>
          <a:p>
            <a:pPr marL="342900" indent="-342900">
              <a:buFont typeface="+mj-lt"/>
              <a:buAutoNum type="arabicPeriod"/>
            </a:pPr>
            <a:r>
              <a:rPr lang="en-IN" sz="2000" b="1" dirty="0"/>
              <a:t>Collaboration and Information Sharing</a:t>
            </a:r>
            <a:r>
              <a:rPr lang="en-IN" sz="2000" dirty="0"/>
              <a:t>: Collaboration among industry stakeholders, including cybersecurity firms, technology companies, law enforcement agencies, and academia, is crucial for staying ahead of emerging threats like </a:t>
            </a:r>
            <a:r>
              <a:rPr lang="en-IN" sz="2000" dirty="0" err="1"/>
              <a:t>keyloggers</a:t>
            </a:r>
            <a:r>
              <a:rPr lang="en-IN" sz="2000" dirty="0"/>
              <a:t>.</a:t>
            </a:r>
            <a:endParaRPr lang="en-US" sz="2000"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1074</Words>
  <Application>Microsoft Office PowerPoint</Application>
  <PresentationFormat>Widescreen</PresentationFormat>
  <Paragraphs>97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 And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29</cp:revision>
  <dcterms:created xsi:type="dcterms:W3CDTF">2021-05-26T16:50:10Z</dcterms:created>
  <dcterms:modified xsi:type="dcterms:W3CDTF">2024-04-04T09:13:11Z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