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6" r:id="rId1"/>
  </p:sldMasterIdLst>
  <p:sldIdLst>
    <p:sldId id="256" r:id="rId2"/>
    <p:sldId id="257" r:id="rId3"/>
    <p:sldId id="258" r:id="rId4"/>
    <p:sldId id="259" r:id="rId5"/>
    <p:sldId id="260" r:id="rId6"/>
    <p:sldId id="261" r:id="rId7"/>
    <p:sldId id="262" r:id="rId8"/>
    <p:sldId id="263" r:id="rId9"/>
    <p:sldId id="266" r:id="rId10"/>
    <p:sldId id="264" r:id="rId11"/>
    <p:sldId id="269" r:id="rId12"/>
    <p:sldId id="270" r:id="rId13"/>
    <p:sldId id="271" r:id="rId14"/>
    <p:sldId id="265"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ju\Downloads\employee_data%20analysis%20using%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nju\Downloads\employee_data%20analysis%20using%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anju\Downloads\employee_data%20analysis%20using%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analysis using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2485-454C-892D-40657CE8196F}"/>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6-2485-454C-892D-40657CE8196F}"/>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7-2485-454C-892D-40657CE8196F}"/>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8-2485-454C-892D-40657CE8196F}"/>
            </c:ext>
          </c:extLst>
        </c:ser>
        <c:dLbls>
          <c:showLegendKey val="0"/>
          <c:showVal val="0"/>
          <c:showCatName val="0"/>
          <c:showSerName val="0"/>
          <c:showPercent val="0"/>
          <c:showBubbleSize val="0"/>
        </c:dLbls>
        <c:gapWidth val="219"/>
        <c:overlap val="-27"/>
        <c:axId val="126056832"/>
        <c:axId val="126063072"/>
      </c:barChart>
      <c:catAx>
        <c:axId val="12605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63072"/>
        <c:crosses val="autoZero"/>
        <c:auto val="1"/>
        <c:lblAlgn val="ctr"/>
        <c:lblOffset val="100"/>
        <c:noMultiLvlLbl val="0"/>
      </c:catAx>
      <c:valAx>
        <c:axId val="12606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0568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analysis using excel.xlsx]Sheet1!PivotTable1</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ED2-4010-9E3C-4E85B4A7537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ED2-4010-9E3C-4E85B4A7537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ED2-4010-9E3C-4E85B4A7537E}"/>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ED2-4010-9E3C-4E85B4A7537E}"/>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ED2-4010-9E3C-4E85B4A7537E}"/>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ED2-4010-9E3C-4E85B4A7537E}"/>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ED2-4010-9E3C-4E85B4A7537E}"/>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ED2-4010-9E3C-4E85B4A7537E}"/>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ED2-4010-9E3C-4E85B4A7537E}"/>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ED2-4010-9E3C-4E85B4A7537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14-5ED2-4010-9E3C-4E85B4A7537E}"/>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54-5ED2-4010-9E3C-4E85B4A7537E}"/>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55-5ED2-4010-9E3C-4E85B4A7537E}"/>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56-5ED2-4010-9E3C-4E85B4A7537E}"/>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analysis using excel.xlsx]Sheet1!PivotTable1</c:name>
    <c:fmtId val="2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46</c:v>
                </c:pt>
                <c:pt idx="1">
                  <c:v>43</c:v>
                </c:pt>
                <c:pt idx="2">
                  <c:v>37</c:v>
                </c:pt>
                <c:pt idx="3">
                  <c:v>38</c:v>
                </c:pt>
                <c:pt idx="4">
                  <c:v>34</c:v>
                </c:pt>
                <c:pt idx="5">
                  <c:v>43</c:v>
                </c:pt>
                <c:pt idx="6">
                  <c:v>38</c:v>
                </c:pt>
                <c:pt idx="7">
                  <c:v>46</c:v>
                </c:pt>
                <c:pt idx="8">
                  <c:v>49</c:v>
                </c:pt>
                <c:pt idx="9">
                  <c:v>43</c:v>
                </c:pt>
              </c:numCache>
            </c:numRef>
          </c:val>
          <c:extLst>
            <c:ext xmlns:c16="http://schemas.microsoft.com/office/drawing/2014/chart" uri="{C3380CC4-5D6E-409C-BE32-E72D297353CC}">
              <c16:uniqueId val="{00000000-7A87-4C23-98A3-03BE12F2C164}"/>
            </c:ext>
          </c:extLst>
        </c:ser>
        <c:ser>
          <c:idx val="1"/>
          <c:order val="1"/>
          <c:tx>
            <c:strRef>
              <c:f>Sheet1!$C$3:$C$4</c:f>
              <c:strCache>
                <c:ptCount val="1"/>
                <c:pt idx="0">
                  <c:v>LOW</c:v>
                </c:pt>
              </c:strCache>
            </c:strRef>
          </c:tx>
          <c:spPr>
            <a:solidFill>
              <a:schemeClr val="accent2"/>
            </a:solidFill>
            <a:ln w="25400">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82</c:v>
                </c:pt>
                <c:pt idx="1">
                  <c:v>88</c:v>
                </c:pt>
                <c:pt idx="2">
                  <c:v>77</c:v>
                </c:pt>
                <c:pt idx="3">
                  <c:v>73</c:v>
                </c:pt>
                <c:pt idx="4">
                  <c:v>81</c:v>
                </c:pt>
                <c:pt idx="5">
                  <c:v>83</c:v>
                </c:pt>
                <c:pt idx="6">
                  <c:v>78</c:v>
                </c:pt>
                <c:pt idx="7">
                  <c:v>79</c:v>
                </c:pt>
                <c:pt idx="8">
                  <c:v>70</c:v>
                </c:pt>
                <c:pt idx="9">
                  <c:v>75</c:v>
                </c:pt>
              </c:numCache>
            </c:numRef>
          </c:val>
          <c:extLst>
            <c:ext xmlns:c16="http://schemas.microsoft.com/office/drawing/2014/chart" uri="{C3380CC4-5D6E-409C-BE32-E72D297353CC}">
              <c16:uniqueId val="{00000001-7A87-4C23-98A3-03BE12F2C164}"/>
            </c:ext>
          </c:extLst>
        </c:ser>
        <c:ser>
          <c:idx val="2"/>
          <c:order val="2"/>
          <c:tx>
            <c:strRef>
              <c:f>Sheet1!$D$3:$D$4</c:f>
              <c:strCache>
                <c:ptCount val="1"/>
                <c:pt idx="0">
                  <c:v>MED</c:v>
                </c:pt>
              </c:strCache>
            </c:strRef>
          </c:tx>
          <c:spPr>
            <a:solidFill>
              <a:schemeClr val="accent3"/>
            </a:solidFill>
            <a:ln w="25400">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145</c:v>
                </c:pt>
                <c:pt idx="1">
                  <c:v>151</c:v>
                </c:pt>
                <c:pt idx="2">
                  <c:v>157</c:v>
                </c:pt>
                <c:pt idx="3">
                  <c:v>156</c:v>
                </c:pt>
                <c:pt idx="4">
                  <c:v>158</c:v>
                </c:pt>
                <c:pt idx="5">
                  <c:v>154</c:v>
                </c:pt>
                <c:pt idx="6">
                  <c:v>153</c:v>
                </c:pt>
                <c:pt idx="7">
                  <c:v>152</c:v>
                </c:pt>
                <c:pt idx="8">
                  <c:v>153</c:v>
                </c:pt>
                <c:pt idx="9">
                  <c:v>148</c:v>
                </c:pt>
              </c:numCache>
            </c:numRef>
          </c:val>
          <c:extLst>
            <c:ext xmlns:c16="http://schemas.microsoft.com/office/drawing/2014/chart" uri="{C3380CC4-5D6E-409C-BE32-E72D297353CC}">
              <c16:uniqueId val="{00000002-7A87-4C23-98A3-03BE12F2C164}"/>
            </c:ext>
          </c:extLst>
        </c:ser>
        <c:ser>
          <c:idx val="3"/>
          <c:order val="3"/>
          <c:tx>
            <c:strRef>
              <c:f>Sheet1!$E$3:$E$4</c:f>
              <c:strCache>
                <c:ptCount val="1"/>
                <c:pt idx="0">
                  <c:v>VERY HIGH</c:v>
                </c:pt>
              </c:strCache>
            </c:strRef>
          </c:tx>
          <c:spPr>
            <a:solidFill>
              <a:schemeClr val="accent4"/>
            </a:solidFill>
            <a:ln w="25400">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30</c:v>
                </c:pt>
                <c:pt idx="1">
                  <c:v>18</c:v>
                </c:pt>
                <c:pt idx="2">
                  <c:v>31</c:v>
                </c:pt>
                <c:pt idx="3">
                  <c:v>29</c:v>
                </c:pt>
                <c:pt idx="4">
                  <c:v>31</c:v>
                </c:pt>
                <c:pt idx="5">
                  <c:v>21</c:v>
                </c:pt>
                <c:pt idx="6">
                  <c:v>30</c:v>
                </c:pt>
                <c:pt idx="7">
                  <c:v>27</c:v>
                </c:pt>
                <c:pt idx="8">
                  <c:v>25</c:v>
                </c:pt>
                <c:pt idx="9">
                  <c:v>28</c:v>
                </c:pt>
              </c:numCache>
            </c:numRef>
          </c:val>
          <c:extLst>
            <c:ext xmlns:c16="http://schemas.microsoft.com/office/drawing/2014/chart" uri="{C3380CC4-5D6E-409C-BE32-E72D297353CC}">
              <c16:uniqueId val="{00000003-7A87-4C23-98A3-03BE12F2C164}"/>
            </c:ext>
          </c:extLst>
        </c:ser>
        <c:dLbls>
          <c:showLegendKey val="0"/>
          <c:showVal val="0"/>
          <c:showCatName val="0"/>
          <c:showSerName val="0"/>
          <c:showPercent val="0"/>
          <c:showBubbleSize val="0"/>
        </c:dLbls>
        <c:axId val="327687056"/>
        <c:axId val="327689456"/>
      </c:areaChart>
      <c:catAx>
        <c:axId val="327687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689456"/>
        <c:crosses val="autoZero"/>
        <c:auto val="1"/>
        <c:lblAlgn val="ctr"/>
        <c:lblOffset val="100"/>
        <c:noMultiLvlLbl val="0"/>
      </c:catAx>
      <c:valAx>
        <c:axId val="32768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68705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290371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213167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08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3300236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8750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2771847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973405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3450114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53133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34258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165969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1135975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609188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297957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11605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CF307D-F290-4C26-963C-D9435F22CEF2}" type="datetimeFigureOut">
              <a:rPr lang="en-IN" smtClean="0"/>
              <a:t>08-09-2024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02AFE5C-1C5F-4EC1-86D3-4C4BD9393999}" type="slidenum">
              <a:rPr lang="en-IN" smtClean="0"/>
              <a:t>‹#›</a:t>
            </a:fld>
            <a:endParaRPr lang="en-IN" dirty="0"/>
          </a:p>
        </p:txBody>
      </p:sp>
    </p:spTree>
    <p:extLst>
      <p:ext uri="{BB962C8B-B14F-4D97-AF65-F5344CB8AC3E}">
        <p14:creationId xmlns:p14="http://schemas.microsoft.com/office/powerpoint/2010/main" val="308962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CF307D-F290-4C26-963C-D9435F22CEF2}" type="datetimeFigureOut">
              <a:rPr lang="en-IN" smtClean="0"/>
              <a:t>08-09-2024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2AFE5C-1C5F-4EC1-86D3-4C4BD9393999}" type="slidenum">
              <a:rPr lang="en-IN" smtClean="0"/>
              <a:t>‹#›</a:t>
            </a:fld>
            <a:endParaRPr lang="en-IN" dirty="0"/>
          </a:p>
        </p:txBody>
      </p:sp>
    </p:spTree>
    <p:extLst>
      <p:ext uri="{BB962C8B-B14F-4D97-AF65-F5344CB8AC3E}">
        <p14:creationId xmlns:p14="http://schemas.microsoft.com/office/powerpoint/2010/main" val="2704143453"/>
      </p:ext>
    </p:extLst>
  </p:cSld>
  <p:clrMap bg1="lt1" tx1="dk1" bg2="lt2" tx2="dk2" accent1="accent1" accent2="accent2" accent3="accent3" accent4="accent4" accent5="accent5" accent6="accent6" hlink="hlink" folHlink="folHlink"/>
  <p:sldLayoutIdLst>
    <p:sldLayoutId id="2147484227" r:id="rId1"/>
    <p:sldLayoutId id="2147484228" r:id="rId2"/>
    <p:sldLayoutId id="2147484229" r:id="rId3"/>
    <p:sldLayoutId id="2147484230" r:id="rId4"/>
    <p:sldLayoutId id="2147484231" r:id="rId5"/>
    <p:sldLayoutId id="2147484232" r:id="rId6"/>
    <p:sldLayoutId id="2147484233" r:id="rId7"/>
    <p:sldLayoutId id="2147484234" r:id="rId8"/>
    <p:sldLayoutId id="2147484235" r:id="rId9"/>
    <p:sldLayoutId id="2147484236" r:id="rId10"/>
    <p:sldLayoutId id="2147484237" r:id="rId11"/>
    <p:sldLayoutId id="2147484238" r:id="rId12"/>
    <p:sldLayoutId id="2147484239" r:id="rId13"/>
    <p:sldLayoutId id="2147484240" r:id="rId14"/>
    <p:sldLayoutId id="2147484241" r:id="rId15"/>
    <p:sldLayoutId id="21474842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hformachines.com/2/"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searchleap.com/building-a-better-national-innovation-system-through-effective-knowledge-sharing-a-case-of-croatia/knowledge-sharing-image-cropped_10/"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ngall.com/solution-png/"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solution-png/download/36791"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ngall.com/knowledge-png/"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en/view-image.php?image=117459&amp;picture=library-road-sig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idea-light-bulb-lit-bright-lights-1651681/"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basementdesigner.com/basement-finishing-102/light-bulb-idea/"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binoculars-search-see-to-find-1015265/"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oisestate.pressbooks.pub/typesofent/chapter/chapter-2-the-foundations-of-business/"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freesvg.org/users19434"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key-solution-response-access-1020134/"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xfuel.com/en/search?q=solute"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wow-amazed-surprised-exclamation-1301673/"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EA52-873C-6CE0-BEEE-2278D06F4278}"/>
              </a:ext>
            </a:extLst>
          </p:cNvPr>
          <p:cNvSpPr>
            <a:spLocks noGrp="1"/>
          </p:cNvSpPr>
          <p:nvPr>
            <p:ph type="ctrTitle"/>
          </p:nvPr>
        </p:nvSpPr>
        <p:spPr>
          <a:xfrm>
            <a:off x="1507067" y="2404534"/>
            <a:ext cx="7657253" cy="1646302"/>
          </a:xfrm>
        </p:spPr>
        <p:txBody>
          <a:bodyPr>
            <a:normAutofit/>
          </a:bodyPr>
          <a:lstStyle/>
          <a:p>
            <a:r>
              <a:rPr lang="en-IN" sz="4400" dirty="0"/>
              <a:t>Employee Data Analysis Using Excel   </a:t>
            </a:r>
          </a:p>
        </p:txBody>
      </p:sp>
      <p:sp>
        <p:nvSpPr>
          <p:cNvPr id="3" name="Subtitle 2">
            <a:extLst>
              <a:ext uri="{FF2B5EF4-FFF2-40B4-BE49-F238E27FC236}">
                <a16:creationId xmlns:a16="http://schemas.microsoft.com/office/drawing/2014/main" id="{A90C3430-6B56-D96E-A002-A957B53BF546}"/>
              </a:ext>
            </a:extLst>
          </p:cNvPr>
          <p:cNvSpPr>
            <a:spLocks noGrp="1"/>
          </p:cNvSpPr>
          <p:nvPr>
            <p:ph type="subTitle" idx="1"/>
          </p:nvPr>
        </p:nvSpPr>
        <p:spPr>
          <a:xfrm>
            <a:off x="2493106" y="3795252"/>
            <a:ext cx="8561746" cy="1248696"/>
          </a:xfrm>
        </p:spPr>
        <p:txBody>
          <a:bodyPr>
            <a:noAutofit/>
          </a:bodyPr>
          <a:lstStyle/>
          <a:p>
            <a:pPr algn="l"/>
            <a:r>
              <a:rPr lang="en-IN" sz="1600" b="1" dirty="0">
                <a:solidFill>
                  <a:schemeClr val="tx1"/>
                </a:solidFill>
                <a:latin typeface="Times New Roman" panose="02020603050405020304" pitchFamily="18" charset="0"/>
                <a:cs typeface="Times New Roman" panose="02020603050405020304" pitchFamily="18" charset="0"/>
              </a:rPr>
              <a:t>STUDENT NAME:S.MUTHAMIL SELVI</a:t>
            </a:r>
          </a:p>
          <a:p>
            <a:pPr algn="l"/>
            <a:r>
              <a:rPr lang="en-IN" sz="1600" b="1" dirty="0">
                <a:solidFill>
                  <a:schemeClr val="tx1"/>
                </a:solidFill>
                <a:latin typeface="Times New Roman" panose="02020603050405020304" pitchFamily="18" charset="0"/>
                <a:cs typeface="Times New Roman" panose="02020603050405020304" pitchFamily="18" charset="0"/>
              </a:rPr>
              <a:t>REGISTERNO:122200494/asunm123122200494</a:t>
            </a:r>
          </a:p>
          <a:p>
            <a:pPr algn="l"/>
            <a:r>
              <a:rPr lang="en-IN" sz="1600" b="1" dirty="0">
                <a:solidFill>
                  <a:schemeClr val="tx1"/>
                </a:solidFill>
                <a:latin typeface="Times New Roman" panose="02020603050405020304" pitchFamily="18" charset="0"/>
                <a:cs typeface="Times New Roman" panose="02020603050405020304" pitchFamily="18" charset="0"/>
              </a:rPr>
              <a:t>DEPARTMENT:B.COM(CS) CORPORATE SECRETARYSHIP</a:t>
            </a:r>
          </a:p>
          <a:p>
            <a:pPr algn="l"/>
            <a:r>
              <a:rPr lang="en-IN" sz="1600" b="1" dirty="0">
                <a:solidFill>
                  <a:schemeClr val="tx1"/>
                </a:solidFill>
                <a:latin typeface="Times New Roman" panose="02020603050405020304" pitchFamily="18" charset="0"/>
                <a:cs typeface="Times New Roman" panose="02020603050405020304" pitchFamily="18" charset="0"/>
              </a:rPr>
              <a:t>COLLEGE:MOHAMED SATHAK COLLEGE OF ARTS AND SCIENCE</a:t>
            </a:r>
          </a:p>
        </p:txBody>
      </p:sp>
      <p:pic>
        <p:nvPicPr>
          <p:cNvPr id="15" name="Picture 14">
            <a:extLst>
              <a:ext uri="{FF2B5EF4-FFF2-40B4-BE49-F238E27FC236}">
                <a16:creationId xmlns:a16="http://schemas.microsoft.com/office/drawing/2014/main" id="{06881194-1082-48A4-276B-91DC5259A9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49022" y="313190"/>
            <a:ext cx="4518451" cy="2488950"/>
          </a:xfrm>
          <a:prstGeom prst="rect">
            <a:avLst/>
          </a:prstGeom>
        </p:spPr>
      </p:pic>
    </p:spTree>
    <p:extLst>
      <p:ext uri="{BB962C8B-B14F-4D97-AF65-F5344CB8AC3E}">
        <p14:creationId xmlns:p14="http://schemas.microsoft.com/office/powerpoint/2010/main" val="137791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D289-1449-030C-3A9F-2000C8CD2BB9}"/>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8D83150C-27D3-5375-97F3-3468653872BE}"/>
              </a:ext>
            </a:extLst>
          </p:cNvPr>
          <p:cNvSpPr>
            <a:spLocks noGrp="1"/>
          </p:cNvSpPr>
          <p:nvPr>
            <p:ph idx="1"/>
          </p:nvPr>
        </p:nvSpPr>
        <p:spPr>
          <a:xfrm>
            <a:off x="677334" y="1958587"/>
            <a:ext cx="8596668" cy="4520871"/>
          </a:xfrm>
        </p:spPr>
        <p:txBody>
          <a:bodyPr>
            <a:normAutofit fontScale="85000" lnSpcReduction="20000"/>
          </a:bodyPr>
          <a:lstStyle/>
          <a:p>
            <a:r>
              <a:rPr lang="en-IN" sz="2800" b="1" dirty="0">
                <a:solidFill>
                  <a:schemeClr val="accent2">
                    <a:lumMod val="50000"/>
                  </a:schemeClr>
                </a:solidFill>
              </a:rPr>
              <a:t>Data collection</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First I login my Naan mudhalvan id and went to Edu-net dashboard.</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From there I download “Employee data set”.</a:t>
            </a:r>
          </a:p>
          <a:p>
            <a:pPr marL="0" indent="0">
              <a:buNone/>
            </a:pPr>
            <a:r>
              <a:rPr lang="en-IN" u="sng"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Though I’m doing the Employee performance analysis I collected;</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EMP-ID</a:t>
            </a:r>
            <a:r>
              <a:rPr lang="en-IN" dirty="0">
                <a:latin typeface="Times New Roman" panose="02020603050405020304" pitchFamily="18" charset="0"/>
                <a:cs typeface="Times New Roman" panose="02020603050405020304" pitchFamily="18" charset="0"/>
              </a:rPr>
              <a:t> :For employee reference.</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EMPLOYEE FIRST AND LAST NAME: </a:t>
            </a:r>
            <a:r>
              <a:rPr lang="en-IN" dirty="0">
                <a:latin typeface="Times New Roman" panose="02020603050405020304" pitchFamily="18" charset="0"/>
                <a:cs typeface="Times New Roman" panose="02020603050405020304" pitchFamily="18" charset="0"/>
              </a:rPr>
              <a:t>For identifying their performance.</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BUSINESS UNIT: </a:t>
            </a:r>
            <a:r>
              <a:rPr lang="en-IN" dirty="0">
                <a:latin typeface="Times New Roman" panose="02020603050405020304" pitchFamily="18" charset="0"/>
                <a:cs typeface="Times New Roman" panose="02020603050405020304" pitchFamily="18" charset="0"/>
              </a:rPr>
              <a:t>To ascertain their working sector.</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EMPLOYEE STATUS : </a:t>
            </a:r>
            <a:r>
              <a:rPr lang="en-IN" dirty="0">
                <a:latin typeface="Times New Roman" panose="02020603050405020304" pitchFamily="18" charset="0"/>
                <a:cs typeface="Times New Roman" panose="02020603050405020304" pitchFamily="18" charset="0"/>
              </a:rPr>
              <a:t>To know whether there are active or future start. </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EMPLOYEE TYPE:  </a:t>
            </a:r>
            <a:r>
              <a:rPr lang="en-IN" dirty="0">
                <a:latin typeface="Times New Roman" panose="02020603050405020304" pitchFamily="18" charset="0"/>
                <a:cs typeface="Times New Roman" panose="02020603050405020304" pitchFamily="18" charset="0"/>
              </a:rPr>
              <a:t>Is to find whether there are working for full time or parttime or contract.</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GENDER CODE : </a:t>
            </a:r>
            <a:r>
              <a:rPr lang="en-IN" dirty="0">
                <a:latin typeface="Times New Roman" panose="02020603050405020304" pitchFamily="18" charset="0"/>
                <a:cs typeface="Times New Roman" panose="02020603050405020304" pitchFamily="18" charset="0"/>
              </a:rPr>
              <a:t>To access their sex.</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PERFORMANCE SCORE : </a:t>
            </a:r>
            <a:r>
              <a:rPr lang="en-IN" dirty="0">
                <a:latin typeface="Times New Roman" panose="02020603050405020304" pitchFamily="18" charset="0"/>
                <a:cs typeface="Times New Roman" panose="02020603050405020304" pitchFamily="18" charset="0"/>
              </a:rPr>
              <a:t>It is calculated to judge his skills whether he/she wants to improve or not.</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EMPLOYEE CURRENT RATING: </a:t>
            </a:r>
            <a:r>
              <a:rPr lang="en-IN" dirty="0">
                <a:latin typeface="Times New Roman" panose="02020603050405020304" pitchFamily="18" charset="0"/>
                <a:cs typeface="Times New Roman" panose="02020603050405020304" pitchFamily="18" charset="0"/>
              </a:rPr>
              <a:t>This helps us to acknowledge his/her talent using these ratings.</a:t>
            </a: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PERFOMANCE LEVEL: </a:t>
            </a:r>
            <a:r>
              <a:rPr lang="en-IN" dirty="0">
                <a:latin typeface="Times New Roman" panose="02020603050405020304" pitchFamily="18" charset="0"/>
                <a:cs typeface="Times New Roman" panose="02020603050405020304" pitchFamily="18" charset="0"/>
              </a:rPr>
              <a:t>This is derivate to know the  rank of the employees</a:t>
            </a:r>
          </a:p>
          <a:p>
            <a:pPr marL="0" indent="0">
              <a:buNone/>
            </a:pPr>
            <a:endParaRPr lang="en-IN" u="sng" dirty="0"/>
          </a:p>
          <a:p>
            <a:pPr marL="285750" indent="-285750">
              <a:buFont typeface="Wingdings" panose="05000000000000000000" pitchFamily="2" charset="2"/>
              <a:buChar char="v"/>
            </a:pPr>
            <a:endParaRPr lang="en-IN" dirty="0"/>
          </a:p>
          <a:p>
            <a:endParaRPr lang="en-IN" dirty="0"/>
          </a:p>
        </p:txBody>
      </p:sp>
      <p:pic>
        <p:nvPicPr>
          <p:cNvPr id="5" name="Picture 4">
            <a:extLst>
              <a:ext uri="{FF2B5EF4-FFF2-40B4-BE49-F238E27FC236}">
                <a16:creationId xmlns:a16="http://schemas.microsoft.com/office/drawing/2014/main" id="{E133D810-0594-851D-0217-D04C7888A17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03640" y="1"/>
            <a:ext cx="2448232" cy="1958586"/>
          </a:xfrm>
          <a:prstGeom prst="rect">
            <a:avLst/>
          </a:prstGeom>
        </p:spPr>
      </p:pic>
    </p:spTree>
    <p:extLst>
      <p:ext uri="{BB962C8B-B14F-4D97-AF65-F5344CB8AC3E}">
        <p14:creationId xmlns:p14="http://schemas.microsoft.com/office/powerpoint/2010/main" val="349881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86E1-4689-1DB7-8006-1A4C28264BD2}"/>
              </a:ext>
            </a:extLst>
          </p:cNvPr>
          <p:cNvSpPr>
            <a:spLocks noGrp="1"/>
          </p:cNvSpPr>
          <p:nvPr>
            <p:ph type="title"/>
          </p:nvPr>
        </p:nvSpPr>
        <p:spPr/>
        <p:txBody>
          <a:bodyPr>
            <a:normAutofit fontScale="90000"/>
          </a:bodyPr>
          <a:lstStyle/>
          <a:p>
            <a:pPr marL="285750" indent="-285750">
              <a:buFont typeface="Wingdings" panose="05000000000000000000" pitchFamily="2" charset="2"/>
              <a:buChar char="ü"/>
            </a:pPr>
            <a:r>
              <a:rPr lang="en-IN" sz="2400" b="1" dirty="0">
                <a:solidFill>
                  <a:schemeClr val="accent2">
                    <a:lumMod val="50000"/>
                  </a:schemeClr>
                </a:solidFill>
              </a:rPr>
              <a:t>Data Cleaning</a:t>
            </a:r>
            <a:br>
              <a:rPr lang="en-IN" sz="2400" b="1" dirty="0">
                <a:solidFill>
                  <a:schemeClr val="accent2">
                    <a:lumMod val="50000"/>
                  </a:schemeClr>
                </a:solidFill>
              </a:rPr>
            </a:br>
            <a:r>
              <a:rPr lang="en-IN" sz="1800" i="1" dirty="0">
                <a:solidFill>
                  <a:schemeClr val="accent3">
                    <a:lumMod val="50000"/>
                  </a:schemeClr>
                </a:solidFill>
              </a:rPr>
              <a:t>Here I done two things, First I figure out missing or blank column ,then I filter those blanks.</a:t>
            </a:r>
            <a:br>
              <a:rPr lang="en-IN" sz="1800" i="1" dirty="0">
                <a:solidFill>
                  <a:schemeClr val="accent3">
                    <a:lumMod val="50000"/>
                  </a:schemeClr>
                </a:solidFill>
              </a:rPr>
            </a:br>
            <a:br>
              <a:rPr lang="en-IN" sz="1800" i="1" dirty="0">
                <a:solidFill>
                  <a:schemeClr val="accent3">
                    <a:lumMod val="50000"/>
                  </a:schemeClr>
                </a:solidFill>
              </a:rPr>
            </a:br>
            <a:br>
              <a:rPr lang="en-IN" sz="1800" i="1" dirty="0">
                <a:solidFill>
                  <a:schemeClr val="accent3">
                    <a:lumMod val="50000"/>
                  </a:schemeClr>
                </a:solidFill>
              </a:rPr>
            </a:br>
            <a:r>
              <a:rPr lang="en-IN" sz="1800" b="1" u="sng" dirty="0">
                <a:solidFill>
                  <a:schemeClr val="tx1"/>
                </a:solidFill>
              </a:rPr>
              <a:t>STEPS TO IDENTIFY MIISING VALUES:  </a:t>
            </a:r>
            <a:br>
              <a:rPr lang="en-IN" sz="1800" b="1" dirty="0"/>
            </a:br>
            <a:r>
              <a:rPr lang="en-IN" sz="1800" b="1" dirty="0"/>
              <a:t>      </a:t>
            </a:r>
            <a:br>
              <a:rPr lang="en-IN" sz="1800" b="1" dirty="0"/>
            </a:br>
            <a:r>
              <a:rPr lang="en-IN" sz="1800" b="1" dirty="0">
                <a:solidFill>
                  <a:schemeClr val="tx1"/>
                </a:solidFill>
              </a:rPr>
              <a:t>1.</a:t>
            </a:r>
            <a:r>
              <a:rPr lang="en-IN" sz="1800" dirty="0">
                <a:solidFill>
                  <a:schemeClr val="tx1"/>
                </a:solidFill>
              </a:rPr>
              <a:t>Select the whole row which you figure it out .</a:t>
            </a:r>
            <a:br>
              <a:rPr lang="en-IN" sz="1800" dirty="0">
                <a:solidFill>
                  <a:schemeClr val="tx1"/>
                </a:solidFill>
              </a:rPr>
            </a:br>
            <a:r>
              <a:rPr lang="en-IN" sz="1800" dirty="0">
                <a:solidFill>
                  <a:schemeClr val="tx1"/>
                </a:solidFill>
              </a:rPr>
              <a:t>                              </a:t>
            </a:r>
            <a:br>
              <a:rPr lang="en-IN" sz="1800" dirty="0">
                <a:solidFill>
                  <a:schemeClr val="tx1"/>
                </a:solidFill>
              </a:rPr>
            </a:br>
            <a:r>
              <a:rPr lang="en-IN" sz="1800" dirty="0">
                <a:solidFill>
                  <a:schemeClr val="tx1"/>
                </a:solidFill>
              </a:rPr>
              <a:t>2.select conditional formatting .</a:t>
            </a:r>
            <a:br>
              <a:rPr lang="en-IN" sz="1800" dirty="0">
                <a:solidFill>
                  <a:schemeClr val="tx1"/>
                </a:solidFill>
              </a:rPr>
            </a:br>
            <a:br>
              <a:rPr lang="en-IN" sz="1800" dirty="0">
                <a:solidFill>
                  <a:schemeClr val="tx1"/>
                </a:solidFill>
              </a:rPr>
            </a:br>
            <a:r>
              <a:rPr lang="en-IN" sz="1800" dirty="0">
                <a:solidFill>
                  <a:schemeClr val="tx1"/>
                </a:solidFill>
              </a:rPr>
              <a:t>3.Select highlight cells rules and click more rules.</a:t>
            </a:r>
            <a:br>
              <a:rPr lang="en-IN" sz="1800" dirty="0">
                <a:solidFill>
                  <a:schemeClr val="tx1"/>
                </a:solidFill>
              </a:rPr>
            </a:br>
            <a:br>
              <a:rPr lang="en-IN" sz="1800" dirty="0">
                <a:solidFill>
                  <a:schemeClr val="tx1"/>
                </a:solidFill>
              </a:rPr>
            </a:br>
            <a:r>
              <a:rPr lang="en-IN" sz="1800" dirty="0">
                <a:solidFill>
                  <a:schemeClr val="tx1"/>
                </a:solidFill>
              </a:rPr>
              <a:t>4.Choose blank from format cells  and choose colours and press ok .</a:t>
            </a:r>
            <a:br>
              <a:rPr lang="en-IN" sz="1800" dirty="0">
                <a:solidFill>
                  <a:schemeClr val="tx1"/>
                </a:solidFill>
              </a:rPr>
            </a:br>
            <a:br>
              <a:rPr lang="en-IN" sz="1800" dirty="0"/>
            </a:br>
            <a:r>
              <a:rPr lang="en-IN" sz="1800" b="1" u="sng" dirty="0">
                <a:solidFill>
                  <a:schemeClr val="tx1"/>
                </a:solidFill>
              </a:rPr>
              <a:t>STEPS TO REMOVE THISE BLANK USING FILTER:</a:t>
            </a:r>
            <a:br>
              <a:rPr lang="en-IN" sz="1800" b="1" u="sng" dirty="0">
                <a:solidFill>
                  <a:schemeClr val="tx1"/>
                </a:solidFill>
              </a:rPr>
            </a:br>
            <a:br>
              <a:rPr lang="en-IN" sz="1800" b="1" dirty="0">
                <a:solidFill>
                  <a:schemeClr val="tx1"/>
                </a:solidFill>
              </a:rPr>
            </a:br>
            <a:r>
              <a:rPr lang="en-IN" sz="1800" b="1" dirty="0">
                <a:solidFill>
                  <a:schemeClr val="tx1"/>
                </a:solidFill>
              </a:rPr>
              <a:t>1.</a:t>
            </a:r>
            <a:r>
              <a:rPr lang="en-IN" sz="1800" dirty="0">
                <a:solidFill>
                  <a:schemeClr val="tx1"/>
                </a:solidFill>
              </a:rPr>
              <a:t>Search for sort and filter and select filter.</a:t>
            </a:r>
            <a:br>
              <a:rPr lang="en-IN" sz="1800" dirty="0">
                <a:solidFill>
                  <a:schemeClr val="tx1"/>
                </a:solidFill>
              </a:rPr>
            </a:br>
            <a:br>
              <a:rPr lang="en-IN" sz="1800" dirty="0">
                <a:solidFill>
                  <a:schemeClr val="tx1"/>
                </a:solidFill>
              </a:rPr>
            </a:br>
            <a:r>
              <a:rPr lang="en-IN" sz="1800" dirty="0">
                <a:solidFill>
                  <a:schemeClr val="tx1"/>
                </a:solidFill>
              </a:rPr>
              <a:t>2.There will be small arrow on the selected row click that and choose filter by colour.</a:t>
            </a:r>
            <a:br>
              <a:rPr lang="en-IN" sz="1800" dirty="0">
                <a:solidFill>
                  <a:schemeClr val="tx1"/>
                </a:solidFill>
              </a:rPr>
            </a:br>
            <a:br>
              <a:rPr lang="en-IN" sz="1800" dirty="0">
                <a:solidFill>
                  <a:schemeClr val="tx1"/>
                </a:solidFill>
              </a:rPr>
            </a:br>
            <a:r>
              <a:rPr lang="en-IN" sz="1800" dirty="0">
                <a:solidFill>
                  <a:schemeClr val="tx1"/>
                </a:solidFill>
              </a:rPr>
              <a:t>3.Then press no fill to remove the blanks.</a:t>
            </a:r>
            <a:br>
              <a:rPr lang="en-IN" sz="1050" dirty="0"/>
            </a:br>
            <a:br>
              <a:rPr lang="en-IN" sz="1800" b="1" dirty="0">
                <a:solidFill>
                  <a:schemeClr val="tx1"/>
                </a:solidFill>
              </a:rPr>
            </a:br>
            <a:br>
              <a:rPr lang="en-IN" sz="1800" b="1" dirty="0"/>
            </a:br>
            <a:br>
              <a:rPr lang="en-IN" sz="1800" dirty="0"/>
            </a:br>
            <a:br>
              <a:rPr lang="en-IN" sz="1800" i="1" dirty="0">
                <a:solidFill>
                  <a:schemeClr val="accent3">
                    <a:lumMod val="50000"/>
                  </a:schemeClr>
                </a:solidFill>
              </a:rPr>
            </a:br>
            <a:br>
              <a:rPr lang="en-IN" b="1" dirty="0"/>
            </a:br>
            <a:endParaRPr lang="en-IN" dirty="0"/>
          </a:p>
        </p:txBody>
      </p:sp>
      <p:pic>
        <p:nvPicPr>
          <p:cNvPr id="5" name="Content Placeholder 4">
            <a:extLst>
              <a:ext uri="{FF2B5EF4-FFF2-40B4-BE49-F238E27FC236}">
                <a16:creationId xmlns:a16="http://schemas.microsoft.com/office/drawing/2014/main" id="{DB3B49B9-1367-5178-6D94-ED843A46B28F}"/>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26688" y="2774888"/>
            <a:ext cx="2387119" cy="2152713"/>
          </a:xfrm>
        </p:spPr>
      </p:pic>
    </p:spTree>
    <p:extLst>
      <p:ext uri="{BB962C8B-B14F-4D97-AF65-F5344CB8AC3E}">
        <p14:creationId xmlns:p14="http://schemas.microsoft.com/office/powerpoint/2010/main" val="382509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5EF2-38CA-1B9B-14C4-F764C4E47D1E}"/>
              </a:ext>
            </a:extLst>
          </p:cNvPr>
          <p:cNvSpPr>
            <a:spLocks noGrp="1"/>
          </p:cNvSpPr>
          <p:nvPr>
            <p:ph type="title"/>
          </p:nvPr>
        </p:nvSpPr>
        <p:spPr/>
        <p:txBody>
          <a:bodyPr>
            <a:normAutofit fontScale="90000"/>
          </a:bodyPr>
          <a:lstStyle/>
          <a:p>
            <a:r>
              <a:rPr lang="en-IN" sz="2400" dirty="0">
                <a:solidFill>
                  <a:schemeClr val="accent2">
                    <a:lumMod val="50000"/>
                  </a:schemeClr>
                </a:solidFill>
              </a:rPr>
              <a:t>Performance level:</a:t>
            </a:r>
            <a:br>
              <a:rPr lang="en-IN" sz="2400" dirty="0">
                <a:solidFill>
                  <a:schemeClr val="accent2">
                    <a:lumMod val="50000"/>
                  </a:schemeClr>
                </a:solidFill>
              </a:rPr>
            </a:br>
            <a:br>
              <a:rPr lang="en-IN" sz="2400" dirty="0">
                <a:solidFill>
                  <a:schemeClr val="accent2">
                    <a:lumMod val="50000"/>
                  </a:schemeClr>
                </a:solidFill>
              </a:rPr>
            </a:br>
            <a:r>
              <a:rPr lang="en-IN" sz="1800" dirty="0">
                <a:solidFill>
                  <a:schemeClr val="tx1"/>
                </a:solidFill>
              </a:rPr>
              <a:t>Performance level is calculated using  the data’s in the employees current rating .</a:t>
            </a:r>
            <a:br>
              <a:rPr lang="en-IN" sz="1800" dirty="0">
                <a:solidFill>
                  <a:schemeClr val="tx1"/>
                </a:solidFill>
              </a:rPr>
            </a:br>
            <a:br>
              <a:rPr lang="en-IN" sz="1800" dirty="0">
                <a:solidFill>
                  <a:schemeClr val="tx1"/>
                </a:solidFill>
              </a:rPr>
            </a:br>
            <a:br>
              <a:rPr lang="en-IN" sz="1800" b="1" dirty="0">
                <a:solidFill>
                  <a:schemeClr val="tx1"/>
                </a:solidFill>
              </a:rPr>
            </a:br>
            <a:r>
              <a:rPr lang="en-IN" sz="1800" b="1" u="sng" dirty="0">
                <a:solidFill>
                  <a:schemeClr val="tx1"/>
                </a:solidFill>
              </a:rPr>
              <a:t>I DONE THROUGH THESE STEPS:</a:t>
            </a:r>
            <a:br>
              <a:rPr lang="en-IN" sz="1800" b="1" u="sng" dirty="0">
                <a:solidFill>
                  <a:schemeClr val="tx1"/>
                </a:solidFill>
              </a:rPr>
            </a:br>
            <a:br>
              <a:rPr lang="en-IN" sz="1800" b="1" u="sng" dirty="0">
                <a:solidFill>
                  <a:schemeClr val="tx1"/>
                </a:solidFill>
              </a:rPr>
            </a:br>
            <a:r>
              <a:rPr lang="en-IN" sz="1800" b="1" dirty="0">
                <a:solidFill>
                  <a:schemeClr val="tx1"/>
                </a:solidFill>
              </a:rPr>
              <a:t>Step 1: </a:t>
            </a:r>
            <a:r>
              <a:rPr lang="en-IN" sz="1800" dirty="0">
                <a:solidFill>
                  <a:schemeClr val="tx1"/>
                </a:solidFill>
              </a:rPr>
              <a:t>Choose the appropriate column</a:t>
            </a:r>
            <a:br>
              <a:rPr lang="en-IN" sz="1800" dirty="0">
                <a:solidFill>
                  <a:schemeClr val="tx1"/>
                </a:solidFill>
              </a:rPr>
            </a:br>
            <a:br>
              <a:rPr lang="en-IN" sz="1800" dirty="0">
                <a:solidFill>
                  <a:schemeClr val="tx1"/>
                </a:solidFill>
              </a:rPr>
            </a:br>
            <a:r>
              <a:rPr lang="en-IN" sz="1800" dirty="0">
                <a:solidFill>
                  <a:schemeClr val="tx1"/>
                </a:solidFill>
              </a:rPr>
              <a:t>Step 2: And type IFS formula to calculated all.</a:t>
            </a:r>
            <a:br>
              <a:rPr lang="en-IN" sz="1800" dirty="0">
                <a:solidFill>
                  <a:schemeClr val="tx1"/>
                </a:solidFill>
              </a:rPr>
            </a:br>
            <a:br>
              <a:rPr lang="en-IN" sz="1800" dirty="0">
                <a:solidFill>
                  <a:schemeClr val="tx1"/>
                </a:solidFill>
              </a:rPr>
            </a:br>
            <a:r>
              <a:rPr lang="en-IN" sz="1800" dirty="0">
                <a:solidFill>
                  <a:schemeClr val="tx1"/>
                </a:solidFill>
              </a:rPr>
              <a:t>Step 3: Type equal to and select the row and enter &gt;= number…..</a:t>
            </a:r>
            <a:br>
              <a:rPr lang="en-IN" sz="1800" dirty="0">
                <a:solidFill>
                  <a:schemeClr val="tx1"/>
                </a:solidFill>
              </a:rPr>
            </a:br>
            <a:br>
              <a:rPr lang="en-IN" sz="1800" dirty="0">
                <a:solidFill>
                  <a:schemeClr val="tx1"/>
                </a:solidFill>
              </a:rPr>
            </a:br>
            <a:r>
              <a:rPr lang="en-IN" sz="1800" dirty="0">
                <a:solidFill>
                  <a:schemeClr val="tx1"/>
                </a:solidFill>
              </a:rPr>
              <a:t>Step 4: Finally type “TRUE”,”LOW” and press entre to get results.</a:t>
            </a:r>
            <a:br>
              <a:rPr lang="en-IN" sz="1800" dirty="0">
                <a:solidFill>
                  <a:schemeClr val="tx1"/>
                </a:solidFill>
              </a:rPr>
            </a:br>
            <a:br>
              <a:rPr lang="en-IN" sz="1800" dirty="0">
                <a:solidFill>
                  <a:schemeClr val="tx1"/>
                </a:solidFill>
              </a:rPr>
            </a:br>
            <a:endParaRPr lang="en-IN" sz="1800" dirty="0">
              <a:solidFill>
                <a:schemeClr val="tx1"/>
              </a:solidFill>
            </a:endParaRPr>
          </a:p>
        </p:txBody>
      </p:sp>
      <p:pic>
        <p:nvPicPr>
          <p:cNvPr id="5" name="Content Placeholder 4">
            <a:extLst>
              <a:ext uri="{FF2B5EF4-FFF2-40B4-BE49-F238E27FC236}">
                <a16:creationId xmlns:a16="http://schemas.microsoft.com/office/drawing/2014/main" id="{AE55F4BD-9900-96EE-B5F6-D7547183809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86595" y="0"/>
            <a:ext cx="2989096" cy="2225559"/>
          </a:xfrm>
        </p:spPr>
      </p:pic>
    </p:spTree>
    <p:extLst>
      <p:ext uri="{BB962C8B-B14F-4D97-AF65-F5344CB8AC3E}">
        <p14:creationId xmlns:p14="http://schemas.microsoft.com/office/powerpoint/2010/main" val="887124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2385-64B9-D5E6-BDB3-BBFF833BC269}"/>
              </a:ext>
            </a:extLst>
          </p:cNvPr>
          <p:cNvSpPr>
            <a:spLocks noGrp="1"/>
          </p:cNvSpPr>
          <p:nvPr>
            <p:ph type="title"/>
          </p:nvPr>
        </p:nvSpPr>
        <p:spPr>
          <a:xfrm>
            <a:off x="687166" y="137652"/>
            <a:ext cx="8596668" cy="1320800"/>
          </a:xfrm>
        </p:spPr>
        <p:txBody>
          <a:bodyPr>
            <a:normAutofit fontScale="90000"/>
          </a:bodyPr>
          <a:lstStyle/>
          <a:p>
            <a:r>
              <a:rPr lang="en-IN" sz="2400" dirty="0">
                <a:solidFill>
                  <a:schemeClr val="accent2">
                    <a:lumMod val="50000"/>
                  </a:schemeClr>
                </a:solidFill>
              </a:rPr>
              <a:t>Summary of Pivot table:</a:t>
            </a:r>
            <a:br>
              <a:rPr lang="en-IN" sz="2400" dirty="0">
                <a:solidFill>
                  <a:schemeClr val="accent2">
                    <a:lumMod val="50000"/>
                  </a:schemeClr>
                </a:solidFill>
              </a:rPr>
            </a:br>
            <a:br>
              <a:rPr lang="en-IN" sz="2400" dirty="0">
                <a:solidFill>
                  <a:schemeClr val="accent2">
                    <a:lumMod val="50000"/>
                  </a:schemeClr>
                </a:solidFill>
              </a:rPr>
            </a:br>
            <a:r>
              <a:rPr lang="en-IN" sz="1800" b="1" u="sng" dirty="0">
                <a:solidFill>
                  <a:schemeClr val="tx1"/>
                </a:solidFill>
              </a:rPr>
              <a:t>I PREPARE THE PIVOT TABLE FORM THE FOLLOWING MANNER:</a:t>
            </a:r>
            <a:br>
              <a:rPr lang="en-IN" sz="1800" b="1" u="sng" dirty="0">
                <a:solidFill>
                  <a:schemeClr val="tx1"/>
                </a:solidFill>
              </a:rPr>
            </a:br>
            <a:br>
              <a:rPr lang="en-IN" sz="1800" b="1" dirty="0">
                <a:solidFill>
                  <a:schemeClr val="tx1"/>
                </a:solidFill>
              </a:rPr>
            </a:br>
            <a:r>
              <a:rPr lang="en-IN" sz="1800" dirty="0">
                <a:solidFill>
                  <a:schemeClr val="tx1"/>
                </a:solidFill>
              </a:rPr>
              <a:t>First, I consider “BUSINESS UNIT” as my rows.</a:t>
            </a:r>
            <a:br>
              <a:rPr lang="en-IN" sz="1800" dirty="0">
                <a:solidFill>
                  <a:schemeClr val="tx1"/>
                </a:solidFill>
              </a:rPr>
            </a:br>
            <a:br>
              <a:rPr lang="en-IN" sz="1800" dirty="0">
                <a:solidFill>
                  <a:schemeClr val="tx1"/>
                </a:solidFill>
              </a:rPr>
            </a:br>
            <a:r>
              <a:rPr lang="en-IN" sz="1800" dirty="0">
                <a:solidFill>
                  <a:schemeClr val="tx1"/>
                </a:solidFill>
              </a:rPr>
              <a:t>Secondly, I drag the “PERFORMANCE LEVEL” in column.</a:t>
            </a:r>
            <a:br>
              <a:rPr lang="en-IN" sz="1800" dirty="0">
                <a:solidFill>
                  <a:schemeClr val="tx1"/>
                </a:solidFill>
              </a:rPr>
            </a:br>
            <a:br>
              <a:rPr lang="en-IN" sz="1800" dirty="0">
                <a:solidFill>
                  <a:schemeClr val="tx1"/>
                </a:solidFill>
              </a:rPr>
            </a:br>
            <a:r>
              <a:rPr lang="en-IN" sz="1800" dirty="0">
                <a:solidFill>
                  <a:schemeClr val="tx1"/>
                </a:solidFill>
              </a:rPr>
              <a:t>Next, I drop “GENDER CODE” in filter</a:t>
            </a:r>
            <a:br>
              <a:rPr lang="en-IN" sz="1800" dirty="0">
                <a:solidFill>
                  <a:schemeClr val="tx1"/>
                </a:solidFill>
              </a:rPr>
            </a:br>
            <a:br>
              <a:rPr lang="en-IN" sz="1800" dirty="0">
                <a:solidFill>
                  <a:schemeClr val="tx1"/>
                </a:solidFill>
              </a:rPr>
            </a:br>
            <a:r>
              <a:rPr lang="en-IN" sz="1800" dirty="0">
                <a:solidFill>
                  <a:schemeClr val="tx1"/>
                </a:solidFill>
              </a:rPr>
              <a:t>If we want a specific data use “slicer”</a:t>
            </a:r>
            <a:br>
              <a:rPr lang="en-IN" sz="1800" dirty="0">
                <a:solidFill>
                  <a:schemeClr val="tx1"/>
                </a:solidFill>
              </a:rPr>
            </a:br>
            <a:br>
              <a:rPr lang="en-IN" sz="1800" dirty="0">
                <a:solidFill>
                  <a:schemeClr val="tx1"/>
                </a:solidFill>
              </a:rPr>
            </a:br>
            <a:r>
              <a:rPr lang="en-IN" sz="1800" dirty="0">
                <a:solidFill>
                  <a:schemeClr val="tx1"/>
                </a:solidFill>
              </a:rPr>
              <a:t>I choose “EMPLOYEE STATUS” using slicer.</a:t>
            </a:r>
            <a:br>
              <a:rPr lang="en-IN" sz="1800" dirty="0">
                <a:solidFill>
                  <a:schemeClr val="tx1"/>
                </a:solidFill>
              </a:rPr>
            </a:br>
            <a:br>
              <a:rPr lang="en-IN" sz="1800" dirty="0">
                <a:solidFill>
                  <a:schemeClr val="tx1"/>
                </a:solidFill>
              </a:rPr>
            </a:br>
            <a:r>
              <a:rPr lang="en-IN" sz="2700" dirty="0">
                <a:solidFill>
                  <a:schemeClr val="accent2">
                    <a:lumMod val="50000"/>
                  </a:schemeClr>
                </a:solidFill>
              </a:rPr>
              <a:t>Visualization:</a:t>
            </a:r>
            <a:br>
              <a:rPr lang="en-IN" sz="2700" dirty="0">
                <a:solidFill>
                  <a:schemeClr val="accent2">
                    <a:lumMod val="50000"/>
                  </a:schemeClr>
                </a:solidFill>
              </a:rPr>
            </a:br>
            <a:r>
              <a:rPr lang="en-IN" sz="1800" dirty="0">
                <a:solidFill>
                  <a:schemeClr val="tx1"/>
                </a:solidFill>
              </a:rPr>
              <a:t>The process of showing data in pictorial form is called visualization.</a:t>
            </a:r>
            <a:br>
              <a:rPr lang="en-IN" sz="1800" dirty="0">
                <a:solidFill>
                  <a:schemeClr val="tx1"/>
                </a:solidFill>
              </a:rPr>
            </a:br>
            <a:br>
              <a:rPr lang="en-IN" sz="1800" dirty="0">
                <a:solidFill>
                  <a:schemeClr val="tx1"/>
                </a:solidFill>
              </a:rPr>
            </a:br>
            <a:r>
              <a:rPr lang="en-IN" sz="1800" b="1" u="sng" dirty="0">
                <a:solidFill>
                  <a:schemeClr val="tx1"/>
                </a:solidFill>
              </a:rPr>
              <a:t>I done through few steps</a:t>
            </a:r>
            <a:r>
              <a:rPr lang="en-IN" sz="1800" u="sng" dirty="0">
                <a:solidFill>
                  <a:schemeClr val="tx1"/>
                </a:solidFill>
              </a:rPr>
              <a:t>:</a:t>
            </a:r>
            <a:br>
              <a:rPr lang="en-IN" sz="1800" dirty="0">
                <a:solidFill>
                  <a:schemeClr val="tx1"/>
                </a:solidFill>
              </a:rPr>
            </a:br>
            <a:br>
              <a:rPr lang="en-IN" sz="1800" dirty="0">
                <a:solidFill>
                  <a:schemeClr val="tx1"/>
                </a:solidFill>
              </a:rPr>
            </a:br>
            <a:r>
              <a:rPr lang="en-IN" sz="1800" dirty="0">
                <a:solidFill>
                  <a:schemeClr val="tx1"/>
                </a:solidFill>
              </a:rPr>
              <a:t>Go to insert and select recommended chart.</a:t>
            </a:r>
            <a:br>
              <a:rPr lang="en-IN" sz="1800" dirty="0">
                <a:solidFill>
                  <a:schemeClr val="tx1"/>
                </a:solidFill>
              </a:rPr>
            </a:br>
            <a:r>
              <a:rPr lang="en-IN" sz="1800" dirty="0">
                <a:solidFill>
                  <a:schemeClr val="tx1"/>
                </a:solidFill>
              </a:rPr>
              <a:t>Select the chart which ever you like and click ok.</a:t>
            </a:r>
            <a:br>
              <a:rPr lang="en-IN" sz="1800" dirty="0">
                <a:solidFill>
                  <a:schemeClr val="tx1"/>
                </a:solidFill>
              </a:rPr>
            </a:br>
            <a:r>
              <a:rPr lang="en-IN" sz="1800" dirty="0">
                <a:solidFill>
                  <a:schemeClr val="tx1"/>
                </a:solidFill>
              </a:rPr>
              <a:t>Add title by pressing the pressing the plus symbol on the top corner of the chart.</a:t>
            </a:r>
            <a:br>
              <a:rPr lang="en-IN" sz="1800" dirty="0">
                <a:solidFill>
                  <a:schemeClr val="tx1"/>
                </a:solidFill>
              </a:rPr>
            </a:br>
            <a:r>
              <a:rPr lang="en-IN" sz="1800" dirty="0">
                <a:solidFill>
                  <a:schemeClr val="tx1"/>
                </a:solidFill>
              </a:rPr>
              <a:t>Add trend lines like the previous step.</a:t>
            </a:r>
            <a:br>
              <a:rPr lang="en-IN" sz="1800" dirty="0">
                <a:solidFill>
                  <a:schemeClr val="tx1"/>
                </a:solidFill>
              </a:rPr>
            </a:br>
            <a:br>
              <a:rPr lang="en-IN" sz="1800" dirty="0">
                <a:solidFill>
                  <a:schemeClr val="tx1"/>
                </a:solidFill>
              </a:rPr>
            </a:br>
            <a:endParaRPr lang="en-IN" sz="1800" dirty="0">
              <a:solidFill>
                <a:schemeClr val="tx1"/>
              </a:solidFill>
            </a:endParaRPr>
          </a:p>
        </p:txBody>
      </p:sp>
      <p:pic>
        <p:nvPicPr>
          <p:cNvPr id="5" name="Content Placeholder 4">
            <a:extLst>
              <a:ext uri="{FF2B5EF4-FFF2-40B4-BE49-F238E27FC236}">
                <a16:creationId xmlns:a16="http://schemas.microsoft.com/office/drawing/2014/main" id="{8C485B1D-2D71-62E1-D02E-0E5DAAD271E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90094" y="2233472"/>
            <a:ext cx="1561363" cy="2391056"/>
          </a:xfrm>
        </p:spPr>
      </p:pic>
    </p:spTree>
    <p:extLst>
      <p:ext uri="{BB962C8B-B14F-4D97-AF65-F5344CB8AC3E}">
        <p14:creationId xmlns:p14="http://schemas.microsoft.com/office/powerpoint/2010/main" val="176725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9351-04D5-5D78-0706-E0500D2C2821}"/>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BAEF2B2F-4DF1-D653-AAA6-93D3DECED2CA}"/>
              </a:ext>
            </a:extLst>
          </p:cNvPr>
          <p:cNvGraphicFramePr>
            <a:graphicFrameLocks noGrp="1"/>
          </p:cNvGraphicFramePr>
          <p:nvPr>
            <p:ph idx="1"/>
            <p:extLst>
              <p:ext uri="{D42A27DB-BD31-4B8C-83A1-F6EECF244321}">
                <p14:modId xmlns:p14="http://schemas.microsoft.com/office/powerpoint/2010/main" val="1070596322"/>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170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8BECF-BADA-27D5-9EB2-997251B9EF1D}"/>
              </a:ext>
            </a:extLst>
          </p:cNvPr>
          <p:cNvSpPr>
            <a:spLocks noGrp="1"/>
          </p:cNvSpPr>
          <p:nvPr>
            <p:ph type="title"/>
          </p:nvPr>
        </p:nvSpPr>
        <p:spPr/>
        <p:txBody>
          <a:bodyPr/>
          <a:lstStyle/>
          <a:p>
            <a:r>
              <a:rPr lang="en-IN" dirty="0"/>
              <a:t>RESULTS</a:t>
            </a:r>
          </a:p>
        </p:txBody>
      </p:sp>
      <p:graphicFrame>
        <p:nvGraphicFramePr>
          <p:cNvPr id="4" name="Content Placeholder 3">
            <a:extLst>
              <a:ext uri="{FF2B5EF4-FFF2-40B4-BE49-F238E27FC236}">
                <a16:creationId xmlns:a16="http://schemas.microsoft.com/office/drawing/2014/main" id="{3FF13CF7-4F31-0CD5-3ABB-8871B6CFDC8A}"/>
              </a:ext>
            </a:extLst>
          </p:cNvPr>
          <p:cNvGraphicFramePr>
            <a:graphicFrameLocks noGrp="1"/>
          </p:cNvGraphicFramePr>
          <p:nvPr>
            <p:ph idx="1"/>
            <p:extLst>
              <p:ext uri="{D42A27DB-BD31-4B8C-83A1-F6EECF244321}">
                <p14:modId xmlns:p14="http://schemas.microsoft.com/office/powerpoint/2010/main" val="466903265"/>
              </p:ext>
            </p:extLst>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2133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B5A6-7845-8E73-8D25-FEAB9585329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E6CB3BC-D6D6-D3E3-8AAF-DC3C0DE27028}"/>
              </a:ext>
            </a:extLst>
          </p:cNvPr>
          <p:cNvSpPr>
            <a:spLocks noGrp="1"/>
          </p:cNvSpPr>
          <p:nvPr>
            <p:ph idx="1"/>
          </p:nvPr>
        </p:nvSpPr>
        <p:spPr/>
        <p:txBody>
          <a:bodyPr/>
          <a:lstStyle/>
          <a:p>
            <a:r>
              <a:rPr lang="en-US" dirty="0"/>
              <a:t>In the pivot chart/graph medium level  has shown a steady performance level. By focusing on the identified areas for improvement and leveraging available support, they can further enhance their contributions and achieve greater success.</a:t>
            </a:r>
          </a:p>
          <a:p>
            <a:endParaRPr lang="en-US" dirty="0"/>
          </a:p>
          <a:p>
            <a:endParaRPr lang="en-IN" dirty="0"/>
          </a:p>
        </p:txBody>
      </p:sp>
      <p:graphicFrame>
        <p:nvGraphicFramePr>
          <p:cNvPr id="4" name="Chart 3">
            <a:extLst>
              <a:ext uri="{FF2B5EF4-FFF2-40B4-BE49-F238E27FC236}">
                <a16:creationId xmlns:a16="http://schemas.microsoft.com/office/drawing/2014/main" id="{F66EC55F-5731-E125-9811-EA869700804A}"/>
              </a:ext>
            </a:extLst>
          </p:cNvPr>
          <p:cNvGraphicFramePr>
            <a:graphicFrameLocks/>
          </p:cNvGraphicFramePr>
          <p:nvPr>
            <p:extLst>
              <p:ext uri="{D42A27DB-BD31-4B8C-83A1-F6EECF244321}">
                <p14:modId xmlns:p14="http://schemas.microsoft.com/office/powerpoint/2010/main" val="153123126"/>
              </p:ext>
            </p:extLst>
          </p:nvPr>
        </p:nvGraphicFramePr>
        <p:xfrm>
          <a:off x="2438400" y="3298162"/>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123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EF3B-35BD-54FF-AA2C-D8FF1118E730}"/>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1809D508-3086-9FE5-D053-68637B3D65DB}"/>
              </a:ext>
            </a:extLst>
          </p:cNvPr>
          <p:cNvSpPr>
            <a:spLocks noGrp="1"/>
          </p:cNvSpPr>
          <p:nvPr>
            <p:ph idx="1"/>
          </p:nvPr>
        </p:nvSpPr>
        <p:spPr/>
        <p:txBody>
          <a:bodyPr/>
          <a:lstStyle/>
          <a:p>
            <a:pPr marL="0" indent="0">
              <a:buNone/>
            </a:pPr>
            <a:r>
              <a:rPr lang="en-IN" dirty="0"/>
              <a:t>Employee Performance Analysis Using Excel</a:t>
            </a:r>
          </a:p>
        </p:txBody>
      </p:sp>
      <p:pic>
        <p:nvPicPr>
          <p:cNvPr id="5" name="Picture 4">
            <a:extLst>
              <a:ext uri="{FF2B5EF4-FFF2-40B4-BE49-F238E27FC236}">
                <a16:creationId xmlns:a16="http://schemas.microsoft.com/office/drawing/2014/main" id="{45BFB793-942D-A966-134C-8503D6784A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9836"/>
          <a:stretch/>
        </p:blipFill>
        <p:spPr>
          <a:xfrm>
            <a:off x="318012" y="4170721"/>
            <a:ext cx="2739820" cy="2613538"/>
          </a:xfrm>
          <a:prstGeom prst="rect">
            <a:avLst/>
          </a:prstGeom>
        </p:spPr>
      </p:pic>
    </p:spTree>
    <p:extLst>
      <p:ext uri="{BB962C8B-B14F-4D97-AF65-F5344CB8AC3E}">
        <p14:creationId xmlns:p14="http://schemas.microsoft.com/office/powerpoint/2010/main" val="241191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AF22-152D-F6BB-895D-50D7DDC2AFF4}"/>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F228D43-DE0E-1A2D-BA4E-A407A39EEA98}"/>
              </a:ext>
            </a:extLst>
          </p:cNvPr>
          <p:cNvSpPr>
            <a:spLocks noGrp="1"/>
          </p:cNvSpPr>
          <p:nvPr>
            <p:ph idx="1"/>
          </p:nvPr>
        </p:nvSpPr>
        <p:spPr>
          <a:xfrm>
            <a:off x="4747889" y="1930400"/>
            <a:ext cx="8596668" cy="3880773"/>
          </a:xfrm>
        </p:spPr>
        <p:txBody>
          <a:bodyPr>
            <a:normAutofit/>
          </a:bodyPr>
          <a:lstStyle/>
          <a:p>
            <a:pPr marL="457200" indent="-457200">
              <a:buFont typeface="+mj-lt"/>
              <a:buAutoNum type="arabicPeriod"/>
            </a:pPr>
            <a:r>
              <a:rPr lang="en-IN" dirty="0"/>
              <a:t>Problem Statement</a:t>
            </a:r>
          </a:p>
          <a:p>
            <a:pPr marL="457200" indent="-457200">
              <a:buFont typeface="+mj-lt"/>
              <a:buAutoNum type="arabicPeriod"/>
            </a:pPr>
            <a:r>
              <a:rPr lang="en-IN" dirty="0"/>
              <a:t>Project Overview</a:t>
            </a:r>
          </a:p>
          <a:p>
            <a:pPr marL="457200" indent="-457200">
              <a:buFont typeface="+mj-lt"/>
              <a:buAutoNum type="arabicPeriod"/>
            </a:pPr>
            <a:r>
              <a:rPr lang="en-IN" dirty="0"/>
              <a:t>End Users</a:t>
            </a:r>
          </a:p>
          <a:p>
            <a:pPr marL="457200" indent="-457200">
              <a:buFont typeface="+mj-lt"/>
              <a:buAutoNum type="arabicPeriod"/>
            </a:pPr>
            <a:r>
              <a:rPr lang="en-IN" dirty="0"/>
              <a:t>Our Solution and Preposition</a:t>
            </a:r>
          </a:p>
          <a:p>
            <a:pPr marL="457200" indent="-457200">
              <a:buFont typeface="+mj-lt"/>
              <a:buAutoNum type="arabicPeriod"/>
            </a:pPr>
            <a:r>
              <a:rPr lang="en-IN" dirty="0"/>
              <a:t>Dataset Description</a:t>
            </a:r>
          </a:p>
          <a:p>
            <a:pPr marL="457200" indent="-457200">
              <a:buFont typeface="+mj-lt"/>
              <a:buAutoNum type="arabicPeriod"/>
            </a:pPr>
            <a:r>
              <a:rPr lang="en-IN" dirty="0"/>
              <a:t>Modelling Approach</a:t>
            </a:r>
          </a:p>
          <a:p>
            <a:pPr marL="457200" indent="-457200">
              <a:buFont typeface="+mj-lt"/>
              <a:buAutoNum type="arabicPeriod"/>
            </a:pPr>
            <a:r>
              <a:rPr lang="en-IN" dirty="0"/>
              <a:t>Results and Discussion</a:t>
            </a:r>
          </a:p>
          <a:p>
            <a:pPr marL="457200" indent="-457200">
              <a:buFont typeface="+mj-lt"/>
              <a:buAutoNum type="arabicPeriod"/>
            </a:pPr>
            <a:r>
              <a:rPr lang="en-IN" dirty="0"/>
              <a:t>Conclusion</a:t>
            </a:r>
          </a:p>
        </p:txBody>
      </p:sp>
      <p:pic>
        <p:nvPicPr>
          <p:cNvPr id="13" name="Picture 12">
            <a:extLst>
              <a:ext uri="{FF2B5EF4-FFF2-40B4-BE49-F238E27FC236}">
                <a16:creationId xmlns:a16="http://schemas.microsoft.com/office/drawing/2014/main" id="{AB6BF212-7C1C-C30A-6573-4D6C47AF9E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7832" y="1662176"/>
            <a:ext cx="4206516" cy="4892879"/>
          </a:xfrm>
          <a:prstGeom prst="rect">
            <a:avLst/>
          </a:prstGeom>
        </p:spPr>
      </p:pic>
    </p:spTree>
    <p:extLst>
      <p:ext uri="{BB962C8B-B14F-4D97-AF65-F5344CB8AC3E}">
        <p14:creationId xmlns:p14="http://schemas.microsoft.com/office/powerpoint/2010/main" val="3785758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8251-0248-465F-D32F-AADF9E95E62C}"/>
              </a:ext>
            </a:extLst>
          </p:cNvPr>
          <p:cNvSpPr>
            <a:spLocks noGrp="1"/>
          </p:cNvSpPr>
          <p:nvPr>
            <p:ph type="title"/>
          </p:nvPr>
        </p:nvSpPr>
        <p:spPr>
          <a:xfrm>
            <a:off x="1534696" y="245807"/>
            <a:ext cx="9520158" cy="1145848"/>
          </a:xfrm>
        </p:spPr>
        <p:txBody>
          <a:bodyPr/>
          <a:lstStyle/>
          <a:p>
            <a:r>
              <a:rPr lang="en-IN" dirty="0"/>
              <a:t>PROBLEM STATMENT</a:t>
            </a:r>
          </a:p>
        </p:txBody>
      </p:sp>
      <p:sp>
        <p:nvSpPr>
          <p:cNvPr id="3" name="Content Placeholder 2">
            <a:extLst>
              <a:ext uri="{FF2B5EF4-FFF2-40B4-BE49-F238E27FC236}">
                <a16:creationId xmlns:a16="http://schemas.microsoft.com/office/drawing/2014/main" id="{BE731354-3E27-C629-2687-EB38F59F8F3E}"/>
              </a:ext>
            </a:extLst>
          </p:cNvPr>
          <p:cNvSpPr>
            <a:spLocks noGrp="1"/>
          </p:cNvSpPr>
          <p:nvPr>
            <p:ph idx="1"/>
          </p:nvPr>
        </p:nvSpPr>
        <p:spPr>
          <a:xfrm>
            <a:off x="1534696" y="1671484"/>
            <a:ext cx="9520158" cy="3794861"/>
          </a:xfrm>
        </p:spPr>
        <p:txBody>
          <a:bodyPr>
            <a:normAutofit fontScale="85000" lnSpcReduction="20000"/>
          </a:bodyPr>
          <a:lstStyle/>
          <a:p>
            <a:r>
              <a:rPr lang="en-US" dirty="0"/>
              <a:t>Employee data analysis using Excel is a valuable tool for organizations to gain insights into workforce management, productivity, and overall organizational health. The analysis helps in making informed decisions about hiring, employee performance, retention, and resource allocation. Here are several key uses of employee data analysis with Excel:</a:t>
            </a:r>
          </a:p>
          <a:p>
            <a:r>
              <a:rPr lang="en-US" dirty="0"/>
              <a:t>1. </a:t>
            </a:r>
            <a:r>
              <a:rPr lang="en-US" b="1" dirty="0"/>
              <a:t>HR and Workforce Management</a:t>
            </a:r>
          </a:p>
          <a:p>
            <a:r>
              <a:rPr lang="en-IN" dirty="0"/>
              <a:t>2. </a:t>
            </a:r>
            <a:r>
              <a:rPr lang="en-IN" b="1" dirty="0"/>
              <a:t>Performance Management</a:t>
            </a:r>
            <a:endParaRPr lang="en-US" b="1" dirty="0"/>
          </a:p>
          <a:p>
            <a:r>
              <a:rPr lang="en-US" dirty="0"/>
              <a:t>3. </a:t>
            </a:r>
            <a:r>
              <a:rPr lang="en-US" b="1" dirty="0"/>
              <a:t>Compensation and Benefits Analysis</a:t>
            </a:r>
          </a:p>
          <a:p>
            <a:r>
              <a:rPr lang="en-IN" dirty="0"/>
              <a:t>4. </a:t>
            </a:r>
            <a:r>
              <a:rPr lang="en-IN" b="1" dirty="0"/>
              <a:t>Training and Development</a:t>
            </a:r>
          </a:p>
          <a:p>
            <a:r>
              <a:rPr lang="en-US" dirty="0"/>
              <a:t>5. </a:t>
            </a:r>
            <a:r>
              <a:rPr lang="en-US" b="1" dirty="0"/>
              <a:t>Recruitment and Onboarding Analysis</a:t>
            </a:r>
          </a:p>
          <a:p>
            <a:r>
              <a:rPr lang="en-IN" dirty="0"/>
              <a:t>6. </a:t>
            </a:r>
            <a:r>
              <a:rPr lang="en-IN" b="1" dirty="0"/>
              <a:t>Diversity and Inclusion</a:t>
            </a:r>
          </a:p>
          <a:p>
            <a:r>
              <a:rPr lang="en-IN" dirty="0"/>
              <a:t>7. </a:t>
            </a:r>
            <a:r>
              <a:rPr lang="en-IN" b="1" dirty="0"/>
              <a:t>Forecasting and Planning</a:t>
            </a:r>
          </a:p>
          <a:p>
            <a:r>
              <a:rPr lang="en-IN" dirty="0"/>
              <a:t>8. </a:t>
            </a:r>
            <a:r>
              <a:rPr lang="en-IN" b="1" dirty="0"/>
              <a:t>Visualizing Trends</a:t>
            </a:r>
          </a:p>
          <a:p>
            <a:r>
              <a:rPr lang="en-US" dirty="0"/>
              <a:t>9. </a:t>
            </a:r>
            <a:r>
              <a:rPr lang="en-US" b="1" dirty="0"/>
              <a:t>Compliance and Legal Reporting</a:t>
            </a:r>
            <a:endParaRPr lang="en-IN" dirty="0"/>
          </a:p>
        </p:txBody>
      </p:sp>
      <p:pic>
        <p:nvPicPr>
          <p:cNvPr id="4" name="Picture 3">
            <a:extLst>
              <a:ext uri="{FF2B5EF4-FFF2-40B4-BE49-F238E27FC236}">
                <a16:creationId xmlns:a16="http://schemas.microsoft.com/office/drawing/2014/main" id="{CA3513C8-22AA-D485-AC0D-5E9BCA1113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07570" y="3568914"/>
            <a:ext cx="3080791" cy="3241063"/>
          </a:xfrm>
          <a:prstGeom prst="rect">
            <a:avLst/>
          </a:prstGeom>
        </p:spPr>
      </p:pic>
    </p:spTree>
    <p:extLst>
      <p:ext uri="{BB962C8B-B14F-4D97-AF65-F5344CB8AC3E}">
        <p14:creationId xmlns:p14="http://schemas.microsoft.com/office/powerpoint/2010/main" val="485783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CD2D-FCB9-340A-B127-DEC1E4006AA7}"/>
              </a:ext>
            </a:extLst>
          </p:cNvPr>
          <p:cNvSpPr>
            <a:spLocks noGrp="1"/>
          </p:cNvSpPr>
          <p:nvPr>
            <p:ph type="title"/>
          </p:nvPr>
        </p:nvSpPr>
        <p:spPr>
          <a:xfrm>
            <a:off x="1335921" y="361121"/>
            <a:ext cx="9520158" cy="1049235"/>
          </a:xfrm>
        </p:spPr>
        <p:txBody>
          <a:bodyPr/>
          <a:lstStyle/>
          <a:p>
            <a:r>
              <a:rPr lang="en-IN" dirty="0"/>
              <a:t>PROJECT OVERVIEW</a:t>
            </a:r>
          </a:p>
        </p:txBody>
      </p:sp>
      <p:sp>
        <p:nvSpPr>
          <p:cNvPr id="6" name="Rectangle 3">
            <a:extLst>
              <a:ext uri="{FF2B5EF4-FFF2-40B4-BE49-F238E27FC236}">
                <a16:creationId xmlns:a16="http://schemas.microsoft.com/office/drawing/2014/main" id="{72BA7E7D-D35C-8E28-2A2C-941A9E3C7730}"/>
              </a:ext>
            </a:extLst>
          </p:cNvPr>
          <p:cNvSpPr>
            <a:spLocks noGrp="1" noChangeArrowheads="1"/>
          </p:cNvSpPr>
          <p:nvPr>
            <p:ph idx="1"/>
          </p:nvPr>
        </p:nvSpPr>
        <p:spPr bwMode="auto">
          <a:xfrm>
            <a:off x="293301" y="1026897"/>
            <a:ext cx="1176271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Employee data analysis using Excel helps organizations make informed decisions about their workforce by analyzing key HR metrics. This process involves gathering and processing employee data to identify trends and patterns in performance, turnover, compensation, and other key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Key uses of employee data analysis in Excel include: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Performance Management:</a:t>
            </a:r>
            <a:r>
              <a:rPr kumimoji="0" lang="en-US" altLang="en-US" sz="1600" b="0" i="0" u="none" strike="noStrike" cap="none" normalizeH="0" baseline="0" dirty="0">
                <a:ln>
                  <a:noFill/>
                </a:ln>
                <a:solidFill>
                  <a:schemeClr val="tx1"/>
                </a:solidFill>
                <a:effectLst/>
                <a:latin typeface="Arial" panose="020B0604020202020204" pitchFamily="34" charset="0"/>
              </a:rPr>
              <a:t> Tracking employee KPIs, productivity, and goal achievement.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Turnover and Retention:</a:t>
            </a:r>
            <a:r>
              <a:rPr kumimoji="0" lang="en-US" altLang="en-US" sz="1600" b="0" i="0" u="none" strike="noStrike" cap="none" normalizeH="0" baseline="0" dirty="0">
                <a:ln>
                  <a:noFill/>
                </a:ln>
                <a:solidFill>
                  <a:schemeClr val="tx1"/>
                </a:solidFill>
                <a:effectLst/>
                <a:latin typeface="Arial" panose="020B0604020202020204" pitchFamily="34" charset="0"/>
              </a:rPr>
              <a:t> Analyzing attrition rates, reasons for leaving, and strategies to improve retention.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Compensation Analysis:</a:t>
            </a:r>
            <a:r>
              <a:rPr kumimoji="0" lang="en-US" altLang="en-US" sz="1600" b="0" i="0" u="none" strike="noStrike" cap="none" normalizeH="0" baseline="0" dirty="0">
                <a:ln>
                  <a:noFill/>
                </a:ln>
                <a:solidFill>
                  <a:schemeClr val="tx1"/>
                </a:solidFill>
                <a:effectLst/>
                <a:latin typeface="Arial" panose="020B0604020202020204" pitchFamily="34" charset="0"/>
              </a:rPr>
              <a:t> Evaluating salary trends, pay equity, bonuses, and overtime.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Recruitment Metrics:</a:t>
            </a:r>
            <a:r>
              <a:rPr kumimoji="0" lang="en-US" altLang="en-US" sz="1600" b="0" i="0" u="none" strike="noStrike" cap="none" normalizeH="0" baseline="0" dirty="0">
                <a:ln>
                  <a:noFill/>
                </a:ln>
                <a:solidFill>
                  <a:schemeClr val="tx1"/>
                </a:solidFill>
                <a:effectLst/>
                <a:latin typeface="Arial" panose="020B0604020202020204" pitchFamily="34" charset="0"/>
              </a:rPr>
              <a:t> Assessing time-to-hire, cost-per-hire, and new hire performance.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Absenteeism:</a:t>
            </a:r>
            <a:r>
              <a:rPr kumimoji="0" lang="en-US" altLang="en-US" sz="1600" b="0" i="0" u="none" strike="noStrike" cap="none" normalizeH="0" baseline="0" dirty="0">
                <a:ln>
                  <a:noFill/>
                </a:ln>
                <a:solidFill>
                  <a:schemeClr val="tx1"/>
                </a:solidFill>
                <a:effectLst/>
                <a:latin typeface="Arial" panose="020B0604020202020204" pitchFamily="34" charset="0"/>
              </a:rPr>
              <a:t> Monitoring patterns in employee attendance and leave.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1600" b="0" i="0" u="none" strike="noStrike" cap="none" normalizeH="0" baseline="0" dirty="0">
                <a:ln>
                  <a:noFill/>
                </a:ln>
                <a:solidFill>
                  <a:schemeClr val="tx1"/>
                </a:solidFill>
                <a:effectLst/>
                <a:latin typeface="Arial" panose="020B0604020202020204" pitchFamily="34" charset="0"/>
              </a:rPr>
              <a:t> Tracking diversity across demographics such as age, gender, and ethnicity.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 and Development:</a:t>
            </a:r>
            <a:r>
              <a:rPr kumimoji="0" lang="en-US" altLang="en-US" sz="1600" b="0" i="0" u="none" strike="noStrike" cap="none" normalizeH="0" baseline="0" dirty="0">
                <a:ln>
                  <a:noFill/>
                </a:ln>
                <a:solidFill>
                  <a:schemeClr val="tx1"/>
                </a:solidFill>
                <a:effectLst/>
                <a:latin typeface="Arial" panose="020B0604020202020204" pitchFamily="34" charset="0"/>
              </a:rPr>
              <a:t> Evaluating the effectiveness of training programs and identifying skill gaps.</a:t>
            </a:r>
            <a:endParaRPr lang="en-US" altLang="en-US" sz="16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Key tools and techniques used: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Excel formulas</a:t>
            </a:r>
            <a:r>
              <a:rPr kumimoji="0" lang="en-US" altLang="en-US" sz="1600" b="0" i="0" u="none" strike="noStrike" cap="none" normalizeH="0" baseline="0" dirty="0">
                <a:ln>
                  <a:noFill/>
                </a:ln>
                <a:solidFill>
                  <a:schemeClr val="tx1"/>
                </a:solidFill>
                <a:effectLst/>
                <a:latin typeface="Arial" panose="020B0604020202020204" pitchFamily="34" charset="0"/>
              </a:rPr>
              <a:t> (e.g., </a:t>
            </a:r>
            <a:r>
              <a:rPr kumimoji="0" lang="en-US" altLang="en-US" sz="1600" b="0" i="0" u="none" strike="noStrike" cap="none" normalizeH="0" baseline="0" dirty="0">
                <a:ln>
                  <a:noFill/>
                </a:ln>
                <a:solidFill>
                  <a:schemeClr val="tx1"/>
                </a:solidFill>
                <a:effectLst/>
                <a:latin typeface="Arial Unicode MS"/>
              </a:rPr>
              <a:t>SUMIF</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COUNTIF</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AVERAGE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VLOOKUP</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PivotTables and Pivot Charts</a:t>
            </a:r>
            <a:r>
              <a:rPr kumimoji="0" lang="en-US" altLang="en-US" sz="1600" b="0" i="0" u="none" strike="noStrike" cap="none" normalizeH="0" baseline="0" dirty="0">
                <a:ln>
                  <a:noFill/>
                </a:ln>
                <a:solidFill>
                  <a:schemeClr val="tx1"/>
                </a:solidFill>
                <a:effectLst/>
                <a:latin typeface="Arial" panose="020B0604020202020204" pitchFamily="34" charset="0"/>
              </a:rPr>
              <a:t> for data summarization.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 using charts, graphs, and dashboards.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By leveraging these techniques, companies can uncover actionable insights that improve workforce management, enhance employee satisfaction, and optimize HR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072CEB0-B5F1-C18A-88A1-7F23877F5F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9446" y="140329"/>
            <a:ext cx="886568" cy="886568"/>
          </a:xfrm>
          <a:prstGeom prst="rect">
            <a:avLst/>
          </a:prstGeom>
        </p:spPr>
      </p:pic>
    </p:spTree>
    <p:extLst>
      <p:ext uri="{BB962C8B-B14F-4D97-AF65-F5344CB8AC3E}">
        <p14:creationId xmlns:p14="http://schemas.microsoft.com/office/powerpoint/2010/main" val="46767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CE11-12AA-0F7D-26C4-6FFF5D7AA690}"/>
              </a:ext>
            </a:extLst>
          </p:cNvPr>
          <p:cNvSpPr>
            <a:spLocks noGrp="1"/>
          </p:cNvSpPr>
          <p:nvPr>
            <p:ph type="title"/>
          </p:nvPr>
        </p:nvSpPr>
        <p:spPr/>
        <p:txBody>
          <a:bodyPr/>
          <a:lstStyle/>
          <a:p>
            <a:r>
              <a:rPr lang="en-IN" dirty="0"/>
              <a:t>WHO ARE THE END USERS?</a:t>
            </a:r>
          </a:p>
        </p:txBody>
      </p:sp>
      <p:sp>
        <p:nvSpPr>
          <p:cNvPr id="3" name="Content Placeholder 2">
            <a:extLst>
              <a:ext uri="{FF2B5EF4-FFF2-40B4-BE49-F238E27FC236}">
                <a16:creationId xmlns:a16="http://schemas.microsoft.com/office/drawing/2014/main" id="{55C664DD-89C5-55F8-5609-EEFF4291A89F}"/>
              </a:ext>
            </a:extLst>
          </p:cNvPr>
          <p:cNvSpPr>
            <a:spLocks noGrp="1"/>
          </p:cNvSpPr>
          <p:nvPr>
            <p:ph idx="1"/>
          </p:nvPr>
        </p:nvSpPr>
        <p:spPr/>
        <p:txBody>
          <a:bodyPr>
            <a:normAutofit lnSpcReduction="10000"/>
          </a:bodyPr>
          <a:lstStyle/>
          <a:p>
            <a:r>
              <a:rPr lang="en-US" dirty="0"/>
              <a:t>The </a:t>
            </a:r>
            <a:r>
              <a:rPr lang="en-US" b="1" dirty="0"/>
              <a:t>end users</a:t>
            </a:r>
            <a:r>
              <a:rPr lang="en-US" dirty="0"/>
              <a:t> of employee data analysis using Excel are</a:t>
            </a:r>
          </a:p>
          <a:p>
            <a:pPr marL="457200" indent="-457200">
              <a:buAutoNum type="arabicPeriod"/>
            </a:pPr>
            <a:r>
              <a:rPr lang="en-US" b="1" dirty="0"/>
              <a:t>Human Resources (HR) Team</a:t>
            </a:r>
          </a:p>
          <a:p>
            <a:pPr marL="457200" indent="-457200">
              <a:buAutoNum type="arabicPeriod"/>
            </a:pPr>
            <a:r>
              <a:rPr lang="en-US" b="1" dirty="0"/>
              <a:t>Senior Management and Executives</a:t>
            </a:r>
          </a:p>
          <a:p>
            <a:pPr marL="457200" indent="-457200">
              <a:buAutoNum type="arabicPeriod"/>
            </a:pPr>
            <a:r>
              <a:rPr lang="en-US" dirty="0"/>
              <a:t>Department Heads and Line Managers</a:t>
            </a:r>
            <a:endParaRPr lang="en-US" b="1" dirty="0"/>
          </a:p>
          <a:p>
            <a:pPr marL="457200" indent="-457200">
              <a:buAutoNum type="arabicPeriod"/>
            </a:pPr>
            <a:r>
              <a:rPr lang="en-IN" dirty="0"/>
              <a:t>Compensation and Benefits Teams</a:t>
            </a:r>
            <a:endParaRPr lang="en-US" b="1" dirty="0"/>
          </a:p>
          <a:p>
            <a:pPr marL="457200" indent="-457200">
              <a:buAutoNum type="arabicPeriod"/>
            </a:pPr>
            <a:r>
              <a:rPr lang="en-IN" b="1" dirty="0"/>
              <a:t>Finance and Budgeting Teams</a:t>
            </a:r>
            <a:endParaRPr lang="en-US" b="1" dirty="0"/>
          </a:p>
          <a:p>
            <a:pPr marL="457200" indent="-457200">
              <a:buAutoNum type="arabicPeriod"/>
            </a:pPr>
            <a:r>
              <a:rPr lang="en-IN" dirty="0"/>
              <a:t>Diversity and Inclusion Officers</a:t>
            </a:r>
          </a:p>
          <a:p>
            <a:pPr marL="457200" indent="-457200">
              <a:buAutoNum type="arabicPeriod"/>
            </a:pPr>
            <a:r>
              <a:rPr lang="en-IN" dirty="0"/>
              <a:t>IT and Data Analysts</a:t>
            </a:r>
          </a:p>
          <a:p>
            <a:pPr marL="457200" indent="-457200">
              <a:buAutoNum type="arabicPeriod"/>
            </a:pPr>
            <a:r>
              <a:rPr lang="en-IN" dirty="0"/>
              <a:t>Consultants and External Advisors</a:t>
            </a:r>
            <a:endParaRPr lang="en-US" b="1" dirty="0"/>
          </a:p>
          <a:p>
            <a:pPr marL="0" indent="0">
              <a:buNone/>
            </a:pPr>
            <a:r>
              <a:rPr lang="en-US" dirty="0"/>
              <a:t> </a:t>
            </a:r>
            <a:endParaRPr lang="en-US" b="1" dirty="0"/>
          </a:p>
          <a:p>
            <a:pPr marL="457200" indent="-457200">
              <a:buAutoNum type="arabicPeriod"/>
            </a:pPr>
            <a:endParaRPr lang="en-IN" dirty="0"/>
          </a:p>
        </p:txBody>
      </p:sp>
      <p:pic>
        <p:nvPicPr>
          <p:cNvPr id="8" name="Picture 7">
            <a:extLst>
              <a:ext uri="{FF2B5EF4-FFF2-40B4-BE49-F238E27FC236}">
                <a16:creationId xmlns:a16="http://schemas.microsoft.com/office/drawing/2014/main" id="{056BBBA4-8228-9D49-1439-FE730F2675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51814" y="4100975"/>
            <a:ext cx="3847485" cy="2682240"/>
          </a:xfrm>
          <a:prstGeom prst="rect">
            <a:avLst/>
          </a:prstGeom>
        </p:spPr>
      </p:pic>
      <p:pic>
        <p:nvPicPr>
          <p:cNvPr id="17" name="Picture 16">
            <a:extLst>
              <a:ext uri="{FF2B5EF4-FFF2-40B4-BE49-F238E27FC236}">
                <a16:creationId xmlns:a16="http://schemas.microsoft.com/office/drawing/2014/main" id="{116AC7A1-DC4C-96A4-8257-FA43C40D6A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084254" y="-68736"/>
            <a:ext cx="2067560" cy="2067560"/>
          </a:xfrm>
          <a:prstGeom prst="rect">
            <a:avLst/>
          </a:prstGeom>
        </p:spPr>
      </p:pic>
    </p:spTree>
    <p:extLst>
      <p:ext uri="{BB962C8B-B14F-4D97-AF65-F5344CB8AC3E}">
        <p14:creationId xmlns:p14="http://schemas.microsoft.com/office/powerpoint/2010/main" val="374190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0E45-C34B-2A54-417F-4A8D32BFDE34}"/>
              </a:ext>
            </a:extLst>
          </p:cNvPr>
          <p:cNvSpPr>
            <a:spLocks noGrp="1"/>
          </p:cNvSpPr>
          <p:nvPr>
            <p:ph type="title"/>
          </p:nvPr>
        </p:nvSpPr>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48FFF542-65B9-D8F1-6ACE-19BBF7D5D313}"/>
              </a:ext>
            </a:extLst>
          </p:cNvPr>
          <p:cNvSpPr>
            <a:spLocks noGrp="1"/>
          </p:cNvSpPr>
          <p:nvPr>
            <p:ph idx="1"/>
          </p:nvPr>
        </p:nvSpPr>
        <p:spPr>
          <a:xfrm>
            <a:off x="468224" y="1930400"/>
            <a:ext cx="9520158" cy="3136864"/>
          </a:xfrm>
        </p:spPr>
        <p:txBody>
          <a:bodyPr>
            <a:normAutofit fontScale="70000" lnSpcReduction="20000"/>
          </a:bodyPr>
          <a:lstStyle/>
          <a:p>
            <a:pPr marL="0" indent="0">
              <a:buNone/>
            </a:pPr>
            <a:r>
              <a:rPr lang="en-IN" b="1" dirty="0"/>
              <a:t>Filtering – missing values</a:t>
            </a:r>
            <a:r>
              <a:rPr lang="en-IN" dirty="0"/>
              <a:t>:</a:t>
            </a:r>
          </a:p>
          <a:p>
            <a:pPr marL="0" indent="0">
              <a:buNone/>
            </a:pPr>
            <a:r>
              <a:rPr lang="en-IN" dirty="0"/>
              <a:t> </a:t>
            </a:r>
            <a:r>
              <a:rPr lang="en-US" dirty="0"/>
              <a:t>Filtering in Excel helps identify and isolate missing values, allowing for quick data validation and correction.</a:t>
            </a:r>
            <a:endParaRPr lang="en-IN" dirty="0"/>
          </a:p>
          <a:p>
            <a:pPr marL="0" indent="0">
              <a:buNone/>
            </a:pPr>
            <a:r>
              <a:rPr lang="en-IN" b="1" dirty="0"/>
              <a:t>Condition formatting- to find the missing values</a:t>
            </a:r>
          </a:p>
          <a:p>
            <a:pPr marL="0" indent="0">
              <a:buNone/>
            </a:pPr>
            <a:r>
              <a:rPr lang="en-IN" b="1" dirty="0"/>
              <a:t>Filtering – to remove the blank values</a:t>
            </a:r>
          </a:p>
          <a:p>
            <a:pPr marL="0" indent="0">
              <a:buNone/>
            </a:pPr>
            <a:r>
              <a:rPr lang="en-IN" b="1" dirty="0"/>
              <a:t>Formula – to find the performance level values in alphabetical values</a:t>
            </a:r>
          </a:p>
          <a:p>
            <a:pPr marL="0" indent="0">
              <a:buNone/>
            </a:pPr>
            <a:r>
              <a:rPr lang="en-US" dirty="0"/>
              <a:t>In Conditional Formatting, blank values can be highlighted to easily identify empty cells for data validation or further action.</a:t>
            </a:r>
            <a:endParaRPr lang="en-IN" dirty="0"/>
          </a:p>
          <a:p>
            <a:pPr marL="0" indent="0">
              <a:buNone/>
            </a:pPr>
            <a:r>
              <a:rPr lang="en-IN" b="1" dirty="0"/>
              <a:t>Pivot table:</a:t>
            </a:r>
          </a:p>
          <a:p>
            <a:pPr marL="0" indent="0">
              <a:buNone/>
            </a:pPr>
            <a:r>
              <a:rPr lang="en-US" dirty="0"/>
              <a:t>A Pivot Table in Excel is a powerful tool that summarizes, analyzes, and organizes large datasets by allowing dynamic sorting, filtering, and aggregation of data.</a:t>
            </a:r>
            <a:endParaRPr lang="en-IN" dirty="0"/>
          </a:p>
          <a:p>
            <a:pPr marL="0" indent="0">
              <a:buNone/>
            </a:pPr>
            <a:r>
              <a:rPr lang="en-IN" b="1" dirty="0">
                <a:latin typeface="Times New Roman" panose="02020603050405020304" pitchFamily="18" charset="0"/>
                <a:cs typeface="Times New Roman" panose="02020603050405020304" pitchFamily="18" charset="0"/>
              </a:rPr>
              <a:t>Chart/Graph – for data visualization</a:t>
            </a:r>
          </a:p>
          <a:p>
            <a:pPr marL="0" indent="0">
              <a:buNone/>
            </a:pPr>
            <a:r>
              <a:rPr lang="en-US" dirty="0"/>
              <a:t>A chart in Excel visually represents data, making it easier to understand trends, patterns, and comparisons through various graph types like bar, line, pie, and scatter plots.</a:t>
            </a:r>
            <a:endParaRPr lang="en-IN" dirty="0"/>
          </a:p>
          <a:p>
            <a:pPr marL="0" indent="0">
              <a:buNone/>
            </a:pPr>
            <a:endParaRPr lang="en-IN" dirty="0"/>
          </a:p>
        </p:txBody>
      </p:sp>
      <p:pic>
        <p:nvPicPr>
          <p:cNvPr id="7" name="Picture 6">
            <a:extLst>
              <a:ext uri="{FF2B5EF4-FFF2-40B4-BE49-F238E27FC236}">
                <a16:creationId xmlns:a16="http://schemas.microsoft.com/office/drawing/2014/main" id="{2FD65518-1450-3EF3-6BD6-C07CA4E01E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79719" y="419509"/>
            <a:ext cx="1700982" cy="1700982"/>
          </a:xfrm>
          <a:prstGeom prst="rect">
            <a:avLst/>
          </a:prstGeom>
        </p:spPr>
      </p:pic>
    </p:spTree>
    <p:extLst>
      <p:ext uri="{BB962C8B-B14F-4D97-AF65-F5344CB8AC3E}">
        <p14:creationId xmlns:p14="http://schemas.microsoft.com/office/powerpoint/2010/main" val="164443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A6F7-38CA-E9A9-1F74-FB2563ED345F}"/>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3C4B0720-EB7A-E48F-ECD5-9D00AAFB382D}"/>
              </a:ext>
            </a:extLst>
          </p:cNvPr>
          <p:cNvSpPr>
            <a:spLocks noGrp="1"/>
          </p:cNvSpPr>
          <p:nvPr>
            <p:ph idx="1"/>
          </p:nvPr>
        </p:nvSpPr>
        <p:spPr/>
        <p:txBody>
          <a:bodyPr>
            <a:normAutofit/>
          </a:bodyPr>
          <a:lstStyle/>
          <a:p>
            <a:r>
              <a:rPr lang="en-IN" dirty="0"/>
              <a:t>Employee data set- Kaggle </a:t>
            </a:r>
          </a:p>
          <a:p>
            <a:r>
              <a:rPr lang="en-IN" dirty="0"/>
              <a:t>26 features</a:t>
            </a:r>
          </a:p>
          <a:p>
            <a:r>
              <a:rPr lang="en-IN" dirty="0"/>
              <a:t>Feature- 9 features</a:t>
            </a:r>
          </a:p>
          <a:p>
            <a:r>
              <a:rPr lang="en-IN" dirty="0"/>
              <a:t>Employee id</a:t>
            </a:r>
          </a:p>
          <a:p>
            <a:r>
              <a:rPr lang="en-IN" dirty="0"/>
              <a:t>Gender-male, female</a:t>
            </a:r>
          </a:p>
          <a:p>
            <a:r>
              <a:rPr lang="en-IN" dirty="0"/>
              <a:t>Performances</a:t>
            </a:r>
          </a:p>
          <a:p>
            <a:r>
              <a:rPr lang="en-IN" dirty="0"/>
              <a:t>Business unit</a:t>
            </a:r>
          </a:p>
          <a:p>
            <a:r>
              <a:rPr lang="en-IN" dirty="0"/>
              <a:t>Name </a:t>
            </a:r>
          </a:p>
          <a:p>
            <a:r>
              <a:rPr lang="en-IN" dirty="0"/>
              <a:t>Rating- numerical</a:t>
            </a:r>
          </a:p>
        </p:txBody>
      </p:sp>
      <p:pic>
        <p:nvPicPr>
          <p:cNvPr id="7" name="Picture 6">
            <a:extLst>
              <a:ext uri="{FF2B5EF4-FFF2-40B4-BE49-F238E27FC236}">
                <a16:creationId xmlns:a16="http://schemas.microsoft.com/office/drawing/2014/main" id="{7B4041F6-7B99-31FA-508A-7EB3CE84B8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18122" y="1746251"/>
            <a:ext cx="3333750" cy="3181350"/>
          </a:xfrm>
          <a:prstGeom prst="rect">
            <a:avLst/>
          </a:prstGeom>
        </p:spPr>
      </p:pic>
    </p:spTree>
    <p:extLst>
      <p:ext uri="{BB962C8B-B14F-4D97-AF65-F5344CB8AC3E}">
        <p14:creationId xmlns:p14="http://schemas.microsoft.com/office/powerpoint/2010/main" val="350403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460-F538-52B7-C586-37DBEE4EC386}"/>
              </a:ext>
            </a:extLst>
          </p:cNvPr>
          <p:cNvSpPr>
            <a:spLocks noGrp="1"/>
          </p:cNvSpPr>
          <p:nvPr>
            <p:ph type="title"/>
          </p:nvPr>
        </p:nvSpPr>
        <p:spPr/>
        <p:txBody>
          <a:bodyPr/>
          <a:lstStyle/>
          <a:p>
            <a:r>
              <a:rPr lang="en-IN" dirty="0"/>
              <a:t>THE “WOW” IN OUR SOLUTION</a:t>
            </a:r>
          </a:p>
        </p:txBody>
      </p:sp>
      <p:sp>
        <p:nvSpPr>
          <p:cNvPr id="3" name="Content Placeholder 2">
            <a:extLst>
              <a:ext uri="{FF2B5EF4-FFF2-40B4-BE49-F238E27FC236}">
                <a16:creationId xmlns:a16="http://schemas.microsoft.com/office/drawing/2014/main" id="{A686A8B5-3958-0A2B-5C3D-DD3613D8DB35}"/>
              </a:ext>
            </a:extLst>
          </p:cNvPr>
          <p:cNvSpPr>
            <a:spLocks noGrp="1"/>
          </p:cNvSpPr>
          <p:nvPr>
            <p:ph idx="1"/>
          </p:nvPr>
        </p:nvSpPr>
        <p:spPr/>
        <p:txBody>
          <a:bodyPr/>
          <a:lstStyle/>
          <a:p>
            <a:r>
              <a:rPr lang="en-IN" dirty="0"/>
              <a:t>Performance level = IFS(Z8&gt;=5,”VERY    HIGH”,Z8&gt;=4,”HIGH”,Z8&gt;&gt;=3,”MED”,TRUE,”LOW”)</a:t>
            </a:r>
          </a:p>
        </p:txBody>
      </p:sp>
      <p:pic>
        <p:nvPicPr>
          <p:cNvPr id="5" name="Picture 4">
            <a:extLst>
              <a:ext uri="{FF2B5EF4-FFF2-40B4-BE49-F238E27FC236}">
                <a16:creationId xmlns:a16="http://schemas.microsoft.com/office/drawing/2014/main" id="{7158C197-E0AF-4929-3663-B16C73D1406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15381" y="3082413"/>
            <a:ext cx="5034116" cy="3775587"/>
          </a:xfrm>
          <a:prstGeom prst="rect">
            <a:avLst/>
          </a:prstGeom>
        </p:spPr>
      </p:pic>
    </p:spTree>
    <p:extLst>
      <p:ext uri="{BB962C8B-B14F-4D97-AF65-F5344CB8AC3E}">
        <p14:creationId xmlns:p14="http://schemas.microsoft.com/office/powerpoint/2010/main" val="645889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283</TotalTime>
  <Words>1237</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Times New Roman</vt:lpstr>
      <vt:lpstr>Trebuchet MS</vt:lpstr>
      <vt:lpstr>Wingdings</vt:lpstr>
      <vt:lpstr>Wingdings 3</vt:lpstr>
      <vt:lpstr>Facet</vt:lpstr>
      <vt:lpstr>Employee Data Analysis Using Excel   </vt:lpstr>
      <vt:lpstr>PROJECT TITLE</vt:lpstr>
      <vt:lpstr>AGENDA</vt:lpstr>
      <vt:lpstr>PROBLEM STATMENT</vt:lpstr>
      <vt:lpstr>PROJECT OVERVIEW</vt:lpstr>
      <vt:lpstr>WHO ARE THE END USERS?</vt:lpstr>
      <vt:lpstr>OUR SOLUTION AND ITS VALUE PROPOSITION</vt:lpstr>
      <vt:lpstr>Dataset Description</vt:lpstr>
      <vt:lpstr>THE “WOW” IN OUR SOLUTION</vt:lpstr>
      <vt:lpstr>MODELLING</vt:lpstr>
      <vt:lpstr>Data Cleaning Here I done two things, First I figure out missing or blank column ,then I filter those blanks.   STEPS TO IDENTIFY MIISING VALUES:          1.Select the whole row which you figure it out .                                2.select conditional formatting .  3.Select highlight cells rules and click more rules.  4.Choose blank from format cells  and choose colours and press ok .  STEPS TO REMOVE THISE BLANK USING FILTER:  1.Search for sort and filter and select filter.  2.There will be small arrow on the selected row click that and choose filter by colour.  3.Then press no fill to remove the blanks.      </vt:lpstr>
      <vt:lpstr>Performance level:  Performance level is calculated using  the data’s in the employees current rating .   I DONE THROUGH THESE STEPS:  Step 1: Choose the appropriate column  Step 2: And type IFS formula to calculated all.  Step 3: Type equal to and select the row and enter &gt;= number…..  Step 4: Finally type “TRUE”,”LOW” and press entre to get results.  </vt:lpstr>
      <vt:lpstr>Summary of Pivot table:  I PREPARE THE PIVOT TABLE FORM THE FOLLOWING MANNER:  First, I consider “BUSINESS UNIT” as my rows.  Secondly, I drag the “PERFORMANCE LEVEL” in column.  Next, I drop “GENDER CODE” in filter  If we want a specific data use “slicer”  I choose “EMPLOYEE STATUS” using slicer.  Visualization: The process of showing data in pictorial form is called visualization.  I done through few steps:  Go to insert and select recommended chart. Select the chart which ever you like and click ok. Add title by pressing the pressing the plus symbol on the top corner of the chart. Add trend lines like the previous step.  </vt:lpstr>
      <vt:lpstr>RESULTS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 S</dc:creator>
  <cp:lastModifiedBy>Manju S</cp:lastModifiedBy>
  <cp:revision>4</cp:revision>
  <dcterms:created xsi:type="dcterms:W3CDTF">2024-09-08T13:35:23Z</dcterms:created>
  <dcterms:modified xsi:type="dcterms:W3CDTF">2024-09-08T18:18:32Z</dcterms:modified>
</cp:coreProperties>
</file>