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01" d="100"/>
          <a:sy n="101"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42224089"/>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8402300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61727863"/>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31443712"/>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4139343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4542006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6603091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9505992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543494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21061570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4523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23595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14332370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7126392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87785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4"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5"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6"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6859069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4"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2"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1"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9"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7"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8"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55330758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4/8/2024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71480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054278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8570696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206474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4419381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21121285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20078090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326674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0158026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8793806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png"/><Relationship Id="rId3"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image" Target="../media/16.png"/><Relationship Id="rId3"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1358781" y="1080788"/>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67663" y="2257698"/>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295116" y="4041791"/>
            <a:ext cx="2211698"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rPr>
              <a:t>Mukesh M</a:t>
            </a:r>
            <a:endParaRPr lang="en-US" altLang="zh-CN" sz="1100" b="0" i="0" u="none" strike="noStrike" kern="0" cap="none" spc="0" baseline="0">
              <a:solidFill>
                <a:schemeClr val="tx1"/>
              </a:solidFill>
              <a:latin typeface="Arial" pitchFamily="0" charset="0"/>
              <a:ea typeface="Arial" pitchFamily="0" charset="0"/>
              <a:cs typeface="Lucida Sans"/>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4123212050</a:t>
            </a:r>
            <a:r>
              <a:rPr lang="en-US" altLang="zh-CN" sz="1100" b="0" i="0" u="none" strike="noStrike" kern="0" cap="none" spc="0" baseline="0">
                <a:solidFill>
                  <a:schemeClr val="tx1"/>
                </a:solidFill>
                <a:latin typeface="Arial" pitchFamily="0" charset="0"/>
                <a:ea typeface="Arial" pitchFamily="0" charset="0"/>
                <a:cs typeface="Arial" pitchFamily="0" charset="0"/>
              </a:rPr>
              <a:t>24</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1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Sri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Ramanujar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Engineering Collage(4123)</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447548676"/>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Results</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9" name="直线"/>
          <p:cNvSpPr>
            <a:spLocks/>
          </p:cNvSpPr>
          <p:nvPr/>
        </p:nvSpPr>
        <p:spPr>
          <a:xfrm rot="0">
            <a:off x="0" y="4675910"/>
            <a:ext cx="9144000" cy="0"/>
          </a:xfrm>
          <a:prstGeom prst="line"/>
          <a:noFill/>
          <a:ln w="9525" cmpd="sng" cap="flat">
            <a:solidFill>
              <a:srgbClr val="BFBFBF"/>
            </a:solidFill>
            <a:prstDash val="solid"/>
            <a:round/>
          </a:ln>
        </p:spPr>
      </p:sp>
      <p:sp>
        <p:nvSpPr>
          <p:cNvPr id="10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135083" y="1104900"/>
            <a:ext cx="9090312"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 terms of modeling, our project involves designing a comprehensive data model using Django's ORM capabilities to efficiently store and manage user, playlist, song, artist, and album data. This model ensures optimal performance and scalability as the application expands.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075409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4"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15" name="文本框"/>
          <p:cNvSpPr>
            <a:spLocks noGrp="1"/>
          </p:cNvSpPr>
          <p:nvPr>
            <p:ph type="body" idx="1"/>
          </p:nvPr>
        </p:nvSpPr>
        <p:spPr>
          <a:xfrm rot="0">
            <a:off x="311699" y="1389599"/>
            <a:ext cx="8696833" cy="3179400"/>
          </a:xfrm>
          <a:prstGeom prst="rect"/>
          <a:noFill/>
          <a:ln w="12700" cmpd="sng" cap="flat">
            <a:noFill/>
            <a:prstDash val="solid"/>
            <a:round/>
          </a:ln>
        </p:spPr>
        <p:txBody>
          <a:bodyPr vert="horz" wrap="square" lIns="91440" tIns="45720" rIns="91440" bIns="45720" anchor="t" anchorCtr="0">
            <a:prstTxWarp prst="textNoShape"/>
          </a:bodyPr>
          <a:lstStyle/>
          <a:p>
            <a:pPr marL="456946" indent="-304673" algn="l">
              <a:lnSpc>
                <a:spcPct val="115000"/>
              </a:lnSpc>
              <a:spcBef>
                <a:spcPts val="0"/>
              </a:spcBef>
              <a:spcAft>
                <a:spcPts val="0"/>
              </a:spcAft>
              <a:buSzPts val="1200"/>
              <a:buFont typeface="Droid Sans"/>
              <a:buChar char="●"/>
            </a:pPr>
            <a:endParaRPr lang="zh-CN" altLang="en-US" sz="1200" b="0" i="0" u="none" strike="noStrike" kern="0" cap="none" spc="0" baseline="0">
              <a:solidFill>
                <a:srgbClr val="000000"/>
              </a:solidFill>
              <a:latin typeface="Arial" pitchFamily="0" charset="0"/>
              <a:ea typeface="Arial" pitchFamily="0" charset="0"/>
              <a:cs typeface="Lucida Sans"/>
            </a:endParaRPr>
          </a:p>
        </p:txBody>
      </p:sp>
      <p:pic>
        <p:nvPicPr>
          <p:cNvPr id="116" name="图片" descr="A screenshot of a computer&#10;&#10;Description automatically generated"/>
          <p:cNvPicPr>
            <a:picLocks noChangeAspect="1"/>
          </p:cNvPicPr>
          <p:nvPr/>
        </p:nvPicPr>
        <p:blipFill>
          <a:blip r:embed="rId1" cstate="print"/>
          <a:stretch>
            <a:fillRect/>
          </a:stretch>
        </p:blipFill>
        <p:spPr>
          <a:xfrm rot="0">
            <a:off x="151534" y="1066112"/>
            <a:ext cx="8676408" cy="3504844"/>
          </a:xfrm>
          <a:prstGeom prst="rect"/>
          <a:noFill/>
          <a:ln w="12700" cmpd="sng" cap="flat">
            <a:noFill/>
            <a:prstDash val="solid"/>
            <a:miter/>
          </a:ln>
        </p:spPr>
      </p:pic>
    </p:spTree>
    <p:extLst>
      <p:ext uri="{BB962C8B-B14F-4D97-AF65-F5344CB8AC3E}">
        <p14:creationId xmlns:p14="http://schemas.microsoft.com/office/powerpoint/2010/main" val="125093528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sp>
        <p:nvSpPr>
          <p:cNvPr id="127" name="矩形"/>
          <p:cNvSpPr>
            <a:spLocks/>
          </p:cNvSpPr>
          <p:nvPr/>
        </p:nvSpPr>
        <p:spPr>
          <a:xfrm rot="0">
            <a:off x="438149" y="1286741"/>
            <a:ext cx="3184814"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Our "About Us" page serves as a window into the team behind the music web application project.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Here, visitors can learn about our mission, vision, and the values that drive our work.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We provide a brief overview of the project's inception, highlighting the collective passion for music and technology that inspired its creation.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28" name="图片" descr="A screenshot of a computer&#10;&#10;Description automatically generated"/>
          <p:cNvPicPr>
            <a:picLocks noChangeAspect="1"/>
          </p:cNvPicPr>
          <p:nvPr/>
        </p:nvPicPr>
        <p:blipFill>
          <a:blip r:embed="rId1" cstate="print"/>
          <a:stretch>
            <a:fillRect/>
          </a:stretch>
        </p:blipFill>
        <p:spPr>
          <a:xfrm rot="0">
            <a:off x="3686607" y="1147925"/>
            <a:ext cx="3403022" cy="1802066"/>
          </a:xfrm>
          <a:prstGeom prst="rect"/>
          <a:noFill/>
          <a:ln w="12700" cmpd="sng" cap="flat">
            <a:noFill/>
            <a:prstDash val="solid"/>
            <a:miter/>
          </a:ln>
        </p:spPr>
      </p:pic>
      <p:pic>
        <p:nvPicPr>
          <p:cNvPr id="129" name="图片" descr="A screenshot of a computer&#10;&#10;Description automatically generated"/>
          <p:cNvPicPr>
            <a:picLocks noChangeAspect="1"/>
          </p:cNvPicPr>
          <p:nvPr/>
        </p:nvPicPr>
        <p:blipFill>
          <a:blip r:embed="rId2" cstate="print"/>
          <a:stretch>
            <a:fillRect/>
          </a:stretch>
        </p:blipFill>
        <p:spPr>
          <a:xfrm rot="0">
            <a:off x="4972481" y="2946325"/>
            <a:ext cx="3532910" cy="1995780"/>
          </a:xfrm>
          <a:prstGeom prst="rect"/>
          <a:noFill/>
          <a:ln w="12700" cmpd="sng" cap="flat">
            <a:noFill/>
            <a:prstDash val="solid"/>
            <a:miter/>
          </a:ln>
        </p:spPr>
      </p:pic>
    </p:spTree>
    <p:extLst>
      <p:ext uri="{BB962C8B-B14F-4D97-AF65-F5344CB8AC3E}">
        <p14:creationId xmlns:p14="http://schemas.microsoft.com/office/powerpoint/2010/main" val="2236500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1" name="图片" descr="A screenshot of a computer&#10;&#10;Description automatically generated"/>
          <p:cNvPicPr>
            <a:picLocks noChangeAspect="1"/>
          </p:cNvPicPr>
          <p:nvPr/>
        </p:nvPicPr>
        <p:blipFill>
          <a:blip r:embed="rId1" cstate="print"/>
          <a:stretch>
            <a:fillRect/>
          </a:stretch>
        </p:blipFill>
        <p:spPr>
          <a:xfrm rot="0">
            <a:off x="626700" y="1287527"/>
            <a:ext cx="8009659" cy="3243853"/>
          </a:xfrm>
          <a:prstGeom prst="rect"/>
          <a:noFill/>
          <a:ln w="12700" cmpd="sng" cap="flat">
            <a:noFill/>
            <a:prstDash val="solid"/>
            <a:miter/>
          </a:ln>
        </p:spPr>
      </p:pic>
    </p:spTree>
    <p:extLst>
      <p:ext uri="{BB962C8B-B14F-4D97-AF65-F5344CB8AC3E}">
        <p14:creationId xmlns:p14="http://schemas.microsoft.com/office/powerpoint/2010/main" val="21835485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descr="A screenshot of a computer&#10;&#10;Description automatically generated"/>
          <p:cNvPicPr>
            <a:picLocks noChangeAspect="1"/>
          </p:cNvPicPr>
          <p:nvPr/>
        </p:nvPicPr>
        <p:blipFill>
          <a:blip r:embed="rId1" cstate="print"/>
          <a:stretch>
            <a:fillRect/>
          </a:stretch>
        </p:blipFill>
        <p:spPr>
          <a:xfrm rot="0">
            <a:off x="624386" y="1271155"/>
            <a:ext cx="1413895" cy="3086100"/>
          </a:xfrm>
          <a:prstGeom prst="rect"/>
          <a:noFill/>
          <a:ln w="12700" cmpd="sng" cap="flat">
            <a:noFill/>
            <a:prstDash val="solid"/>
            <a:miter/>
          </a:ln>
        </p:spPr>
      </p:pic>
      <p:pic>
        <p:nvPicPr>
          <p:cNvPr id="134" name="图片" descr="A screenshot of a computer&#10;&#10;Description automatically generated"/>
          <p:cNvPicPr>
            <a:picLocks noChangeAspect="1"/>
          </p:cNvPicPr>
          <p:nvPr/>
        </p:nvPicPr>
        <p:blipFill>
          <a:blip r:embed="rId2" cstate="print"/>
          <a:stretch>
            <a:fillRect/>
          </a:stretch>
        </p:blipFill>
        <p:spPr>
          <a:xfrm rot="0">
            <a:off x="3234170" y="1608386"/>
            <a:ext cx="4572000" cy="2569664"/>
          </a:xfrm>
          <a:prstGeom prst="rect"/>
          <a:noFill/>
          <a:ln w="12700" cmpd="sng" cap="flat">
            <a:noFill/>
            <a:prstDash val="solid"/>
            <a:miter/>
          </a:ln>
        </p:spPr>
      </p:pic>
    </p:spTree>
    <p:extLst>
      <p:ext uri="{BB962C8B-B14F-4D97-AF65-F5344CB8AC3E}">
        <p14:creationId xmlns:p14="http://schemas.microsoft.com/office/powerpoint/2010/main" val="68713524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6" name="图片" descr="A screenshot of a computer&#10;&#10;Description automatically generated"/>
          <p:cNvPicPr>
            <a:picLocks noChangeAspect="1"/>
          </p:cNvPicPr>
          <p:nvPr/>
        </p:nvPicPr>
        <p:blipFill>
          <a:blip r:embed="rId1" cstate="print"/>
          <a:stretch>
            <a:fillRect/>
          </a:stretch>
        </p:blipFill>
        <p:spPr>
          <a:xfrm rot="0">
            <a:off x="360435" y="1453606"/>
            <a:ext cx="4069773" cy="2569664"/>
          </a:xfrm>
          <a:prstGeom prst="rect"/>
          <a:noFill/>
          <a:ln w="12700" cmpd="sng" cap="flat">
            <a:noFill/>
            <a:prstDash val="solid"/>
            <a:miter/>
          </a:ln>
        </p:spPr>
      </p:pic>
      <p:pic>
        <p:nvPicPr>
          <p:cNvPr id="137" name="图片" descr="A screenshot of a computer&#10;&#10;Description automatically generated"/>
          <p:cNvPicPr>
            <a:picLocks noChangeAspect="1"/>
          </p:cNvPicPr>
          <p:nvPr/>
        </p:nvPicPr>
        <p:blipFill>
          <a:blip r:embed="rId2" cstate="print"/>
          <a:stretch>
            <a:fillRect/>
          </a:stretch>
        </p:blipFill>
        <p:spPr>
          <a:xfrm rot="0">
            <a:off x="4655344" y="1449981"/>
            <a:ext cx="4416137" cy="2570417"/>
          </a:xfrm>
          <a:prstGeom prst="rect"/>
          <a:noFill/>
          <a:ln w="12700" cmpd="sng" cap="flat">
            <a:noFill/>
            <a:prstDash val="solid"/>
            <a:miter/>
          </a:ln>
        </p:spPr>
      </p:pic>
    </p:spTree>
    <p:extLst>
      <p:ext uri="{BB962C8B-B14F-4D97-AF65-F5344CB8AC3E}">
        <p14:creationId xmlns:p14="http://schemas.microsoft.com/office/powerpoint/2010/main" val="11834159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9" name="矩形"/>
          <p:cNvSpPr>
            <a:spLocks/>
          </p:cNvSpPr>
          <p:nvPr/>
        </p:nvSpPr>
        <p:spPr>
          <a:xfrm rot="0">
            <a:off x="213016" y="1122217"/>
            <a:ext cx="8614061" cy="375487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b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b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Future Enhancements:</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Personalized Recommendations: Implementing machine learning algorithms to analyze user preferences and behavior could enable the generation of personalized music recommendations tailored to each user's taste, increasing user satisfaction and retention.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Collaborative Playlists: Introducing collaborative playlist functionality would enable users to create and curate playlists together with friends or fellow music enthusiasts, fostering a sense of community and collaboration within the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28600" indent="-2286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Lyrics Integration: Integrating a lyrics feature that displays song lyrics alongside the music playback would enhance the user experience, allowing users to sing along, understand the meaning behind the songs, and discover new artists and songs based on lyrical content.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2449045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41" name="直线"/>
          <p:cNvSpPr>
            <a:spLocks/>
          </p:cNvSpPr>
          <p:nvPr/>
        </p:nvSpPr>
        <p:spPr>
          <a:xfrm rot="0">
            <a:off x="0" y="4675910"/>
            <a:ext cx="9144000" cy="0"/>
          </a:xfrm>
          <a:prstGeom prst="line"/>
          <a:noFill/>
          <a:ln w="9525" cmpd="sng" cap="flat">
            <a:solidFill>
              <a:srgbClr val="BFBFBF"/>
            </a:solidFill>
            <a:prstDash val="solid"/>
            <a:round/>
          </a:ln>
        </p:spPr>
      </p:sp>
      <p:sp>
        <p:nvSpPr>
          <p:cNvPr id="14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43" name="矩形"/>
          <p:cNvSpPr>
            <a:spLocks/>
          </p:cNvSpPr>
          <p:nvPr/>
        </p:nvSpPr>
        <p:spPr>
          <a:xfrm rot="0">
            <a:off x="65809" y="1000992"/>
            <a:ext cx="9012380" cy="3108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2726893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7357375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04077" y="3189726"/>
            <a:ext cx="6135846"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MUSIC WEB APPLICATION USING DJANGO FRAMEWORK </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4421106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135082" y="1000991"/>
            <a:ext cx="9012381"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Objective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project aims to develop a user-friendly music web application using Django, focusing on authentication, playlist management, seamless streaming, and intuitive search functionalities.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Method</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Result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The resulting music web application provides users with a seamless and engaging experience, allowing them to create personalized accounts, manage playlists effortlessly, stream music seamlessly, and discover new tracks easily through the search functionality.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Conclusion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Through the effective utilization of Django's features and functionalities, the project demonstrates the capability of the framework in building dynamic and interactive web applications tailored to the modern needs of music enthusiasts.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82690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4805" y="1200150"/>
            <a:ext cx="9010917"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building such platforms from scratch can be daunting due to the complexities involved in managing user authentication, database integration, and multimedia content delivery.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Therefore, there is a pressing need to develop a modern web application using Django that addresses these shortcomings, providing users with a robust, secure, and intuitive platform for discovering, organizing, and streaming music seamlessly.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170065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133619" y="1288693"/>
            <a:ext cx="8831149" cy="2396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project aims to develop a dynamic web application using Django, focused on providing a comprehensive solution for music enthusiasts.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application will offer features such as user authentication, playlist management, music streaming, and search functionality.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Leveraging Django's powerful framework, the project will ensure a seamless user experience by implementing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intuitive navigation, efficient data management, and responsive design.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Through the integration of modern technologies and innovative design principles, the web application will strive to become a go-to platform for users seeking personalized and immersive music experiences online.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628782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直线"/>
          <p:cNvSpPr>
            <a:spLocks/>
          </p:cNvSpPr>
          <p:nvPr/>
        </p:nvSpPr>
        <p:spPr>
          <a:xfrm rot="0">
            <a:off x="0" y="4675910"/>
            <a:ext cx="9144000" cy="0"/>
          </a:xfrm>
          <a:prstGeom prst="line"/>
          <a:noFill/>
          <a:ln w="9525" cmpd="sng" cap="flat">
            <a:solidFill>
              <a:srgbClr val="BFBFBF"/>
            </a:solidFill>
            <a:prstDash val="solid"/>
            <a:round/>
          </a:ln>
        </p:spPr>
      </p:sp>
      <p:sp>
        <p:nvSpPr>
          <p:cNvPr id="7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3463" y="1130878"/>
            <a:ext cx="9064335"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Leveraging Django's robust capabilities, we aim to ensure a smooth and engaging user experience, characterized by streamlined navigation, responsive design, and optimal performance across various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9388783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矩形"/>
          <p:cNvSpPr>
            <a:spLocks/>
          </p:cNvSpPr>
          <p:nvPr/>
        </p:nvSpPr>
        <p:spPr>
          <a:xfrm rot="0">
            <a:off x="-1731" y="752832"/>
            <a:ext cx="9256182"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To facilitate smooth music playback, the application will leverage Django's support for multimedia content delivery, ensuring a seamless streaming experience with minimal buffering and high audio quality.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robust backend infrastructure will be implemented to handle data storage, retrieval, and management efficiently.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3" name="直线"/>
          <p:cNvSpPr>
            <a:spLocks/>
          </p:cNvSpPr>
          <p:nvPr/>
        </p:nvSpPr>
        <p:spPr>
          <a:xfrm rot="0">
            <a:off x="0" y="4675910"/>
            <a:ext cx="9144000" cy="0"/>
          </a:xfrm>
          <a:prstGeom prst="line"/>
          <a:noFill/>
          <a:ln w="9525" cmpd="sng" cap="flat">
            <a:solidFill>
              <a:srgbClr val="BFBFBF"/>
            </a:solidFill>
            <a:prstDash val="solid"/>
            <a:round/>
          </a:ln>
        </p:spPr>
      </p:sp>
      <p:sp>
        <p:nvSpPr>
          <p:cNvPr id="8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032395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矩形"/>
          <p:cNvSpPr>
            <a:spLocks/>
          </p:cNvSpPr>
          <p:nvPr/>
        </p:nvSpPr>
        <p:spPr>
          <a:xfrm rot="0">
            <a:off x="351706" y="607945"/>
            <a:ext cx="8972018"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This forward-thinking approach ensures that our application remains relevant and competitive in an ever-evolving digital landscape.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6" name="直线"/>
          <p:cNvSpPr>
            <a:spLocks/>
          </p:cNvSpPr>
          <p:nvPr/>
        </p:nvSpPr>
        <p:spPr>
          <a:xfrm rot="0">
            <a:off x="0" y="4675910"/>
            <a:ext cx="9144000" cy="0"/>
          </a:xfrm>
          <a:prstGeom prst="line"/>
          <a:noFill/>
          <a:ln w="9525" cmpd="sng" cap="flat">
            <a:solidFill>
              <a:srgbClr val="BFBFBF"/>
            </a:solidFill>
            <a:prstDash val="solid"/>
            <a:round/>
          </a:ln>
        </p:spPr>
      </p:sp>
      <p:sp>
        <p:nvSpPr>
          <p:cNvPr id="87"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641656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9"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0"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1"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2" name="矩形"/>
          <p:cNvSpPr>
            <a:spLocks/>
          </p:cNvSpPr>
          <p:nvPr/>
        </p:nvSpPr>
        <p:spPr>
          <a:xfrm rot="0">
            <a:off x="1000361" y="1361511"/>
            <a:ext cx="3318483"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3" name="矩形"/>
          <p:cNvSpPr>
            <a:spLocks/>
          </p:cNvSpPr>
          <p:nvPr/>
        </p:nvSpPr>
        <p:spPr>
          <a:xfrm rot="0">
            <a:off x="4865736" y="1287522"/>
            <a:ext cx="3580969"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4" name="直线"/>
          <p:cNvSpPr>
            <a:spLocks/>
          </p:cNvSpPr>
          <p:nvPr/>
        </p:nvSpPr>
        <p:spPr>
          <a:xfrm rot="0">
            <a:off x="0" y="4675910"/>
            <a:ext cx="9144000" cy="0"/>
          </a:xfrm>
          <a:prstGeom prst="line"/>
          <a:noFill/>
          <a:ln w="9525" cmpd="sng" cap="flat">
            <a:solidFill>
              <a:srgbClr val="BFBFBF"/>
            </a:solidFill>
            <a:prstDash val="solid"/>
            <a:round/>
          </a:ln>
        </p:spPr>
      </p:sp>
      <p:sp>
        <p:nvSpPr>
          <p:cNvPr id="9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15478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210</cp:revision>
  <dcterms:modified xsi:type="dcterms:W3CDTF">2024-04-08T09:21:13Z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