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284" y="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29511C-BC41-427A-B2D4-6EDF703F5CC2}"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0258FC5E-F935-49AE-AFB2-120601A70B39}"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428878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29511C-BC41-427A-B2D4-6EDF703F5CC2}"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8FC5E-F935-49AE-AFB2-120601A70B39}" type="slidenum">
              <a:rPr lang="en-US" smtClean="0"/>
              <a:t>‹#›</a:t>
            </a:fld>
            <a:endParaRPr lang="en-US"/>
          </a:p>
        </p:txBody>
      </p:sp>
    </p:spTree>
    <p:extLst>
      <p:ext uri="{BB962C8B-B14F-4D97-AF65-F5344CB8AC3E}">
        <p14:creationId xmlns:p14="http://schemas.microsoft.com/office/powerpoint/2010/main" val="1346785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29511C-BC41-427A-B2D4-6EDF703F5CC2}"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8FC5E-F935-49AE-AFB2-120601A70B39}" type="slidenum">
              <a:rPr lang="en-US" smtClean="0"/>
              <a:t>‹#›</a:t>
            </a:fld>
            <a:endParaRPr lang="en-US"/>
          </a:p>
        </p:txBody>
      </p:sp>
    </p:spTree>
    <p:extLst>
      <p:ext uri="{BB962C8B-B14F-4D97-AF65-F5344CB8AC3E}">
        <p14:creationId xmlns:p14="http://schemas.microsoft.com/office/powerpoint/2010/main" val="4135839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29511C-BC41-427A-B2D4-6EDF703F5CC2}"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8FC5E-F935-49AE-AFB2-120601A70B39}"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072322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429511C-BC41-427A-B2D4-6EDF703F5CC2}"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8FC5E-F935-49AE-AFB2-120601A70B39}" type="slidenum">
              <a:rPr lang="en-US" smtClean="0"/>
              <a:t>‹#›</a:t>
            </a:fld>
            <a:endParaRPr lang="en-US"/>
          </a:p>
        </p:txBody>
      </p:sp>
    </p:spTree>
    <p:extLst>
      <p:ext uri="{BB962C8B-B14F-4D97-AF65-F5344CB8AC3E}">
        <p14:creationId xmlns:p14="http://schemas.microsoft.com/office/powerpoint/2010/main" val="34621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429511C-BC41-427A-B2D4-6EDF703F5CC2}" type="datetimeFigureOut">
              <a:rPr lang="en-US" smtClean="0"/>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58FC5E-F935-49AE-AFB2-120601A70B39}"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037658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29511C-BC41-427A-B2D4-6EDF703F5CC2}" type="datetimeFigureOut">
              <a:rPr lang="en-US" smtClean="0"/>
              <a:t>3/11/2025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58FC5E-F935-49AE-AFB2-120601A70B39}" type="slidenum">
              <a:rPr lang="en-US" smtClean="0"/>
              <a:t>‹#›</a:t>
            </a:fld>
            <a:endParaRPr lang="en-US"/>
          </a:p>
        </p:txBody>
      </p:sp>
    </p:spTree>
    <p:extLst>
      <p:ext uri="{BB962C8B-B14F-4D97-AF65-F5344CB8AC3E}">
        <p14:creationId xmlns:p14="http://schemas.microsoft.com/office/powerpoint/2010/main" val="4257400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29511C-BC41-427A-B2D4-6EDF703F5CC2}" type="datetimeFigureOut">
              <a:rPr lang="en-US" smtClean="0"/>
              <a:t>3/11/2025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58FC5E-F935-49AE-AFB2-120601A70B39}"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73671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429511C-BC41-427A-B2D4-6EDF703F5CC2}" type="datetimeFigureOut">
              <a:rPr lang="en-US" smtClean="0"/>
              <a:t>3/11/2025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58FC5E-F935-49AE-AFB2-120601A70B39}" type="slidenum">
              <a:rPr lang="en-US" smtClean="0"/>
              <a:t>‹#›</a:t>
            </a:fld>
            <a:endParaRPr lang="en-US"/>
          </a:p>
        </p:txBody>
      </p:sp>
    </p:spTree>
    <p:extLst>
      <p:ext uri="{BB962C8B-B14F-4D97-AF65-F5344CB8AC3E}">
        <p14:creationId xmlns:p14="http://schemas.microsoft.com/office/powerpoint/2010/main" val="3998757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429511C-BC41-427A-B2D4-6EDF703F5CC2}" type="datetimeFigureOut">
              <a:rPr lang="en-US" smtClean="0"/>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58FC5E-F935-49AE-AFB2-120601A70B39}" type="slidenum">
              <a:rPr lang="en-US" smtClean="0"/>
              <a:t>‹#›</a:t>
            </a:fld>
            <a:endParaRPr lang="en-US"/>
          </a:p>
        </p:txBody>
      </p:sp>
    </p:spTree>
    <p:extLst>
      <p:ext uri="{BB962C8B-B14F-4D97-AF65-F5344CB8AC3E}">
        <p14:creationId xmlns:p14="http://schemas.microsoft.com/office/powerpoint/2010/main" val="36405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429511C-BC41-427A-B2D4-6EDF703F5CC2}" type="datetimeFigureOut">
              <a:rPr lang="en-US" smtClean="0"/>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58FC5E-F935-49AE-AFB2-120601A70B39}" type="slidenum">
              <a:rPr lang="en-US" smtClean="0"/>
              <a:t>‹#›</a:t>
            </a:fld>
            <a:endParaRPr lang="en-US"/>
          </a:p>
        </p:txBody>
      </p:sp>
    </p:spTree>
    <p:extLst>
      <p:ext uri="{BB962C8B-B14F-4D97-AF65-F5344CB8AC3E}">
        <p14:creationId xmlns:p14="http://schemas.microsoft.com/office/powerpoint/2010/main" val="2103647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0429511C-BC41-427A-B2D4-6EDF703F5CC2}" type="datetimeFigureOut">
              <a:rPr lang="en-US" smtClean="0"/>
              <a:t>3/11/2025</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0258FC5E-F935-49AE-AFB2-120601A70B39}"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647805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5400" b="1" dirty="0" smtClean="0"/>
              <a:t>COMPUTER ARCHITECTURE </a:t>
            </a:r>
            <a:br>
              <a:rPr lang="en-US" sz="5400" b="1" dirty="0" smtClean="0"/>
            </a:br>
            <a:r>
              <a:rPr lang="en-US" sz="5400" b="1" dirty="0" smtClean="0"/>
              <a:t>CHAPTER ONE</a:t>
            </a:r>
            <a:endParaRPr lang="en-US" sz="5400" b="1" dirty="0"/>
          </a:p>
        </p:txBody>
      </p:sp>
      <p:sp>
        <p:nvSpPr>
          <p:cNvPr id="3" name="Subtitle 2"/>
          <p:cNvSpPr>
            <a:spLocks noGrp="1"/>
          </p:cNvSpPr>
          <p:nvPr>
            <p:ph type="subTitle" idx="1"/>
          </p:nvPr>
        </p:nvSpPr>
        <p:spPr/>
        <p:txBody>
          <a:bodyPr/>
          <a:lstStyle/>
          <a:p>
            <a:r>
              <a:rPr lang="en-US" b="1" dirty="0" smtClean="0"/>
              <a:t>NAME:SAMUEL MUTHEE</a:t>
            </a:r>
          </a:p>
          <a:p>
            <a:r>
              <a:rPr lang="en-US" b="1" dirty="0" smtClean="0"/>
              <a:t>REG:SCT212-0481/2017</a:t>
            </a:r>
            <a:endParaRPr lang="en-US" b="1" dirty="0"/>
          </a:p>
        </p:txBody>
      </p:sp>
    </p:spTree>
    <p:extLst>
      <p:ext uri="{BB962C8B-B14F-4D97-AF65-F5344CB8AC3E}">
        <p14:creationId xmlns:p14="http://schemas.microsoft.com/office/powerpoint/2010/main" val="2486876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8474"/>
            <a:ext cx="10515600" cy="5658489"/>
          </a:xfrm>
        </p:spPr>
        <p:txBody>
          <a:bodyPr>
            <a:normAutofit/>
          </a:bodyPr>
          <a:lstStyle/>
          <a:p>
            <a:r>
              <a:rPr lang="en-US" dirty="0" smtClean="0"/>
              <a:t>Types and Sizes of Operands – MIPS and 80x86 support 8-bit, 16-bit, 32-bit, and 64-bit operand sizes, along with IEEE 754 floating-point formats. The 80x86 also supports 80-bit extended precision floating-point numbers.</a:t>
            </a:r>
          </a:p>
          <a:p>
            <a:r>
              <a:rPr lang="en-US" dirty="0" smtClean="0"/>
              <a:t>Operations – ISAs include data transfer, arithmetic/logic, control, and floating-point operations. MIPS follows a simple RISC design, while 80x86 has a more extensive and complex instruction set.</a:t>
            </a:r>
          </a:p>
          <a:p>
            <a:r>
              <a:rPr lang="en-US" dirty="0" smtClean="0"/>
              <a:t>Control Flow Instructions – Both ISAs support branches, jumps, procedure calls, and returns. MIPS uses register-based conditional branches, while 80x86 uses condition code bits and stores return addresses in memory stacks.</a:t>
            </a:r>
          </a:p>
          <a:p>
            <a:r>
              <a:rPr lang="en-US" dirty="0" smtClean="0"/>
              <a:t>Encoding an ISA – MIPS uses fixed-length 32-bit instructions for simpler decoding, while 80x86 has variable-length encoding (1–18 bytes), leading to more compact programs but more complex decoding.</a:t>
            </a:r>
            <a:endParaRPr lang="en-US" dirty="0"/>
          </a:p>
        </p:txBody>
      </p:sp>
    </p:spTree>
    <p:extLst>
      <p:ext uri="{BB962C8B-B14F-4D97-AF65-F5344CB8AC3E}">
        <p14:creationId xmlns:p14="http://schemas.microsoft.com/office/powerpoint/2010/main" val="3901033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2724" y="3761295"/>
            <a:ext cx="10515600" cy="2809187"/>
          </a:xfrm>
        </p:spPr>
        <p:txBody>
          <a:bodyPr>
            <a:normAutofit fontScale="85000" lnSpcReduction="10000"/>
          </a:bodyPr>
          <a:lstStyle/>
          <a:p>
            <a:endParaRPr lang="en-US" dirty="0" smtClean="0"/>
          </a:p>
          <a:p>
            <a:endParaRPr lang="en-US" dirty="0"/>
          </a:p>
          <a:p>
            <a:endParaRPr lang="en-US" dirty="0" smtClean="0"/>
          </a:p>
          <a:p>
            <a:r>
              <a:rPr lang="en-US" dirty="0" smtClean="0"/>
              <a:t>Figure 1.6 MIPS64 instruction set architecture formats. All instructions are 32 bits </a:t>
            </a:r>
            <a:r>
              <a:rPr lang="en-US" dirty="0" err="1" smtClean="0"/>
              <a:t>long.The</a:t>
            </a:r>
            <a:r>
              <a:rPr lang="en-US" dirty="0" smtClean="0"/>
              <a:t> R format is for integer register-to-register operations, such as DADDU, DSUBU, and so </a:t>
            </a:r>
            <a:r>
              <a:rPr lang="en-US" dirty="0" err="1" smtClean="0"/>
              <a:t>on.The</a:t>
            </a:r>
            <a:r>
              <a:rPr lang="en-US" dirty="0" smtClean="0"/>
              <a:t> I format is for data transfers, branches, and immediate instructions, such as LD, SD, BEQZ, and </a:t>
            </a:r>
            <a:r>
              <a:rPr lang="en-US" dirty="0" err="1" smtClean="0"/>
              <a:t>DADDIs.The</a:t>
            </a:r>
            <a:r>
              <a:rPr lang="en-US" dirty="0" smtClean="0"/>
              <a:t> J format is for jumps, the FR format for floating point operations, and the </a:t>
            </a:r>
            <a:r>
              <a:rPr lang="en-US" dirty="0" err="1" smtClean="0"/>
              <a:t>Fl</a:t>
            </a:r>
            <a:r>
              <a:rPr lang="en-US" dirty="0" smtClean="0"/>
              <a:t> format for floating point branches.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4338" y="1046040"/>
            <a:ext cx="9935852" cy="3148472"/>
          </a:xfrm>
          <a:prstGeom prst="rect">
            <a:avLst/>
          </a:prstGeom>
        </p:spPr>
      </p:pic>
    </p:spTree>
    <p:extLst>
      <p:ext uri="{BB962C8B-B14F-4D97-AF65-F5344CB8AC3E}">
        <p14:creationId xmlns:p14="http://schemas.microsoft.com/office/powerpoint/2010/main" val="1659009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5518"/>
          </a:xfrm>
        </p:spPr>
        <p:txBody>
          <a:bodyPr>
            <a:normAutofit fontScale="90000"/>
          </a:bodyPr>
          <a:lstStyle/>
          <a:p>
            <a:r>
              <a:rPr lang="en-US" b="1" dirty="0" smtClean="0"/>
              <a:t>Designing the Organization and Hardware to Meet Goals and Functional Requirements </a:t>
            </a:r>
            <a:endParaRPr lang="en-US" b="1" dirty="0"/>
          </a:p>
        </p:txBody>
      </p:sp>
      <p:sp>
        <p:nvSpPr>
          <p:cNvPr id="3" name="Content Placeholder 2"/>
          <p:cNvSpPr>
            <a:spLocks noGrp="1"/>
          </p:cNvSpPr>
          <p:nvPr>
            <p:ph idx="1"/>
          </p:nvPr>
        </p:nvSpPr>
        <p:spPr>
          <a:xfrm>
            <a:off x="838200" y="1348033"/>
            <a:ext cx="10515600" cy="4866637"/>
          </a:xfrm>
        </p:spPr>
        <p:txBody>
          <a:bodyPr>
            <a:normAutofit/>
          </a:bodyPr>
          <a:lstStyle/>
          <a:p>
            <a:r>
              <a:rPr lang="en-US" dirty="0" smtClean="0"/>
              <a:t>Computer implementation has two components: Organization (high-level design, including memory, interconnect, and CPU structure) and hardware (logic design and packaging).Organization differs even with the same ISA: Processors like AMD Opteron 64 and Intel Pentium both use x86 but have different pipeline and cache designs.</a:t>
            </a:r>
          </a:p>
          <a:p>
            <a:r>
              <a:rPr lang="en-US" dirty="0" smtClean="0"/>
              <a:t>Hardware variations impact performance: Computers with identical ISAs and similar organization can differ in implementation details, such as clock speed and memory system, affecting efficiency (e.g., Pentium 4 vs. Mobile Pentium 4).</a:t>
            </a:r>
          </a:p>
          <a:p>
            <a:r>
              <a:rPr lang="en-US" dirty="0" smtClean="0"/>
              <a:t>Computer architects balance multiple factors: They design systems to meet functional needs while optimizing price, power, performance, and availability.</a:t>
            </a:r>
            <a:endParaRPr lang="en-US" dirty="0"/>
          </a:p>
        </p:txBody>
      </p:sp>
    </p:spTree>
    <p:extLst>
      <p:ext uri="{BB962C8B-B14F-4D97-AF65-F5344CB8AC3E}">
        <p14:creationId xmlns:p14="http://schemas.microsoft.com/office/powerpoint/2010/main" val="1900364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2714"/>
          </a:xfrm>
        </p:spPr>
        <p:txBody>
          <a:bodyPr>
            <a:normAutofit fontScale="90000"/>
          </a:bodyPr>
          <a:lstStyle/>
          <a:p>
            <a:r>
              <a:rPr lang="en-US" b="1" dirty="0" smtClean="0"/>
              <a:t> Trends in Technology</a:t>
            </a:r>
            <a:endParaRPr lang="en-US" b="1" dirty="0"/>
          </a:p>
        </p:txBody>
      </p:sp>
      <p:sp>
        <p:nvSpPr>
          <p:cNvPr id="3" name="Content Placeholder 2"/>
          <p:cNvSpPr>
            <a:spLocks noGrp="1"/>
          </p:cNvSpPr>
          <p:nvPr>
            <p:ph idx="1"/>
          </p:nvPr>
        </p:nvSpPr>
        <p:spPr>
          <a:xfrm>
            <a:off x="838200" y="1131216"/>
            <a:ext cx="10515600" cy="5083454"/>
          </a:xfrm>
        </p:spPr>
        <p:txBody>
          <a:bodyPr>
            <a:normAutofit fontScale="92500" lnSpcReduction="20000"/>
          </a:bodyPr>
          <a:lstStyle/>
          <a:p>
            <a:r>
              <a:rPr lang="en-US" dirty="0" smtClean="0"/>
              <a:t>Integrated circuit logic technology—Transistor density increases by about 35% per year, quadrupling in somewhat over four years. Increases in die size are less predictable and slower, ranging from 10% to 20% per year. The combined effect is a growth rate in transistor count on a chip of about 40% to 55% per year. Device speed scales more slowly, as we discuss below. </a:t>
            </a:r>
          </a:p>
          <a:p>
            <a:r>
              <a:rPr lang="en-US" dirty="0" smtClean="0"/>
              <a:t> Semiconductor DRAM (dynamic random-access memory)—Capacity increases by about 40% per year, doubling roughly every two years. </a:t>
            </a:r>
          </a:p>
          <a:p>
            <a:r>
              <a:rPr lang="en-US" dirty="0" smtClean="0"/>
              <a:t>Magnetic disk technology—Prior to 1990, density increased by about 30% per year, doubling in three years. It rose to 60% per year thereafter, and increased to 100% per year in 1996. Since 2004, it has dropped back to 30% per year. Despite this roller coaster of rates of improvement, disks are still 50-100 times cheaper per bit than DRAM. This technology is central to Chapter 6, and we discuss the trends in detail there. </a:t>
            </a:r>
            <a:endParaRPr lang="en-US" dirty="0"/>
          </a:p>
          <a:p>
            <a:r>
              <a:rPr lang="en-US" dirty="0" smtClean="0"/>
              <a:t>Network technology—Network performance depends both on the performance of switches and on the performance of the transmission system. We discuss the trends in networking in Appendix E. </a:t>
            </a:r>
            <a:endParaRPr lang="en-US" dirty="0"/>
          </a:p>
        </p:txBody>
      </p:sp>
    </p:spTree>
    <p:extLst>
      <p:ext uri="{BB962C8B-B14F-4D97-AF65-F5344CB8AC3E}">
        <p14:creationId xmlns:p14="http://schemas.microsoft.com/office/powerpoint/2010/main" val="3553625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01278"/>
            <a:ext cx="10515600" cy="5375685"/>
          </a:xfrm>
        </p:spPr>
        <p:txBody>
          <a:bodyPr/>
          <a:lstStyle/>
          <a:p>
            <a:r>
              <a:rPr lang="en-US" b="1" dirty="0" smtClean="0"/>
              <a:t>Performance Trends: Bandwidth over Latency </a:t>
            </a:r>
          </a:p>
          <a:p>
            <a:pPr marL="0" indent="0">
              <a:buNone/>
            </a:pPr>
            <a:r>
              <a:rPr lang="en-US" dirty="0" smtClean="0"/>
              <a:t>Bandwidth measures the total work done per unit time, while latency refers to the delay between the start and completion of an event. Across microprocessors, memory, networks, and disks, bandwidth improvements have significantly outpaced latency gains. Microprocessors and networks have seen the greatest performance increases, whereas memory and disks prioritize capacity over speed. A general rule of thumb is that bandwidth grows at least as the square of latency improvement, which should be considered in computer design strategies.</a:t>
            </a:r>
            <a:endParaRPr lang="en-US" dirty="0"/>
          </a:p>
        </p:txBody>
      </p:sp>
    </p:spTree>
    <p:extLst>
      <p:ext uri="{BB962C8B-B14F-4D97-AF65-F5344CB8AC3E}">
        <p14:creationId xmlns:p14="http://schemas.microsoft.com/office/powerpoint/2010/main" val="56359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7555"/>
          </a:xfrm>
        </p:spPr>
        <p:txBody>
          <a:bodyPr>
            <a:normAutofit/>
          </a:bodyPr>
          <a:lstStyle/>
          <a:p>
            <a:r>
              <a:rPr lang="en-US" b="1" dirty="0" smtClean="0"/>
              <a:t>Trends in Power in Integrated Circuits</a:t>
            </a:r>
            <a:endParaRPr lang="en-US" b="1" dirty="0"/>
          </a:p>
        </p:txBody>
      </p:sp>
      <p:sp>
        <p:nvSpPr>
          <p:cNvPr id="3" name="Content Placeholder 2"/>
          <p:cNvSpPr>
            <a:spLocks noGrp="1"/>
          </p:cNvSpPr>
          <p:nvPr>
            <p:ph idx="1"/>
          </p:nvPr>
        </p:nvSpPr>
        <p:spPr>
          <a:xfrm>
            <a:off x="838200" y="1084082"/>
            <a:ext cx="10515600" cy="5092881"/>
          </a:xfrm>
        </p:spPr>
        <p:txBody>
          <a:bodyPr/>
          <a:lstStyle/>
          <a:p>
            <a:r>
              <a:rPr lang="en-US" dirty="0" smtClean="0"/>
              <a:t>Power management is a key challenge as devices scale, requiring efficient distribution and dissipation. Modern microprocessors use numerous pins and interconnect layers for power and ground. CMOS chips primarily consume power through switching transistors (dynamic power), proportional to capacitance, voltage squared, and switching frequency. The formula for dynamic power is:</a:t>
            </a:r>
          </a:p>
          <a:p>
            <a:r>
              <a:rPr lang="en-US" b="1" dirty="0" smtClean="0"/>
              <a:t>Power = ½ × Capacitive Load × Voltage² × Frequency</a:t>
            </a:r>
            <a:endParaRPr lang="en-US" dirty="0" smtClean="0"/>
          </a:p>
          <a:p>
            <a:r>
              <a:rPr lang="en-US" dirty="0" smtClean="0"/>
              <a:t>Battery-powered devices prioritize energy (joules) over power, making voltage reduction essential. Voltages have dropped from 5V to ~1V in 20 years. While lowering clock rates reduces power consumption, it does not reduce total energy for a fixed task.</a:t>
            </a:r>
            <a:endParaRPr lang="en-US" dirty="0"/>
          </a:p>
        </p:txBody>
      </p:sp>
    </p:spTree>
    <p:extLst>
      <p:ext uri="{BB962C8B-B14F-4D97-AF65-F5344CB8AC3E}">
        <p14:creationId xmlns:p14="http://schemas.microsoft.com/office/powerpoint/2010/main" val="160018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4144"/>
            <a:ext cx="10515600" cy="5422819"/>
          </a:xfrm>
        </p:spPr>
        <p:txBody>
          <a:bodyPr/>
          <a:lstStyle/>
          <a:p>
            <a:r>
              <a:rPr lang="en-US" dirty="0" smtClean="0"/>
              <a:t>Adjustable voltage microprocessors reduce power as voltage drops, but increased transistor switching and frequency raise overall consumption. Early CPUs used tenths of a watt, while modern ones, like the 3.2 GHz Pentium 4, reach 135W, pushing cooling limits. To manage heat, CPUs lower voltage, frequency, and disable inactive modules.</a:t>
            </a:r>
          </a:p>
          <a:p>
            <a:r>
              <a:rPr lang="en-US" dirty="0" smtClean="0"/>
              <a:t>Power distribution, heat removal, and hot spot prevention are major challenges. Dynamic power is reduced by disabling inactive modules, while static power from leakage current remains an issue. Smaller transistors increase leakage, leading to voltage gating. Air cooling limits drive multi-core processors with lower voltages and clock speeds.</a:t>
            </a:r>
            <a:endParaRPr lang="en-US" dirty="0"/>
          </a:p>
        </p:txBody>
      </p:sp>
    </p:spTree>
    <p:extLst>
      <p:ext uri="{BB962C8B-B14F-4D97-AF65-F5344CB8AC3E}">
        <p14:creationId xmlns:p14="http://schemas.microsoft.com/office/powerpoint/2010/main" val="2776639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8129"/>
          </a:xfrm>
        </p:spPr>
        <p:txBody>
          <a:bodyPr>
            <a:normAutofit/>
          </a:bodyPr>
          <a:lstStyle/>
          <a:p>
            <a:r>
              <a:rPr lang="en-US" b="1" dirty="0" smtClean="0"/>
              <a:t> Trends in Cost </a:t>
            </a:r>
            <a:endParaRPr lang="en-US" b="1" dirty="0"/>
          </a:p>
        </p:txBody>
      </p:sp>
      <p:sp>
        <p:nvSpPr>
          <p:cNvPr id="3" name="Content Placeholder 2"/>
          <p:cNvSpPr>
            <a:spLocks noGrp="1"/>
          </p:cNvSpPr>
          <p:nvPr>
            <p:ph idx="1"/>
          </p:nvPr>
        </p:nvSpPr>
        <p:spPr>
          <a:xfrm>
            <a:off x="838200" y="1131216"/>
            <a:ext cx="10515600" cy="5045747"/>
          </a:xfrm>
        </p:spPr>
        <p:txBody>
          <a:bodyPr>
            <a:normAutofit fontScale="92500" lnSpcReduction="10000"/>
          </a:bodyPr>
          <a:lstStyle/>
          <a:p>
            <a:r>
              <a:rPr lang="en-US" dirty="0" smtClean="0"/>
              <a:t>Cost-sensitive designs are increasingly important, with technology advancements lowering costs and improving performance. Understanding cost factors is crucial for making informed design decisions.</a:t>
            </a:r>
          </a:p>
          <a:p>
            <a:pPr marL="0" indent="0">
              <a:buNone/>
            </a:pPr>
            <a:r>
              <a:rPr lang="en-US" dirty="0" smtClean="0"/>
              <a:t>The Impact of Time, Volume, and </a:t>
            </a:r>
            <a:r>
              <a:rPr lang="en-US" dirty="0" err="1" smtClean="0"/>
              <a:t>Commodifrcation</a:t>
            </a:r>
            <a:r>
              <a:rPr lang="en-US" dirty="0" smtClean="0"/>
              <a:t> </a:t>
            </a:r>
          </a:p>
          <a:p>
            <a:r>
              <a:rPr lang="en-US" dirty="0" smtClean="0"/>
              <a:t>The cost of manufactured computer components decreases over time due to the learning curve, where improved yield reduces costs. Higher yield leads to lower manufacturing expenses, and understanding this trend helps in cost projection. For example, DRAM prices have dropped by 40% per year, closely tracking manufacturing costs, while microprocessor prices also decline but follow a more complex pattern.</a:t>
            </a:r>
          </a:p>
          <a:p>
            <a:r>
              <a:rPr lang="en-US" dirty="0" smtClean="0"/>
              <a:t>Volume is another key cost factor, as higher production speeds up the learning curve and enhances efficiency. Increased volume reduces costs by improving purchasing and manufacturing efficiency, with estimates suggesting a 10% cost reduction for every doubling of volume.</a:t>
            </a:r>
          </a:p>
          <a:p>
            <a:pPr marL="0" indent="0">
              <a:buNone/>
            </a:pPr>
            <a:endParaRPr lang="en-US" dirty="0"/>
          </a:p>
        </p:txBody>
      </p:sp>
    </p:spTree>
    <p:extLst>
      <p:ext uri="{BB962C8B-B14F-4D97-AF65-F5344CB8AC3E}">
        <p14:creationId xmlns:p14="http://schemas.microsoft.com/office/powerpoint/2010/main" val="1963495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2425"/>
            <a:ext cx="10515600" cy="5394538"/>
          </a:xfrm>
        </p:spPr>
        <p:txBody>
          <a:bodyPr>
            <a:normAutofit fontScale="77500" lnSpcReduction="20000"/>
          </a:bodyPr>
          <a:lstStyle/>
          <a:p>
            <a:pPr marL="0" indent="0">
              <a:buNone/>
            </a:pPr>
            <a:r>
              <a:rPr lang="en-US" sz="3100" b="1" dirty="0" smtClean="0"/>
              <a:t>Cost of an Integrated Circuit</a:t>
            </a:r>
          </a:p>
          <a:p>
            <a:pPr marL="0" indent="0">
              <a:buNone/>
            </a:pPr>
            <a:r>
              <a:rPr lang="en-US" b="1" dirty="0" smtClean="0"/>
              <a:t>Silicon Manufacturing and Cost Factors</a:t>
            </a:r>
          </a:p>
          <a:p>
            <a:r>
              <a:rPr lang="en-US" dirty="0" smtClean="0"/>
              <a:t>Despite the exponential reduction in IC costs, the fundamental silicon manufacturing process remains unchanged. A silicon wafer undergoes testing, is diced into dies, and then packaged. The cost of an integrated circuit depends on the number of functional chips produced per wafer, which is influenced by factors like die size, manufacturing defects, and yield.</a:t>
            </a:r>
          </a:p>
          <a:p>
            <a:pPr marL="0" indent="0">
              <a:buNone/>
            </a:pPr>
            <a:r>
              <a:rPr lang="en-US" b="1" dirty="0" smtClean="0"/>
              <a:t>Calculating the Number of Dies Per Wafer</a:t>
            </a:r>
          </a:p>
          <a:p>
            <a:r>
              <a:rPr lang="en-US" dirty="0" smtClean="0"/>
              <a:t>To estimate the number of dies per wafer, we use the following equation:</a:t>
            </a:r>
          </a:p>
          <a:p>
            <a:r>
              <a:rPr lang="en-US" dirty="0" smtClean="0"/>
              <a:t>Dies per wafer=</a:t>
            </a:r>
            <a:r>
              <a:rPr lang="el-GR" dirty="0" smtClean="0"/>
              <a:t>π×(</a:t>
            </a:r>
            <a:r>
              <a:rPr lang="en-US" dirty="0" smtClean="0"/>
              <a:t>Wafer Diameter/2)2Die Area−Wafer Dies Lost to Edge Effects\text{Dies per wafer} = \</a:t>
            </a:r>
            <a:r>
              <a:rPr lang="en-US" dirty="0" err="1" smtClean="0"/>
              <a:t>frac</a:t>
            </a:r>
            <a:r>
              <a:rPr lang="en-US" dirty="0" smtClean="0"/>
              <a:t>{\pi \times (\text{Wafer Diameter} / 2)^2}{\text{Die Area}} - \text{Wafer Dies Lost to Edge Effects}Dies per wafer=Die Area</a:t>
            </a:r>
            <a:r>
              <a:rPr lang="el-GR" dirty="0" smtClean="0"/>
              <a:t>π×(</a:t>
            </a:r>
            <a:r>
              <a:rPr lang="en-US" dirty="0" smtClean="0"/>
              <a:t>Wafer Diameter/2)2​−Wafer Dies Lost to Edge Effects For example, with a 300mm wafer and a 100mm² die:</a:t>
            </a:r>
          </a:p>
          <a:p>
            <a:r>
              <a:rPr lang="en-US" dirty="0" smtClean="0"/>
              <a:t>Dies per wafer=</a:t>
            </a:r>
            <a:r>
              <a:rPr lang="el-GR" dirty="0" smtClean="0"/>
              <a:t>π×(150)2100≈706\</a:t>
            </a:r>
            <a:r>
              <a:rPr lang="en-US" dirty="0" smtClean="0"/>
              <a:t>text{Dies per wafer} = \</a:t>
            </a:r>
            <a:r>
              <a:rPr lang="en-US" dirty="0" err="1" smtClean="0"/>
              <a:t>frac</a:t>
            </a:r>
            <a:r>
              <a:rPr lang="en-US" dirty="0" smtClean="0"/>
              <a:t>{\pi \times (150)^2}{100} \</a:t>
            </a:r>
            <a:r>
              <a:rPr lang="en-US" dirty="0" err="1" smtClean="0"/>
              <a:t>approx</a:t>
            </a:r>
            <a:r>
              <a:rPr lang="en-US" dirty="0" smtClean="0"/>
              <a:t> 706Dies per wafer=100</a:t>
            </a:r>
            <a:r>
              <a:rPr lang="el-GR" dirty="0" smtClean="0"/>
              <a:t>π×(150)2​≈706 </a:t>
            </a:r>
            <a:r>
              <a:rPr lang="en-US" dirty="0" smtClean="0"/>
              <a:t>Since some dies are lost due to the wafer's circular shape, the effective number of usable dies is slightly lower.</a:t>
            </a:r>
          </a:p>
          <a:p>
            <a:pPr marL="0" indent="0">
              <a:buNone/>
            </a:pPr>
            <a:endParaRPr lang="en-US" dirty="0"/>
          </a:p>
        </p:txBody>
      </p:sp>
    </p:spTree>
    <p:extLst>
      <p:ext uri="{BB962C8B-B14F-4D97-AF65-F5344CB8AC3E}">
        <p14:creationId xmlns:p14="http://schemas.microsoft.com/office/powerpoint/2010/main" val="628862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2425"/>
            <a:ext cx="10515600" cy="5394538"/>
          </a:xfrm>
        </p:spPr>
        <p:txBody>
          <a:bodyPr>
            <a:normAutofit fontScale="70000" lnSpcReduction="20000"/>
          </a:bodyPr>
          <a:lstStyle/>
          <a:p>
            <a:pPr marL="0" indent="0">
              <a:buNone/>
            </a:pPr>
            <a:r>
              <a:rPr lang="en-US" sz="3400" b="1" dirty="0" smtClean="0"/>
              <a:t>Yield and Cost Per Die</a:t>
            </a:r>
          </a:p>
          <a:p>
            <a:r>
              <a:rPr lang="en-US" dirty="0" smtClean="0"/>
              <a:t>The yield of a wafer is determined by the probability of producing functional dies. The standard yield model is given by:</a:t>
            </a:r>
          </a:p>
          <a:p>
            <a:r>
              <a:rPr lang="en-US" dirty="0" smtClean="0"/>
              <a:t>Yield=1(1+Defects per unit </a:t>
            </a:r>
            <a:r>
              <a:rPr lang="en-US" dirty="0" err="1" smtClean="0"/>
              <a:t>area×Die</a:t>
            </a:r>
            <a:r>
              <a:rPr lang="en-US" dirty="0" smtClean="0"/>
              <a:t> Area</a:t>
            </a:r>
            <a:r>
              <a:rPr lang="el-GR" dirty="0" smtClean="0"/>
              <a:t>α)β\</a:t>
            </a:r>
            <a:r>
              <a:rPr lang="en-US" dirty="0" smtClean="0"/>
              <a:t>text{Yield} = \</a:t>
            </a:r>
            <a:r>
              <a:rPr lang="en-US" dirty="0" err="1" smtClean="0"/>
              <a:t>frac</a:t>
            </a:r>
            <a:r>
              <a:rPr lang="en-US" dirty="0" smtClean="0"/>
              <a:t>{1}{(1 + \</a:t>
            </a:r>
            <a:r>
              <a:rPr lang="en-US" dirty="0" err="1" smtClean="0"/>
              <a:t>frac</a:t>
            </a:r>
            <a:r>
              <a:rPr lang="en-US" dirty="0" smtClean="0"/>
              <a:t>{\text{Defects per unit area} \times \text{Die Area}}{\alpha})^\beta}Yield=(1+</a:t>
            </a:r>
            <a:r>
              <a:rPr lang="el-GR" dirty="0" smtClean="0"/>
              <a:t>α</a:t>
            </a:r>
            <a:r>
              <a:rPr lang="en-US" dirty="0" smtClean="0"/>
              <a:t>Defects per unit </a:t>
            </a:r>
            <a:r>
              <a:rPr lang="en-US" dirty="0" err="1" smtClean="0"/>
              <a:t>area×Die</a:t>
            </a:r>
            <a:r>
              <a:rPr lang="en-US" dirty="0" smtClean="0"/>
              <a:t> Area​)</a:t>
            </a:r>
            <a:r>
              <a:rPr lang="el-GR" dirty="0" smtClean="0"/>
              <a:t>β1​ </a:t>
            </a:r>
            <a:r>
              <a:rPr lang="en-US" dirty="0" smtClean="0"/>
              <a:t>where </a:t>
            </a:r>
            <a:r>
              <a:rPr lang="el-GR" dirty="0" smtClean="0"/>
              <a:t>α\</a:t>
            </a:r>
            <a:r>
              <a:rPr lang="en-US" dirty="0" smtClean="0"/>
              <a:t>alpha</a:t>
            </a:r>
            <a:r>
              <a:rPr lang="el-GR" dirty="0" smtClean="0"/>
              <a:t>α </a:t>
            </a:r>
            <a:r>
              <a:rPr lang="en-US" dirty="0" smtClean="0"/>
              <a:t>and </a:t>
            </a:r>
            <a:r>
              <a:rPr lang="el-GR" dirty="0" smtClean="0"/>
              <a:t>β\</a:t>
            </a:r>
            <a:r>
              <a:rPr lang="en-US" dirty="0" smtClean="0"/>
              <a:t>beta</a:t>
            </a:r>
            <a:r>
              <a:rPr lang="el-GR" dirty="0" smtClean="0"/>
              <a:t>β </a:t>
            </a:r>
            <a:r>
              <a:rPr lang="en-US" dirty="0" smtClean="0"/>
              <a:t>are process-dependent parameters.</a:t>
            </a:r>
          </a:p>
          <a:p>
            <a:r>
              <a:rPr lang="en-US" dirty="0" smtClean="0"/>
              <a:t>The cost per die is then calculated as:</a:t>
            </a:r>
          </a:p>
          <a:p>
            <a:r>
              <a:rPr lang="en-US" dirty="0" smtClean="0"/>
              <a:t>Cost per die=Cost per </a:t>
            </a:r>
            <a:r>
              <a:rPr lang="en-US" dirty="0" err="1" smtClean="0"/>
              <a:t>waferDies</a:t>
            </a:r>
            <a:r>
              <a:rPr lang="en-US" dirty="0" smtClean="0"/>
              <a:t> per </a:t>
            </a:r>
            <a:r>
              <a:rPr lang="en-US" dirty="0" err="1" smtClean="0"/>
              <a:t>wafer×Yield</a:t>
            </a:r>
            <a:r>
              <a:rPr lang="en-US" dirty="0" smtClean="0"/>
              <a:t>\text{Cost per die} = \</a:t>
            </a:r>
            <a:r>
              <a:rPr lang="en-US" dirty="0" err="1" smtClean="0"/>
              <a:t>frac</a:t>
            </a:r>
            <a:r>
              <a:rPr lang="en-US" dirty="0" smtClean="0"/>
              <a:t>{\text{Cost per wafer}}{\text{Dies per wafer} \times \text{Yield}}Cost per die=Dies per </a:t>
            </a:r>
            <a:r>
              <a:rPr lang="en-US" dirty="0" err="1" smtClean="0"/>
              <a:t>wafer×YieldCost</a:t>
            </a:r>
            <a:r>
              <a:rPr lang="en-US" dirty="0" smtClean="0"/>
              <a:t> per wafer​ If the wafer costs $5000, and assuming 650 usable dies with a 90% yield:</a:t>
            </a:r>
          </a:p>
          <a:p>
            <a:r>
              <a:rPr lang="en-US" dirty="0" smtClean="0"/>
              <a:t>Cost per die=5000650×0.9≈8.55\text{Cost per die} = \</a:t>
            </a:r>
            <a:r>
              <a:rPr lang="en-US" dirty="0" err="1" smtClean="0"/>
              <a:t>frac</a:t>
            </a:r>
            <a:r>
              <a:rPr lang="en-US" dirty="0" smtClean="0"/>
              <a:t>{5000}{650 \times 0.9} \</a:t>
            </a:r>
            <a:r>
              <a:rPr lang="en-US" dirty="0" err="1" smtClean="0"/>
              <a:t>approx</a:t>
            </a:r>
            <a:r>
              <a:rPr lang="en-US" dirty="0" smtClean="0"/>
              <a:t> 8.55Cost per die=650×0.95000​≈8.55 </a:t>
            </a:r>
            <a:r>
              <a:rPr lang="en-US" b="1" dirty="0" smtClean="0"/>
              <a:t>Impact of Die Size on Cost</a:t>
            </a:r>
          </a:p>
          <a:p>
            <a:r>
              <a:rPr lang="en-US" dirty="0" smtClean="0"/>
              <a:t>Die size is a critical factor in determining cost. Larger dies reduce the number of dies per wafer, increasing the cost per die. Additionally, larger dies are more likely to contain defects, further lowering yield and raising costs.</a:t>
            </a:r>
          </a:p>
          <a:p>
            <a:r>
              <a:rPr lang="en-US" dirty="0" smtClean="0"/>
              <a:t>Understanding these cost factors helps computer architects make informed decisions when designing cost-efficient processors and ICs.</a:t>
            </a:r>
            <a:endParaRPr lang="en-US" dirty="0" smtClean="0"/>
          </a:p>
        </p:txBody>
      </p:sp>
    </p:spTree>
    <p:extLst>
      <p:ext uri="{BB962C8B-B14F-4D97-AF65-F5344CB8AC3E}">
        <p14:creationId xmlns:p14="http://schemas.microsoft.com/office/powerpoint/2010/main" val="2158281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1568"/>
          </a:xfrm>
        </p:spPr>
        <p:txBody>
          <a:bodyPr>
            <a:normAutofit fontScale="90000"/>
          </a:bodyPr>
          <a:lstStyle/>
          <a:p>
            <a:r>
              <a:rPr lang="en-US" dirty="0" smtClean="0"/>
              <a:t>Introduction</a:t>
            </a:r>
            <a:endParaRPr lang="en-US" dirty="0"/>
          </a:p>
        </p:txBody>
      </p:sp>
      <p:sp>
        <p:nvSpPr>
          <p:cNvPr id="3" name="Content Placeholder 2"/>
          <p:cNvSpPr>
            <a:spLocks noGrp="1"/>
          </p:cNvSpPr>
          <p:nvPr>
            <p:ph idx="1"/>
          </p:nvPr>
        </p:nvSpPr>
        <p:spPr>
          <a:xfrm>
            <a:off x="838200" y="1084083"/>
            <a:ext cx="10266575" cy="5773917"/>
          </a:xfrm>
        </p:spPr>
        <p:txBody>
          <a:bodyPr>
            <a:noAutofit/>
          </a:bodyPr>
          <a:lstStyle/>
          <a:p>
            <a:r>
              <a:rPr lang="en-US" sz="2400" dirty="0" smtClean="0"/>
              <a:t>Computer technology has advanced significantly over the past 60 years, with modern personal computers outperforming million-dollar systems from 1985. This progress results from both technological advancements and innovative computer architectures. While technology improvements have been steady, architectural progress has varied</a:t>
            </a:r>
          </a:p>
          <a:p>
            <a:r>
              <a:rPr lang="en-US" sz="2400" dirty="0" smtClean="0"/>
              <a:t>These industry changes enabled the rise of RISC (Reduced Instruction Set Computer) architectures in the early 1980s. Later advancements introduced multiple instruction issue techniques for greater efficiency. These developments, alongside improvements in both hardware and software, have driven computing performance to new heights, shaping the modern computer landscape.</a:t>
            </a:r>
            <a:endParaRPr lang="en-US" sz="2400" dirty="0"/>
          </a:p>
        </p:txBody>
      </p:sp>
    </p:spTree>
    <p:extLst>
      <p:ext uri="{BB962C8B-B14F-4D97-AF65-F5344CB8AC3E}">
        <p14:creationId xmlns:p14="http://schemas.microsoft.com/office/powerpoint/2010/main" val="699722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8730"/>
            <a:ext cx="10515600" cy="5498233"/>
          </a:xfrm>
        </p:spPr>
        <p:txBody>
          <a:bodyPr>
            <a:normAutofit/>
          </a:bodyPr>
          <a:lstStyle/>
          <a:p>
            <a:r>
              <a:rPr lang="en-US" dirty="0" smtClean="0"/>
              <a:t>Since the mid-1980s, processor performance growth has accelerated from 25% to about 52% per year due to advanced architectural and organizational innovations, significantly outperforming the earlier technology-driven improvements. By 2002, this growth resulted in a sevenfold performance increase compared to traditional technological advancements alone, with floating-point calculations improving even faster. However, since 2002, constraints like power limits, instruction-level parallelism, and memory latency have slowed uniprocessor performance to about 20% per year. This rapid improvement led to the dominance of microprocessor-based computers across all computing sectors, replacing minicomputers with servers, mainframes with multiprocessors, and even influencing high-end supercomputers. These innovations fueled a renaissance in computer design, emphasizing both architectural advancements and efficient technology use, making high-performance microprocessors the backbone of modern computing.</a:t>
            </a:r>
            <a:endParaRPr lang="en-US" dirty="0"/>
          </a:p>
        </p:txBody>
      </p:sp>
    </p:spTree>
    <p:extLst>
      <p:ext uri="{BB962C8B-B14F-4D97-AF65-F5344CB8AC3E}">
        <p14:creationId xmlns:p14="http://schemas.microsoft.com/office/powerpoint/2010/main" val="2695398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0449"/>
            <a:ext cx="10515600" cy="5526514"/>
          </a:xfrm>
        </p:spPr>
        <p:txBody>
          <a:bodyPr>
            <a:normAutofit/>
          </a:bodyPr>
          <a:lstStyle/>
          <a:p>
            <a:r>
              <a:rPr lang="en-US" dirty="0" smtClean="0"/>
              <a:t>Since 2002, processor performance improvements have slowed to about 20% per year due to power dissipation limits, diminishing instruction-level parallelism (ILP), and stagnant memory latency. In response, major companies like Intel, IBM, and Sun shifted focus from faster uniprocessors to multiple processors per chip, marking a historic transition from ILP to thread-level parallelism (TLP) and data-level parallelism (DLP). Unlike ILP, which compilers and hardware exploit automatically, TLP and DLP require programmers to write parallel code for performance gains. This text explores the architectural innovations and compiler advancements that drove past growth, the challenges of this shift, and promising new approaches for the future. Using a quantitative design and analysis approach based on empirical data, experimentation, and simulation, the book aims to both explain and inspire contributions to the evolution of explicitly parallel computing.</a:t>
            </a:r>
            <a:endParaRPr lang="en-US" dirty="0"/>
          </a:p>
        </p:txBody>
      </p:sp>
    </p:spTree>
    <p:extLst>
      <p:ext uri="{BB962C8B-B14F-4D97-AF65-F5344CB8AC3E}">
        <p14:creationId xmlns:p14="http://schemas.microsoft.com/office/powerpoint/2010/main" val="929126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1250"/>
          </a:xfrm>
        </p:spPr>
        <p:txBody>
          <a:bodyPr>
            <a:normAutofit/>
          </a:bodyPr>
          <a:lstStyle/>
          <a:p>
            <a:r>
              <a:rPr lang="en-US" b="1" dirty="0" smtClean="0"/>
              <a:t>Classes of Computers</a:t>
            </a:r>
            <a:endParaRPr lang="en-US" b="1" dirty="0"/>
          </a:p>
        </p:txBody>
      </p:sp>
      <p:sp>
        <p:nvSpPr>
          <p:cNvPr id="3" name="Content Placeholder 2"/>
          <p:cNvSpPr>
            <a:spLocks noGrp="1"/>
          </p:cNvSpPr>
          <p:nvPr>
            <p:ph idx="1"/>
          </p:nvPr>
        </p:nvSpPr>
        <p:spPr>
          <a:xfrm>
            <a:off x="838200" y="1187777"/>
            <a:ext cx="10515600" cy="5026893"/>
          </a:xfrm>
        </p:spPr>
        <p:txBody>
          <a:bodyPr>
            <a:normAutofit/>
          </a:bodyPr>
          <a:lstStyle/>
          <a:p>
            <a:r>
              <a:rPr lang="en-US" dirty="0" smtClean="0"/>
              <a:t>In the 1960s, computing was dominated by large, expensive mainframes used for business data processing and scientific computing. The 1970s introduced minicomputers, initially for scientific labs, but their popularity grew with time-sharing systems that allowed multiple users to share a computer interactively. This decade also saw the rise of supercomputers, which, despite being few in number, pioneered innovations that later influenced other computer types. The 1980s marked the rise of desktop computers powered by microprocessors, leading to personal computers and workstations that replaced time-sharing. This shift also led to the development of servers for large-scale computing and data storage. The 1990s brought the emergence of the Internet and the World Wide Web, revolutionizing communication and information access. Additionally, the first successful handheld computing devices appeared, paving the way for modern mobile technology.</a:t>
            </a:r>
            <a:endParaRPr lang="en-US" dirty="0"/>
          </a:p>
        </p:txBody>
      </p:sp>
    </p:spTree>
    <p:extLst>
      <p:ext uri="{BB962C8B-B14F-4D97-AF65-F5344CB8AC3E}">
        <p14:creationId xmlns:p14="http://schemas.microsoft.com/office/powerpoint/2010/main" val="2949623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1340"/>
            <a:ext cx="10515600" cy="5705623"/>
          </a:xfrm>
        </p:spPr>
        <p:txBody>
          <a:bodyPr>
            <a:normAutofit lnSpcReduction="10000"/>
          </a:bodyPr>
          <a:lstStyle/>
          <a:p>
            <a:pPr marL="0" indent="0">
              <a:buNone/>
            </a:pPr>
            <a:r>
              <a:rPr lang="en-US" b="1" dirty="0" smtClean="0"/>
              <a:t>Desktop Computing </a:t>
            </a:r>
          </a:p>
          <a:p>
            <a:pPr marL="0" indent="0">
              <a:buNone/>
            </a:pPr>
            <a:r>
              <a:rPr lang="en-US" dirty="0" smtClean="0"/>
              <a:t>Desktop computing remains the largest market, ranging from budget systems under $500 to high-end workstations costing around $5000. It prioritizes price-performance, focusing on compute and graphics performance to meet customer demands. High-performance and cost-reduced microprocessors often debut in desktop systems. The market is well-defined by applications and benchmarks, though web-centric interactive applications introduce new performance evaluation challenges.</a:t>
            </a:r>
          </a:p>
          <a:p>
            <a:pPr marL="0" indent="0">
              <a:buNone/>
            </a:pPr>
            <a:r>
              <a:rPr lang="en-US" b="1" dirty="0" smtClean="0"/>
              <a:t>Servers </a:t>
            </a:r>
          </a:p>
          <a:p>
            <a:pPr marL="0" indent="0">
              <a:buNone/>
            </a:pPr>
            <a:r>
              <a:rPr lang="en-US" dirty="0" smtClean="0"/>
              <a:t>As desktop computing grew, servers became essential for large-scale, reliable computing services, especially with the rise of the Web. Dependability is critical since failures in servers running platforms like Google, Cisco, or eBay can lead to massive financial losses. Scalability is also key, as servers must expand to meet growing demands. Additionally, servers prioritize efficient throughput, ensuring high performance in handling transactions and web traffic.</a:t>
            </a:r>
          </a:p>
        </p:txBody>
      </p:sp>
    </p:spTree>
    <p:extLst>
      <p:ext uri="{BB962C8B-B14F-4D97-AF65-F5344CB8AC3E}">
        <p14:creationId xmlns:p14="http://schemas.microsoft.com/office/powerpoint/2010/main" val="788168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7901"/>
            <a:ext cx="10515600" cy="5649062"/>
          </a:xfrm>
        </p:spPr>
        <p:txBody>
          <a:bodyPr>
            <a:normAutofit/>
          </a:bodyPr>
          <a:lstStyle/>
          <a:p>
            <a:pPr marL="0" indent="0">
              <a:buNone/>
            </a:pPr>
            <a:r>
              <a:rPr lang="en-US" b="1" dirty="0" smtClean="0"/>
              <a:t>Embedded computers</a:t>
            </a:r>
          </a:p>
          <a:p>
            <a:r>
              <a:rPr lang="en-US" dirty="0" smtClean="0"/>
              <a:t> Are the fastest-growing segment of the computer market, found in devices like microwaves, washing machines, printers, networking switches, and cars, as well as handheld digital devices, video games, and set-top boxes. They vary widely in processing power and cost, from inexpensive 8-bit processors to high-performance chips in gaming consoles and network switches. While performance matters, the primary goal is often meeting real-time execution requirements at minimal cost.</a:t>
            </a:r>
          </a:p>
          <a:p>
            <a:r>
              <a:rPr lang="en-US" dirty="0" smtClean="0"/>
              <a:t>Many embedded applications also emphasize minimizing memory and power consumption. Memory can be a significant cost factor, with some applications designed to fit entirely within on-chip memory. Additionally, power efficiency is crucial, especially in battery-operated devices, where reducing energy consumption extends device lifespan and usability.</a:t>
            </a:r>
            <a:endParaRPr lang="en-US" dirty="0"/>
          </a:p>
        </p:txBody>
      </p:sp>
    </p:spTree>
    <p:extLst>
      <p:ext uri="{BB962C8B-B14F-4D97-AF65-F5344CB8AC3E}">
        <p14:creationId xmlns:p14="http://schemas.microsoft.com/office/powerpoint/2010/main" val="794346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58702"/>
          </a:xfrm>
        </p:spPr>
        <p:txBody>
          <a:bodyPr>
            <a:normAutofit/>
          </a:bodyPr>
          <a:lstStyle/>
          <a:p>
            <a:r>
              <a:rPr lang="en-US" b="1" dirty="0" smtClean="0"/>
              <a:t>Defining Computer Architecture</a:t>
            </a:r>
            <a:endParaRPr lang="en-US" b="1" dirty="0"/>
          </a:p>
        </p:txBody>
      </p:sp>
      <p:sp>
        <p:nvSpPr>
          <p:cNvPr id="3" name="Content Placeholder 2"/>
          <p:cNvSpPr>
            <a:spLocks noGrp="1"/>
          </p:cNvSpPr>
          <p:nvPr>
            <p:ph idx="1"/>
          </p:nvPr>
        </p:nvSpPr>
        <p:spPr>
          <a:xfrm>
            <a:off x="838200" y="1008668"/>
            <a:ext cx="10515600" cy="5206002"/>
          </a:xfrm>
        </p:spPr>
        <p:txBody>
          <a:bodyPr/>
          <a:lstStyle/>
          <a:p>
            <a:pPr marL="0" indent="0">
              <a:buNone/>
            </a:pPr>
            <a:r>
              <a:rPr lang="en-US" dirty="0" smtClean="0"/>
              <a:t>A computer designer must balance performance, cost, power, and availability while handling aspects like instruction set design, functional organization, and implementation. Computer architecture extends beyond instruction set design to include challenges in logic design, packaging, and cooling. The role requires expertise across various technologies, from compilers to hardware implementation.</a:t>
            </a:r>
          </a:p>
          <a:p>
            <a:r>
              <a:rPr lang="en-US" dirty="0" smtClean="0"/>
              <a:t>Instruction Set Architecture </a:t>
            </a:r>
          </a:p>
          <a:p>
            <a:pPr marL="0" indent="0">
              <a:buNone/>
            </a:pPr>
            <a:r>
              <a:rPr lang="en-US" dirty="0" smtClean="0"/>
              <a:t>The instruction set architecture (ISA) defines the boundary between software and hardware, specifying how a processor executes instructions. Most ISAs today follow a general-purpose register architecture, such as MIPS and 80x86, which use registers or memory locations for operands.</a:t>
            </a:r>
            <a:endParaRPr lang="en-US" dirty="0"/>
          </a:p>
        </p:txBody>
      </p:sp>
    </p:spTree>
    <p:extLst>
      <p:ext uri="{BB962C8B-B14F-4D97-AF65-F5344CB8AC3E}">
        <p14:creationId xmlns:p14="http://schemas.microsoft.com/office/powerpoint/2010/main" val="149612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2169"/>
            <a:ext cx="10515600" cy="5554794"/>
          </a:xfrm>
        </p:spPr>
        <p:txBody>
          <a:bodyPr>
            <a:normAutofit/>
          </a:bodyPr>
          <a:lstStyle/>
          <a:p>
            <a:r>
              <a:rPr lang="en-US" dirty="0" smtClean="0"/>
              <a:t>Class of ISA – Most ISAs today use a general-purpose register architecture, where operands are stored in registers or memory. The 80x86 has 16 general-purpose and 16 floating-point registers, while MIPS has 32 of each. The two main types are register-memory ISAs (e.g., 80x86) and load-store ISAs (e.g., MIPS), with modern ISAs favoring load-store.</a:t>
            </a:r>
          </a:p>
          <a:p>
            <a:r>
              <a:rPr lang="en-US" dirty="0" smtClean="0"/>
              <a:t>Memory Addressing – Most desktop and server computers, including 80x86 and MIPS, use byte addressing. MIPS requires memory objects to be aligned for efficiency, while 80x86 does not, though aligned accesses are generally faster.</a:t>
            </a:r>
          </a:p>
          <a:p>
            <a:r>
              <a:rPr lang="en-US" dirty="0" smtClean="0"/>
              <a:t>Addressing Modes – Addressing modes define how memory operands are accessed. MIPS supports Register, Immediate, and Displacement modes, while 80x86 includes these plus additional displacement variations, such as absolute and based-indexed with displacement.</a:t>
            </a:r>
            <a:endParaRPr lang="en-US" dirty="0"/>
          </a:p>
        </p:txBody>
      </p:sp>
    </p:spTree>
    <p:extLst>
      <p:ext uri="{BB962C8B-B14F-4D97-AF65-F5344CB8AC3E}">
        <p14:creationId xmlns:p14="http://schemas.microsoft.com/office/powerpoint/2010/main" val="4669696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56</TotalTime>
  <Words>2268</Words>
  <Application>Microsoft Office PowerPoint</Application>
  <PresentationFormat>Widescreen</PresentationFormat>
  <Paragraphs>69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MS Shell Dlg 2</vt:lpstr>
      <vt:lpstr>Wingdings</vt:lpstr>
      <vt:lpstr>Wingdings 3</vt:lpstr>
      <vt:lpstr>Madison</vt:lpstr>
      <vt:lpstr>COMPUTER ARCHITECTURE  CHAPTER ONE</vt:lpstr>
      <vt:lpstr>Introduction</vt:lpstr>
      <vt:lpstr>PowerPoint Presentation</vt:lpstr>
      <vt:lpstr>PowerPoint Presentation</vt:lpstr>
      <vt:lpstr>Classes of Computers</vt:lpstr>
      <vt:lpstr>PowerPoint Presentation</vt:lpstr>
      <vt:lpstr>PowerPoint Presentation</vt:lpstr>
      <vt:lpstr>Defining Computer Architecture</vt:lpstr>
      <vt:lpstr>PowerPoint Presentation</vt:lpstr>
      <vt:lpstr>PowerPoint Presentation</vt:lpstr>
      <vt:lpstr>PowerPoint Presentation</vt:lpstr>
      <vt:lpstr>Designing the Organization and Hardware to Meet Goals and Functional Requirements </vt:lpstr>
      <vt:lpstr> Trends in Technology</vt:lpstr>
      <vt:lpstr>PowerPoint Presentation</vt:lpstr>
      <vt:lpstr>Trends in Power in Integrated Circuits</vt:lpstr>
      <vt:lpstr>PowerPoint Presentation</vt:lpstr>
      <vt:lpstr> Trends in Cost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MUTHEE</dc:creator>
  <cp:lastModifiedBy>MUTHEE</cp:lastModifiedBy>
  <cp:revision>8</cp:revision>
  <dcterms:created xsi:type="dcterms:W3CDTF">2025-03-11T08:43:05Z</dcterms:created>
  <dcterms:modified xsi:type="dcterms:W3CDTF">2025-03-11T09:39:07Z</dcterms:modified>
</cp:coreProperties>
</file>