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0"/>
  </p:notesMasterIdLst>
  <p:sldIdLst>
    <p:sldId id="256" r:id="rId2"/>
    <p:sldId id="260" r:id="rId3"/>
    <p:sldId id="257" r:id="rId4"/>
    <p:sldId id="258" r:id="rId5"/>
    <p:sldId id="259" r:id="rId6"/>
    <p:sldId id="261" r:id="rId7"/>
    <p:sldId id="262"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263" r:id="rId27"/>
    <p:sldId id="281" r:id="rId28"/>
    <p:sldId id="282" r:id="rId29"/>
    <p:sldId id="283" r:id="rId30"/>
    <p:sldId id="284" r:id="rId31"/>
    <p:sldId id="264" r:id="rId32"/>
    <p:sldId id="285" r:id="rId33"/>
    <p:sldId id="271" r:id="rId34"/>
    <p:sldId id="269" r:id="rId35"/>
    <p:sldId id="272" r:id="rId36"/>
    <p:sldId id="273" r:id="rId37"/>
    <p:sldId id="274" r:id="rId38"/>
    <p:sldId id="270" r:id="rId3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2" roundtripDataSignature="AMtx7mhhhuhGjdxSZihv3VWfUV2Jn9QC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37" autoAdjust="0"/>
    <p:restoredTop sz="94694"/>
  </p:normalViewPr>
  <p:slideViewPr>
    <p:cSldViewPr snapToGrid="0">
      <p:cViewPr>
        <p:scale>
          <a:sx n="75" d="100"/>
          <a:sy n="75" d="100"/>
        </p:scale>
        <p:origin x="1766"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11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11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14"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11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116" Type="http://schemas.openxmlformats.org/officeDocument/2006/relationships/tableStyles" Target="tableStyles.xml"/><Relationship Id="rId20"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71054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26395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54410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38090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54984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77127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72120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38507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8867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34937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6" name="Google Shape;14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23970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61416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20519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6617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61355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17013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56061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867387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97821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00843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e7f44d304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1" name="Google Shape;101;g13e7f44d30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g13e7f44d30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241406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536455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639796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131470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444186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687619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315597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95768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99497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6" name="Google Shape;11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50746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79123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82343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9532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7F70A785-156C-425F-A2D8-966122E547E5}" type="datetime3">
              <a:rPr lang="en-US" smtClean="0"/>
              <a:pPr/>
              <a:t>5 August 2024</a:t>
            </a:fld>
            <a:endParaRPr/>
          </a:p>
        </p:txBody>
      </p:sp>
      <p:sp>
        <p:nvSpPr>
          <p:cNvPr id="17" name="Google Shape;17;p2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39"/>
          <p:cNvSpPr txBox="1">
            <a:spLocks noGrp="1"/>
          </p:cNvSpPr>
          <p:nvPr>
            <p:ph type="title"/>
          </p:nvPr>
        </p:nvSpPr>
        <p:spPr>
          <a:xfrm rot="5400000">
            <a:off x="4743450" y="2381250"/>
            <a:ext cx="5486400" cy="1943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9" name="Google Shape;79;p39"/>
          <p:cNvSpPr txBox="1">
            <a:spLocks noGrp="1"/>
          </p:cNvSpPr>
          <p:nvPr>
            <p:ph type="body" idx="1"/>
          </p:nvPr>
        </p:nvSpPr>
        <p:spPr>
          <a:xfrm rot="5400000">
            <a:off x="781050" y="514350"/>
            <a:ext cx="5486400" cy="56769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3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386948D6-0002-44A7-B245-A5E38AE83685}" type="datetime3">
              <a:rPr lang="en-US" smtClean="0"/>
              <a:pPr/>
              <a:t>5 August 2024</a:t>
            </a:fld>
            <a:endParaRPr/>
          </a:p>
        </p:txBody>
      </p:sp>
      <p:sp>
        <p:nvSpPr>
          <p:cNvPr id="81" name="Google Shape;81;p3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 name="Google Shape;20;p3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97742EA7-CD33-43EC-8EA7-47D30631274E}" type="datetime3">
              <a:rPr lang="en-US" smtClean="0"/>
              <a:pPr/>
              <a:t>5 August 2024</a:t>
            </a:fld>
            <a:endParaRPr/>
          </a:p>
        </p:txBody>
      </p:sp>
      <p:sp>
        <p:nvSpPr>
          <p:cNvPr id="22" name="Google Shape;22;p3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9"/>
        <p:cNvGrpSpPr/>
        <p:nvPr/>
      </p:nvGrpSpPr>
      <p:grpSpPr>
        <a:xfrm>
          <a:off x="0" y="0"/>
          <a:ext cx="0" cy="0"/>
          <a:chOff x="0" y="0"/>
          <a:chExt cx="0" cy="0"/>
        </a:xfrm>
      </p:grpSpPr>
      <p:sp>
        <p:nvSpPr>
          <p:cNvPr id="30" name="Google Shape;30;p3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3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100000"/>
              </a:lnSpc>
              <a:spcBef>
                <a:spcPts val="480"/>
              </a:spcBef>
              <a:spcAft>
                <a:spcPts val="0"/>
              </a:spcAft>
              <a:buClr>
                <a:schemeClr val="dk1"/>
              </a:buClr>
              <a:buSzPts val="2400"/>
              <a:buFont typeface="Times New Roman"/>
              <a:buNone/>
              <a:defRPr sz="2400"/>
            </a:lvl1pPr>
            <a:lvl2pPr lvl="1" algn="ctr">
              <a:lnSpc>
                <a:spcPct val="100000"/>
              </a:lnSpc>
              <a:spcBef>
                <a:spcPts val="400"/>
              </a:spcBef>
              <a:spcAft>
                <a:spcPts val="0"/>
              </a:spcAft>
              <a:buClr>
                <a:schemeClr val="dk1"/>
              </a:buClr>
              <a:buSzPts val="2000"/>
              <a:buFont typeface="Times New Roman"/>
              <a:buNone/>
              <a:defRPr sz="2000"/>
            </a:lvl2pPr>
            <a:lvl3pPr lvl="2" algn="ctr">
              <a:lnSpc>
                <a:spcPct val="100000"/>
              </a:lnSpc>
              <a:spcBef>
                <a:spcPts val="360"/>
              </a:spcBef>
              <a:spcAft>
                <a:spcPts val="0"/>
              </a:spcAft>
              <a:buClr>
                <a:schemeClr val="dk1"/>
              </a:buClr>
              <a:buSzPts val="1800"/>
              <a:buFont typeface="Times New Roman"/>
              <a:buNone/>
              <a:defRPr sz="1800"/>
            </a:lvl3pPr>
            <a:lvl4pPr lvl="3" algn="ctr">
              <a:lnSpc>
                <a:spcPct val="100000"/>
              </a:lnSpc>
              <a:spcBef>
                <a:spcPts val="320"/>
              </a:spcBef>
              <a:spcAft>
                <a:spcPts val="0"/>
              </a:spcAft>
              <a:buClr>
                <a:schemeClr val="dk1"/>
              </a:buClr>
              <a:buSzPts val="1600"/>
              <a:buFont typeface="Times New Roman"/>
              <a:buNone/>
              <a:defRPr sz="1600"/>
            </a:lvl4pPr>
            <a:lvl5pPr lvl="4" algn="ctr">
              <a:lnSpc>
                <a:spcPct val="100000"/>
              </a:lnSpc>
              <a:spcBef>
                <a:spcPts val="320"/>
              </a:spcBef>
              <a:spcAft>
                <a:spcPts val="0"/>
              </a:spcAft>
              <a:buClr>
                <a:schemeClr val="dk1"/>
              </a:buClr>
              <a:buSzPts val="1600"/>
              <a:buFont typeface="Times New Roman"/>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3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484804C-E2C2-44BE-BCFD-8053EB60501D}" type="datetime3">
              <a:rPr lang="en-US" smtClean="0"/>
              <a:pPr/>
              <a:t>5 August 2024</a:t>
            </a:fld>
            <a:endParaRPr/>
          </a:p>
        </p:txBody>
      </p:sp>
      <p:sp>
        <p:nvSpPr>
          <p:cNvPr id="33" name="Google Shape;33;p3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33"/>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7" name="Google Shape;37;p33"/>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Clr>
                <a:schemeClr val="dk1"/>
              </a:buClr>
              <a:buSzPts val="2400"/>
              <a:buFont typeface="Times New Roman"/>
              <a:buNone/>
              <a:defRPr sz="2400"/>
            </a:lvl1pPr>
            <a:lvl2pPr marL="914400" lvl="1" indent="-228600" algn="l">
              <a:lnSpc>
                <a:spcPct val="100000"/>
              </a:lnSpc>
              <a:spcBef>
                <a:spcPts val="400"/>
              </a:spcBef>
              <a:spcAft>
                <a:spcPts val="0"/>
              </a:spcAft>
              <a:buClr>
                <a:schemeClr val="dk1"/>
              </a:buClr>
              <a:buSzPts val="2000"/>
              <a:buFont typeface="Times New Roman"/>
              <a:buNone/>
              <a:defRPr sz="2000"/>
            </a:lvl2pPr>
            <a:lvl3pPr marL="1371600" lvl="2" indent="-228600" algn="l">
              <a:lnSpc>
                <a:spcPct val="100000"/>
              </a:lnSpc>
              <a:spcBef>
                <a:spcPts val="360"/>
              </a:spcBef>
              <a:spcAft>
                <a:spcPts val="0"/>
              </a:spcAft>
              <a:buClr>
                <a:schemeClr val="dk1"/>
              </a:buClr>
              <a:buSzPts val="1800"/>
              <a:buFont typeface="Times New Roman"/>
              <a:buNone/>
              <a:defRPr sz="1800"/>
            </a:lvl3pPr>
            <a:lvl4pPr marL="1828800" lvl="3" indent="-228600" algn="l">
              <a:lnSpc>
                <a:spcPct val="100000"/>
              </a:lnSpc>
              <a:spcBef>
                <a:spcPts val="320"/>
              </a:spcBef>
              <a:spcAft>
                <a:spcPts val="0"/>
              </a:spcAft>
              <a:buClr>
                <a:schemeClr val="dk1"/>
              </a:buClr>
              <a:buSzPts val="1600"/>
              <a:buFont typeface="Times New Roman"/>
              <a:buNone/>
              <a:defRPr sz="1600"/>
            </a:lvl4pPr>
            <a:lvl5pPr marL="2286000" lvl="4" indent="-228600" algn="l">
              <a:lnSpc>
                <a:spcPct val="100000"/>
              </a:lnSpc>
              <a:spcBef>
                <a:spcPts val="320"/>
              </a:spcBef>
              <a:spcAft>
                <a:spcPts val="0"/>
              </a:spcAft>
              <a:buClr>
                <a:schemeClr val="dk1"/>
              </a:buClr>
              <a:buSzPts val="1600"/>
              <a:buFont typeface="Times New Roman"/>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38" name="Google Shape;38;p33"/>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F693C889-72BB-4A3F-88FF-DB5D79B46C9F}" type="datetime3">
              <a:rPr lang="en-US" smtClean="0"/>
              <a:pPr/>
              <a:t>5 August 2024</a:t>
            </a:fld>
            <a:endParaRPr/>
          </a:p>
        </p:txBody>
      </p:sp>
      <p:sp>
        <p:nvSpPr>
          <p:cNvPr id="39" name="Google Shape;39;p33"/>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3"/>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34"/>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34"/>
          <p:cNvSpPr txBox="1">
            <a:spLocks noGrp="1"/>
          </p:cNvSpPr>
          <p:nvPr>
            <p:ph type="body" idx="1"/>
          </p:nvPr>
        </p:nvSpPr>
        <p:spPr>
          <a:xfrm>
            <a:off x="685800" y="1981200"/>
            <a:ext cx="38100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4"/>
          <p:cNvSpPr txBox="1">
            <a:spLocks noGrp="1"/>
          </p:cNvSpPr>
          <p:nvPr>
            <p:ph type="body" idx="2"/>
          </p:nvPr>
        </p:nvSpPr>
        <p:spPr>
          <a:xfrm>
            <a:off x="4648200" y="1981200"/>
            <a:ext cx="38100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4"/>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68438443-5994-46C8-AEEF-2D59BC6E7C9E}" type="datetime3">
              <a:rPr lang="en-US" smtClean="0"/>
              <a:pPr/>
              <a:t>5 August 2024</a:t>
            </a:fld>
            <a:endParaRPr/>
          </a:p>
        </p:txBody>
      </p:sp>
      <p:sp>
        <p:nvSpPr>
          <p:cNvPr id="46" name="Google Shape;46;p34"/>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4"/>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8"/>
        <p:cNvGrpSpPr/>
        <p:nvPr/>
      </p:nvGrpSpPr>
      <p:grpSpPr>
        <a:xfrm>
          <a:off x="0" y="0"/>
          <a:ext cx="0" cy="0"/>
          <a:chOff x="0" y="0"/>
          <a:chExt cx="0" cy="0"/>
        </a:xfrm>
      </p:grpSpPr>
      <p:sp>
        <p:nvSpPr>
          <p:cNvPr id="49" name="Google Shape;49;p35"/>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0" name="Google Shape;50;p35"/>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Times New Roman"/>
              <a:buNone/>
              <a:defRPr sz="2400" b="1"/>
            </a:lvl1pPr>
            <a:lvl2pPr marL="914400" lvl="1" indent="-228600" algn="l">
              <a:lnSpc>
                <a:spcPct val="100000"/>
              </a:lnSpc>
              <a:spcBef>
                <a:spcPts val="400"/>
              </a:spcBef>
              <a:spcAft>
                <a:spcPts val="0"/>
              </a:spcAft>
              <a:buClr>
                <a:schemeClr val="dk1"/>
              </a:buClr>
              <a:buSzPts val="2000"/>
              <a:buFont typeface="Times New Roman"/>
              <a:buNone/>
              <a:defRPr sz="2000" b="1"/>
            </a:lvl2pPr>
            <a:lvl3pPr marL="1371600" lvl="2" indent="-228600" algn="l">
              <a:lnSpc>
                <a:spcPct val="100000"/>
              </a:lnSpc>
              <a:spcBef>
                <a:spcPts val="360"/>
              </a:spcBef>
              <a:spcAft>
                <a:spcPts val="0"/>
              </a:spcAft>
              <a:buClr>
                <a:schemeClr val="dk1"/>
              </a:buClr>
              <a:buSzPts val="1800"/>
              <a:buFont typeface="Times New Roman"/>
              <a:buNone/>
              <a:defRPr sz="1800" b="1"/>
            </a:lvl3pPr>
            <a:lvl4pPr marL="1828800" lvl="3" indent="-228600" algn="l">
              <a:lnSpc>
                <a:spcPct val="100000"/>
              </a:lnSpc>
              <a:spcBef>
                <a:spcPts val="320"/>
              </a:spcBef>
              <a:spcAft>
                <a:spcPts val="0"/>
              </a:spcAft>
              <a:buClr>
                <a:schemeClr val="dk1"/>
              </a:buClr>
              <a:buSzPts val="1600"/>
              <a:buFont typeface="Times New Roman"/>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1" name="Google Shape;51;p35"/>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5"/>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Times New Roman"/>
              <a:buNone/>
              <a:defRPr sz="2400" b="1"/>
            </a:lvl1pPr>
            <a:lvl2pPr marL="914400" lvl="1" indent="-228600" algn="l">
              <a:lnSpc>
                <a:spcPct val="100000"/>
              </a:lnSpc>
              <a:spcBef>
                <a:spcPts val="400"/>
              </a:spcBef>
              <a:spcAft>
                <a:spcPts val="0"/>
              </a:spcAft>
              <a:buClr>
                <a:schemeClr val="dk1"/>
              </a:buClr>
              <a:buSzPts val="2000"/>
              <a:buFont typeface="Times New Roman"/>
              <a:buNone/>
              <a:defRPr sz="2000" b="1"/>
            </a:lvl2pPr>
            <a:lvl3pPr marL="1371600" lvl="2" indent="-228600" algn="l">
              <a:lnSpc>
                <a:spcPct val="100000"/>
              </a:lnSpc>
              <a:spcBef>
                <a:spcPts val="360"/>
              </a:spcBef>
              <a:spcAft>
                <a:spcPts val="0"/>
              </a:spcAft>
              <a:buClr>
                <a:schemeClr val="dk1"/>
              </a:buClr>
              <a:buSzPts val="1800"/>
              <a:buFont typeface="Times New Roman"/>
              <a:buNone/>
              <a:defRPr sz="1800" b="1"/>
            </a:lvl3pPr>
            <a:lvl4pPr marL="1828800" lvl="3" indent="-228600" algn="l">
              <a:lnSpc>
                <a:spcPct val="100000"/>
              </a:lnSpc>
              <a:spcBef>
                <a:spcPts val="320"/>
              </a:spcBef>
              <a:spcAft>
                <a:spcPts val="0"/>
              </a:spcAft>
              <a:buClr>
                <a:schemeClr val="dk1"/>
              </a:buClr>
              <a:buSzPts val="1600"/>
              <a:buFont typeface="Times New Roman"/>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35"/>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5"/>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28E5C271-FA14-4B19-BFBF-3563F3BF711E}" type="datetime3">
              <a:rPr lang="en-US" smtClean="0"/>
              <a:pPr/>
              <a:t>5 August 2024</a:t>
            </a:fld>
            <a:endParaRPr/>
          </a:p>
        </p:txBody>
      </p:sp>
      <p:sp>
        <p:nvSpPr>
          <p:cNvPr id="55" name="Google Shape;55;p35"/>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5"/>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36"/>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9" name="Google Shape;59;p36"/>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Times New Roman"/>
              <a:buChar char="•"/>
              <a:defRPr sz="3200"/>
            </a:lvl1pPr>
            <a:lvl2pPr marL="914400" lvl="1" indent="-406400" algn="l">
              <a:lnSpc>
                <a:spcPct val="100000"/>
              </a:lnSpc>
              <a:spcBef>
                <a:spcPts val="560"/>
              </a:spcBef>
              <a:spcAft>
                <a:spcPts val="0"/>
              </a:spcAft>
              <a:buClr>
                <a:schemeClr val="dk1"/>
              </a:buClr>
              <a:buSzPts val="2800"/>
              <a:buFont typeface="Times New Roman"/>
              <a:buChar char="–"/>
              <a:defRPr sz="2800"/>
            </a:lvl2pPr>
            <a:lvl3pPr marL="1371600" lvl="2" indent="-381000" algn="l">
              <a:lnSpc>
                <a:spcPct val="100000"/>
              </a:lnSpc>
              <a:spcBef>
                <a:spcPts val="480"/>
              </a:spcBef>
              <a:spcAft>
                <a:spcPts val="0"/>
              </a:spcAft>
              <a:buClr>
                <a:schemeClr val="dk1"/>
              </a:buClr>
              <a:buSzPts val="2400"/>
              <a:buFont typeface="Times New Roman"/>
              <a:buChar char="•"/>
              <a:defRPr sz="2400"/>
            </a:lvl3pPr>
            <a:lvl4pPr marL="1828800" lvl="3" indent="-355600" algn="l">
              <a:lnSpc>
                <a:spcPct val="100000"/>
              </a:lnSpc>
              <a:spcBef>
                <a:spcPts val="400"/>
              </a:spcBef>
              <a:spcAft>
                <a:spcPts val="0"/>
              </a:spcAft>
              <a:buClr>
                <a:schemeClr val="dk1"/>
              </a:buClr>
              <a:buSzPts val="2000"/>
              <a:buFont typeface="Times New Roman"/>
              <a:buChar char="–"/>
              <a:defRPr sz="2000"/>
            </a:lvl4pPr>
            <a:lvl5pPr marL="2286000" lvl="4" indent="-355600" algn="l">
              <a:lnSpc>
                <a:spcPct val="100000"/>
              </a:lnSpc>
              <a:spcBef>
                <a:spcPts val="400"/>
              </a:spcBef>
              <a:spcAft>
                <a:spcPts val="0"/>
              </a:spcAft>
              <a:buClr>
                <a:schemeClr val="dk1"/>
              </a:buClr>
              <a:buSzPts val="2000"/>
              <a:buFont typeface="Times New Roman"/>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0" name="Google Shape;60;p36"/>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Font typeface="Times New Roman"/>
              <a:buNone/>
              <a:defRPr sz="1600"/>
            </a:lvl1pPr>
            <a:lvl2pPr marL="914400" lvl="1" indent="-228600" algn="l">
              <a:lnSpc>
                <a:spcPct val="100000"/>
              </a:lnSpc>
              <a:spcBef>
                <a:spcPts val="280"/>
              </a:spcBef>
              <a:spcAft>
                <a:spcPts val="0"/>
              </a:spcAft>
              <a:buClr>
                <a:schemeClr val="dk1"/>
              </a:buClr>
              <a:buSzPts val="1400"/>
              <a:buFont typeface="Times New Roman"/>
              <a:buNone/>
              <a:defRPr sz="1400"/>
            </a:lvl2pPr>
            <a:lvl3pPr marL="1371600" lvl="2" indent="-228600" algn="l">
              <a:lnSpc>
                <a:spcPct val="100000"/>
              </a:lnSpc>
              <a:spcBef>
                <a:spcPts val="240"/>
              </a:spcBef>
              <a:spcAft>
                <a:spcPts val="0"/>
              </a:spcAft>
              <a:buClr>
                <a:schemeClr val="dk1"/>
              </a:buClr>
              <a:buSzPts val="1200"/>
              <a:buFont typeface="Times New Roman"/>
              <a:buNone/>
              <a:defRPr sz="1200"/>
            </a:lvl3pPr>
            <a:lvl4pPr marL="1828800" lvl="3" indent="-228600" algn="l">
              <a:lnSpc>
                <a:spcPct val="100000"/>
              </a:lnSpc>
              <a:spcBef>
                <a:spcPts val="200"/>
              </a:spcBef>
              <a:spcAft>
                <a:spcPts val="0"/>
              </a:spcAft>
              <a:buClr>
                <a:schemeClr val="dk1"/>
              </a:buClr>
              <a:buSzPts val="1000"/>
              <a:buFont typeface="Times New Roman"/>
              <a:buNone/>
              <a:defRPr sz="1000"/>
            </a:lvl4pPr>
            <a:lvl5pPr marL="2286000" lvl="4" indent="-228600" algn="l">
              <a:lnSpc>
                <a:spcPct val="100000"/>
              </a:lnSpc>
              <a:spcBef>
                <a:spcPts val="200"/>
              </a:spcBef>
              <a:spcAft>
                <a:spcPts val="0"/>
              </a:spcAft>
              <a:buClr>
                <a:schemeClr val="dk1"/>
              </a:buClr>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3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8A449154-40C0-463B-9870-DE851E5650F2}" type="datetime3">
              <a:rPr lang="en-US" smtClean="0"/>
              <a:pPr/>
              <a:t>5 August 2024</a:t>
            </a:fld>
            <a:endParaRPr/>
          </a:p>
        </p:txBody>
      </p:sp>
      <p:sp>
        <p:nvSpPr>
          <p:cNvPr id="62" name="Google Shape;62;p3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37"/>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3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 name="Google Shape;66;p37"/>
          <p:cNvSpPr>
            <a:spLocks noGrp="1"/>
          </p:cNvSpPr>
          <p:nvPr>
            <p:ph type="pic" idx="2"/>
          </p:nvPr>
        </p:nvSpPr>
        <p:spPr>
          <a:xfrm>
            <a:off x="3887788" y="987425"/>
            <a:ext cx="4629150" cy="4873625"/>
          </a:xfrm>
          <a:prstGeom prst="rect">
            <a:avLst/>
          </a:prstGeom>
          <a:noFill/>
          <a:ln>
            <a:noFill/>
          </a:ln>
        </p:spPr>
      </p:sp>
      <p:sp>
        <p:nvSpPr>
          <p:cNvPr id="67" name="Google Shape;67;p37"/>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Font typeface="Times New Roman"/>
              <a:buNone/>
              <a:defRPr sz="1600"/>
            </a:lvl1pPr>
            <a:lvl2pPr marL="914400" lvl="1" indent="-228600" algn="l">
              <a:lnSpc>
                <a:spcPct val="100000"/>
              </a:lnSpc>
              <a:spcBef>
                <a:spcPts val="280"/>
              </a:spcBef>
              <a:spcAft>
                <a:spcPts val="0"/>
              </a:spcAft>
              <a:buClr>
                <a:schemeClr val="dk1"/>
              </a:buClr>
              <a:buSzPts val="1400"/>
              <a:buFont typeface="Times New Roman"/>
              <a:buNone/>
              <a:defRPr sz="1400"/>
            </a:lvl2pPr>
            <a:lvl3pPr marL="1371600" lvl="2" indent="-228600" algn="l">
              <a:lnSpc>
                <a:spcPct val="100000"/>
              </a:lnSpc>
              <a:spcBef>
                <a:spcPts val="240"/>
              </a:spcBef>
              <a:spcAft>
                <a:spcPts val="0"/>
              </a:spcAft>
              <a:buClr>
                <a:schemeClr val="dk1"/>
              </a:buClr>
              <a:buSzPts val="1200"/>
              <a:buFont typeface="Times New Roman"/>
              <a:buNone/>
              <a:defRPr sz="1200"/>
            </a:lvl3pPr>
            <a:lvl4pPr marL="1828800" lvl="3" indent="-228600" algn="l">
              <a:lnSpc>
                <a:spcPct val="100000"/>
              </a:lnSpc>
              <a:spcBef>
                <a:spcPts val="200"/>
              </a:spcBef>
              <a:spcAft>
                <a:spcPts val="0"/>
              </a:spcAft>
              <a:buClr>
                <a:schemeClr val="dk1"/>
              </a:buClr>
              <a:buSzPts val="1000"/>
              <a:buFont typeface="Times New Roman"/>
              <a:buNone/>
              <a:defRPr sz="1000"/>
            </a:lvl4pPr>
            <a:lvl5pPr marL="2286000" lvl="4" indent="-228600" algn="l">
              <a:lnSpc>
                <a:spcPct val="100000"/>
              </a:lnSpc>
              <a:spcBef>
                <a:spcPts val="200"/>
              </a:spcBef>
              <a:spcAft>
                <a:spcPts val="0"/>
              </a:spcAft>
              <a:buClr>
                <a:schemeClr val="dk1"/>
              </a:buClr>
              <a:buSzPts val="1000"/>
              <a:buFont typeface="Times New Roman"/>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37"/>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4E899386-CBAA-4D39-AF2D-8EC1DE21406A}" type="datetime3">
              <a:rPr lang="en-US" smtClean="0"/>
              <a:pPr/>
              <a:t>5 August 2024</a:t>
            </a:fld>
            <a:endParaRPr/>
          </a:p>
        </p:txBody>
      </p:sp>
      <p:sp>
        <p:nvSpPr>
          <p:cNvPr id="69" name="Google Shape;69;p37"/>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7"/>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3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 name="Google Shape;73;p38"/>
          <p:cNvSpPr txBox="1">
            <a:spLocks noGrp="1"/>
          </p:cNvSpPr>
          <p:nvPr>
            <p:ph type="body" idx="1"/>
          </p:nvPr>
        </p:nvSpPr>
        <p:spPr>
          <a:xfrm rot="5400000">
            <a:off x="2514600" y="152400"/>
            <a:ext cx="4114800" cy="77724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3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48094A4C-1916-4AF1-A1C2-EDC0C0EC293E}" type="datetime3">
              <a:rPr lang="en-US" smtClean="0"/>
              <a:pPr/>
              <a:t>5 August 2024</a:t>
            </a:fld>
            <a:endParaRPr/>
          </a:p>
        </p:txBody>
      </p:sp>
      <p:sp>
        <p:nvSpPr>
          <p:cNvPr id="75" name="Google Shape;75;p3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6D6F5">
            <a:alpha val="54117"/>
          </a:srgbClr>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28"/>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lnSpc>
                <a:spcPct val="100000"/>
              </a:lnSpc>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lnSpc>
                <a:spcPct val="100000"/>
              </a:lnSpc>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2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fld id="{B8A5363C-25EE-49EE-8F58-FC70F37812F9}" type="datetime3">
              <a:rPr lang="en-US" smtClean="0"/>
              <a:pPr/>
              <a:t>5 August 2024</a:t>
            </a:fld>
            <a:endParaRPr/>
          </a:p>
        </p:txBody>
      </p:sp>
      <p:sp>
        <p:nvSpPr>
          <p:cNvPr id="13" name="Google Shape;13;p2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2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hyperlink" Target="https://ieeexplore.ieee.org/stamp/stamp.jsp?arnumber=10128700" TargetMode="Externa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89" name="Google Shape;89;p1"/>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90" name="Google Shape;90;p1"/>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91" name="Google Shape;91;p1"/>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a:t>
            </a:fld>
            <a:endParaRPr sz="1600" b="1" i="0" u="none" strike="noStrike" cap="none">
              <a:solidFill>
                <a:srgbClr val="FFFFFF"/>
              </a:solidFill>
              <a:latin typeface="Comic Sans MS"/>
              <a:ea typeface="Comic Sans MS"/>
              <a:cs typeface="Comic Sans MS"/>
              <a:sym typeface="Comic Sans MS"/>
            </a:endParaRPr>
          </a:p>
        </p:txBody>
      </p:sp>
      <p:sp>
        <p:nvSpPr>
          <p:cNvPr id="92" name="Google Shape;92;p1"/>
          <p:cNvSpPr txBox="1">
            <a:spLocks noGrp="1"/>
          </p:cNvSpPr>
          <p:nvPr>
            <p:ph type="dt" idx="10"/>
          </p:nvPr>
        </p:nvSpPr>
        <p:spPr>
          <a:xfrm>
            <a:off x="0" y="6564325"/>
            <a:ext cx="1948800" cy="412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E1438992-91CF-42A5-9A63-D24A032BB5F6}"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a:solidFill>
                <a:srgbClr val="FF0066"/>
              </a:solidFill>
              <a:latin typeface="Arial Rounded"/>
              <a:ea typeface="Arial Rounded"/>
              <a:cs typeface="Arial Rounded"/>
              <a:sym typeface="Arial Rounded"/>
            </a:endParaRPr>
          </a:p>
        </p:txBody>
      </p:sp>
      <p:sp>
        <p:nvSpPr>
          <p:cNvPr id="93" name="Google Shape;93;p1"/>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94" name="Google Shape;94;p1"/>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95" name="Google Shape;95;p1"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96" name="Google Shape;96;p1"/>
          <p:cNvSpPr txBox="1"/>
          <p:nvPr/>
        </p:nvSpPr>
        <p:spPr>
          <a:xfrm>
            <a:off x="935596" y="2413378"/>
            <a:ext cx="7272808" cy="17542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600"/>
              <a:buFont typeface="Times New Roman"/>
              <a:buNone/>
            </a:pPr>
            <a:r>
              <a:rPr lang="en-US" sz="3600" b="1" dirty="0">
                <a:latin typeface="Times New Roman" panose="02020603050405020304" pitchFamily="18" charset="0"/>
                <a:cs typeface="Times New Roman" panose="02020603050405020304" pitchFamily="18" charset="0"/>
              </a:rPr>
              <a:t>Predictive Analytics for Glucose Levels in Type 1 Diabetes Using Machine Learning </a:t>
            </a:r>
            <a:endParaRPr lang="en-US" sz="36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97" name="Google Shape;97;p1"/>
          <p:cNvSpPr txBox="1"/>
          <p:nvPr/>
        </p:nvSpPr>
        <p:spPr>
          <a:xfrm>
            <a:off x="4650800" y="5072003"/>
            <a:ext cx="4906297"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Muthukumarasamy S,21BCS171</a:t>
            </a:r>
          </a:p>
          <a:p>
            <a:pPr marL="0" marR="0" lvl="0" indent="0" algn="ctr" rtl="0">
              <a:lnSpc>
                <a:spcPct val="100000"/>
              </a:lnSpc>
              <a:spcBef>
                <a:spcPts val="0"/>
              </a:spcBef>
              <a:spcAft>
                <a:spcPts val="0"/>
              </a:spcAft>
              <a:buClr>
                <a:schemeClr val="dk1"/>
              </a:buClr>
              <a:buSzPts val="1800"/>
              <a:buFont typeface="Times New Roman"/>
              <a:buNone/>
            </a:pPr>
            <a:r>
              <a:rPr lang="en-US" sz="1800" b="1" dirty="0">
                <a:solidFill>
                  <a:schemeClr val="dk1"/>
                </a:solidFill>
                <a:latin typeface="Times New Roman"/>
                <a:ea typeface="Times New Roman"/>
                <a:cs typeface="Times New Roman"/>
                <a:sym typeface="Times New Roman"/>
              </a:rPr>
              <a:t>Naren Karthikeyan M,21BCS172</a:t>
            </a:r>
            <a:endParaRPr lang="en-US" sz="1800" b="1" i="0" u="none" strike="noStrike" cap="none" dirty="0">
              <a:solidFill>
                <a:schemeClr val="dk1"/>
              </a:solidFill>
              <a:latin typeface="Times New Roman"/>
              <a:ea typeface="Times New Roman"/>
              <a:cs typeface="Times New Roman"/>
              <a:sym typeface="Times New Roman"/>
            </a:endParaRPr>
          </a:p>
        </p:txBody>
      </p:sp>
      <p:sp>
        <p:nvSpPr>
          <p:cNvPr id="2" name="Google Shape;97;p1">
            <a:extLst>
              <a:ext uri="{FF2B5EF4-FFF2-40B4-BE49-F238E27FC236}">
                <a16:creationId xmlns:a16="http://schemas.microsoft.com/office/drawing/2014/main" id="{CF46A962-0F70-96C9-324D-9F297AC3737A}"/>
              </a:ext>
            </a:extLst>
          </p:cNvPr>
          <p:cNvSpPr txBox="1"/>
          <p:nvPr/>
        </p:nvSpPr>
        <p:spPr>
          <a:xfrm>
            <a:off x="0" y="4918220"/>
            <a:ext cx="3752411"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GUIDED BY,</a:t>
            </a:r>
          </a:p>
          <a:p>
            <a:pPr marL="0" marR="0" lvl="0" indent="0" algn="ctr" rtl="0">
              <a:lnSpc>
                <a:spcPct val="100000"/>
              </a:lnSpc>
              <a:spcBef>
                <a:spcPts val="0"/>
              </a:spcBef>
              <a:spcAft>
                <a:spcPts val="0"/>
              </a:spcAft>
              <a:buClr>
                <a:schemeClr val="dk1"/>
              </a:buClr>
              <a:buSzPts val="1800"/>
              <a:buFont typeface="Times New Roman"/>
              <a:buNone/>
            </a:pPr>
            <a:endPar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Dr.S.Amutha</a:t>
            </a: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p>
          <a:p>
            <a:pPr marL="0" marR="0" lvl="0" indent="0" algn="ctr" rtl="0">
              <a:lnSpc>
                <a:spcPct val="100000"/>
              </a:lnSpc>
              <a:spcBef>
                <a:spcPts val="0"/>
              </a:spcBef>
              <a:spcAft>
                <a:spcPts val="0"/>
              </a:spcAft>
              <a:buClr>
                <a:schemeClr val="dk1"/>
              </a:buClr>
              <a:buSzPts val="1800"/>
              <a:buFont typeface="Times New Roman"/>
              <a:buNone/>
            </a:pPr>
            <a:r>
              <a:rPr lang="en-IN" sz="1800" dirty="0">
                <a:latin typeface="Times New Roman" panose="02020603050405020304" pitchFamily="18" charset="0"/>
                <a:cs typeface="Times New Roman" panose="02020603050405020304" pitchFamily="18" charset="0"/>
              </a:rPr>
              <a:t>AP(</a:t>
            </a:r>
            <a:r>
              <a:rPr lang="en-IN" sz="1800" dirty="0" err="1">
                <a:latin typeface="Times New Roman" panose="02020603050405020304" pitchFamily="18" charset="0"/>
                <a:cs typeface="Times New Roman" panose="02020603050405020304" pitchFamily="18" charset="0"/>
              </a:rPr>
              <a:t>Sl.Grade</a:t>
            </a:r>
            <a:r>
              <a:rPr lang="en-IN" sz="1800" dirty="0"/>
              <a:t>)</a:t>
            </a:r>
            <a:endParaRPr lang="en-US" sz="18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087827" y="77107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3</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rgbClr val="FF0000"/>
                </a:solidFill>
                <a:latin typeface="Times New Roman" panose="02020603050405020304" pitchFamily="18" charset="0"/>
                <a:cs typeface="Times New Roman" panose="02020603050405020304" pitchFamily="18" charset="0"/>
              </a:rPr>
              <a:t>Sean </a:t>
            </a:r>
            <a:r>
              <a:rPr lang="en-IN" sz="2000" dirty="0" err="1">
                <a:solidFill>
                  <a:srgbClr val="FF0000"/>
                </a:solidFill>
                <a:latin typeface="Times New Roman" panose="02020603050405020304" pitchFamily="18" charset="0"/>
                <a:cs typeface="Times New Roman" panose="02020603050405020304" pitchFamily="18" charset="0"/>
              </a:rPr>
              <a:t>Pikulin</a:t>
            </a:r>
            <a:r>
              <a:rPr lang="en-IN" sz="2000" dirty="0">
                <a:solidFill>
                  <a:srgbClr val="FF0000"/>
                </a:solidFill>
                <a:latin typeface="Times New Roman" panose="02020603050405020304" pitchFamily="18" charset="0"/>
                <a:cs typeface="Times New Roman" panose="02020603050405020304" pitchFamily="18" charset="0"/>
              </a:rPr>
              <a:t> et al. (2021)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“Enhanced blood glucose levels prediction with a smartwatch”</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Used smartwatch sensors to collect physiological data (e.g., heart rate, activity levels).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Developed a predictive model to estimate blood glucose levels based on smartwatch data.</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Merits</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Integrates wearable technology for continuous glucose monitoring.</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Provides real-time glucose predictions based on physiological data.</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Non-invasive and convenient for users.</a:t>
            </a:r>
            <a:endParaRPr lang="en-IN" sz="2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CDF27AA-7D14-E99F-4027-3981ADA7454D}"/>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Sean </a:t>
            </a:r>
            <a:r>
              <a:rPr lang="en-IN" dirty="0" err="1">
                <a:solidFill>
                  <a:schemeClr val="accent6"/>
                </a:solidFill>
                <a:latin typeface="Times New Roman" panose="02020603050405020304" pitchFamily="18" charset="0"/>
                <a:cs typeface="Times New Roman" panose="02020603050405020304" pitchFamily="18" charset="0"/>
              </a:rPr>
              <a:t>Pikulin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Irad</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Yehezkel</a:t>
            </a:r>
            <a:r>
              <a:rPr lang="en-IN" dirty="0">
                <a:solidFill>
                  <a:schemeClr val="accent6"/>
                </a:solidFill>
                <a:latin typeface="Times New Roman" panose="02020603050405020304" pitchFamily="18" charset="0"/>
                <a:cs typeface="Times New Roman" panose="02020603050405020304" pitchFamily="18" charset="0"/>
              </a:rPr>
              <a:t>, Robert </a:t>
            </a:r>
            <a:r>
              <a:rPr lang="en-IN" dirty="0" err="1">
                <a:solidFill>
                  <a:schemeClr val="accent6"/>
                </a:solidFill>
                <a:latin typeface="Times New Roman" panose="02020603050405020304" pitchFamily="18" charset="0"/>
                <a:cs typeface="Times New Roman" panose="02020603050405020304" pitchFamily="18" charset="0"/>
              </a:rPr>
              <a:t>Moskovitch</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Enhanced blood glucose levels prediction with a smartwatch</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IEEE Transactions on Biomedical Engineering</a:t>
            </a:r>
            <a:r>
              <a:rPr lang="en-IN" dirty="0">
                <a:solidFill>
                  <a:schemeClr val="accent6"/>
                </a:solidFill>
                <a:latin typeface="Times New Roman" panose="02020603050405020304" pitchFamily="18" charset="0"/>
                <a:cs typeface="Times New Roman" panose="02020603050405020304" pitchFamily="18" charset="0"/>
              </a:rPr>
              <a:t>, 68 (2021) 1234-1242</a:t>
            </a:r>
            <a:r>
              <a:rPr lang="en-IN" dirty="0">
                <a:solidFill>
                  <a:schemeClr val="accent6"/>
                </a:solidFill>
              </a:rPr>
              <a:t>.</a:t>
            </a:r>
            <a:endParaRPr lang="en-US" dirty="0">
              <a:solidFill>
                <a:schemeClr val="accent6"/>
              </a:solidFill>
              <a:cs typeface="Arial" charset="0"/>
            </a:endParaRPr>
          </a:p>
        </p:txBody>
      </p:sp>
    </p:spTree>
    <p:extLst>
      <p:ext uri="{BB962C8B-B14F-4D97-AF65-F5344CB8AC3E}">
        <p14:creationId xmlns:p14="http://schemas.microsoft.com/office/powerpoint/2010/main" val="18332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88607" y="950451"/>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3</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FF0000"/>
                </a:solidFill>
                <a:latin typeface="Times New Roman" panose="02020603050405020304" pitchFamily="18" charset="0"/>
                <a:cs typeface="Times New Roman" panose="02020603050405020304" pitchFamily="18" charset="0"/>
              </a:rPr>
              <a:t>Demerits:</a:t>
            </a:r>
          </a:p>
          <a:p>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Accuracy may depend on the quality and type of data collected by the </a:t>
            </a:r>
            <a:r>
              <a:rPr lang="en-US" sz="2000" dirty="0" err="1">
                <a:latin typeface="Times New Roman" panose="02020603050405020304" pitchFamily="18" charset="0"/>
                <a:cs typeface="Times New Roman" panose="02020603050405020304" pitchFamily="18" charset="0"/>
              </a:rPr>
              <a:t>smartwatch.Limited</a:t>
            </a:r>
            <a:r>
              <a:rPr lang="en-US" sz="2000" dirty="0">
                <a:latin typeface="Times New Roman" panose="02020603050405020304" pitchFamily="18" charset="0"/>
                <a:cs typeface="Times New Roman" panose="02020603050405020304" pitchFamily="18" charset="0"/>
              </a:rPr>
              <a:t> by the smartwatch’s sensor capabilities and data </a:t>
            </a:r>
            <a:r>
              <a:rPr lang="en-US" sz="2000" dirty="0" err="1">
                <a:latin typeface="Times New Roman" panose="02020603050405020304" pitchFamily="18" charset="0"/>
                <a:cs typeface="Times New Roman" panose="02020603050405020304" pitchFamily="18" charset="0"/>
              </a:rPr>
              <a:t>granularity.Potential</a:t>
            </a:r>
            <a:r>
              <a:rPr lang="en-US" sz="2000" dirty="0">
                <a:latin typeface="Times New Roman" panose="02020603050405020304" pitchFamily="18" charset="0"/>
                <a:cs typeface="Times New Roman" panose="02020603050405020304" pitchFamily="18" charset="0"/>
              </a:rPr>
              <a:t> issues with data privacy and security.</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Sean </a:t>
            </a:r>
            <a:r>
              <a:rPr lang="en-IN" dirty="0" err="1">
                <a:solidFill>
                  <a:schemeClr val="accent6"/>
                </a:solidFill>
                <a:latin typeface="Times New Roman" panose="02020603050405020304" pitchFamily="18" charset="0"/>
                <a:cs typeface="Times New Roman" panose="02020603050405020304" pitchFamily="18" charset="0"/>
              </a:rPr>
              <a:t>Pikulin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Irad</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Yehezkel</a:t>
            </a:r>
            <a:r>
              <a:rPr lang="en-IN" dirty="0">
                <a:solidFill>
                  <a:schemeClr val="accent6"/>
                </a:solidFill>
                <a:latin typeface="Times New Roman" panose="02020603050405020304" pitchFamily="18" charset="0"/>
                <a:cs typeface="Times New Roman" panose="02020603050405020304" pitchFamily="18" charset="0"/>
              </a:rPr>
              <a:t>, Robert </a:t>
            </a:r>
            <a:r>
              <a:rPr lang="en-IN" dirty="0" err="1">
                <a:solidFill>
                  <a:schemeClr val="accent6"/>
                </a:solidFill>
                <a:latin typeface="Times New Roman" panose="02020603050405020304" pitchFamily="18" charset="0"/>
                <a:cs typeface="Times New Roman" panose="02020603050405020304" pitchFamily="18" charset="0"/>
              </a:rPr>
              <a:t>Moskovitch</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Enhanced blood glucose levels prediction with a smartwatch</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IEEE Transactions on Biomedical Engineering</a:t>
            </a:r>
            <a:r>
              <a:rPr lang="en-IN" dirty="0">
                <a:solidFill>
                  <a:schemeClr val="accent6"/>
                </a:solidFill>
                <a:latin typeface="Times New Roman" panose="02020603050405020304" pitchFamily="18" charset="0"/>
                <a:cs typeface="Times New Roman" panose="02020603050405020304" pitchFamily="18" charset="0"/>
              </a:rPr>
              <a:t>, 68 (2021) 1234-1242.</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791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087826" y="77107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4</a:t>
            </a:r>
            <a:r>
              <a:rPr lang="en-US" sz="2800" b="1" i="0" u="none" strike="noStrike" cap="none" dirty="0">
                <a:solidFill>
                  <a:schemeClr val="dk1"/>
                </a:solidFill>
                <a:latin typeface="Times New Roman"/>
                <a:ea typeface="Times New Roman"/>
                <a:cs typeface="Times New Roman"/>
                <a:sym typeface="Times New Roman"/>
              </a:rPr>
              <a:t> </a:t>
            </a:r>
            <a:endParaRPr lang="en-US" sz="2800" b="1" i="0" u="none" strike="noStrike" cap="none" dirty="0">
              <a:solidFill>
                <a:schemeClr val="accent1">
                  <a:lumMod val="75000"/>
                </a:schemeClr>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err="1">
                <a:solidFill>
                  <a:srgbClr val="FF0000"/>
                </a:solidFill>
                <a:latin typeface="Times New Roman" panose="02020603050405020304" pitchFamily="18" charset="0"/>
                <a:cs typeface="Times New Roman" panose="02020603050405020304" pitchFamily="18" charset="0"/>
              </a:rPr>
              <a:t>Gangani</a:t>
            </a:r>
            <a:r>
              <a:rPr lang="en-IN" sz="2000" dirty="0">
                <a:solidFill>
                  <a:srgbClr val="FF0000"/>
                </a:solidFill>
                <a:latin typeface="Times New Roman" panose="02020603050405020304" pitchFamily="18" charset="0"/>
                <a:cs typeface="Times New Roman" panose="02020603050405020304" pitchFamily="18" charset="0"/>
              </a:rPr>
              <a:t> </a:t>
            </a:r>
            <a:r>
              <a:rPr lang="en-IN" sz="2000" dirty="0" err="1">
                <a:solidFill>
                  <a:srgbClr val="FF0000"/>
                </a:solidFill>
                <a:latin typeface="Times New Roman" panose="02020603050405020304" pitchFamily="18" charset="0"/>
                <a:cs typeface="Times New Roman" panose="02020603050405020304" pitchFamily="18" charset="0"/>
              </a:rPr>
              <a:t>Dharmarathne</a:t>
            </a:r>
            <a:r>
              <a:rPr lang="en-IN" sz="2000" dirty="0">
                <a:solidFill>
                  <a:srgbClr val="FF0000"/>
                </a:solidFill>
                <a:latin typeface="Times New Roman" panose="02020603050405020304" pitchFamily="18" charset="0"/>
                <a:cs typeface="Times New Roman" panose="02020603050405020304" pitchFamily="18" charset="0"/>
              </a:rPr>
              <a:t> et al. (2021)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"A novel machine learning approach for diagnosing diabetes with a self-explainable interface“</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Developed a machine learning model for diabetes diagnosis with a focus on interpretability.</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Implemented a self-explainable interface to provide transparent and understandable predictions.</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Merits</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Enhances transparency and interpretability of the machine learning model.</a:t>
            </a:r>
          </a:p>
        </p:txBody>
      </p:sp>
      <p:sp>
        <p:nvSpPr>
          <p:cNvPr id="3" name="Rectangle 2">
            <a:extLst>
              <a:ext uri="{FF2B5EF4-FFF2-40B4-BE49-F238E27FC236}">
                <a16:creationId xmlns:a16="http://schemas.microsoft.com/office/drawing/2014/main" id="{974983F3-1AE6-A642-6D70-A19FCDFE9DEF}"/>
              </a:ext>
            </a:extLst>
          </p:cNvPr>
          <p:cNvSpPr/>
          <p:nvPr/>
        </p:nvSpPr>
        <p:spPr>
          <a:xfrm>
            <a:off x="238125" y="5697794"/>
            <a:ext cx="8649843" cy="738187"/>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Gangani</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Dharmarathne</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Thilini</a:t>
            </a:r>
            <a:r>
              <a:rPr lang="en-IN" dirty="0">
                <a:solidFill>
                  <a:schemeClr val="accent6"/>
                </a:solidFill>
                <a:latin typeface="Times New Roman" panose="02020603050405020304" pitchFamily="18" charset="0"/>
                <a:cs typeface="Times New Roman" panose="02020603050405020304" pitchFamily="18" charset="0"/>
              </a:rPr>
              <a:t> N. Jayasinghe, </a:t>
            </a:r>
            <a:r>
              <a:rPr lang="en-IN" dirty="0" err="1">
                <a:solidFill>
                  <a:schemeClr val="accent6"/>
                </a:solidFill>
                <a:latin typeface="Times New Roman" panose="02020603050405020304" pitchFamily="18" charset="0"/>
                <a:cs typeface="Times New Roman" panose="02020603050405020304" pitchFamily="18" charset="0"/>
              </a:rPr>
              <a:t>Madhusha</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Bogahawaththa</a:t>
            </a:r>
            <a:r>
              <a:rPr lang="en-IN" dirty="0">
                <a:solidFill>
                  <a:schemeClr val="accent6"/>
                </a:solidFill>
                <a:latin typeface="Times New Roman" panose="02020603050405020304" pitchFamily="18" charset="0"/>
                <a:cs typeface="Times New Roman" panose="02020603050405020304" pitchFamily="18" charset="0"/>
              </a:rPr>
              <a:t>, D.P.P. </a:t>
            </a:r>
            <a:r>
              <a:rPr lang="en-IN" dirty="0" err="1">
                <a:solidFill>
                  <a:schemeClr val="accent6"/>
                </a:solidFill>
                <a:latin typeface="Times New Roman" panose="02020603050405020304" pitchFamily="18" charset="0"/>
                <a:cs typeface="Times New Roman" panose="02020603050405020304" pitchFamily="18" charset="0"/>
              </a:rPr>
              <a:t>Meddage</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Upaka</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Rathnayake</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A novel machine learning approach for diagnosing diabetes with a self-explainable interface</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Journal of Medical Systems</a:t>
            </a:r>
            <a:r>
              <a:rPr lang="en-IN" dirty="0">
                <a:solidFill>
                  <a:schemeClr val="accent6"/>
                </a:solidFill>
                <a:latin typeface="Times New Roman" panose="02020603050405020304" pitchFamily="18" charset="0"/>
                <a:cs typeface="Times New Roman" panose="02020603050405020304" pitchFamily="18" charset="0"/>
              </a:rPr>
              <a:t>, 45 (2021) 23.</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465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88607" y="950451"/>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4</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Provides clear explanations of diagnosis decisions, aiding user trust and understanding.</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Potentially improves diagnostic accuracy with advanced machine learning techniques.</a:t>
            </a:r>
          </a:p>
          <a:p>
            <a:endParaRPr lang="en-IN"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complexity might impact the ease of explanation and interface usability.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substantial computational resources for developing and maintaining the self-explainable interface.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May be limited by the quality and representativeness of the training data.</a:t>
            </a:r>
          </a:p>
          <a:p>
            <a:pPr>
              <a:buFont typeface="Arial" panose="020B0604020202020204" pitchFamily="34" charset="0"/>
              <a:buChar char="•"/>
            </a:pPr>
            <a:endParaRPr lang="en-IN" sz="2200" dirty="0"/>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738187"/>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Gangani</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Dharmarathne</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Thilini</a:t>
            </a:r>
            <a:r>
              <a:rPr lang="en-IN" dirty="0">
                <a:solidFill>
                  <a:schemeClr val="accent6"/>
                </a:solidFill>
                <a:latin typeface="Times New Roman" panose="02020603050405020304" pitchFamily="18" charset="0"/>
                <a:cs typeface="Times New Roman" panose="02020603050405020304" pitchFamily="18" charset="0"/>
              </a:rPr>
              <a:t> N. Jayasinghe, </a:t>
            </a:r>
            <a:r>
              <a:rPr lang="en-IN" dirty="0" err="1">
                <a:solidFill>
                  <a:schemeClr val="accent6"/>
                </a:solidFill>
                <a:latin typeface="Times New Roman" panose="02020603050405020304" pitchFamily="18" charset="0"/>
                <a:cs typeface="Times New Roman" panose="02020603050405020304" pitchFamily="18" charset="0"/>
              </a:rPr>
              <a:t>Madhusha</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Bogahawaththa</a:t>
            </a:r>
            <a:r>
              <a:rPr lang="en-IN" dirty="0">
                <a:solidFill>
                  <a:schemeClr val="accent6"/>
                </a:solidFill>
                <a:latin typeface="Times New Roman" panose="02020603050405020304" pitchFamily="18" charset="0"/>
                <a:cs typeface="Times New Roman" panose="02020603050405020304" pitchFamily="18" charset="0"/>
              </a:rPr>
              <a:t>, D.P.P. </a:t>
            </a:r>
            <a:r>
              <a:rPr lang="en-IN" dirty="0" err="1">
                <a:solidFill>
                  <a:schemeClr val="accent6"/>
                </a:solidFill>
                <a:latin typeface="Times New Roman" panose="02020603050405020304" pitchFamily="18" charset="0"/>
                <a:cs typeface="Times New Roman" panose="02020603050405020304" pitchFamily="18" charset="0"/>
              </a:rPr>
              <a:t>Meddage</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Upaka</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Rathnayake</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A novel machine learning approach for diagnosing diabetes with a self-explainable interface</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Journal of Medical Systems</a:t>
            </a:r>
            <a:r>
              <a:rPr lang="en-IN" dirty="0">
                <a:solidFill>
                  <a:schemeClr val="accent6"/>
                </a:solidFill>
                <a:latin typeface="Times New Roman" panose="02020603050405020304" pitchFamily="18" charset="0"/>
                <a:cs typeface="Times New Roman" panose="02020603050405020304" pitchFamily="18" charset="0"/>
              </a:rPr>
              <a:t>, 45 (2021) 23.</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575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76317" y="77107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r>
              <a:rPr lang="en-US" sz="2800" b="1" i="0" u="none" strike="noStrike" cap="none" dirty="0">
                <a:solidFill>
                  <a:srgbClr val="00B050"/>
                </a:solidFill>
                <a:latin typeface="Times New Roman"/>
                <a:ea typeface="Times New Roman"/>
                <a:cs typeface="Times New Roman"/>
                <a:sym typeface="Times New Roman"/>
              </a:rPr>
              <a:t> 5</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err="1">
                <a:solidFill>
                  <a:srgbClr val="FF0000"/>
                </a:solidFill>
                <a:latin typeface="Times New Roman" panose="02020603050405020304" pitchFamily="18" charset="0"/>
                <a:cs typeface="Times New Roman" panose="02020603050405020304" pitchFamily="18" charset="0"/>
              </a:rPr>
              <a:t>Jobeda</a:t>
            </a:r>
            <a:r>
              <a:rPr lang="en-IN" sz="2000" dirty="0">
                <a:solidFill>
                  <a:srgbClr val="FF0000"/>
                </a:solidFill>
                <a:latin typeface="Times New Roman" panose="02020603050405020304" pitchFamily="18" charset="0"/>
                <a:cs typeface="Times New Roman" panose="02020603050405020304" pitchFamily="18" charset="0"/>
              </a:rPr>
              <a:t> Jamal Khanam &amp; Simon Y. Foo (2021) </a:t>
            </a:r>
            <a:r>
              <a:rPr lang="en-IN" sz="2000" dirty="0">
                <a:latin typeface="Times New Roman" panose="02020603050405020304" pitchFamily="18" charset="0"/>
                <a:cs typeface="Times New Roman" panose="02020603050405020304" pitchFamily="18" charset="0"/>
              </a:rPr>
              <a:t>conducted a study on </a:t>
            </a:r>
            <a:r>
              <a:rPr lang="en-IN" sz="2000" b="1" dirty="0">
                <a:latin typeface="Times New Roman" panose="02020603050405020304" pitchFamily="18" charset="0"/>
                <a:cs typeface="Times New Roman" panose="02020603050405020304" pitchFamily="18" charset="0"/>
              </a:rPr>
              <a:t>"A comparison of machine learning algorithms for diabetes prediction“</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Compared various machine learning algorithms (e.g., decision trees, SVM, neural networks) for predicting diabetes.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Evaluated the performance of each algorithm using standard metrics like accuracy, precision, and recall.</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Merits:</a:t>
            </a:r>
          </a:p>
          <a:p>
            <a:r>
              <a:rPr lang="en-US" sz="2000" dirty="0">
                <a:latin typeface="Times New Roman" panose="02020603050405020304" pitchFamily="18" charset="0"/>
                <a:cs typeface="Times New Roman" panose="02020603050405020304" pitchFamily="18" charset="0"/>
              </a:rPr>
              <a:t>Provides clear explanations of diagnosis decisions, aiding user trust and understanding</a:t>
            </a:r>
            <a:r>
              <a:rPr lang="en-US" sz="2200" dirty="0">
                <a:latin typeface="Times New Roman" panose="02020603050405020304" pitchFamily="18" charset="0"/>
                <a:cs typeface="Times New Roman" panose="02020603050405020304" pitchFamily="18" charset="0"/>
              </a:rPr>
              <a:t>.</a:t>
            </a:r>
          </a:p>
          <a:p>
            <a:endParaRPr lang="en-IN" sz="2200" dirty="0"/>
          </a:p>
        </p:txBody>
      </p:sp>
      <p:sp>
        <p:nvSpPr>
          <p:cNvPr id="5" name="Rectangle 4">
            <a:extLst>
              <a:ext uri="{FF2B5EF4-FFF2-40B4-BE49-F238E27FC236}">
                <a16:creationId xmlns:a16="http://schemas.microsoft.com/office/drawing/2014/main" id="{64A33E25-A18F-42A3-B481-9A67DFA9DE4D}"/>
              </a:ext>
            </a:extLst>
          </p:cNvPr>
          <p:cNvSpPr/>
          <p:nvPr/>
        </p:nvSpPr>
        <p:spPr>
          <a:xfrm>
            <a:off x="238125" y="5697794"/>
            <a:ext cx="8649843" cy="523220"/>
          </a:xfrm>
          <a:prstGeom prst="rect">
            <a:avLst/>
          </a:prstGeom>
        </p:spPr>
        <p:txBody>
          <a:bodyPr wrap="square">
            <a:spAutoFit/>
          </a:bodyPr>
          <a:lstStyle/>
          <a:p>
            <a:pPr algn="just">
              <a:defRPr/>
            </a:pPr>
            <a:r>
              <a:rPr lang="en-US" dirty="0" err="1">
                <a:solidFill>
                  <a:schemeClr val="accent6"/>
                </a:solidFill>
                <a:latin typeface="Times New Roman" panose="02020603050405020304" pitchFamily="18" charset="0"/>
                <a:cs typeface="Times New Roman" panose="02020603050405020304" pitchFamily="18" charset="0"/>
              </a:rPr>
              <a:t>Jobeda</a:t>
            </a:r>
            <a:r>
              <a:rPr lang="en-US" dirty="0">
                <a:solidFill>
                  <a:schemeClr val="accent6"/>
                </a:solidFill>
                <a:latin typeface="Times New Roman" panose="02020603050405020304" pitchFamily="18" charset="0"/>
                <a:cs typeface="Times New Roman" panose="02020603050405020304" pitchFamily="18" charset="0"/>
              </a:rPr>
              <a:t> Jamal Khanam, Simon Y. Foo</a:t>
            </a:r>
            <a:r>
              <a:rPr lang="en-US" b="1" dirty="0">
                <a:solidFill>
                  <a:schemeClr val="accent6"/>
                </a:solidFill>
                <a:latin typeface="Times New Roman" panose="02020603050405020304" pitchFamily="18" charset="0"/>
                <a:cs typeface="Times New Roman" panose="02020603050405020304" pitchFamily="18" charset="0"/>
              </a:rPr>
              <a:t>,</a:t>
            </a:r>
            <a:r>
              <a:rPr lang="en-US" dirty="0">
                <a:solidFill>
                  <a:schemeClr val="accent6"/>
                </a:solidFill>
                <a:latin typeface="Times New Roman" panose="02020603050405020304" pitchFamily="18" charset="0"/>
                <a:cs typeface="Times New Roman" panose="02020603050405020304" pitchFamily="18" charset="0"/>
              </a:rPr>
              <a:t> “</a:t>
            </a:r>
            <a:r>
              <a:rPr lang="en-US" b="1" dirty="0">
                <a:solidFill>
                  <a:schemeClr val="accent6"/>
                </a:solidFill>
                <a:latin typeface="Times New Roman" panose="02020603050405020304" pitchFamily="18" charset="0"/>
                <a:cs typeface="Times New Roman" panose="02020603050405020304" pitchFamily="18" charset="0"/>
              </a:rPr>
              <a:t>A comparison of machine learning algorithms for diabetes prediction</a:t>
            </a:r>
            <a:r>
              <a:rPr lang="en-US" dirty="0">
                <a:solidFill>
                  <a:schemeClr val="accent6"/>
                </a:solidFill>
                <a:latin typeface="Times New Roman" panose="02020603050405020304" pitchFamily="18" charset="0"/>
                <a:cs typeface="Times New Roman" panose="02020603050405020304" pitchFamily="18" charset="0"/>
              </a:rPr>
              <a:t>”, </a:t>
            </a:r>
            <a:r>
              <a:rPr lang="en-US" i="1" dirty="0">
                <a:solidFill>
                  <a:schemeClr val="accent6"/>
                </a:solidFill>
                <a:latin typeface="Times New Roman" panose="02020603050405020304" pitchFamily="18" charset="0"/>
                <a:cs typeface="Times New Roman" panose="02020603050405020304" pitchFamily="18" charset="0"/>
              </a:rPr>
              <a:t>Health Information Science and Systems</a:t>
            </a:r>
            <a:r>
              <a:rPr lang="en-US" dirty="0">
                <a:solidFill>
                  <a:schemeClr val="accent6"/>
                </a:solidFill>
                <a:latin typeface="Times New Roman" panose="02020603050405020304" pitchFamily="18" charset="0"/>
                <a:cs typeface="Times New Roman" panose="02020603050405020304" pitchFamily="18" charset="0"/>
              </a:rPr>
              <a:t>, 9 (2021) 22</a:t>
            </a:r>
            <a:r>
              <a:rPr lang="en-US" dirty="0">
                <a:solidFill>
                  <a:schemeClr val="accent6"/>
                </a:solidFill>
              </a:rPr>
              <a:t>.</a:t>
            </a:r>
            <a:endParaRPr lang="en-US" dirty="0">
              <a:solidFill>
                <a:schemeClr val="accent6"/>
              </a:solidFill>
              <a:cs typeface="Arial" charset="0"/>
            </a:endParaRPr>
          </a:p>
        </p:txBody>
      </p:sp>
    </p:spTree>
    <p:extLst>
      <p:ext uri="{BB962C8B-B14F-4D97-AF65-F5344CB8AC3E}">
        <p14:creationId xmlns:p14="http://schemas.microsoft.com/office/powerpoint/2010/main" val="2082092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799670" y="886057"/>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5</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Potentially improves diagnostic accuracy with advanced machine learning techniques.</a:t>
            </a:r>
          </a:p>
          <a:p>
            <a:endParaRPr lang="en-US" sz="2000" b="1"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complexity might impact the ease of explanation and interface usability.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substantial computational resources for developing and maintaining the self-explainable interface.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May be limited by the quality and representativeness of the training data.</a:t>
            </a:r>
          </a:p>
        </p:txBody>
      </p:sp>
      <p:sp>
        <p:nvSpPr>
          <p:cNvPr id="3" name="Rectangle 2">
            <a:extLst>
              <a:ext uri="{FF2B5EF4-FFF2-40B4-BE49-F238E27FC236}">
                <a16:creationId xmlns:a16="http://schemas.microsoft.com/office/drawing/2014/main" id="{E68772FD-0BBD-119D-4058-8A408CC1D5DD}"/>
              </a:ext>
            </a:extLst>
          </p:cNvPr>
          <p:cNvSpPr/>
          <p:nvPr/>
        </p:nvSpPr>
        <p:spPr>
          <a:xfrm>
            <a:off x="247077" y="5709305"/>
            <a:ext cx="8649843" cy="523220"/>
          </a:xfrm>
          <a:prstGeom prst="rect">
            <a:avLst/>
          </a:prstGeom>
        </p:spPr>
        <p:txBody>
          <a:bodyPr wrap="square">
            <a:spAutoFit/>
          </a:bodyPr>
          <a:lstStyle/>
          <a:p>
            <a:pPr algn="just">
              <a:defRPr/>
            </a:pPr>
            <a:r>
              <a:rPr lang="en-US" dirty="0" err="1">
                <a:solidFill>
                  <a:schemeClr val="accent6"/>
                </a:solidFill>
                <a:latin typeface="Times New Roman" panose="02020603050405020304" pitchFamily="18" charset="0"/>
                <a:cs typeface="Times New Roman" panose="02020603050405020304" pitchFamily="18" charset="0"/>
              </a:rPr>
              <a:t>Jobeda</a:t>
            </a:r>
            <a:r>
              <a:rPr lang="en-US" dirty="0">
                <a:solidFill>
                  <a:schemeClr val="accent6"/>
                </a:solidFill>
                <a:latin typeface="Times New Roman" panose="02020603050405020304" pitchFamily="18" charset="0"/>
                <a:cs typeface="Times New Roman" panose="02020603050405020304" pitchFamily="18" charset="0"/>
              </a:rPr>
              <a:t> Jamal Khanam, Simon Y. Foo</a:t>
            </a:r>
            <a:r>
              <a:rPr lang="en-US" b="1" dirty="0">
                <a:solidFill>
                  <a:schemeClr val="accent6"/>
                </a:solidFill>
                <a:latin typeface="Times New Roman" panose="02020603050405020304" pitchFamily="18" charset="0"/>
                <a:cs typeface="Times New Roman" panose="02020603050405020304" pitchFamily="18" charset="0"/>
              </a:rPr>
              <a:t>,</a:t>
            </a:r>
            <a:r>
              <a:rPr lang="en-US" dirty="0">
                <a:solidFill>
                  <a:schemeClr val="accent6"/>
                </a:solidFill>
                <a:latin typeface="Times New Roman" panose="02020603050405020304" pitchFamily="18" charset="0"/>
                <a:cs typeface="Times New Roman" panose="02020603050405020304" pitchFamily="18" charset="0"/>
              </a:rPr>
              <a:t> “</a:t>
            </a:r>
            <a:r>
              <a:rPr lang="en-US" b="1" dirty="0">
                <a:solidFill>
                  <a:schemeClr val="accent6"/>
                </a:solidFill>
                <a:latin typeface="Times New Roman" panose="02020603050405020304" pitchFamily="18" charset="0"/>
                <a:cs typeface="Times New Roman" panose="02020603050405020304" pitchFamily="18" charset="0"/>
              </a:rPr>
              <a:t>A comparison of machine learning algorithms for diabetes prediction</a:t>
            </a:r>
            <a:r>
              <a:rPr lang="en-US" dirty="0">
                <a:solidFill>
                  <a:schemeClr val="accent6"/>
                </a:solidFill>
                <a:latin typeface="Times New Roman" panose="02020603050405020304" pitchFamily="18" charset="0"/>
                <a:cs typeface="Times New Roman" panose="02020603050405020304" pitchFamily="18" charset="0"/>
              </a:rPr>
              <a:t>”, </a:t>
            </a:r>
            <a:r>
              <a:rPr lang="en-US" i="1" dirty="0">
                <a:solidFill>
                  <a:schemeClr val="accent6"/>
                </a:solidFill>
                <a:latin typeface="Times New Roman" panose="02020603050405020304" pitchFamily="18" charset="0"/>
                <a:cs typeface="Times New Roman" panose="02020603050405020304" pitchFamily="18" charset="0"/>
              </a:rPr>
              <a:t>Health Information Science and Systems</a:t>
            </a:r>
            <a:r>
              <a:rPr lang="en-US" dirty="0">
                <a:solidFill>
                  <a:schemeClr val="accent6"/>
                </a:solidFill>
                <a:latin typeface="Times New Roman" panose="02020603050405020304" pitchFamily="18" charset="0"/>
                <a:cs typeface="Times New Roman" panose="02020603050405020304" pitchFamily="18" charset="0"/>
              </a:rPr>
              <a:t>, 9 (2021) 22.</a:t>
            </a:r>
          </a:p>
        </p:txBody>
      </p:sp>
    </p:spTree>
    <p:extLst>
      <p:ext uri="{BB962C8B-B14F-4D97-AF65-F5344CB8AC3E}">
        <p14:creationId xmlns:p14="http://schemas.microsoft.com/office/powerpoint/2010/main" val="1889631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76317" y="77107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6</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err="1">
                <a:solidFill>
                  <a:srgbClr val="FF0000"/>
                </a:solidFill>
                <a:latin typeface="Times New Roman" panose="02020603050405020304" pitchFamily="18" charset="0"/>
                <a:cs typeface="Times New Roman" panose="02020603050405020304" pitchFamily="18" charset="0"/>
              </a:rPr>
              <a:t>Guanci</a:t>
            </a:r>
            <a:r>
              <a:rPr lang="en-IN" sz="2000" dirty="0">
                <a:solidFill>
                  <a:srgbClr val="FF0000"/>
                </a:solidFill>
                <a:latin typeface="Times New Roman" panose="02020603050405020304" pitchFamily="18" charset="0"/>
                <a:cs typeface="Times New Roman" panose="02020603050405020304" pitchFamily="18" charset="0"/>
              </a:rPr>
              <a:t> Yang et al. (2021)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"Short-term prediction method of blood glucose based on temporal multi-head attention mechanism for diabetic patients“</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Implemented a temporal multi-head attention mechanism to predict short-term blood glucose levels.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Utilized historical glucose data and attention mechanisms to enhance prediction accuracy.</a:t>
            </a:r>
          </a:p>
          <a:p>
            <a:endParaRPr lang="en-IN"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Leverages advanced attention mechanisms for improved prediction accuracy.</a:t>
            </a:r>
          </a:p>
          <a:p>
            <a:endParaRPr lang="en-IN" sz="2000" dirty="0">
              <a:latin typeface="Times New Roman" panose="02020603050405020304" pitchFamily="18" charset="0"/>
              <a:cs typeface="Times New Roman" panose="02020603050405020304" pitchFamily="18" charset="0"/>
            </a:endParaRPr>
          </a:p>
          <a:p>
            <a:pPr>
              <a:spcBef>
                <a:spcPct val="0"/>
              </a:spcBef>
              <a:defRPr/>
            </a:pPr>
            <a:endParaRPr lang="en-IN" altLang="en-US" sz="22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12DC42E-ED75-D17B-B7A1-2462B7A30C1F}"/>
              </a:ext>
            </a:extLst>
          </p:cNvPr>
          <p:cNvSpPr/>
          <p:nvPr/>
        </p:nvSpPr>
        <p:spPr>
          <a:xfrm>
            <a:off x="238125" y="5697794"/>
            <a:ext cx="8649843" cy="523220"/>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Guanci</a:t>
            </a:r>
            <a:r>
              <a:rPr lang="en-IN" dirty="0">
                <a:solidFill>
                  <a:schemeClr val="accent6"/>
                </a:solidFill>
                <a:latin typeface="Times New Roman" panose="02020603050405020304" pitchFamily="18" charset="0"/>
                <a:cs typeface="Times New Roman" panose="02020603050405020304" pitchFamily="18" charset="0"/>
              </a:rPr>
              <a:t> Yang, </a:t>
            </a:r>
            <a:r>
              <a:rPr lang="en-IN" dirty="0" err="1">
                <a:solidFill>
                  <a:schemeClr val="accent6"/>
                </a:solidFill>
                <a:latin typeface="Times New Roman" panose="02020603050405020304" pitchFamily="18" charset="0"/>
                <a:cs typeface="Times New Roman" panose="02020603050405020304" pitchFamily="18" charset="0"/>
              </a:rPr>
              <a:t>Saisai</a:t>
            </a:r>
            <a:r>
              <a:rPr lang="en-IN" dirty="0">
                <a:solidFill>
                  <a:schemeClr val="accent6"/>
                </a:solidFill>
                <a:latin typeface="Times New Roman" panose="02020603050405020304" pitchFamily="18" charset="0"/>
                <a:cs typeface="Times New Roman" panose="02020603050405020304" pitchFamily="18" charset="0"/>
              </a:rPr>
              <a:t> Liu, Yang Li, Ling He</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Short-term prediction method of blood glucose based on temporal multi-head attention mechanism for diabetic patients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Artificial Intelligence in Medicine</a:t>
            </a:r>
            <a:r>
              <a:rPr lang="en-IN" dirty="0">
                <a:solidFill>
                  <a:schemeClr val="accent6"/>
                </a:solidFill>
                <a:latin typeface="Times New Roman" panose="02020603050405020304" pitchFamily="18" charset="0"/>
                <a:cs typeface="Times New Roman" panose="02020603050405020304" pitchFamily="18" charset="0"/>
              </a:rPr>
              <a:t>, 111 (2021) 102023.</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288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669495" y="938611"/>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a:t>
            </a:r>
            <a:r>
              <a:rPr lang="en-US" sz="2800" b="1" dirty="0">
                <a:solidFill>
                  <a:schemeClr val="dk1"/>
                </a:solidFill>
                <a:latin typeface="Times New Roman"/>
                <a:ea typeface="Times New Roman"/>
                <a:cs typeface="Times New Roman"/>
                <a:sym typeface="Times New Roman"/>
              </a:rPr>
              <a:t> - </a:t>
            </a:r>
            <a:r>
              <a:rPr lang="en-US" sz="2800" b="1" dirty="0">
                <a:solidFill>
                  <a:srgbClr val="00B050"/>
                </a:solidFill>
                <a:latin typeface="Times New Roman"/>
                <a:ea typeface="Times New Roman"/>
                <a:cs typeface="Times New Roman"/>
                <a:sym typeface="Times New Roman"/>
              </a:rPr>
              <a:t>6</a:t>
            </a:r>
            <a:endParaRPr lang="en-US" sz="2800" b="1" i="0" u="none" strike="noStrike" cap="none" dirty="0">
              <a:solidFill>
                <a:srgbClr val="00B050"/>
              </a:solidFill>
              <a:latin typeface="Times New Roman"/>
              <a:ea typeface="Times New Roman"/>
              <a:cs typeface="Times New Roman"/>
              <a:sym typeface="Times New Roman"/>
            </a:endParaRP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Focuses on short-term glucose level predictions, which is crucial for timely diabetes management.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Captures temporal dependencies in glucose data effectively.</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extensive historical data to train the model effectively.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complexity of the attention mechanism may increase computational demands.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may vary with different types of glucose monitoring devices.</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523220"/>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Guanci</a:t>
            </a:r>
            <a:r>
              <a:rPr lang="en-IN" dirty="0">
                <a:solidFill>
                  <a:schemeClr val="accent6"/>
                </a:solidFill>
                <a:latin typeface="Times New Roman" panose="02020603050405020304" pitchFamily="18" charset="0"/>
                <a:cs typeface="Times New Roman" panose="02020603050405020304" pitchFamily="18" charset="0"/>
              </a:rPr>
              <a:t> Yang, </a:t>
            </a:r>
            <a:r>
              <a:rPr lang="en-IN" dirty="0" err="1">
                <a:solidFill>
                  <a:schemeClr val="accent6"/>
                </a:solidFill>
                <a:latin typeface="Times New Roman" panose="02020603050405020304" pitchFamily="18" charset="0"/>
                <a:cs typeface="Times New Roman" panose="02020603050405020304" pitchFamily="18" charset="0"/>
              </a:rPr>
              <a:t>Saisai</a:t>
            </a:r>
            <a:r>
              <a:rPr lang="en-IN" dirty="0">
                <a:solidFill>
                  <a:schemeClr val="accent6"/>
                </a:solidFill>
                <a:latin typeface="Times New Roman" panose="02020603050405020304" pitchFamily="18" charset="0"/>
                <a:cs typeface="Times New Roman" panose="02020603050405020304" pitchFamily="18" charset="0"/>
              </a:rPr>
              <a:t> Liu, Yang Li, Ling He</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Short-term prediction method of blood glucose based on temporal multi-head attention mechanism for diabetic patients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Artificial Intelligence in Medicine</a:t>
            </a:r>
            <a:r>
              <a:rPr lang="en-IN" dirty="0">
                <a:solidFill>
                  <a:schemeClr val="accent6"/>
                </a:solidFill>
                <a:latin typeface="Times New Roman" panose="02020603050405020304" pitchFamily="18" charset="0"/>
                <a:cs typeface="Times New Roman" panose="02020603050405020304" pitchFamily="18" charset="0"/>
              </a:rPr>
              <a:t>, 111 (2021) 102023.</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949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76317" y="77107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r>
              <a:rPr lang="en-US" sz="2800" b="1" i="0" u="none" strike="noStrike" cap="none" dirty="0">
                <a:solidFill>
                  <a:srgbClr val="00B050"/>
                </a:solidFill>
                <a:latin typeface="Times New Roman"/>
                <a:ea typeface="Times New Roman"/>
                <a:cs typeface="Times New Roman"/>
                <a:sym typeface="Times New Roman"/>
              </a:rPr>
              <a:t> 7</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rgbClr val="FF0000"/>
                </a:solidFill>
                <a:latin typeface="Times New Roman" panose="02020603050405020304" pitchFamily="18" charset="0"/>
                <a:cs typeface="Times New Roman" panose="02020603050405020304" pitchFamily="18" charset="0"/>
              </a:rPr>
              <a:t>Hatice </a:t>
            </a:r>
            <a:r>
              <a:rPr lang="en-IN" sz="2000" dirty="0" err="1">
                <a:solidFill>
                  <a:srgbClr val="FF0000"/>
                </a:solidFill>
                <a:latin typeface="Times New Roman" panose="02020603050405020304" pitchFamily="18" charset="0"/>
                <a:cs typeface="Times New Roman" panose="02020603050405020304" pitchFamily="18" charset="0"/>
              </a:rPr>
              <a:t>Vildan</a:t>
            </a:r>
            <a:r>
              <a:rPr lang="en-IN" sz="2000" dirty="0">
                <a:solidFill>
                  <a:srgbClr val="FF0000"/>
                </a:solidFill>
                <a:latin typeface="Times New Roman" panose="02020603050405020304" pitchFamily="18" charset="0"/>
                <a:cs typeface="Times New Roman" panose="02020603050405020304" pitchFamily="18" charset="0"/>
              </a:rPr>
              <a:t> </a:t>
            </a:r>
            <a:r>
              <a:rPr lang="en-IN" sz="2000" dirty="0" err="1">
                <a:solidFill>
                  <a:srgbClr val="FF0000"/>
                </a:solidFill>
                <a:latin typeface="Times New Roman" panose="02020603050405020304" pitchFamily="18" charset="0"/>
                <a:cs typeface="Times New Roman" panose="02020603050405020304" pitchFamily="18" charset="0"/>
              </a:rPr>
              <a:t>Dudukcu</a:t>
            </a:r>
            <a:r>
              <a:rPr lang="en-IN" sz="2000" dirty="0">
                <a:solidFill>
                  <a:srgbClr val="FF0000"/>
                </a:solidFill>
                <a:latin typeface="Times New Roman" panose="02020603050405020304" pitchFamily="18" charset="0"/>
                <a:cs typeface="Times New Roman" panose="02020603050405020304" pitchFamily="18" charset="0"/>
              </a:rPr>
              <a:t> et al. (2021) </a:t>
            </a:r>
            <a:r>
              <a:rPr lang="en-IN" sz="2000" dirty="0">
                <a:latin typeface="Times New Roman" panose="02020603050405020304" pitchFamily="18" charset="0"/>
                <a:cs typeface="Times New Roman" panose="02020603050405020304" pitchFamily="18" charset="0"/>
              </a:rPr>
              <a:t>performed a study on</a:t>
            </a:r>
            <a:r>
              <a:rPr lang="en-IN" sz="2000" b="1" dirty="0">
                <a:latin typeface="Times New Roman" panose="02020603050405020304" pitchFamily="18" charset="0"/>
                <a:cs typeface="Times New Roman" panose="02020603050405020304" pitchFamily="18" charset="0"/>
              </a:rPr>
              <a:t> "Blood glucose prediction with deep neural networks using weighted decision level fusion“</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Utilized deep neural networks combined with weighted decision level fusion to predict blood glucose levels.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Integrated multiple prediction models and applied fusion techniques to improve accuracy and robustness.</a:t>
            </a:r>
          </a:p>
          <a:p>
            <a:endParaRPr lang="en-IN"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Enhances prediction accuracy by combining multiple models through weighted decision level fusion.</a:t>
            </a:r>
          </a:p>
          <a:p>
            <a:endParaRPr lang="en-IN" sz="2200" dirty="0"/>
          </a:p>
        </p:txBody>
      </p:sp>
      <p:sp>
        <p:nvSpPr>
          <p:cNvPr id="3" name="Rectangle 2">
            <a:extLst>
              <a:ext uri="{FF2B5EF4-FFF2-40B4-BE49-F238E27FC236}">
                <a16:creationId xmlns:a16="http://schemas.microsoft.com/office/drawing/2014/main" id="{42059544-DB68-DFA3-AF30-83BB7E5312FE}"/>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Hatice </a:t>
            </a:r>
            <a:r>
              <a:rPr lang="en-IN" dirty="0" err="1">
                <a:solidFill>
                  <a:schemeClr val="accent6"/>
                </a:solidFill>
                <a:latin typeface="Times New Roman" panose="02020603050405020304" pitchFamily="18" charset="0"/>
                <a:cs typeface="Times New Roman" panose="02020603050405020304" pitchFamily="18" charset="0"/>
              </a:rPr>
              <a:t>Vildan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Dudukcu</a:t>
            </a:r>
            <a:r>
              <a:rPr lang="en-IN" dirty="0">
                <a:solidFill>
                  <a:schemeClr val="accent6"/>
                </a:solidFill>
                <a:latin typeface="Times New Roman" panose="02020603050405020304" pitchFamily="18" charset="0"/>
                <a:cs typeface="Times New Roman" panose="02020603050405020304" pitchFamily="18" charset="0"/>
              </a:rPr>
              <a:t>, Murat </a:t>
            </a:r>
            <a:r>
              <a:rPr lang="en-IN" dirty="0" err="1">
                <a:solidFill>
                  <a:schemeClr val="accent6"/>
                </a:solidFill>
                <a:latin typeface="Times New Roman" panose="02020603050405020304" pitchFamily="18" charset="0"/>
                <a:cs typeface="Times New Roman" panose="02020603050405020304" pitchFamily="18" charset="0"/>
              </a:rPr>
              <a:t>Taskiran</a:t>
            </a:r>
            <a:r>
              <a:rPr lang="en-IN" dirty="0">
                <a:solidFill>
                  <a:schemeClr val="accent6"/>
                </a:solidFill>
                <a:latin typeface="Times New Roman" panose="02020603050405020304" pitchFamily="18" charset="0"/>
                <a:cs typeface="Times New Roman" panose="02020603050405020304" pitchFamily="18" charset="0"/>
              </a:rPr>
              <a:t>, Tulay Yildirim</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Blood glucose prediction with deep neural networks using weighted decision level fusion</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Journal of Biomedical Science and Engineering</a:t>
            </a:r>
            <a:r>
              <a:rPr lang="en-IN" dirty="0">
                <a:solidFill>
                  <a:schemeClr val="accent6"/>
                </a:solidFill>
                <a:latin typeface="Times New Roman" panose="02020603050405020304" pitchFamily="18" charset="0"/>
                <a:cs typeface="Times New Roman" panose="02020603050405020304" pitchFamily="18" charset="0"/>
              </a:rPr>
              <a:t>, 14 (2021) 123-137.</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4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529845" y="961670"/>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7</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Deep neural networks capture complex patterns in glucose data effectively.</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Improves robustness and reliability of predictions.</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significant computational resources for training and fusion processes.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Complexity of the model may make it difficult to interpret and fine-tune.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heavily depends on the quality of input data and fusion weights.</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Hatice </a:t>
            </a:r>
            <a:r>
              <a:rPr lang="en-IN" dirty="0" err="1">
                <a:solidFill>
                  <a:schemeClr val="accent6"/>
                </a:solidFill>
                <a:latin typeface="Times New Roman" panose="02020603050405020304" pitchFamily="18" charset="0"/>
                <a:cs typeface="Times New Roman" panose="02020603050405020304" pitchFamily="18" charset="0"/>
              </a:rPr>
              <a:t>Vildan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Dudukcu</a:t>
            </a:r>
            <a:r>
              <a:rPr lang="en-IN" dirty="0">
                <a:solidFill>
                  <a:schemeClr val="accent6"/>
                </a:solidFill>
                <a:latin typeface="Times New Roman" panose="02020603050405020304" pitchFamily="18" charset="0"/>
                <a:cs typeface="Times New Roman" panose="02020603050405020304" pitchFamily="18" charset="0"/>
              </a:rPr>
              <a:t>, Murat </a:t>
            </a:r>
            <a:r>
              <a:rPr lang="en-IN" dirty="0" err="1">
                <a:solidFill>
                  <a:schemeClr val="accent6"/>
                </a:solidFill>
                <a:latin typeface="Times New Roman" panose="02020603050405020304" pitchFamily="18" charset="0"/>
                <a:cs typeface="Times New Roman" panose="02020603050405020304" pitchFamily="18" charset="0"/>
              </a:rPr>
              <a:t>Taskiran</a:t>
            </a:r>
            <a:r>
              <a:rPr lang="en-IN" dirty="0">
                <a:solidFill>
                  <a:schemeClr val="accent6"/>
                </a:solidFill>
                <a:latin typeface="Times New Roman" panose="02020603050405020304" pitchFamily="18" charset="0"/>
                <a:cs typeface="Times New Roman" panose="02020603050405020304" pitchFamily="18" charset="0"/>
              </a:rPr>
              <a:t>, Tulay Yildirim</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Blood glucose prediction with deep neural networks using weighted decision level fusion</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Journal of Biomedical Science and Engineering</a:t>
            </a:r>
            <a:r>
              <a:rPr lang="en-IN" dirty="0">
                <a:solidFill>
                  <a:schemeClr val="accent6"/>
                </a:solidFill>
                <a:latin typeface="Times New Roman" panose="02020603050405020304" pitchFamily="18" charset="0"/>
                <a:cs typeface="Times New Roman" panose="02020603050405020304" pitchFamily="18" charset="0"/>
              </a:rPr>
              <a:t>, 14 (2021) 123-137.</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9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1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50" name="Google Shape;150;p1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51" name="Google Shape;151;p1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52" name="Google Shape;152;p1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a:t>
            </a:fld>
            <a:endParaRPr sz="1600" b="1" i="0" u="none" strike="noStrike" cap="none">
              <a:solidFill>
                <a:srgbClr val="FFFFFF"/>
              </a:solidFill>
              <a:latin typeface="Comic Sans MS"/>
              <a:ea typeface="Comic Sans MS"/>
              <a:cs typeface="Comic Sans MS"/>
              <a:sym typeface="Comic Sans MS"/>
            </a:endParaRPr>
          </a:p>
        </p:txBody>
      </p:sp>
      <p:sp>
        <p:nvSpPr>
          <p:cNvPr id="153" name="Google Shape;153;p12"/>
          <p:cNvSpPr txBox="1">
            <a:spLocks noGrp="1"/>
          </p:cNvSpPr>
          <p:nvPr>
            <p:ph type="body" idx="1"/>
          </p:nvPr>
        </p:nvSpPr>
        <p:spPr>
          <a:xfrm>
            <a:off x="685800" y="1528849"/>
            <a:ext cx="7772400" cy="4114800"/>
          </a:xfrm>
          <a:prstGeom prst="rect">
            <a:avLst/>
          </a:prstGeom>
          <a:noFill/>
          <a:ln>
            <a:noFill/>
          </a:ln>
        </p:spPr>
        <p:txBody>
          <a:bodyPr spcFirstLastPara="1" wrap="square" lIns="91425" tIns="45700" rIns="91425" bIns="45700" anchor="t" anchorCtr="0">
            <a:noAutofit/>
          </a:bodyPr>
          <a:lstStyle/>
          <a:p>
            <a:pPr marL="114300" lvl="0" indent="0" algn="l" rtl="0">
              <a:lnSpc>
                <a:spcPct val="150000"/>
              </a:lnSpc>
              <a:spcBef>
                <a:spcPts val="360"/>
              </a:spcBef>
              <a:spcAft>
                <a:spcPts val="0"/>
              </a:spcAft>
              <a:buSzPts val="1800"/>
              <a:buNone/>
            </a:pPr>
            <a:r>
              <a:rPr lang="en-US" sz="2000" dirty="0">
                <a:latin typeface="Times New Roman" pitchFamily="18" charset="0"/>
                <a:cs typeface="Times New Roman" pitchFamily="18" charset="0"/>
              </a:rPr>
              <a:t>Accurate blood glucose (BG) prediction is crucial for managing type 1 diabetes (T1D) and preventing extreme glucose levels. While traditional machine learning models effectively handle complex data, they lack interpretability. In contrast, physiological white-box models simulate glucose-insulin dynamics and offer insights into BG fluctuations but are challenging to personalize and computationally intensive. This research aims to develop a personalized BG prediction algorithm using a physiological white-box model and compare it with advanced black-box models to enhance T1D management tools and improve patient outcomes</a:t>
            </a:r>
            <a:r>
              <a:rPr lang="en-US" sz="1800" dirty="0">
                <a:latin typeface="Times New Roman" pitchFamily="18" charset="0"/>
                <a:cs typeface="Times New Roman" pitchFamily="18" charset="0"/>
              </a:rPr>
              <a:t>.</a:t>
            </a:r>
          </a:p>
        </p:txBody>
      </p:sp>
      <p:sp>
        <p:nvSpPr>
          <p:cNvPr id="154" name="Google Shape;154;p12"/>
          <p:cNvSpPr txBox="1">
            <a:spLocks noGrp="1"/>
          </p:cNvSpPr>
          <p:nvPr>
            <p:ph type="dt" idx="10"/>
          </p:nvPr>
        </p:nvSpPr>
        <p:spPr>
          <a:xfrm>
            <a:off x="0" y="6550025"/>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E6DFCBC0-FF8D-4DBE-9B7B-D46C9E3C5A7A}"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a:solidFill>
                <a:srgbClr val="FF0066"/>
              </a:solidFill>
              <a:latin typeface="Arial Rounded"/>
              <a:ea typeface="Arial Rounded"/>
              <a:cs typeface="Arial Rounded"/>
              <a:sym typeface="Arial Rounded"/>
            </a:endParaRPr>
          </a:p>
        </p:txBody>
      </p:sp>
      <p:sp>
        <p:nvSpPr>
          <p:cNvPr id="155" name="Google Shape;155;p1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56" name="Google Shape;156;p1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57" name="Google Shape;157;p1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58" name="Google Shape;158;p12"/>
          <p:cNvSpPr txBox="1"/>
          <p:nvPr/>
        </p:nvSpPr>
        <p:spPr>
          <a:xfrm>
            <a:off x="611560" y="861034"/>
            <a:ext cx="35814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Introduction</a:t>
            </a:r>
            <a:endParaRPr sz="2800" b="0" i="0" u="none" strike="noStrike" cap="none" dirty="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76317" y="77107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8</a:t>
            </a:r>
            <a:r>
              <a:rPr lang="en-US" sz="2800" b="1" i="0" u="none" strike="noStrike" cap="none" dirty="0">
                <a:solidFill>
                  <a:schemeClr val="dk1"/>
                </a:solidFill>
                <a:latin typeface="Times New Roman"/>
                <a:ea typeface="Times New Roman"/>
                <a:cs typeface="Times New Roman"/>
                <a:sym typeface="Times New Roman"/>
              </a:rPr>
              <a:t> </a:t>
            </a:r>
            <a:endParaRPr lang="en-US" sz="2800" b="1" i="0" u="none" strike="noStrike" cap="none" dirty="0">
              <a:solidFill>
                <a:schemeClr val="accent1">
                  <a:lumMod val="75000"/>
                </a:schemeClr>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rgbClr val="FF0000"/>
                </a:solidFill>
                <a:latin typeface="Times New Roman" panose="02020603050405020304" pitchFamily="18" charset="0"/>
                <a:cs typeface="Times New Roman" panose="02020603050405020304" pitchFamily="18" charset="0"/>
              </a:rPr>
              <a:t>Shahid Mohammad </a:t>
            </a:r>
            <a:r>
              <a:rPr lang="en-IN" sz="2000" dirty="0" err="1">
                <a:solidFill>
                  <a:srgbClr val="FF0000"/>
                </a:solidFill>
                <a:latin typeface="Times New Roman" panose="02020603050405020304" pitchFamily="18" charset="0"/>
                <a:cs typeface="Times New Roman" panose="02020603050405020304" pitchFamily="18" charset="0"/>
              </a:rPr>
              <a:t>Ganie</a:t>
            </a:r>
            <a:r>
              <a:rPr lang="en-IN" sz="2000" dirty="0">
                <a:solidFill>
                  <a:srgbClr val="FF0000"/>
                </a:solidFill>
                <a:latin typeface="Times New Roman" panose="02020603050405020304" pitchFamily="18" charset="0"/>
                <a:cs typeface="Times New Roman" panose="02020603050405020304" pitchFamily="18" charset="0"/>
              </a:rPr>
              <a:t> &amp; Majid Bashir Malik (2021) </a:t>
            </a:r>
            <a:r>
              <a:rPr lang="en-IN" sz="2000" dirty="0">
                <a:solidFill>
                  <a:schemeClr val="tx1"/>
                </a:solidFill>
                <a:latin typeface="Times New Roman" panose="02020603050405020304" pitchFamily="18" charset="0"/>
                <a:cs typeface="Times New Roman" panose="02020603050405020304" pitchFamily="18" charset="0"/>
              </a:rPr>
              <a:t>performed a study on </a:t>
            </a:r>
            <a:r>
              <a:rPr lang="en-IN" sz="2000" b="1" dirty="0">
                <a:solidFill>
                  <a:schemeClr val="tx1"/>
                </a:solidFill>
                <a:latin typeface="Times New Roman" panose="02020603050405020304" pitchFamily="18" charset="0"/>
                <a:cs typeface="Times New Roman" panose="02020603050405020304" pitchFamily="18" charset="0"/>
              </a:rPr>
              <a:t>“An ensemble Machine Learning approach for predicting Type-I diabetes mellitus based on lifestyle indicators”</a:t>
            </a:r>
          </a:p>
          <a:p>
            <a:endParaRPr lang="en-IN" sz="2000" dirty="0">
              <a:solidFill>
                <a:schemeClr val="tx1"/>
              </a:solidFill>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Applied an ensemble machine learning approach to predict Type-I diabetes using lifestyle indicators (e.g., diet, physical activity).</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Combined multiple machine learning models to improve prediction accuracy and robustness.</a:t>
            </a:r>
          </a:p>
          <a:p>
            <a:endParaRPr lang="en-IN" sz="2000" dirty="0">
              <a:solidFill>
                <a:schemeClr val="tx1"/>
              </a:solidFill>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Utilizes an ensemble approach to enhance prediction accuracy and reduce overfitting.</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accent6"/>
              </a:solidFill>
              <a:latin typeface="Times New Roman" panose="02020603050405020304" pitchFamily="18" charset="0"/>
              <a:cs typeface="Times New Roman" panose="02020603050405020304" pitchFamily="18" charset="0"/>
            </a:endParaRPr>
          </a:p>
          <a:p>
            <a:r>
              <a:rPr lang="en-IN" dirty="0">
                <a:solidFill>
                  <a:schemeClr val="accent6"/>
                </a:solidFill>
                <a:latin typeface="Times New Roman" panose="02020603050405020304" pitchFamily="18" charset="0"/>
                <a:cs typeface="Times New Roman" panose="02020603050405020304" pitchFamily="18" charset="0"/>
              </a:rPr>
              <a:t>Shahid Mohammad </a:t>
            </a:r>
            <a:r>
              <a:rPr lang="en-IN" dirty="0" err="1">
                <a:solidFill>
                  <a:schemeClr val="accent6"/>
                </a:solidFill>
                <a:latin typeface="Times New Roman" panose="02020603050405020304" pitchFamily="18" charset="0"/>
                <a:cs typeface="Times New Roman" panose="02020603050405020304" pitchFamily="18" charset="0"/>
              </a:rPr>
              <a:t>Ganie</a:t>
            </a:r>
            <a:r>
              <a:rPr lang="en-IN" dirty="0">
                <a:solidFill>
                  <a:schemeClr val="accent6"/>
                </a:solidFill>
                <a:latin typeface="Times New Roman" panose="02020603050405020304" pitchFamily="18" charset="0"/>
                <a:cs typeface="Times New Roman" panose="02020603050405020304" pitchFamily="18" charset="0"/>
              </a:rPr>
              <a:t>, Majid Bashir Malik</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An ensemble machine learning approach for predicting Type-II diabetes mellitus based on lifestyle indicators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Journal of Diabetes Research</a:t>
            </a:r>
            <a:r>
              <a:rPr lang="en-IN" dirty="0">
                <a:solidFill>
                  <a:schemeClr val="accent6"/>
                </a:solidFill>
                <a:latin typeface="Times New Roman" panose="02020603050405020304" pitchFamily="18" charset="0"/>
                <a:cs typeface="Times New Roman" panose="02020603050405020304" pitchFamily="18" charset="0"/>
              </a:rPr>
              <a:t>, 2021 (2021) 8741637.</a:t>
            </a:r>
            <a:endParaRPr lang="en-US" dirty="0">
              <a:solidFill>
                <a:schemeClr val="accent6"/>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3433923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88607" y="950451"/>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8</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Incorporates lifestyle indicators, which are crucial for predicting Type-II diabetes.</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Provides a more robust and reliable prediction model.</a:t>
            </a:r>
          </a:p>
          <a:p>
            <a:endParaRPr lang="en-US" sz="2000" dirty="0">
              <a:solidFill>
                <a:srgbClr val="FF0000"/>
              </a:solidFill>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Requires integration and tuning of multiple models, which can be complex and resource-intensive.</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Performance may vary based on the quality and relevance of lifestyle data.</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May require extensive preprocessing and feature selection.</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738187"/>
          </a:xfrm>
          <a:prstGeom prst="rect">
            <a:avLst/>
          </a:prstGeom>
        </p:spPr>
        <p:txBody>
          <a:bodyPr wrap="square">
            <a:spAutoFit/>
          </a:bodyPr>
          <a:lstStyle/>
          <a:p>
            <a:pPr algn="just">
              <a:defRPr/>
            </a:pPr>
            <a:r>
              <a:rPr lang="en-IN" dirty="0">
                <a:solidFill>
                  <a:schemeClr val="accent6"/>
                </a:solidFill>
              </a:rPr>
              <a:t>Shahid Mohammad </a:t>
            </a:r>
            <a:r>
              <a:rPr lang="en-IN" dirty="0" err="1">
                <a:solidFill>
                  <a:schemeClr val="accent6"/>
                </a:solidFill>
              </a:rPr>
              <a:t>Ganie</a:t>
            </a:r>
            <a:r>
              <a:rPr lang="en-IN" dirty="0">
                <a:solidFill>
                  <a:schemeClr val="accent6"/>
                </a:solidFill>
              </a:rPr>
              <a:t>, Majid Bashir Malik</a:t>
            </a:r>
            <a:r>
              <a:rPr lang="en-IN" b="1" dirty="0">
                <a:solidFill>
                  <a:schemeClr val="accent6"/>
                </a:solidFill>
              </a:rPr>
              <a:t>,</a:t>
            </a:r>
            <a:r>
              <a:rPr lang="en-IN" dirty="0">
                <a:solidFill>
                  <a:schemeClr val="accent6"/>
                </a:solidFill>
              </a:rPr>
              <a:t> “</a:t>
            </a:r>
            <a:r>
              <a:rPr lang="en-IN" b="1" dirty="0">
                <a:solidFill>
                  <a:schemeClr val="accent6"/>
                </a:solidFill>
              </a:rPr>
              <a:t>An ensemble machine learning approach for predicting Type-II diabetes mellitus based on lifestyle indicators</a:t>
            </a:r>
            <a:r>
              <a:rPr lang="en-IN" dirty="0">
                <a:solidFill>
                  <a:schemeClr val="accent6"/>
                </a:solidFill>
              </a:rPr>
              <a:t>”, </a:t>
            </a:r>
            <a:r>
              <a:rPr lang="en-IN" i="1" dirty="0">
                <a:solidFill>
                  <a:schemeClr val="accent6"/>
                </a:solidFill>
              </a:rPr>
              <a:t>Journal of Diabetes Research</a:t>
            </a:r>
            <a:r>
              <a:rPr lang="en-IN" dirty="0">
                <a:solidFill>
                  <a:schemeClr val="accent6"/>
                </a:solidFill>
              </a:rPr>
              <a:t>, 2021 (2021) 8741637.</a:t>
            </a:r>
            <a:endParaRPr lang="en-US" dirty="0">
              <a:solidFill>
                <a:schemeClr val="accent6"/>
              </a:solidFill>
              <a:cs typeface="Arial" charset="0"/>
            </a:endParaRPr>
          </a:p>
        </p:txBody>
      </p:sp>
    </p:spTree>
    <p:extLst>
      <p:ext uri="{BB962C8B-B14F-4D97-AF65-F5344CB8AC3E}">
        <p14:creationId xmlns:p14="http://schemas.microsoft.com/office/powerpoint/2010/main" val="23302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76317" y="77107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9</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err="1">
                <a:solidFill>
                  <a:srgbClr val="FF0000"/>
                </a:solidFill>
                <a:latin typeface="Times New Roman" panose="02020603050405020304" pitchFamily="18" charset="0"/>
                <a:cs typeface="Times New Roman" panose="02020603050405020304" pitchFamily="18" charset="0"/>
              </a:rPr>
              <a:t>Prosanjeet</a:t>
            </a:r>
            <a:r>
              <a:rPr lang="en-IN" sz="2000" dirty="0">
                <a:solidFill>
                  <a:srgbClr val="FF0000"/>
                </a:solidFill>
                <a:latin typeface="Times New Roman" panose="02020603050405020304" pitchFamily="18" charset="0"/>
                <a:cs typeface="Times New Roman" panose="02020603050405020304" pitchFamily="18" charset="0"/>
              </a:rPr>
              <a:t> Sarkar &amp; Santosh Pawar (2021)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“Novel Machine Learning Model for Fast and Accurate Diabetes Prediction”</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Developed a novel machine learning model designed for rapid and accurate diabetes prediction.</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Implemented advanced algorithms and optimization techniques to enhance prediction speed and accuracy.</a:t>
            </a:r>
          </a:p>
          <a:p>
            <a:endParaRPr lang="en-IN"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Provides fast and accurate predictions, enhancing timely diabetes diagnosis.</a:t>
            </a:r>
          </a:p>
        </p:txBody>
      </p:sp>
      <p:sp>
        <p:nvSpPr>
          <p:cNvPr id="3" name="Rectangle 2">
            <a:extLst>
              <a:ext uri="{FF2B5EF4-FFF2-40B4-BE49-F238E27FC236}">
                <a16:creationId xmlns:a16="http://schemas.microsoft.com/office/drawing/2014/main" id="{92C2A776-81E1-125F-6208-6454E2FEF092}"/>
              </a:ext>
            </a:extLst>
          </p:cNvPr>
          <p:cNvSpPr/>
          <p:nvPr/>
        </p:nvSpPr>
        <p:spPr>
          <a:xfrm>
            <a:off x="238125" y="5697794"/>
            <a:ext cx="8649843" cy="523220"/>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Prosanjeet</a:t>
            </a:r>
            <a:r>
              <a:rPr lang="en-IN" dirty="0">
                <a:solidFill>
                  <a:schemeClr val="accent6"/>
                </a:solidFill>
                <a:latin typeface="Times New Roman" panose="02020603050405020304" pitchFamily="18" charset="0"/>
                <a:cs typeface="Times New Roman" panose="02020603050405020304" pitchFamily="18" charset="0"/>
              </a:rPr>
              <a:t> Sarkar, Santosh Pawar</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Novel machine learning model for fast and accurate diabetes prediction</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Journal of Computational Medicine</a:t>
            </a:r>
            <a:r>
              <a:rPr lang="en-IN" dirty="0">
                <a:solidFill>
                  <a:schemeClr val="accent6"/>
                </a:solidFill>
                <a:latin typeface="Times New Roman" panose="02020603050405020304" pitchFamily="18" charset="0"/>
                <a:cs typeface="Times New Roman" panose="02020603050405020304" pitchFamily="18" charset="0"/>
              </a:rPr>
              <a:t>, 14 (2021) 457-469</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695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7087" y="886057"/>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a:t>
            </a:r>
            <a:r>
              <a:rPr lang="en-US" sz="2800" b="1" dirty="0">
                <a:solidFill>
                  <a:schemeClr val="dk1"/>
                </a:solidFill>
                <a:latin typeface="Times New Roman"/>
                <a:ea typeface="Times New Roman"/>
                <a:cs typeface="Times New Roman"/>
                <a:sym typeface="Times New Roman"/>
              </a:rPr>
              <a:t> - </a:t>
            </a:r>
            <a:r>
              <a:rPr lang="en-US" sz="2800" b="1" dirty="0">
                <a:solidFill>
                  <a:srgbClr val="00B050"/>
                </a:solidFill>
                <a:latin typeface="Times New Roman"/>
                <a:ea typeface="Times New Roman"/>
                <a:cs typeface="Times New Roman"/>
                <a:sym typeface="Times New Roman"/>
              </a:rPr>
              <a:t>9</a:t>
            </a:r>
            <a:endParaRPr lang="en-US" sz="2800" b="1" i="0" u="none" strike="noStrike" cap="none" dirty="0">
              <a:solidFill>
                <a:srgbClr val="00B050"/>
              </a:solidFill>
              <a:latin typeface="Times New Roman"/>
              <a:ea typeface="Times New Roman"/>
              <a:cs typeface="Times New Roman"/>
              <a:sym typeface="Times New Roman"/>
            </a:endParaRP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Utilizes advanced machine learning techniques for improved performance.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Focuses on optimizing both speed and accuracy of predictions.</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May require substantial computational resources for training and optimization.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complexity could impact interpretability and ease of use.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may vary with different datasets or patient populations.</a:t>
            </a:r>
          </a:p>
        </p:txBody>
      </p:sp>
      <p:sp>
        <p:nvSpPr>
          <p:cNvPr id="3" name="Rectangle 2">
            <a:extLst>
              <a:ext uri="{FF2B5EF4-FFF2-40B4-BE49-F238E27FC236}">
                <a16:creationId xmlns:a16="http://schemas.microsoft.com/office/drawing/2014/main" id="{E68772FD-0BBD-119D-4058-8A408CC1D5DD}"/>
              </a:ext>
            </a:extLst>
          </p:cNvPr>
          <p:cNvSpPr/>
          <p:nvPr/>
        </p:nvSpPr>
        <p:spPr>
          <a:xfrm>
            <a:off x="247077" y="5709305"/>
            <a:ext cx="8649843" cy="523220"/>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Prosanjeet</a:t>
            </a:r>
            <a:r>
              <a:rPr lang="en-IN" dirty="0">
                <a:solidFill>
                  <a:schemeClr val="accent6"/>
                </a:solidFill>
                <a:latin typeface="Times New Roman" panose="02020603050405020304" pitchFamily="18" charset="0"/>
                <a:cs typeface="Times New Roman" panose="02020603050405020304" pitchFamily="18" charset="0"/>
              </a:rPr>
              <a:t> Sarkar, Santosh Pawar</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Novel machine learning model for fast and accurate diabetes prediction</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Journal of Computational Medicine</a:t>
            </a:r>
            <a:r>
              <a:rPr lang="en-IN" dirty="0">
                <a:solidFill>
                  <a:schemeClr val="accent6"/>
                </a:solidFill>
                <a:latin typeface="Times New Roman" panose="02020603050405020304" pitchFamily="18" charset="0"/>
                <a:cs typeface="Times New Roman" panose="02020603050405020304" pitchFamily="18" charset="0"/>
              </a:rPr>
              <a:t>, 14 (2021) 457-469</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653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76317" y="77107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10</a:t>
            </a:r>
            <a:r>
              <a:rPr lang="en-US" sz="2800" b="1" i="0" u="none" strike="noStrike" cap="none" dirty="0">
                <a:solidFill>
                  <a:schemeClr val="dk1"/>
                </a:solidFill>
                <a:latin typeface="Times New Roman"/>
                <a:ea typeface="Times New Roman"/>
                <a:cs typeface="Times New Roman"/>
                <a:sym typeface="Times New Roman"/>
              </a:rPr>
              <a:t> </a:t>
            </a:r>
            <a:endParaRPr lang="en-US" sz="2800" b="1" i="0" u="none" strike="noStrike" cap="none" dirty="0">
              <a:solidFill>
                <a:schemeClr val="accent1">
                  <a:lumMod val="75000"/>
                </a:schemeClr>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rgbClr val="FF0000"/>
                </a:solidFill>
                <a:latin typeface="Times New Roman" panose="02020603050405020304" pitchFamily="18" charset="0"/>
                <a:cs typeface="Times New Roman" panose="02020603050405020304" pitchFamily="18" charset="0"/>
              </a:rPr>
              <a:t>Mario Munoz-</a:t>
            </a:r>
            <a:r>
              <a:rPr lang="en-IN" sz="2000" dirty="0" err="1">
                <a:solidFill>
                  <a:srgbClr val="FF0000"/>
                </a:solidFill>
                <a:latin typeface="Times New Roman" panose="02020603050405020304" pitchFamily="18" charset="0"/>
                <a:cs typeface="Times New Roman" panose="02020603050405020304" pitchFamily="18" charset="0"/>
              </a:rPr>
              <a:t>Organero</a:t>
            </a:r>
            <a:r>
              <a:rPr lang="en-IN" sz="2000" dirty="0">
                <a:solidFill>
                  <a:srgbClr val="FF0000"/>
                </a:solidFill>
                <a:latin typeface="Times New Roman" panose="02020603050405020304" pitchFamily="18" charset="0"/>
                <a:cs typeface="Times New Roman" panose="02020603050405020304" pitchFamily="18" charset="0"/>
              </a:rPr>
              <a:t> (2021)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“Deep Physiological Model for Blood Glucose Prediction in T1DM Patients”</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Developed a deep learning model that incorporates physiological data to predict blood glucose levels in Type 1 diabetes (T1DM) patients.</a:t>
            </a:r>
          </a:p>
          <a:p>
            <a:r>
              <a:rPr lang="en-IN" sz="2000" dirty="0">
                <a:latin typeface="Times New Roman" panose="02020603050405020304" pitchFamily="18" charset="0"/>
                <a:cs typeface="Times New Roman" panose="02020603050405020304" pitchFamily="18" charset="0"/>
              </a:rPr>
              <a:t>Utilized deep neural networks to model complex physiological interactions affecting glucose levels.</a:t>
            </a:r>
          </a:p>
          <a:p>
            <a:br>
              <a:rPr lang="en-IN" sz="2000" dirty="0">
                <a:latin typeface="Times New Roman" panose="02020603050405020304" pitchFamily="18" charset="0"/>
                <a:cs typeface="Times New Roman" panose="02020603050405020304" pitchFamily="18" charset="0"/>
              </a:rPr>
            </a:br>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Leverages deep learning to capture complex physiological interactions for accurate glucose prediction.</a:t>
            </a:r>
          </a:p>
          <a:p>
            <a:pPr>
              <a:buFont typeface="Arial" panose="020B0604020202020204" pitchFamily="34" charset="0"/>
              <a:buChar char="•"/>
            </a:pPr>
            <a:endParaRPr lang="en-IN" sz="2200" dirty="0"/>
          </a:p>
        </p:txBody>
      </p:sp>
      <p:sp>
        <p:nvSpPr>
          <p:cNvPr id="3" name="Rectangle 2">
            <a:extLst>
              <a:ext uri="{FF2B5EF4-FFF2-40B4-BE49-F238E27FC236}">
                <a16:creationId xmlns:a16="http://schemas.microsoft.com/office/drawing/2014/main" id="{05CED465-E964-2F17-7A0F-10DB2728AFB4}"/>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Mario Munoz-</a:t>
            </a:r>
            <a:r>
              <a:rPr lang="en-IN" dirty="0" err="1">
                <a:solidFill>
                  <a:schemeClr val="accent6"/>
                </a:solidFill>
                <a:latin typeface="Times New Roman" panose="02020603050405020304" pitchFamily="18" charset="0"/>
                <a:cs typeface="Times New Roman" panose="02020603050405020304" pitchFamily="18" charset="0"/>
              </a:rPr>
              <a:t>Organero</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Deep physiological model for blood glucose prediction in T1DM patients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IEEE Access</a:t>
            </a:r>
            <a:r>
              <a:rPr lang="en-IN" dirty="0">
                <a:solidFill>
                  <a:schemeClr val="accent6"/>
                </a:solidFill>
                <a:latin typeface="Times New Roman" panose="02020603050405020304" pitchFamily="18" charset="0"/>
                <a:cs typeface="Times New Roman" panose="02020603050405020304" pitchFamily="18" charset="0"/>
              </a:rPr>
              <a:t>, 9 (2021) 56870-56880.</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363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826657" y="961670"/>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10</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Provides insights into physiological factors affecting blood glucose levels.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Improves prediction accuracy for T1DM patients through advanced modeling techniques.</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extensive and high-quality physiological data for effective training.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Deep learning models can be computationally intensive and complex.</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May face challenges in generalizing across diverse patient populations.</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Mario Munoz-</a:t>
            </a:r>
            <a:r>
              <a:rPr lang="en-IN" dirty="0" err="1">
                <a:solidFill>
                  <a:schemeClr val="accent6"/>
                </a:solidFill>
                <a:latin typeface="Times New Roman" panose="02020603050405020304" pitchFamily="18" charset="0"/>
                <a:cs typeface="Times New Roman" panose="02020603050405020304" pitchFamily="18" charset="0"/>
              </a:rPr>
              <a:t>Organero</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Deep physiological model for blood glucose prediction in T1DM patients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IEEE Access</a:t>
            </a:r>
            <a:r>
              <a:rPr lang="en-IN" dirty="0">
                <a:solidFill>
                  <a:schemeClr val="accent6"/>
                </a:solidFill>
                <a:latin typeface="Times New Roman" panose="02020603050405020304" pitchFamily="18" charset="0"/>
                <a:cs typeface="Times New Roman" panose="02020603050405020304" pitchFamily="18" charset="0"/>
              </a:rPr>
              <a:t>, 9 (2021) 56870-56880</a:t>
            </a:r>
            <a:r>
              <a:rPr lang="en-IN" dirty="0"/>
              <a:t>.</a:t>
            </a:r>
            <a:endParaRPr lang="en-US" dirty="0">
              <a:solidFill>
                <a:srgbClr val="0000CC"/>
              </a:solidFill>
              <a:cs typeface="Arial" charset="0"/>
            </a:endParaRPr>
          </a:p>
        </p:txBody>
      </p:sp>
    </p:spTree>
    <p:extLst>
      <p:ext uri="{BB962C8B-B14F-4D97-AF65-F5344CB8AC3E}">
        <p14:creationId xmlns:p14="http://schemas.microsoft.com/office/powerpoint/2010/main" val="3461664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374345" y="876128"/>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p>
        </p:txBody>
      </p:sp>
      <p:graphicFrame>
        <p:nvGraphicFramePr>
          <p:cNvPr id="2" name="Table 1">
            <a:extLst>
              <a:ext uri="{FF2B5EF4-FFF2-40B4-BE49-F238E27FC236}">
                <a16:creationId xmlns:a16="http://schemas.microsoft.com/office/drawing/2014/main" id="{0446ADFE-F3F8-6CE9-2121-513F9912AEC6}"/>
              </a:ext>
            </a:extLst>
          </p:cNvPr>
          <p:cNvGraphicFramePr>
            <a:graphicFrameLocks noGrp="1"/>
          </p:cNvGraphicFramePr>
          <p:nvPr>
            <p:extLst>
              <p:ext uri="{D42A27DB-BD31-4B8C-83A1-F6EECF244321}">
                <p14:modId xmlns:p14="http://schemas.microsoft.com/office/powerpoint/2010/main" val="2074044679"/>
              </p:ext>
            </p:extLst>
          </p:nvPr>
        </p:nvGraphicFramePr>
        <p:xfrm>
          <a:off x="680720" y="2052631"/>
          <a:ext cx="8056881" cy="4251781"/>
        </p:xfrm>
        <a:graphic>
          <a:graphicData uri="http://schemas.openxmlformats.org/drawingml/2006/table">
            <a:tbl>
              <a:tblPr firstRow="1" bandRow="1">
                <a:tableStyleId>{ED083AE6-46FA-4A59-8FB0-9F97EB10719F}</a:tableStyleId>
              </a:tblPr>
              <a:tblGrid>
                <a:gridCol w="531448">
                  <a:extLst>
                    <a:ext uri="{9D8B030D-6E8A-4147-A177-3AD203B41FA5}">
                      <a16:colId xmlns:a16="http://schemas.microsoft.com/office/drawing/2014/main" val="20000"/>
                    </a:ext>
                  </a:extLst>
                </a:gridCol>
                <a:gridCol w="2467487">
                  <a:extLst>
                    <a:ext uri="{9D8B030D-6E8A-4147-A177-3AD203B41FA5}">
                      <a16:colId xmlns:a16="http://schemas.microsoft.com/office/drawing/2014/main" val="20001"/>
                    </a:ext>
                  </a:extLst>
                </a:gridCol>
                <a:gridCol w="3045145">
                  <a:extLst>
                    <a:ext uri="{9D8B030D-6E8A-4147-A177-3AD203B41FA5}">
                      <a16:colId xmlns:a16="http://schemas.microsoft.com/office/drawing/2014/main" val="20002"/>
                    </a:ext>
                  </a:extLst>
                </a:gridCol>
                <a:gridCol w="2012801">
                  <a:extLst>
                    <a:ext uri="{9D8B030D-6E8A-4147-A177-3AD203B41FA5}">
                      <a16:colId xmlns:a16="http://schemas.microsoft.com/office/drawing/2014/main" val="20003"/>
                    </a:ext>
                  </a:extLst>
                </a:gridCol>
              </a:tblGrid>
              <a:tr h="655157">
                <a:tc>
                  <a:txBody>
                    <a:bodyPr/>
                    <a:lstStyle/>
                    <a:p>
                      <a:pPr algn="ctr"/>
                      <a:r>
                        <a:rPr lang="en-IN" sz="1800" dirty="0" err="1">
                          <a:latin typeface="Times New Roman" panose="02020603050405020304" pitchFamily="18" charset="0"/>
                          <a:cs typeface="Times New Roman" panose="02020603050405020304" pitchFamily="18" charset="0"/>
                        </a:rPr>
                        <a:t>S.No</a:t>
                      </a:r>
                      <a:r>
                        <a:rPr lang="en-IN" sz="1800" dirty="0">
                          <a:latin typeface="Times New Roman" panose="02020603050405020304" pitchFamily="18" charset="0"/>
                          <a:cs typeface="Times New Roman" panose="02020603050405020304" pitchFamily="18" charset="0"/>
                        </a:rPr>
                        <a:t>.</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Author(s) &amp; Year</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Methodology</a:t>
                      </a:r>
                      <a:r>
                        <a:rPr lang="en-IN" sz="1800" baseline="0" dirty="0">
                          <a:latin typeface="Times New Roman" panose="02020603050405020304" pitchFamily="18" charset="0"/>
                          <a:cs typeface="Times New Roman" panose="02020603050405020304" pitchFamily="18" charset="0"/>
                        </a:rPr>
                        <a:t> used</a:t>
                      </a:r>
                      <a:endParaRPr lang="en-IN" sz="1800" dirty="0">
                        <a:latin typeface="Times New Roman" panose="02020603050405020304" pitchFamily="18" charset="0"/>
                        <a:cs typeface="Times New Roman" panose="02020603050405020304" pitchFamily="18" charset="0"/>
                      </a:endParaRP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Limitations</a:t>
                      </a:r>
                    </a:p>
                  </a:txBody>
                  <a:tcPr marL="91447" marR="91447" marT="45716" marB="45716"/>
                </a:tc>
                <a:extLst>
                  <a:ext uri="{0D108BD9-81ED-4DB2-BD59-A6C34878D82A}">
                    <a16:rowId xmlns:a16="http://schemas.microsoft.com/office/drawing/2014/main" val="10000"/>
                  </a:ext>
                </a:extLst>
              </a:tr>
              <a:tr h="1696750">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a:latin typeface="Times New Roman" panose="02020603050405020304" pitchFamily="18" charset="0"/>
                          <a:cs typeface="Times New Roman" panose="02020603050405020304" pitchFamily="18" charset="0"/>
                        </a:rPr>
                        <a:t>Ganjar Alfian et al. (2021)</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a:latin typeface="Times New Roman" panose="02020603050405020304" pitchFamily="18" charset="0"/>
                          <a:cs typeface="Times New Roman" panose="02020603050405020304" pitchFamily="18" charset="0"/>
                        </a:rPr>
                        <a:t>Used time-domain features with ANN to predict blood glucose levels.</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a:latin typeface="Times New Roman" panose="02020603050405020304" pitchFamily="18" charset="0"/>
                          <a:cs typeface="Times New Roman" panose="02020603050405020304" pitchFamily="18" charset="0"/>
                        </a:rPr>
                        <a:t>Real-world applicability might be limited if the model does not generalize well across diverse datasets or patient profiles.</a:t>
                      </a:r>
                      <a:endParaRPr lang="en-IN" sz="1600" b="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1"/>
                  </a:ext>
                </a:extLst>
              </a:tr>
              <a:tr h="1696750">
                <a:tc>
                  <a:txBody>
                    <a:bodyPr/>
                    <a:lstStyle/>
                    <a:p>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a:latin typeface="Times New Roman" panose="02020603050405020304" pitchFamily="18" charset="0"/>
                          <a:cs typeface="Times New Roman" panose="02020603050405020304" pitchFamily="18" charset="0"/>
                        </a:rPr>
                        <a:t>Jobeda Jamal Khanam &amp; Simon Y. Foo (2021)</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a:latin typeface="Times New Roman" panose="02020603050405020304" pitchFamily="18" charset="0"/>
                          <a:cs typeface="Times New Roman" panose="02020603050405020304" pitchFamily="18" charset="0"/>
                        </a:rPr>
                        <a:t>Compared various machine learning algorithms for diabetes prediction; evaluated using metrics like accuracy and recall.</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latin typeface="Times New Roman" panose="02020603050405020304" pitchFamily="18" charset="0"/>
                          <a:cs typeface="Times New Roman" panose="02020603050405020304" pitchFamily="18" charset="0"/>
                        </a:rPr>
                        <a:t>Results might not be generalizable if algorithms do not perform equally well across different datasets or clinical scenarios.</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2"/>
                  </a:ext>
                </a:extLst>
              </a:tr>
            </a:tbl>
          </a:graphicData>
        </a:graphic>
      </p:graphicFrame>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532205"/>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589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291794" y="838634"/>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a:t>
            </a:r>
          </a:p>
        </p:txBody>
      </p:sp>
      <p:graphicFrame>
        <p:nvGraphicFramePr>
          <p:cNvPr id="2" name="Table 1">
            <a:extLst>
              <a:ext uri="{FF2B5EF4-FFF2-40B4-BE49-F238E27FC236}">
                <a16:creationId xmlns:a16="http://schemas.microsoft.com/office/drawing/2014/main" id="{0446ADFE-F3F8-6CE9-2121-513F9912AEC6}"/>
              </a:ext>
            </a:extLst>
          </p:cNvPr>
          <p:cNvGraphicFramePr>
            <a:graphicFrameLocks noGrp="1"/>
          </p:cNvGraphicFramePr>
          <p:nvPr>
            <p:extLst>
              <p:ext uri="{D42A27DB-BD31-4B8C-83A1-F6EECF244321}">
                <p14:modId xmlns:p14="http://schemas.microsoft.com/office/powerpoint/2010/main" val="110200145"/>
              </p:ext>
            </p:extLst>
          </p:nvPr>
        </p:nvGraphicFramePr>
        <p:xfrm>
          <a:off x="729594" y="2037366"/>
          <a:ext cx="8117543" cy="4480536"/>
        </p:xfrm>
        <a:graphic>
          <a:graphicData uri="http://schemas.openxmlformats.org/drawingml/2006/table">
            <a:tbl>
              <a:tblPr firstRow="1" bandRow="1">
                <a:tableStyleId>{ED083AE6-46FA-4A59-8FB0-9F97EB10719F}</a:tableStyleId>
              </a:tblPr>
              <a:tblGrid>
                <a:gridCol w="619916">
                  <a:extLst>
                    <a:ext uri="{9D8B030D-6E8A-4147-A177-3AD203B41FA5}">
                      <a16:colId xmlns:a16="http://schemas.microsoft.com/office/drawing/2014/main" val="20000"/>
                    </a:ext>
                  </a:extLst>
                </a:gridCol>
                <a:gridCol w="2458369">
                  <a:extLst>
                    <a:ext uri="{9D8B030D-6E8A-4147-A177-3AD203B41FA5}">
                      <a16:colId xmlns:a16="http://schemas.microsoft.com/office/drawing/2014/main" val="20001"/>
                    </a:ext>
                  </a:extLst>
                </a:gridCol>
                <a:gridCol w="3033894">
                  <a:extLst>
                    <a:ext uri="{9D8B030D-6E8A-4147-A177-3AD203B41FA5}">
                      <a16:colId xmlns:a16="http://schemas.microsoft.com/office/drawing/2014/main" val="20002"/>
                    </a:ext>
                  </a:extLst>
                </a:gridCol>
                <a:gridCol w="2005364">
                  <a:extLst>
                    <a:ext uri="{9D8B030D-6E8A-4147-A177-3AD203B41FA5}">
                      <a16:colId xmlns:a16="http://schemas.microsoft.com/office/drawing/2014/main" val="20003"/>
                    </a:ext>
                  </a:extLst>
                </a:gridCol>
              </a:tblGrid>
              <a:tr h="639898">
                <a:tc>
                  <a:txBody>
                    <a:bodyPr/>
                    <a:lstStyle/>
                    <a:p>
                      <a:pPr algn="ctr"/>
                      <a:r>
                        <a:rPr lang="en-IN" sz="1800" dirty="0" err="1">
                          <a:latin typeface="Times New Roman" panose="02020603050405020304" pitchFamily="18" charset="0"/>
                          <a:cs typeface="Times New Roman" panose="02020603050405020304" pitchFamily="18" charset="0"/>
                        </a:rPr>
                        <a:t>S.No</a:t>
                      </a:r>
                      <a:r>
                        <a:rPr lang="en-IN" sz="1800" dirty="0">
                          <a:latin typeface="Times New Roman" panose="02020603050405020304" pitchFamily="18" charset="0"/>
                          <a:cs typeface="Times New Roman" panose="02020603050405020304" pitchFamily="18" charset="0"/>
                        </a:rPr>
                        <a:t>.</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Author(s) &amp; Year</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Methodology</a:t>
                      </a:r>
                      <a:r>
                        <a:rPr lang="en-IN" sz="1800" baseline="0" dirty="0">
                          <a:latin typeface="Times New Roman" panose="02020603050405020304" pitchFamily="18" charset="0"/>
                          <a:cs typeface="Times New Roman" panose="02020603050405020304" pitchFamily="18" charset="0"/>
                        </a:rPr>
                        <a:t> used</a:t>
                      </a:r>
                      <a:endParaRPr lang="en-IN" sz="1800" dirty="0">
                        <a:latin typeface="Times New Roman" panose="02020603050405020304" pitchFamily="18" charset="0"/>
                        <a:cs typeface="Times New Roman" panose="02020603050405020304" pitchFamily="18" charset="0"/>
                      </a:endParaRP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Limitations</a:t>
                      </a:r>
                    </a:p>
                  </a:txBody>
                  <a:tcPr marL="91447" marR="91447" marT="45716" marB="45716"/>
                </a:tc>
                <a:extLst>
                  <a:ext uri="{0D108BD9-81ED-4DB2-BD59-A6C34878D82A}">
                    <a16:rowId xmlns:a16="http://schemas.microsoft.com/office/drawing/2014/main" val="10000"/>
                  </a:ext>
                </a:extLst>
              </a:tr>
              <a:tr h="1797825">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fi-FI" sz="1600" dirty="0">
                          <a:latin typeface="Times New Roman" panose="02020603050405020304" pitchFamily="18" charset="0"/>
                          <a:cs typeface="Times New Roman" panose="02020603050405020304" pitchFamily="18" charset="0"/>
                        </a:rPr>
                        <a:t>Sean Pikulin et al. (2021)</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latin typeface="Times New Roman" panose="02020603050405020304" pitchFamily="18" charset="0"/>
                          <a:cs typeface="Times New Roman" panose="02020603050405020304" pitchFamily="18" charset="0"/>
                        </a:rPr>
                        <a:t>Utilized smartwatch sensors to collect physiological data; developed a predictive model based on this data.</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latin typeface="Times New Roman" panose="02020603050405020304" pitchFamily="18" charset="0"/>
                          <a:cs typeface="Times New Roman" panose="02020603050405020304" pitchFamily="18" charset="0"/>
                        </a:rPr>
                        <a:t>Real-world applicability might be limited if the model does not generalize well across different smartwatch devices or populations.</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1"/>
                  </a:ext>
                </a:extLst>
              </a:tr>
              <a:tr h="2041598">
                <a:tc>
                  <a:txBody>
                    <a:bodyPr/>
                    <a:lstStyle/>
                    <a:p>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err="1">
                          <a:latin typeface="Times New Roman" panose="02020603050405020304" pitchFamily="18" charset="0"/>
                          <a:cs typeface="Times New Roman" panose="02020603050405020304" pitchFamily="18" charset="0"/>
                        </a:rPr>
                        <a:t>Gangani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Dharmarathne</a:t>
                      </a:r>
                      <a:r>
                        <a:rPr lang="en-IN" sz="1600" dirty="0">
                          <a:latin typeface="Times New Roman" panose="02020603050405020304" pitchFamily="18" charset="0"/>
                          <a:cs typeface="Times New Roman" panose="02020603050405020304" pitchFamily="18" charset="0"/>
                        </a:rPr>
                        <a:t> et al. (2021)</a:t>
                      </a:r>
                    </a:p>
                  </a:txBody>
                  <a:tcPr marL="91447" marR="91447" marT="45716" marB="45716"/>
                </a:tc>
                <a:tc>
                  <a:txBody>
                    <a:bodyPr/>
                    <a:lstStyle/>
                    <a:p>
                      <a:r>
                        <a:rPr lang="en-US" sz="1600" dirty="0">
                          <a:latin typeface="Times New Roman" panose="02020603050405020304" pitchFamily="18" charset="0"/>
                          <a:cs typeface="Times New Roman" panose="02020603050405020304" pitchFamily="18" charset="0"/>
                        </a:rPr>
                        <a:t>Developed a machine learning model with a self-explainable interface for diabetes diagnosis.</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latin typeface="Times New Roman" panose="02020603050405020304" pitchFamily="18" charset="0"/>
                          <a:cs typeface="Times New Roman" panose="02020603050405020304" pitchFamily="18" charset="0"/>
                        </a:rPr>
                        <a:t>Real-world applicability might be limited if the self-explainable model does not generalize well across diverse patient populations or settings.</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2"/>
                  </a:ext>
                </a:extLst>
              </a:tr>
            </a:tbl>
          </a:graphicData>
        </a:graphic>
      </p:graphicFrame>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573530"/>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5954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291794" y="873948"/>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a:t>
            </a:r>
          </a:p>
        </p:txBody>
      </p:sp>
      <p:graphicFrame>
        <p:nvGraphicFramePr>
          <p:cNvPr id="2" name="Table 1">
            <a:extLst>
              <a:ext uri="{FF2B5EF4-FFF2-40B4-BE49-F238E27FC236}">
                <a16:creationId xmlns:a16="http://schemas.microsoft.com/office/drawing/2014/main" id="{0446ADFE-F3F8-6CE9-2121-513F9912AEC6}"/>
              </a:ext>
            </a:extLst>
          </p:cNvPr>
          <p:cNvGraphicFramePr>
            <a:graphicFrameLocks noGrp="1"/>
          </p:cNvGraphicFramePr>
          <p:nvPr>
            <p:extLst>
              <p:ext uri="{D42A27DB-BD31-4B8C-83A1-F6EECF244321}">
                <p14:modId xmlns:p14="http://schemas.microsoft.com/office/powerpoint/2010/main" val="2419002417"/>
              </p:ext>
            </p:extLst>
          </p:nvPr>
        </p:nvGraphicFramePr>
        <p:xfrm>
          <a:off x="580031" y="1981850"/>
          <a:ext cx="8368026" cy="4534837"/>
        </p:xfrm>
        <a:graphic>
          <a:graphicData uri="http://schemas.openxmlformats.org/drawingml/2006/table">
            <a:tbl>
              <a:tblPr firstRow="1" bandRow="1">
                <a:tableStyleId>{ED083AE6-46FA-4A59-8FB0-9F97EB10719F}</a:tableStyleId>
              </a:tblPr>
              <a:tblGrid>
                <a:gridCol w="760744">
                  <a:extLst>
                    <a:ext uri="{9D8B030D-6E8A-4147-A177-3AD203B41FA5}">
                      <a16:colId xmlns:a16="http://schemas.microsoft.com/office/drawing/2014/main" val="20000"/>
                    </a:ext>
                  </a:extLst>
                </a:gridCol>
                <a:gridCol w="2494324">
                  <a:extLst>
                    <a:ext uri="{9D8B030D-6E8A-4147-A177-3AD203B41FA5}">
                      <a16:colId xmlns:a16="http://schemas.microsoft.com/office/drawing/2014/main" val="20001"/>
                    </a:ext>
                  </a:extLst>
                </a:gridCol>
                <a:gridCol w="3078265">
                  <a:extLst>
                    <a:ext uri="{9D8B030D-6E8A-4147-A177-3AD203B41FA5}">
                      <a16:colId xmlns:a16="http://schemas.microsoft.com/office/drawing/2014/main" val="20002"/>
                    </a:ext>
                  </a:extLst>
                </a:gridCol>
                <a:gridCol w="2034693">
                  <a:extLst>
                    <a:ext uri="{9D8B030D-6E8A-4147-A177-3AD203B41FA5}">
                      <a16:colId xmlns:a16="http://schemas.microsoft.com/office/drawing/2014/main" val="20003"/>
                    </a:ext>
                  </a:extLst>
                </a:gridCol>
              </a:tblGrid>
              <a:tr h="694373">
                <a:tc>
                  <a:txBody>
                    <a:bodyPr/>
                    <a:lstStyle/>
                    <a:p>
                      <a:pPr algn="ctr"/>
                      <a:r>
                        <a:rPr lang="en-IN" sz="1800" dirty="0" err="1">
                          <a:latin typeface="Times New Roman" panose="02020603050405020304" pitchFamily="18" charset="0"/>
                          <a:cs typeface="Times New Roman" panose="02020603050405020304" pitchFamily="18" charset="0"/>
                        </a:rPr>
                        <a:t>S.No</a:t>
                      </a:r>
                      <a:r>
                        <a:rPr lang="en-IN" sz="1800" dirty="0">
                          <a:latin typeface="Times New Roman" panose="02020603050405020304" pitchFamily="18" charset="0"/>
                          <a:cs typeface="Times New Roman" panose="02020603050405020304" pitchFamily="18" charset="0"/>
                        </a:rPr>
                        <a:t>.</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Author(s) &amp; Year</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Methodology</a:t>
                      </a:r>
                      <a:r>
                        <a:rPr lang="en-IN" sz="1800" baseline="0" dirty="0">
                          <a:latin typeface="Times New Roman" panose="02020603050405020304" pitchFamily="18" charset="0"/>
                          <a:cs typeface="Times New Roman" panose="02020603050405020304" pitchFamily="18" charset="0"/>
                        </a:rPr>
                        <a:t> used</a:t>
                      </a:r>
                      <a:endParaRPr lang="en-IN" sz="1800" dirty="0">
                        <a:latin typeface="Times New Roman" panose="02020603050405020304" pitchFamily="18" charset="0"/>
                        <a:cs typeface="Times New Roman" panose="02020603050405020304" pitchFamily="18" charset="0"/>
                      </a:endParaRP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Limitations</a:t>
                      </a:r>
                    </a:p>
                  </a:txBody>
                  <a:tcPr marL="91447" marR="91447" marT="45716" marB="45716"/>
                </a:tc>
                <a:extLst>
                  <a:ext uri="{0D108BD9-81ED-4DB2-BD59-A6C34878D82A}">
                    <a16:rowId xmlns:a16="http://schemas.microsoft.com/office/drawing/2014/main" val="10000"/>
                  </a:ext>
                </a:extLst>
              </a:tr>
              <a:tr h="694373">
                <a:tc>
                  <a:txBody>
                    <a:bodyPr/>
                    <a:lstStyle/>
                    <a:p>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latin typeface="Times New Roman" panose="02020603050405020304" pitchFamily="18" charset="0"/>
                          <a:cs typeface="Times New Roman" panose="02020603050405020304" pitchFamily="18" charset="0"/>
                        </a:rPr>
                        <a:t>P</a:t>
                      </a:r>
                      <a:r>
                        <a:rPr lang="en-IN" sz="1600" dirty="0" err="1">
                          <a:latin typeface="Times New Roman" panose="02020603050405020304" pitchFamily="18" charset="0"/>
                          <a:cs typeface="Times New Roman" panose="02020603050405020304" pitchFamily="18" charset="0"/>
                        </a:rPr>
                        <a:t>rosanjeet</a:t>
                      </a:r>
                      <a:r>
                        <a:rPr lang="en-IN" sz="1600" dirty="0">
                          <a:latin typeface="Times New Roman" panose="02020603050405020304" pitchFamily="18" charset="0"/>
                          <a:cs typeface="Times New Roman" panose="02020603050405020304" pitchFamily="18" charset="0"/>
                        </a:rPr>
                        <a:t> Sarkar &amp; Santosh Pawar (2021)</a:t>
                      </a:r>
                    </a:p>
                  </a:txBody>
                  <a:tcPr marL="91447" marR="91447" marT="45716" marB="45716"/>
                </a:tc>
                <a:tc>
                  <a:txBody>
                    <a:bodyPr/>
                    <a:lstStyle/>
                    <a:p>
                      <a:r>
                        <a:rPr lang="en-US" sz="1600" dirty="0">
                          <a:latin typeface="Times New Roman" panose="02020603050405020304" pitchFamily="18" charset="0"/>
                          <a:cs typeface="Times New Roman" panose="02020603050405020304" pitchFamily="18" charset="0"/>
                        </a:rPr>
                        <a:t>Developed a novel machine learning model focused on rapid and accurate diabetes prediction..</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latin typeface="Times New Roman" panose="02020603050405020304" pitchFamily="18" charset="0"/>
                          <a:cs typeface="Times New Roman" panose="02020603050405020304" pitchFamily="18" charset="0"/>
                        </a:rPr>
                        <a:t>Real-world applicability might be limited if the model does not generalize well across different datasets or patient populations.</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1"/>
                  </a:ext>
                </a:extLst>
              </a:tr>
              <a:tr h="694373">
                <a:tc>
                  <a:txBody>
                    <a:bodyPr/>
                    <a:lstStyle/>
                    <a:p>
                      <a:r>
                        <a:rPr lang="en-US" sz="1600" dirty="0">
                          <a:latin typeface="Times New Roman" panose="02020603050405020304" pitchFamily="18" charset="0"/>
                          <a:cs typeface="Times New Roman" panose="02020603050405020304" pitchFamily="18" charset="0"/>
                        </a:rPr>
                        <a:t>6</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a:latin typeface="Times New Roman" panose="02020603050405020304" pitchFamily="18" charset="0"/>
                          <a:cs typeface="Times New Roman" panose="02020603050405020304" pitchFamily="18" charset="0"/>
                        </a:rPr>
                        <a:t>Mario Munoz-</a:t>
                      </a:r>
                      <a:r>
                        <a:rPr lang="en-IN" sz="1600" dirty="0" err="1">
                          <a:latin typeface="Times New Roman" panose="02020603050405020304" pitchFamily="18" charset="0"/>
                          <a:cs typeface="Times New Roman" panose="02020603050405020304" pitchFamily="18" charset="0"/>
                        </a:rPr>
                        <a:t>Organero</a:t>
                      </a:r>
                      <a:r>
                        <a:rPr lang="en-IN" sz="1600" dirty="0">
                          <a:latin typeface="Times New Roman" panose="02020603050405020304" pitchFamily="18" charset="0"/>
                          <a:cs typeface="Times New Roman" panose="02020603050405020304" pitchFamily="18" charset="0"/>
                        </a:rPr>
                        <a:t> (2021)</a:t>
                      </a:r>
                    </a:p>
                  </a:txBody>
                  <a:tcPr marL="91447" marR="91447" marT="45716" marB="45716"/>
                </a:tc>
                <a:tc>
                  <a:txBody>
                    <a:bodyPr/>
                    <a:lstStyle/>
                    <a:p>
                      <a:r>
                        <a:rPr lang="en-US" sz="1600" dirty="0">
                          <a:latin typeface="Times New Roman" panose="02020603050405020304" pitchFamily="18" charset="0"/>
                          <a:cs typeface="Times New Roman" panose="02020603050405020304" pitchFamily="18" charset="0"/>
                        </a:rPr>
                        <a:t>Developed a deep learning model using physiological data for blood glucose prediction in T1DM patients.</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latin typeface="Times New Roman" panose="02020603050405020304" pitchFamily="18" charset="0"/>
                          <a:cs typeface="Times New Roman" panose="02020603050405020304" pitchFamily="18" charset="0"/>
                        </a:rPr>
                        <a:t>Real-world applicability might be limited if the model does not generalize well across different clinical settings or diverse patient populations.</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2"/>
                  </a:ext>
                </a:extLst>
              </a:tr>
            </a:tbl>
          </a:graphicData>
        </a:graphic>
      </p:graphicFrame>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582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261484" y="917741"/>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p>
        </p:txBody>
      </p:sp>
      <p:graphicFrame>
        <p:nvGraphicFramePr>
          <p:cNvPr id="2" name="Table 1">
            <a:extLst>
              <a:ext uri="{FF2B5EF4-FFF2-40B4-BE49-F238E27FC236}">
                <a16:creationId xmlns:a16="http://schemas.microsoft.com/office/drawing/2014/main" id="{0446ADFE-F3F8-6CE9-2121-513F9912AEC6}"/>
              </a:ext>
            </a:extLst>
          </p:cNvPr>
          <p:cNvGraphicFramePr>
            <a:graphicFrameLocks noGrp="1"/>
          </p:cNvGraphicFramePr>
          <p:nvPr>
            <p:extLst>
              <p:ext uri="{D42A27DB-BD31-4B8C-83A1-F6EECF244321}">
                <p14:modId xmlns:p14="http://schemas.microsoft.com/office/powerpoint/2010/main" val="3700719090"/>
              </p:ext>
            </p:extLst>
          </p:nvPr>
        </p:nvGraphicFramePr>
        <p:xfrm>
          <a:off x="494053" y="1981850"/>
          <a:ext cx="8137524" cy="4534837"/>
        </p:xfrm>
        <a:graphic>
          <a:graphicData uri="http://schemas.openxmlformats.org/drawingml/2006/table">
            <a:tbl>
              <a:tblPr firstRow="1" bandRow="1">
                <a:tableStyleId>{ED083AE6-46FA-4A59-8FB0-9F97EB10719F}</a:tableStyleId>
              </a:tblPr>
              <a:tblGrid>
                <a:gridCol w="530242">
                  <a:extLst>
                    <a:ext uri="{9D8B030D-6E8A-4147-A177-3AD203B41FA5}">
                      <a16:colId xmlns:a16="http://schemas.microsoft.com/office/drawing/2014/main" val="20000"/>
                    </a:ext>
                  </a:extLst>
                </a:gridCol>
                <a:gridCol w="2494324">
                  <a:extLst>
                    <a:ext uri="{9D8B030D-6E8A-4147-A177-3AD203B41FA5}">
                      <a16:colId xmlns:a16="http://schemas.microsoft.com/office/drawing/2014/main" val="20001"/>
                    </a:ext>
                  </a:extLst>
                </a:gridCol>
                <a:gridCol w="3078265">
                  <a:extLst>
                    <a:ext uri="{9D8B030D-6E8A-4147-A177-3AD203B41FA5}">
                      <a16:colId xmlns:a16="http://schemas.microsoft.com/office/drawing/2014/main" val="20002"/>
                    </a:ext>
                  </a:extLst>
                </a:gridCol>
                <a:gridCol w="2034693">
                  <a:extLst>
                    <a:ext uri="{9D8B030D-6E8A-4147-A177-3AD203B41FA5}">
                      <a16:colId xmlns:a16="http://schemas.microsoft.com/office/drawing/2014/main" val="20003"/>
                    </a:ext>
                  </a:extLst>
                </a:gridCol>
              </a:tblGrid>
              <a:tr h="694373">
                <a:tc>
                  <a:txBody>
                    <a:bodyPr/>
                    <a:lstStyle/>
                    <a:p>
                      <a:pPr algn="ctr"/>
                      <a:r>
                        <a:rPr lang="en-IN" sz="1800" dirty="0" err="1">
                          <a:latin typeface="Times New Roman" panose="02020603050405020304" pitchFamily="18" charset="0"/>
                          <a:cs typeface="Times New Roman" panose="02020603050405020304" pitchFamily="18" charset="0"/>
                        </a:rPr>
                        <a:t>S.No</a:t>
                      </a:r>
                      <a:r>
                        <a:rPr lang="en-IN" sz="1800" dirty="0">
                          <a:latin typeface="Times New Roman" panose="02020603050405020304" pitchFamily="18" charset="0"/>
                          <a:cs typeface="Times New Roman" panose="02020603050405020304" pitchFamily="18" charset="0"/>
                        </a:rPr>
                        <a:t>.</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Author(s) &amp; Year</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Methodology</a:t>
                      </a:r>
                      <a:r>
                        <a:rPr lang="en-IN" sz="1800" baseline="0" dirty="0">
                          <a:latin typeface="Times New Roman" panose="02020603050405020304" pitchFamily="18" charset="0"/>
                          <a:cs typeface="Times New Roman" panose="02020603050405020304" pitchFamily="18" charset="0"/>
                        </a:rPr>
                        <a:t> used</a:t>
                      </a:r>
                      <a:endParaRPr lang="en-IN" sz="1800" dirty="0">
                        <a:latin typeface="Times New Roman" panose="02020603050405020304" pitchFamily="18" charset="0"/>
                        <a:cs typeface="Times New Roman" panose="02020603050405020304" pitchFamily="18" charset="0"/>
                      </a:endParaRP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Limitations</a:t>
                      </a:r>
                    </a:p>
                  </a:txBody>
                  <a:tcPr marL="91447" marR="91447" marT="45716" marB="45716"/>
                </a:tc>
                <a:extLst>
                  <a:ext uri="{0D108BD9-81ED-4DB2-BD59-A6C34878D82A}">
                    <a16:rowId xmlns:a16="http://schemas.microsoft.com/office/drawing/2014/main" val="10000"/>
                  </a:ext>
                </a:extLst>
              </a:tr>
              <a:tr h="694373">
                <a:tc>
                  <a:txBody>
                    <a:bodyPr/>
                    <a:lstStyle/>
                    <a:p>
                      <a:r>
                        <a:rPr lang="en-US" sz="1600" dirty="0">
                          <a:latin typeface="Times New Roman" panose="02020603050405020304" pitchFamily="18" charset="0"/>
                          <a:cs typeface="Times New Roman" panose="02020603050405020304" pitchFamily="18" charset="0"/>
                        </a:rPr>
                        <a:t>7</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a:latin typeface="Times New Roman" panose="02020603050405020304" pitchFamily="18" charset="0"/>
                          <a:cs typeface="Times New Roman" panose="02020603050405020304" pitchFamily="18" charset="0"/>
                        </a:rPr>
                        <a:t>Shahid Mohammad </a:t>
                      </a:r>
                      <a:r>
                        <a:rPr lang="en-IN" sz="1600" dirty="0" err="1">
                          <a:latin typeface="Times New Roman" panose="02020603050405020304" pitchFamily="18" charset="0"/>
                          <a:cs typeface="Times New Roman" panose="02020603050405020304" pitchFamily="18" charset="0"/>
                        </a:rPr>
                        <a:t>Ganie</a:t>
                      </a:r>
                      <a:r>
                        <a:rPr lang="en-IN" sz="1600" dirty="0">
                          <a:latin typeface="Times New Roman" panose="02020603050405020304" pitchFamily="18" charset="0"/>
                          <a:cs typeface="Times New Roman" panose="02020603050405020304" pitchFamily="18" charset="0"/>
                        </a:rPr>
                        <a:t> &amp; Majid Bashir Malik (2021)</a:t>
                      </a:r>
                    </a:p>
                  </a:txBody>
                  <a:tcPr marL="91447" marR="91447" marT="45716" marB="45716"/>
                </a:tc>
                <a:tc>
                  <a:txBody>
                    <a:bodyPr/>
                    <a:lstStyle/>
                    <a:p>
                      <a:r>
                        <a:rPr lang="en-US" sz="1600" dirty="0">
                          <a:latin typeface="Times New Roman" panose="02020603050405020304" pitchFamily="18" charset="0"/>
                          <a:cs typeface="Times New Roman" panose="02020603050405020304" pitchFamily="18" charset="0"/>
                        </a:rPr>
                        <a:t>Applied an ensemble machine learning approach using lifestyle indicators for Type-II diabetes prediction.</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latin typeface="Times New Roman" panose="02020603050405020304" pitchFamily="18" charset="0"/>
                          <a:cs typeface="Times New Roman" panose="02020603050405020304" pitchFamily="18" charset="0"/>
                        </a:rPr>
                        <a:t>Real-world applicability might be limited if the model does not generalize well across different populations or changes in lifestyle indicators.</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1"/>
                  </a:ext>
                </a:extLst>
              </a:tr>
              <a:tr h="694373">
                <a:tc>
                  <a:txBody>
                    <a:bodyPr/>
                    <a:lstStyle/>
                    <a:p>
                      <a:r>
                        <a:rPr lang="en-US" sz="1600" dirty="0">
                          <a:latin typeface="Times New Roman" panose="02020603050405020304" pitchFamily="18" charset="0"/>
                          <a:cs typeface="Times New Roman" panose="02020603050405020304" pitchFamily="18" charset="0"/>
                        </a:rPr>
                        <a:t>8</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da-DK" sz="1600" dirty="0">
                          <a:latin typeface="Times New Roman" panose="02020603050405020304" pitchFamily="18" charset="0"/>
                          <a:cs typeface="Times New Roman" panose="02020603050405020304" pitchFamily="18" charset="0"/>
                        </a:rPr>
                        <a:t>Guanci Yang et al. (2021)</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latin typeface="Times New Roman" panose="02020603050405020304" pitchFamily="18" charset="0"/>
                          <a:cs typeface="Times New Roman" panose="02020603050405020304" pitchFamily="18" charset="0"/>
                        </a:rPr>
                        <a:t>Applied a temporal multi-head attention mechanism for short-term blood glucose prediction.</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latin typeface="Times New Roman" panose="02020603050405020304" pitchFamily="18" charset="0"/>
                          <a:cs typeface="Times New Roman" panose="02020603050405020304" pitchFamily="18" charset="0"/>
                        </a:rPr>
                        <a:t>Real-world applicability might be limited if the model does not generalize well across diverse datasets or patient profiles.</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2"/>
                  </a:ext>
                </a:extLst>
              </a:tr>
            </a:tbl>
          </a:graphicData>
        </a:graphic>
      </p:graphicFrame>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40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g13e7f44d304_0_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05" name="Google Shape;105;g13e7f44d304_0_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06" name="Google Shape;106;g13e7f44d304_0_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07" name="Google Shape;107;g13e7f44d304_0_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a:t>
            </a:fld>
            <a:endParaRPr sz="1600" b="1" i="0" u="none" strike="noStrike" cap="none">
              <a:solidFill>
                <a:srgbClr val="FFFFFF"/>
              </a:solidFill>
              <a:latin typeface="Comic Sans MS"/>
              <a:ea typeface="Comic Sans MS"/>
              <a:cs typeface="Comic Sans MS"/>
              <a:sym typeface="Comic Sans MS"/>
            </a:endParaRPr>
          </a:p>
        </p:txBody>
      </p:sp>
      <p:sp>
        <p:nvSpPr>
          <p:cNvPr id="108" name="Google Shape;108;g13e7f44d304_0_0"/>
          <p:cNvSpPr txBox="1">
            <a:spLocks noGrp="1"/>
          </p:cNvSpPr>
          <p:nvPr>
            <p:ph type="dt" idx="10"/>
          </p:nvPr>
        </p:nvSpPr>
        <p:spPr>
          <a:xfrm>
            <a:off x="-1" y="6564313"/>
            <a:ext cx="1981201"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D4679909-0E7E-462F-91D5-8FC128A19CEB}"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09" name="Google Shape;109;g13e7f44d304_0_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10" name="Google Shape;110;g13e7f44d304_0_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11" name="Google Shape;111;g13e7f44d304_0_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12" name="Google Shape;112;g13e7f44d304_0_0"/>
          <p:cNvSpPr txBox="1"/>
          <p:nvPr/>
        </p:nvSpPr>
        <p:spPr>
          <a:xfrm>
            <a:off x="602663" y="1077241"/>
            <a:ext cx="35814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Statement </a:t>
            </a:r>
            <a:endParaRPr sz="2800" b="0" i="0" u="none" strike="noStrike" cap="none" dirty="0">
              <a:solidFill>
                <a:srgbClr val="000000"/>
              </a:solidFill>
              <a:latin typeface="Arial"/>
              <a:ea typeface="Arial"/>
              <a:cs typeface="Arial"/>
              <a:sym typeface="Arial"/>
            </a:endParaRPr>
          </a:p>
        </p:txBody>
      </p:sp>
      <p:sp>
        <p:nvSpPr>
          <p:cNvPr id="2" name="Content Placeholder 4">
            <a:extLst>
              <a:ext uri="{FF2B5EF4-FFF2-40B4-BE49-F238E27FC236}">
                <a16:creationId xmlns:a16="http://schemas.microsoft.com/office/drawing/2014/main" id="{2F0A8B2C-9988-3B6D-61B3-A32EB0DF2BEE}"/>
              </a:ext>
            </a:extLst>
          </p:cNvPr>
          <p:cNvSpPr txBox="1">
            <a:spLocks noChangeArrowheads="1"/>
          </p:cNvSpPr>
          <p:nvPr/>
        </p:nvSpPr>
        <p:spPr>
          <a:xfrm>
            <a:off x="1022555" y="1435510"/>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US" sz="2000" dirty="0"/>
          </a:p>
          <a:p>
            <a:r>
              <a:rPr lang="en-US" sz="2000" dirty="0"/>
              <a:t>This research addresses the need for accurate blood glucose (BG) prediction models for type 1 diabetes (T1D). Effective BG prediction is essential to prevent hyperglycemia and hypoglycemia, enhancing patient quality of life. Current black-box models handle complex data well but lack interpretability, while physiological white-box models offer better insights but are hard to personalize and computationally intensive. The goal is to find an optimal approach that combines the strengths of both model types for accurate, interpretable, and personalized BG predictions.</a:t>
            </a:r>
            <a:endParaRPr lang="en-US" alt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01312" y="854945"/>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a:t>
            </a:r>
          </a:p>
        </p:txBody>
      </p:sp>
      <p:graphicFrame>
        <p:nvGraphicFramePr>
          <p:cNvPr id="2" name="Table 1">
            <a:extLst>
              <a:ext uri="{FF2B5EF4-FFF2-40B4-BE49-F238E27FC236}">
                <a16:creationId xmlns:a16="http://schemas.microsoft.com/office/drawing/2014/main" id="{0446ADFE-F3F8-6CE9-2121-513F9912AEC6}"/>
              </a:ext>
            </a:extLst>
          </p:cNvPr>
          <p:cNvGraphicFramePr>
            <a:graphicFrameLocks noGrp="1"/>
          </p:cNvGraphicFramePr>
          <p:nvPr>
            <p:extLst>
              <p:ext uri="{D42A27DB-BD31-4B8C-83A1-F6EECF244321}">
                <p14:modId xmlns:p14="http://schemas.microsoft.com/office/powerpoint/2010/main" val="4068687073"/>
              </p:ext>
            </p:extLst>
          </p:nvPr>
        </p:nvGraphicFramePr>
        <p:xfrm>
          <a:off x="612396" y="2251069"/>
          <a:ext cx="8131554" cy="4047157"/>
        </p:xfrm>
        <a:graphic>
          <a:graphicData uri="http://schemas.openxmlformats.org/drawingml/2006/table">
            <a:tbl>
              <a:tblPr firstRow="1" bandRow="1">
                <a:tableStyleId>{ED083AE6-46FA-4A59-8FB0-9F97EB10719F}</a:tableStyleId>
              </a:tblPr>
              <a:tblGrid>
                <a:gridCol w="524272">
                  <a:extLst>
                    <a:ext uri="{9D8B030D-6E8A-4147-A177-3AD203B41FA5}">
                      <a16:colId xmlns:a16="http://schemas.microsoft.com/office/drawing/2014/main" val="20000"/>
                    </a:ext>
                  </a:extLst>
                </a:gridCol>
                <a:gridCol w="2494324">
                  <a:extLst>
                    <a:ext uri="{9D8B030D-6E8A-4147-A177-3AD203B41FA5}">
                      <a16:colId xmlns:a16="http://schemas.microsoft.com/office/drawing/2014/main" val="20001"/>
                    </a:ext>
                  </a:extLst>
                </a:gridCol>
                <a:gridCol w="3078265">
                  <a:extLst>
                    <a:ext uri="{9D8B030D-6E8A-4147-A177-3AD203B41FA5}">
                      <a16:colId xmlns:a16="http://schemas.microsoft.com/office/drawing/2014/main" val="20002"/>
                    </a:ext>
                  </a:extLst>
                </a:gridCol>
                <a:gridCol w="2034693">
                  <a:extLst>
                    <a:ext uri="{9D8B030D-6E8A-4147-A177-3AD203B41FA5}">
                      <a16:colId xmlns:a16="http://schemas.microsoft.com/office/drawing/2014/main" val="20003"/>
                    </a:ext>
                  </a:extLst>
                </a:gridCol>
              </a:tblGrid>
              <a:tr h="694373">
                <a:tc>
                  <a:txBody>
                    <a:bodyPr/>
                    <a:lstStyle/>
                    <a:p>
                      <a:pPr algn="ctr"/>
                      <a:r>
                        <a:rPr lang="en-IN" sz="1800" dirty="0" err="1">
                          <a:latin typeface="Times New Roman" panose="02020603050405020304" pitchFamily="18" charset="0"/>
                          <a:cs typeface="Times New Roman" panose="02020603050405020304" pitchFamily="18" charset="0"/>
                        </a:rPr>
                        <a:t>S.No</a:t>
                      </a:r>
                      <a:r>
                        <a:rPr lang="en-IN" sz="1800" dirty="0">
                          <a:latin typeface="Times New Roman" panose="02020603050405020304" pitchFamily="18" charset="0"/>
                          <a:cs typeface="Times New Roman" panose="02020603050405020304" pitchFamily="18" charset="0"/>
                        </a:rPr>
                        <a:t>.</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Author(s) &amp; Year</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Methodology</a:t>
                      </a:r>
                      <a:r>
                        <a:rPr lang="en-IN" sz="1800" baseline="0" dirty="0">
                          <a:latin typeface="Times New Roman" panose="02020603050405020304" pitchFamily="18" charset="0"/>
                          <a:cs typeface="Times New Roman" panose="02020603050405020304" pitchFamily="18" charset="0"/>
                        </a:rPr>
                        <a:t> used</a:t>
                      </a:r>
                      <a:endParaRPr lang="en-IN" sz="1800" dirty="0">
                        <a:latin typeface="Times New Roman" panose="02020603050405020304" pitchFamily="18" charset="0"/>
                        <a:cs typeface="Times New Roman" panose="02020603050405020304" pitchFamily="18" charset="0"/>
                      </a:endParaRP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Limitations</a:t>
                      </a:r>
                    </a:p>
                  </a:txBody>
                  <a:tcPr marL="91447" marR="91447" marT="45716" marB="45716"/>
                </a:tc>
                <a:extLst>
                  <a:ext uri="{0D108BD9-81ED-4DB2-BD59-A6C34878D82A}">
                    <a16:rowId xmlns:a16="http://schemas.microsoft.com/office/drawing/2014/main" val="10000"/>
                  </a:ext>
                </a:extLst>
              </a:tr>
              <a:tr h="694373">
                <a:tc>
                  <a:txBody>
                    <a:bodyPr/>
                    <a:lstStyle/>
                    <a:p>
                      <a:r>
                        <a:rPr lang="en-US" sz="1600" dirty="0">
                          <a:latin typeface="Times New Roman" panose="02020603050405020304" pitchFamily="18" charset="0"/>
                          <a:cs typeface="Times New Roman" panose="02020603050405020304" pitchFamily="18" charset="0"/>
                        </a:rPr>
                        <a:t>9</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da-DK" sz="1600" dirty="0">
                          <a:latin typeface="Times New Roman" panose="02020603050405020304" pitchFamily="18" charset="0"/>
                          <a:cs typeface="Times New Roman" panose="02020603050405020304" pitchFamily="18" charset="0"/>
                        </a:rPr>
                        <a:t>Hatice Vildan Dudukcu et al. (2021)</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latin typeface="Times New Roman" panose="02020603050405020304" pitchFamily="18" charset="0"/>
                          <a:cs typeface="Times New Roman" panose="02020603050405020304" pitchFamily="18" charset="0"/>
                        </a:rPr>
                        <a:t>Used deep neural networks with weighted decision level fusion to predict blood glucose levels.</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latin typeface="Times New Roman" panose="02020603050405020304" pitchFamily="18" charset="0"/>
                          <a:cs typeface="Times New Roman" panose="02020603050405020304" pitchFamily="18" charset="0"/>
                        </a:rPr>
                        <a:t>Real-world applicability might be limited if the model does not generalize well across different datasets or settings.</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1"/>
                  </a:ext>
                </a:extLst>
              </a:tr>
              <a:tr h="694373">
                <a:tc>
                  <a:txBody>
                    <a:bodyPr/>
                    <a:lstStyle/>
                    <a:p>
                      <a:r>
                        <a:rPr lang="en-US" sz="1600" dirty="0">
                          <a:latin typeface="Times New Roman" panose="02020603050405020304" pitchFamily="18" charset="0"/>
                          <a:cs typeface="Times New Roman" panose="02020603050405020304" pitchFamily="18" charset="0"/>
                        </a:rPr>
                        <a:t>10</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err="1">
                          <a:latin typeface="Times New Roman" panose="02020603050405020304" pitchFamily="18" charset="0"/>
                          <a:cs typeface="Times New Roman" panose="02020603050405020304" pitchFamily="18" charset="0"/>
                        </a:rPr>
                        <a:t>Wonju</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Seoa</a:t>
                      </a:r>
                      <a:r>
                        <a:rPr lang="en-IN" sz="1600" dirty="0">
                          <a:latin typeface="Times New Roman" panose="02020603050405020304" pitchFamily="18" charset="0"/>
                          <a:cs typeface="Times New Roman" panose="02020603050405020304" pitchFamily="18" charset="0"/>
                        </a:rPr>
                        <a:t> et al. (2021)</a:t>
                      </a:r>
                    </a:p>
                  </a:txBody>
                  <a:tcPr marL="91447" marR="91447" marT="45716" marB="45716"/>
                </a:tc>
                <a:tc>
                  <a:txBody>
                    <a:bodyPr/>
                    <a:lstStyle/>
                    <a:p>
                      <a:r>
                        <a:rPr lang="en-US" sz="1600" dirty="0">
                          <a:latin typeface="Times New Roman" panose="02020603050405020304" pitchFamily="18" charset="0"/>
                          <a:cs typeface="Times New Roman" panose="02020603050405020304" pitchFamily="18" charset="0"/>
                        </a:rPr>
                        <a:t>Collected real-world CGM data; used fine-tuning strategy with transfer learning.</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latin typeface="Times New Roman" panose="02020603050405020304" pitchFamily="18" charset="0"/>
                          <a:cs typeface="Times New Roman" panose="02020603050405020304" pitchFamily="18" charset="0"/>
                        </a:rPr>
                        <a:t>Real-world applicability might be limited if the algorithm doesn't generalize well across diverse datasets or settings.</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2"/>
                  </a:ext>
                </a:extLst>
              </a:tr>
            </a:tbl>
          </a:graphicData>
        </a:graphic>
      </p:graphicFrame>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184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Dataset Details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336492"/>
            <a:ext cx="9039497"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nb-NO" sz="2000" b="1" dirty="0">
                <a:latin typeface="Times New Roman" panose="02020603050405020304" pitchFamily="18" charset="0"/>
                <a:cs typeface="Times New Roman" panose="02020603050405020304" pitchFamily="18" charset="0"/>
              </a:rPr>
              <a:t>Name:Ohio Type 1 Diabetes Mellitus</a:t>
            </a:r>
          </a:p>
          <a:p>
            <a:pPr algn="just">
              <a:spcBef>
                <a:spcPct val="0"/>
              </a:spcBef>
              <a:tabLst>
                <a:tab pos="520700" algn="l"/>
              </a:tabLst>
            </a:pPr>
            <a:r>
              <a:rPr lang="nb-NO" sz="2000" b="1" dirty="0">
                <a:latin typeface="Times New Roman" panose="02020603050405020304" pitchFamily="18" charset="0"/>
                <a:cs typeface="Times New Roman" panose="02020603050405020304" pitchFamily="18" charset="0"/>
              </a:rPr>
              <a:t>Reference:</a:t>
            </a:r>
            <a:r>
              <a:rPr lang="en-IN" sz="2000" dirty="0">
                <a:latin typeface="Times New Roman" panose="02020603050405020304" pitchFamily="18" charset="0"/>
                <a:cs typeface="Times New Roman" panose="02020603050405020304" pitchFamily="18" charset="0"/>
              </a:rPr>
              <a:t>OhioT1DM </a:t>
            </a:r>
            <a:r>
              <a:rPr lang="en-IN" sz="2000" dirty="0" err="1">
                <a:latin typeface="Times New Roman" panose="02020603050405020304" pitchFamily="18" charset="0"/>
                <a:cs typeface="Times New Roman" panose="02020603050405020304" pitchFamily="18" charset="0"/>
              </a:rPr>
              <a:t>Dataset,“</a:t>
            </a:r>
            <a:r>
              <a:rPr lang="en-IN" sz="2000" b="1" dirty="0" err="1">
                <a:latin typeface="Times New Roman" panose="02020603050405020304" pitchFamily="18" charset="0"/>
                <a:cs typeface="Times New Roman" panose="02020603050405020304" pitchFamily="18" charset="0"/>
              </a:rPr>
              <a:t>The</a:t>
            </a:r>
            <a:r>
              <a:rPr lang="en-IN" sz="2000" b="1" dirty="0">
                <a:latin typeface="Times New Roman" panose="02020603050405020304" pitchFamily="18" charset="0"/>
                <a:cs typeface="Times New Roman" panose="02020603050405020304" pitchFamily="18" charset="0"/>
              </a:rPr>
              <a:t> OhioT1DM Dataset for Blood Glucose Level Prediction: Update 2020</a:t>
            </a:r>
            <a:r>
              <a:rPr lang="en-IN" sz="20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1.Dataset Description: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dataset contains patient information for Type 1 Diabetes Mellitus, specifically focusing on glucose levels and insulin types. The data is stored in an XML format, providing structured and timestamped glucose readings.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Key Components of the Dataset: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Patient Details: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Unique identifier for each patient (e.g., 559).</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Weight: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weight of the patient in kilograms (e.g., 99).</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Insulin Type: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Type of insulin used by the patient (e.g.,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Novalog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Glucose Level Readings: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Timestamp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ts</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Date and time when the glucose level was recorded (e.g., 18-01-2022 00:01:00).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recorded glucose level at that specific timestamp (e.g., 179).</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spcBef>
                <a:spcPct val="0"/>
              </a:spcBef>
              <a:buFontTx/>
              <a:buNone/>
              <a:tabLst>
                <a:tab pos="520700" algn="l"/>
              </a:tabLst>
            </a:pPr>
            <a:endParaRPr lang="nb-NO" sz="2400" dirty="0"/>
          </a:p>
          <a:p>
            <a:pPr algn="just">
              <a:spcBef>
                <a:spcPct val="0"/>
              </a:spcBef>
              <a:buFontTx/>
              <a:buNone/>
              <a:tabLst>
                <a:tab pos="520700" algn="l"/>
              </a:tabLst>
            </a:pPr>
            <a:r>
              <a:rPr lang="nb-NO" altLang="en-US" sz="2400"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9435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Dataset Details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292135"/>
            <a:ext cx="8938873" cy="522455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latin typeface="Times New Roman" panose="02020603050405020304" pitchFamily="18" charset="0"/>
                <a:cs typeface="Times New Roman" panose="02020603050405020304" pitchFamily="18" charset="0"/>
              </a:rPr>
              <a:t>3. Dataset Insights:</a:t>
            </a:r>
          </a:p>
          <a:p>
            <a:pPr lvl="7"/>
            <a:r>
              <a:rPr lang="en-US" sz="2000" b="1" dirty="0">
                <a:latin typeface="Times New Roman" panose="02020603050405020304" pitchFamily="18" charset="0"/>
                <a:cs typeface="Times New Roman" panose="02020603050405020304" pitchFamily="18" charset="0"/>
              </a:rPr>
              <a:t>Patient Demographics:</a:t>
            </a:r>
          </a:p>
          <a:p>
            <a:pPr lvl="8"/>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Includes patient ID, weight, and insulin type, which can help in understanding the context of the glucose readings.</a:t>
            </a:r>
          </a:p>
          <a:p>
            <a:pPr lvl="3">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Glucose Monitoring:</a:t>
            </a:r>
            <a:r>
              <a:rPr lang="en-US" sz="2000" dirty="0">
                <a:latin typeface="Times New Roman" panose="02020603050405020304" pitchFamily="18" charset="0"/>
                <a:cs typeface="Times New Roman" panose="02020603050405020304" pitchFamily="18" charset="0"/>
              </a:rPr>
              <a:t> </a:t>
            </a:r>
          </a:p>
          <a:p>
            <a:pPr lvl="3"/>
            <a:r>
              <a:rPr lang="en-US" sz="2000" dirty="0">
                <a:latin typeface="Times New Roman" panose="02020603050405020304" pitchFamily="18" charset="0"/>
                <a:cs typeface="Times New Roman" panose="02020603050405020304" pitchFamily="18" charset="0"/>
              </a:rPr>
              <a:t>	Detailed glucose level measurements over time, which can be analyzed to track glucose trends, assess insulin effectiveness, and manage diabetes treatment.</a:t>
            </a:r>
          </a:p>
          <a:p>
            <a:r>
              <a:rPr lang="en-US" sz="2000" b="1" dirty="0">
                <a:latin typeface="Times New Roman" panose="02020603050405020304" pitchFamily="18" charset="0"/>
                <a:cs typeface="Times New Roman" panose="02020603050405020304" pitchFamily="18" charset="0"/>
              </a:rPr>
              <a:t>4. Potential Analysis:</a:t>
            </a:r>
          </a:p>
          <a:p>
            <a:endParaRPr lang="en-US" sz="2000" b="1" dirty="0">
              <a:latin typeface="Times New Roman" panose="02020603050405020304" pitchFamily="18" charset="0"/>
              <a:cs typeface="Times New Roman" panose="02020603050405020304" pitchFamily="18" charset="0"/>
            </a:endParaRPr>
          </a:p>
          <a:p>
            <a:pPr lvl="4">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Trend Analysis:</a:t>
            </a:r>
          </a:p>
          <a:p>
            <a:pPr lvl="5"/>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Examine glucose level changes over time to identify patterns or fluctuations.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Insulin Effectiveness: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Assess how different insulin types impact glucose levels.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Patient Monitoring:</a:t>
            </a:r>
          </a:p>
          <a:p>
            <a:pPr lvl="2"/>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Track patient adherence to treatment plans and detect potential issues based on glucose readings.</a:t>
            </a:r>
          </a:p>
        </p:txBody>
      </p:sp>
    </p:spTree>
    <p:extLst>
      <p:ext uri="{BB962C8B-B14F-4D97-AF65-F5344CB8AC3E}">
        <p14:creationId xmlns:p14="http://schemas.microsoft.com/office/powerpoint/2010/main" val="2876993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Working Environment</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794867A-E1E5-EC1D-FF62-66C34B325C5A}"/>
              </a:ext>
            </a:extLst>
          </p:cNvPr>
          <p:cNvSpPr txBox="1"/>
          <p:nvPr/>
        </p:nvSpPr>
        <p:spPr>
          <a:xfrm>
            <a:off x="221273" y="1256681"/>
            <a:ext cx="8522677" cy="698652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1.Software Tools:</a:t>
            </a:r>
          </a:p>
          <a:p>
            <a:pPr lvl="8"/>
            <a:r>
              <a:rPr lang="en-US" sz="2000" b="1" dirty="0">
                <a:latin typeface="Times New Roman" panose="02020603050405020304" pitchFamily="18" charset="0"/>
                <a:cs typeface="Times New Roman" panose="02020603050405020304" pitchFamily="18" charset="0"/>
              </a:rPr>
              <a:t>	Data Management and Analysis and Visualization:</a:t>
            </a:r>
          </a:p>
          <a:p>
            <a:r>
              <a:rPr lang="en-US" sz="2000" b="1" dirty="0">
                <a:latin typeface="Times New Roman" panose="02020603050405020304" pitchFamily="18" charset="0"/>
                <a:cs typeface="Times New Roman" panose="02020603050405020304" pitchFamily="18" charset="0"/>
              </a:rPr>
              <a:t>		Python Programming</a:t>
            </a:r>
          </a:p>
          <a:p>
            <a:r>
              <a:rPr lang="en-US" sz="2000" b="1" dirty="0">
                <a:latin typeface="Times New Roman" panose="02020603050405020304" pitchFamily="18" charset="0"/>
                <a:cs typeface="Times New Roman" panose="02020603050405020304" pitchFamily="18" charset="0"/>
              </a:rPr>
              <a:t>			Libraries</a:t>
            </a:r>
            <a:r>
              <a:rPr lang="en-US" sz="2000" b="1" dirty="0">
                <a:latin typeface="Times New Roman" panose="02020603050405020304" pitchFamily="18" charset="0"/>
                <a:cs typeface="Times New Roman" panose="02020603050405020304" pitchFamily="18" charset="0"/>
                <a:sym typeface="Wingdings" panose="05000000000000000000" pitchFamily="2" charset="2"/>
              </a:rPr>
              <a:t>:(</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NumPy,MatPlotlib,Pandas,Tensorflow</a:t>
            </a:r>
            <a:r>
              <a:rPr lang="en-US" sz="2000" b="1" dirty="0">
                <a:latin typeface="Times New Roman" panose="02020603050405020304" pitchFamily="18" charset="0"/>
                <a:cs typeface="Times New Roman" panose="02020603050405020304" pitchFamily="18" charset="0"/>
                <a:sym typeface="Wingdings" panose="05000000000000000000" pitchFamily="2" charset="2"/>
              </a:rPr>
              <a:t>)</a:t>
            </a: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	Integrated Development Environment (IDE):</a:t>
            </a: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Jupyter</a:t>
            </a:r>
            <a:r>
              <a:rPr lang="en-US" sz="2000" dirty="0">
                <a:latin typeface="Times New Roman" panose="02020603050405020304" pitchFamily="18" charset="0"/>
                <a:cs typeface="Times New Roman" panose="02020603050405020304" pitchFamily="18" charset="0"/>
                <a:sym typeface="Wingdings" panose="05000000000000000000" pitchFamily="2" charset="2"/>
              </a:rPr>
              <a:t> Notebook or Google </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Colab</a:t>
            </a:r>
            <a:endParaRPr lang="en-US" sz="2000" dirty="0">
              <a:latin typeface="Times New Roman" panose="02020603050405020304" pitchFamily="18" charset="0"/>
              <a:cs typeface="Times New Roman" panose="02020603050405020304" pitchFamily="18" charset="0"/>
              <a:sym typeface="Wingdings" panose="05000000000000000000" pitchFamily="2" charset="2"/>
            </a:endParaRPr>
          </a:p>
          <a:p>
            <a:endParaRPr lang="en-US" sz="2000" b="1" dirty="0">
              <a:latin typeface="Times New Roman" panose="02020603050405020304" pitchFamily="18" charset="0"/>
              <a:cs typeface="Times New Roman" panose="02020603050405020304" pitchFamily="18" charset="0"/>
              <a:sym typeface="Wingdings" panose="05000000000000000000" pitchFamily="2" charset="2"/>
            </a:endParaRP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2.Hardware </a:t>
            </a:r>
            <a:r>
              <a:rPr lang="en-IN" sz="2000" b="1" dirty="0">
                <a:latin typeface="Times New Roman" panose="02020603050405020304" pitchFamily="18" charset="0"/>
                <a:cs typeface="Times New Roman" panose="02020603050405020304" pitchFamily="18" charset="0"/>
                <a:sym typeface="Wingdings" panose="05000000000000000000" pitchFamily="2" charset="2"/>
              </a:rPr>
              <a:t>Requirements:</a:t>
            </a:r>
            <a:endParaRPr lang="en-US" sz="2000" b="1" dirty="0">
              <a:latin typeface="Times New Roman" panose="02020603050405020304" pitchFamily="18" charset="0"/>
              <a:cs typeface="Times New Roman" panose="02020603050405020304" pitchFamily="18" charset="0"/>
              <a:sym typeface="Wingdings" panose="05000000000000000000" pitchFamily="2" charset="2"/>
            </a:endParaRP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	</a:t>
            </a:r>
            <a:r>
              <a:rPr lang="en-US" sz="2000" b="1" dirty="0" err="1">
                <a:latin typeface="Times New Roman" panose="02020603050405020304" pitchFamily="18" charset="0"/>
                <a:cs typeface="Times New Roman" panose="02020603050405020304" pitchFamily="18" charset="0"/>
                <a:sym typeface="Wingdings" panose="05000000000000000000" pitchFamily="2" charset="2"/>
              </a:rPr>
              <a:t>Processor:</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Intel</a:t>
            </a:r>
            <a:r>
              <a:rPr lang="en-US" sz="2000" dirty="0">
                <a:latin typeface="Times New Roman" panose="02020603050405020304" pitchFamily="18" charset="0"/>
                <a:cs typeface="Times New Roman" panose="02020603050405020304" pitchFamily="18" charset="0"/>
                <a:sym typeface="Wingdings" panose="05000000000000000000" pitchFamily="2" charset="2"/>
              </a:rPr>
              <a:t> i5 or Similar</a:t>
            </a: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	RAM:</a:t>
            </a:r>
            <a:r>
              <a:rPr lang="en-US" sz="2000" dirty="0">
                <a:latin typeface="Times New Roman" panose="02020603050405020304" pitchFamily="18" charset="0"/>
                <a:cs typeface="Times New Roman" panose="02020603050405020304" pitchFamily="18" charset="0"/>
                <a:sym typeface="Wingdings" panose="05000000000000000000" pitchFamily="2" charset="2"/>
              </a:rPr>
              <a:t>8GB or more</a:t>
            </a: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	</a:t>
            </a:r>
            <a:r>
              <a:rPr lang="en-US" sz="2000" b="1" dirty="0" err="1">
                <a:latin typeface="Times New Roman" panose="02020603050405020304" pitchFamily="18" charset="0"/>
                <a:cs typeface="Times New Roman" panose="02020603050405020304" pitchFamily="18" charset="0"/>
                <a:sym typeface="Wingdings" panose="05000000000000000000" pitchFamily="2" charset="2"/>
              </a:rPr>
              <a:t>Storage:</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SSD</a:t>
            </a:r>
            <a:r>
              <a:rPr lang="en-US" sz="2000" dirty="0">
                <a:latin typeface="Times New Roman" panose="02020603050405020304" pitchFamily="18" charset="0"/>
                <a:cs typeface="Times New Roman" panose="02020603050405020304" pitchFamily="18" charset="0"/>
                <a:sym typeface="Wingdings" panose="05000000000000000000" pitchFamily="2" charset="2"/>
              </a:rPr>
              <a:t> with </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atleast</a:t>
            </a:r>
            <a:r>
              <a:rPr lang="en-US" sz="2000" dirty="0">
                <a:latin typeface="Times New Roman" panose="02020603050405020304" pitchFamily="18" charset="0"/>
                <a:cs typeface="Times New Roman" panose="02020603050405020304" pitchFamily="18" charset="0"/>
                <a:sym typeface="Wingdings" panose="05000000000000000000" pitchFamily="2" charset="2"/>
              </a:rPr>
              <a:t> 256 GB of Space</a:t>
            </a:r>
          </a:p>
          <a:p>
            <a:endParaRPr lang="en-US" sz="2000" dirty="0">
              <a:latin typeface="Times New Roman" panose="02020603050405020304" pitchFamily="18" charset="0"/>
              <a:cs typeface="Times New Roman" panose="02020603050405020304" pitchFamily="18" charset="0"/>
              <a:sym typeface="Wingdings" panose="05000000000000000000" pitchFamily="2" charset="2"/>
            </a:endParaRP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3.Environmental Setup:</a:t>
            </a: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	Operating </a:t>
            </a:r>
            <a:r>
              <a:rPr lang="en-US" sz="2000" b="1" dirty="0" err="1">
                <a:latin typeface="Times New Roman" panose="02020603050405020304" pitchFamily="18" charset="0"/>
                <a:cs typeface="Times New Roman" panose="02020603050405020304" pitchFamily="18" charset="0"/>
                <a:sym typeface="Wingdings" panose="05000000000000000000" pitchFamily="2" charset="2"/>
              </a:rPr>
              <a:t>System:</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Windows</a:t>
            </a:r>
            <a:r>
              <a:rPr lang="en-US" sz="2000" dirty="0">
                <a:latin typeface="Times New Roman" panose="02020603050405020304" pitchFamily="18" charset="0"/>
                <a:cs typeface="Times New Roman" panose="02020603050405020304" pitchFamily="18" charset="0"/>
                <a:sym typeface="Wingdings" panose="05000000000000000000" pitchFamily="2" charset="2"/>
              </a:rPr>
              <a:t> 10/11, macOS, or Linux (e.g., Ubuntu).</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Version Control: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managing changes to your code.</a:t>
            </a:r>
          </a:p>
          <a:p>
            <a:pPr marL="457200" lvl="3" eaLnBrk="0" fontAlgn="base" hangingPunct="0">
              <a:spcBef>
                <a:spcPct val="0"/>
              </a:spcBef>
              <a:spcAft>
                <a:spcPct val="0"/>
              </a:spcAft>
              <a:buClr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GitHub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sz="1800" dirty="0">
              <a:sym typeface="Wingdings" panose="05000000000000000000" pitchFamily="2" charset="2"/>
            </a:endParaRPr>
          </a:p>
          <a:p>
            <a:r>
              <a:rPr lang="en-US" sz="1800" dirty="0">
                <a:sym typeface="Wingdings" panose="05000000000000000000" pitchFamily="2" charset="2"/>
              </a:rPr>
              <a:t>	</a:t>
            </a:r>
          </a:p>
          <a:p>
            <a:r>
              <a:rPr lang="en-US" sz="1800" b="1" dirty="0"/>
              <a:t>	</a:t>
            </a:r>
            <a:endParaRPr lang="en-IN" sz="1800" b="1" dirty="0"/>
          </a:p>
          <a:p>
            <a:r>
              <a:rPr lang="en-IN" sz="1800" b="1" dirty="0"/>
              <a:t>	</a:t>
            </a:r>
          </a:p>
          <a:p>
            <a:r>
              <a:rPr lang="en-IN" sz="1800" b="1" dirty="0"/>
              <a:t>	</a:t>
            </a:r>
            <a:endParaRPr lang="en-US" sz="1800" b="1" dirty="0"/>
          </a:p>
        </p:txBody>
      </p:sp>
    </p:spTree>
    <p:extLst>
      <p:ext uri="{BB962C8B-B14F-4D97-AF65-F5344CB8AC3E}">
        <p14:creationId xmlns:p14="http://schemas.microsoft.com/office/powerpoint/2010/main" val="2371701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13392" y="1091738"/>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just"/>
            <a:r>
              <a:rPr lang="it-IT" altLang="en-US" sz="2400" dirty="0">
                <a:solidFill>
                  <a:schemeClr val="bg2">
                    <a:lumMod val="95000"/>
                    <a:lumOff val="5000"/>
                  </a:schemeClr>
                </a:solidFill>
                <a:latin typeface="Times New Roman" panose="02020603050405020304" pitchFamily="18" charset="0"/>
                <a:cs typeface="Times New Roman" panose="02020603050405020304" pitchFamily="18" charset="0"/>
              </a:rPr>
              <a:t>Base Paper:</a:t>
            </a:r>
            <a:endParaRPr lang="it-IT" alt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pPr lvl="1" algn="just"/>
            <a:r>
              <a:rPr lang="it-IT" alt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1.Giacomo Cappon , Francesco Prendin , Andrea Facchinetti , Giovanni Sparacino and Simone Del Favero</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US" altLang="en-US" sz="2400" b="1"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Individualized Models for Glucose Prediction in Type 1 Diabetes: Comparing Black-Box Approaches to a Physiological White-Box One</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IEEE TRANSACTIONS ON BIOMEDICAL ENGINEERING, VOL. 70, NO. 11, NOVEMBER 2023</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t>
            </a:r>
            <a:endPar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endParaRPr>
          </a:p>
          <a:p>
            <a:pPr algn="just">
              <a:buFontTx/>
              <a:buNone/>
            </a:pPr>
            <a:endParaRPr lang="en-US" altLang="en-US" sz="2400" dirty="0">
              <a:latin typeface="Times New Roman" panose="02020603050405020304" pitchFamily="18" charset="0"/>
              <a:cs typeface="Times New Roman" panose="02020603050405020304" pitchFamily="18" charset="0"/>
            </a:endParaRPr>
          </a:p>
          <a:p>
            <a:pPr algn="just">
              <a:buFontTx/>
              <a:buNone/>
            </a:pPr>
            <a:r>
              <a:rPr lang="en-US" altLang="en-US" sz="2400" dirty="0">
                <a:latin typeface="Times New Roman" panose="02020603050405020304" pitchFamily="18" charset="0"/>
                <a:cs typeface="Times New Roman" panose="02020603050405020304" pitchFamily="18" charset="0"/>
              </a:rPr>
              <a:t>References:</a:t>
            </a:r>
          </a:p>
          <a:p>
            <a:pPr algn="just">
              <a:buFontTx/>
              <a:buNone/>
            </a:pPr>
            <a:endParaRPr lang="en-US" altLang="en-US" sz="2400" dirty="0">
              <a:latin typeface="Times New Roman" panose="02020603050405020304" pitchFamily="18" charset="0"/>
              <a:cs typeface="Times New Roman" panose="02020603050405020304" pitchFamily="18" charset="0"/>
            </a:endParaRPr>
          </a:p>
          <a:p>
            <a:pPr algn="just">
              <a:buFontTx/>
              <a:buNone/>
            </a:pPr>
            <a:r>
              <a:rPr lang="en-US" altLang="en-US" sz="2400" dirty="0">
                <a:latin typeface="Times New Roman" panose="02020603050405020304" pitchFamily="18" charset="0"/>
                <a:cs typeface="Times New Roman" panose="02020603050405020304" pitchFamily="18" charset="0"/>
              </a:rPr>
              <a:t>1. </a:t>
            </a:r>
            <a:r>
              <a:rPr lang="en-US" altLang="en-US" sz="2400" dirty="0" err="1">
                <a:latin typeface="Times New Roman" panose="02020603050405020304" pitchFamily="18" charset="0"/>
                <a:cs typeface="Times New Roman" panose="02020603050405020304" pitchFamily="18" charset="0"/>
              </a:rPr>
              <a:t>Wonju</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Seoa</a:t>
            </a:r>
            <a:r>
              <a:rPr lang="en-US" altLang="en-US" sz="2400" dirty="0">
                <a:latin typeface="Times New Roman" panose="02020603050405020304" pitchFamily="18" charset="0"/>
                <a:cs typeface="Times New Roman" panose="02020603050405020304" pitchFamily="18" charset="0"/>
              </a:rPr>
              <a:t>, Sung-</a:t>
            </a:r>
            <a:r>
              <a:rPr lang="en-US" altLang="en-US" sz="2400" dirty="0" err="1">
                <a:latin typeface="Times New Roman" panose="02020603050405020304" pitchFamily="18" charset="0"/>
                <a:cs typeface="Times New Roman" panose="02020603050405020304" pitchFamily="18" charset="0"/>
              </a:rPr>
              <a:t>Woon</a:t>
            </a:r>
            <a:r>
              <a:rPr lang="en-US" altLang="en-US" sz="2400" dirty="0">
                <a:latin typeface="Times New Roman" panose="02020603050405020304" pitchFamily="18" charset="0"/>
                <a:cs typeface="Times New Roman" panose="02020603050405020304" pitchFamily="18" charset="0"/>
              </a:rPr>
              <a:t> Park , </a:t>
            </a:r>
            <a:r>
              <a:rPr lang="en-US" altLang="en-US" sz="2400" dirty="0" err="1">
                <a:latin typeface="Times New Roman" panose="02020603050405020304" pitchFamily="18" charset="0"/>
                <a:cs typeface="Times New Roman" panose="02020603050405020304" pitchFamily="18" charset="0"/>
              </a:rPr>
              <a:t>Namho</a:t>
            </a:r>
            <a:r>
              <a:rPr lang="en-US" altLang="en-US" sz="2400" dirty="0">
                <a:latin typeface="Times New Roman" panose="02020603050405020304" pitchFamily="18" charset="0"/>
                <a:cs typeface="Times New Roman" panose="02020603050405020304" pitchFamily="18" charset="0"/>
              </a:rPr>
              <a:t> Kima, Sang-Man </a:t>
            </a:r>
            <a:r>
              <a:rPr lang="en-US" altLang="en-US" sz="2400" dirty="0" err="1">
                <a:latin typeface="Times New Roman" panose="02020603050405020304" pitchFamily="18" charset="0"/>
                <a:cs typeface="Times New Roman" panose="02020603050405020304" pitchFamily="18" charset="0"/>
              </a:rPr>
              <a:t>Jinc</a:t>
            </a:r>
            <a:r>
              <a:rPr lang="en-US" altLang="en-US" sz="2400" dirty="0">
                <a:latin typeface="Times New Roman" panose="02020603050405020304" pitchFamily="18" charset="0"/>
                <a:cs typeface="Times New Roman" panose="02020603050405020304" pitchFamily="18" charset="0"/>
              </a:rPr>
              <a:t>, Sung-Min Parka, </a:t>
            </a:r>
            <a:r>
              <a:rPr lang="en-US" altLang="en-US" sz="2400" dirty="0">
                <a:solidFill>
                  <a:schemeClr val="accent2"/>
                </a:solidFill>
                <a:latin typeface="Times New Roman" panose="02020603050405020304" pitchFamily="18" charset="0"/>
                <a:cs typeface="Times New Roman" panose="02020603050405020304" pitchFamily="18" charset="0"/>
              </a:rPr>
              <a:t>“</a:t>
            </a:r>
            <a:r>
              <a:rPr lang="en-US" altLang="en-US" sz="2400" b="1" dirty="0">
                <a:solidFill>
                  <a:schemeClr val="accent2"/>
                </a:solidFill>
                <a:latin typeface="Times New Roman" panose="02020603050405020304" pitchFamily="18" charset="0"/>
                <a:cs typeface="Times New Roman" panose="02020603050405020304" pitchFamily="18" charset="0"/>
              </a:rPr>
              <a:t>A personalized blood glucose level prediction model with a fine-tuning strategy: A proof-of-concept study</a:t>
            </a:r>
            <a:r>
              <a:rPr lang="en-US" altLang="en-US" sz="2400" dirty="0">
                <a:solidFill>
                  <a:schemeClr val="accent2"/>
                </a:solidFill>
                <a:latin typeface="Times New Roman" panose="02020603050405020304" pitchFamily="18" charset="0"/>
                <a:cs typeface="Times New Roman" panose="02020603050405020304" pitchFamily="18" charset="0"/>
              </a:rPr>
              <a:t>”</a:t>
            </a:r>
            <a:r>
              <a:rPr lang="en-US" altLang="en-US" sz="2400" dirty="0">
                <a:latin typeface="Times New Roman" panose="02020603050405020304" pitchFamily="18" charset="0"/>
                <a:cs typeface="Times New Roman" panose="02020603050405020304" pitchFamily="18" charset="0"/>
              </a:rPr>
              <a:t>, Computer Methods and Programs in Biomedicine 211 (2021) 106424</a:t>
            </a:r>
          </a:p>
          <a:p>
            <a:pPr>
              <a:spcBef>
                <a:spcPct val="0"/>
              </a:spcBef>
              <a:tabLst>
                <a:tab pos="520700" algn="l"/>
              </a:tabLst>
            </a:pPr>
            <a:br>
              <a:rPr lang="en-US" altLang="en-US" sz="2400" dirty="0">
                <a:latin typeface="Times New Roman" panose="02020603050405020304" pitchFamily="18" charset="0"/>
                <a:cs typeface="Times New Roman" panose="02020603050405020304" pitchFamily="18" charset="0"/>
              </a:rPr>
            </a:br>
            <a:endParaRPr lang="en-US" altLang="en-US" sz="2400" dirty="0">
              <a:latin typeface="Times New Roman" panose="02020603050405020304" pitchFamily="18" charset="0"/>
              <a:cs typeface="Times New Roman" panose="02020603050405020304" pitchFamily="18" charset="0"/>
            </a:endParaRPr>
          </a:p>
          <a:p>
            <a:pPr algn="just">
              <a:spcBef>
                <a:spcPct val="0"/>
              </a:spcBef>
              <a:buFontTx/>
              <a:buNone/>
              <a:tabLst>
                <a:tab pos="520700" algn="l"/>
              </a:tabLst>
            </a:pPr>
            <a:endParaRPr lang="en-I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207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just"/>
            <a:r>
              <a:rPr lang="it-IT" altLang="en-US" sz="2400" dirty="0">
                <a:solidFill>
                  <a:schemeClr val="bg2">
                    <a:lumMod val="95000"/>
                    <a:lumOff val="5000"/>
                  </a:schemeClr>
                </a:solidFill>
                <a:latin typeface="Times New Roman" panose="02020603050405020304" pitchFamily="18" charset="0"/>
                <a:cs typeface="Times New Roman" panose="02020603050405020304" pitchFamily="18" charset="0"/>
              </a:rPr>
              <a:t>2.</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Ganjar</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Alfian</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 Muhammad </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Syafrudin</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 Muhammad </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Anshari</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en-US" sz="2400" dirty="0">
                <a:solidFill>
                  <a:schemeClr val="accent2"/>
                </a:solidFill>
                <a:latin typeface="Times New Roman" panose="02020603050405020304" pitchFamily="18" charset="0"/>
                <a:cs typeface="Times New Roman" panose="02020603050405020304" pitchFamily="18" charset="0"/>
              </a:rPr>
              <a:t>“</a:t>
            </a:r>
            <a:r>
              <a:rPr lang="en-US" altLang="en-US" sz="2400" b="1" dirty="0">
                <a:solidFill>
                  <a:schemeClr val="accent2"/>
                </a:solidFill>
                <a:latin typeface="Times New Roman" panose="02020603050405020304" pitchFamily="18" charset="0"/>
                <a:cs typeface="Times New Roman" panose="02020603050405020304" pitchFamily="18" charset="0"/>
              </a:rPr>
              <a:t>Blood glucose prediction model for type 1 diabetes based on artificial neural network with time-domain features</a:t>
            </a:r>
            <a:r>
              <a:rPr lang="en-US" altLang="en-US" sz="2400" dirty="0">
                <a:solidFill>
                  <a:schemeClr val="accent2"/>
                </a:solidFill>
                <a:latin typeface="Times New Roman" panose="02020603050405020304" pitchFamily="18" charset="0"/>
                <a:cs typeface="Times New Roman" panose="02020603050405020304" pitchFamily="18" charset="0"/>
              </a:rPr>
              <a:t>”</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biocybernetics and biomedical engineering 40(2020) 1586 – 1599</a:t>
            </a:r>
            <a:endPar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endParaRPr>
          </a:p>
          <a:p>
            <a:pPr algn="just">
              <a:buFontTx/>
              <a:buNone/>
            </a:pPr>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3.</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Gangani</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Dharmarathne</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Thilini</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N. Jayasinghe, </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Madhusha</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Bogahawaththa</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D.P.P. </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Meddage</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Upaka</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Rathnayake</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en-US" sz="2400" b="1" dirty="0">
                <a:solidFill>
                  <a:schemeClr val="accent2"/>
                </a:solidFill>
                <a:latin typeface="Times New Roman" panose="02020603050405020304" pitchFamily="18" charset="0"/>
                <a:cs typeface="Times New Roman" panose="02020603050405020304" pitchFamily="18" charset="0"/>
              </a:rPr>
              <a:t>A novel machine learning approach for diagnosing diabetes with a self-explainable interface</a:t>
            </a:r>
            <a:r>
              <a:rPr lang="en-US" altLang="en-US" sz="2400" dirty="0">
                <a:solidFill>
                  <a:schemeClr val="accent2"/>
                </a:solidFill>
                <a:latin typeface="Times New Roman" panose="02020603050405020304" pitchFamily="18" charset="0"/>
                <a:cs typeface="Times New Roman" panose="02020603050405020304" pitchFamily="18" charset="0"/>
              </a:rPr>
              <a:t>”</a:t>
            </a:r>
            <a:r>
              <a:rPr lang="en-US" altLang="en-US" sz="2400" dirty="0">
                <a:solidFill>
                  <a:schemeClr val="tx1"/>
                </a:solidFill>
                <a:latin typeface="Times New Roman" panose="02020603050405020304" pitchFamily="18" charset="0"/>
                <a:cs typeface="Times New Roman" panose="02020603050405020304" pitchFamily="18" charset="0"/>
              </a:rPr>
              <a:t>,</a:t>
            </a:r>
            <a:r>
              <a:rPr lang="en-US" altLang="en-US" sz="2400" dirty="0">
                <a:solidFill>
                  <a:schemeClr val="accent2"/>
                </a:solidFill>
                <a:latin typeface="Times New Roman" panose="02020603050405020304" pitchFamily="18" charset="0"/>
                <a:cs typeface="Times New Roman" panose="02020603050405020304" pitchFamily="18" charset="0"/>
              </a:rPr>
              <a:t> </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Journal of Medical Systems, 45 (2021) 23.</a:t>
            </a:r>
          </a:p>
          <a:p>
            <a:pPr>
              <a:spcBef>
                <a:spcPct val="0"/>
              </a:spcBef>
              <a:tabLst>
                <a:tab pos="520700" algn="l"/>
              </a:tabLst>
            </a:pPr>
            <a:endParaRPr lang="en-US" altLang="en-US" sz="2400" dirty="0">
              <a:latin typeface="Times New Roman" panose="02020603050405020304" pitchFamily="18" charset="0"/>
              <a:cs typeface="Times New Roman" panose="02020603050405020304" pitchFamily="18" charset="0"/>
            </a:endParaRPr>
          </a:p>
          <a:p>
            <a:pPr>
              <a:spcBef>
                <a:spcPct val="0"/>
              </a:spcBef>
              <a:tabLst>
                <a:tab pos="520700" algn="l"/>
              </a:tabLst>
            </a:pPr>
            <a:r>
              <a:rPr lang="en-US" altLang="en-US" sz="2400" dirty="0">
                <a:latin typeface="Times New Roman" panose="02020603050405020304" pitchFamily="18" charset="0"/>
                <a:cs typeface="Times New Roman" panose="02020603050405020304" pitchFamily="18" charset="0"/>
              </a:rPr>
              <a:t>4. Sean </a:t>
            </a:r>
            <a:r>
              <a:rPr lang="en-US" altLang="en-US" sz="2400" dirty="0" err="1">
                <a:latin typeface="Times New Roman" panose="02020603050405020304" pitchFamily="18" charset="0"/>
                <a:cs typeface="Times New Roman" panose="02020603050405020304" pitchFamily="18" charset="0"/>
              </a:rPr>
              <a:t>Pikulin</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Irad</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Yehezkel</a:t>
            </a:r>
            <a:r>
              <a:rPr lang="en-US" altLang="en-US" sz="2400" dirty="0">
                <a:latin typeface="Times New Roman" panose="02020603050405020304" pitchFamily="18" charset="0"/>
                <a:cs typeface="Times New Roman" panose="02020603050405020304" pitchFamily="18" charset="0"/>
              </a:rPr>
              <a:t>, Robert </a:t>
            </a:r>
            <a:r>
              <a:rPr lang="en-US" altLang="en-US" sz="2400" dirty="0" err="1">
                <a:latin typeface="Times New Roman" panose="02020603050405020304" pitchFamily="18" charset="0"/>
                <a:cs typeface="Times New Roman" panose="02020603050405020304" pitchFamily="18" charset="0"/>
              </a:rPr>
              <a:t>Moskovitch</a:t>
            </a:r>
            <a:r>
              <a:rPr lang="en-US" altLang="en-US" sz="2400" dirty="0">
                <a:latin typeface="Times New Roman" panose="02020603050405020304" pitchFamily="18" charset="0"/>
                <a:cs typeface="Times New Roman" panose="02020603050405020304" pitchFamily="18" charset="0"/>
              </a:rPr>
              <a:t>, </a:t>
            </a:r>
            <a:r>
              <a:rPr lang="en-US" altLang="en-US" sz="2400" dirty="0">
                <a:solidFill>
                  <a:schemeClr val="accent2"/>
                </a:solidFill>
                <a:latin typeface="Times New Roman" panose="02020603050405020304" pitchFamily="18" charset="0"/>
                <a:cs typeface="Times New Roman" panose="02020603050405020304" pitchFamily="18" charset="0"/>
              </a:rPr>
              <a:t>“</a:t>
            </a:r>
            <a:r>
              <a:rPr lang="en-US" altLang="en-US" sz="2400" b="1" dirty="0">
                <a:solidFill>
                  <a:schemeClr val="accent2"/>
                </a:solidFill>
                <a:latin typeface="Times New Roman" panose="02020603050405020304" pitchFamily="18" charset="0"/>
                <a:cs typeface="Times New Roman" panose="02020603050405020304" pitchFamily="18" charset="0"/>
              </a:rPr>
              <a:t>Enhanced blood glucose levels prediction with a smartwatch</a:t>
            </a:r>
            <a:r>
              <a:rPr lang="en-US" altLang="en-US" sz="2400" dirty="0">
                <a:solidFill>
                  <a:schemeClr val="accent2"/>
                </a:solidFill>
                <a:latin typeface="Times New Roman" panose="02020603050405020304" pitchFamily="18" charset="0"/>
                <a:cs typeface="Times New Roman" panose="02020603050405020304" pitchFamily="18" charset="0"/>
              </a:rPr>
              <a:t>”</a:t>
            </a:r>
            <a:r>
              <a:rPr lang="en-US" altLang="en-US" sz="2400" dirty="0">
                <a:solidFill>
                  <a:schemeClr val="tx1"/>
                </a:solidFill>
                <a:latin typeface="Times New Roman" panose="02020603050405020304" pitchFamily="18" charset="0"/>
                <a:cs typeface="Times New Roman" panose="02020603050405020304" pitchFamily="18" charset="0"/>
              </a:rPr>
              <a:t>,</a:t>
            </a:r>
            <a:r>
              <a:rPr lang="en-US" altLang="en-US" sz="2400" dirty="0">
                <a:solidFill>
                  <a:schemeClr val="accent2"/>
                </a:solidFill>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IEEE Transactions on Biomedical Engineering, 68 (2021) 1234-1242.</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351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tabLst>
                <a:tab pos="520700" algn="l"/>
              </a:tabLst>
            </a:pPr>
            <a:r>
              <a:rPr lang="en-US" altLang="en-US" sz="2400" dirty="0">
                <a:latin typeface="Times New Roman" panose="02020603050405020304" pitchFamily="18" charset="0"/>
                <a:cs typeface="Times New Roman" panose="02020603050405020304" pitchFamily="18" charset="0"/>
              </a:rPr>
              <a:t>5.</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Jobeda Jamal Khanam, Simon Y. Foo</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accent2"/>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accent2"/>
                </a:solidFill>
                <a:effectLst/>
                <a:latin typeface="Times New Roman" panose="02020603050405020304" pitchFamily="18" charset="0"/>
                <a:cs typeface="Times New Roman" panose="02020603050405020304" pitchFamily="18" charset="0"/>
              </a:rPr>
              <a:t>A comparison of machine learning algorithms for diabetes prediction</a:t>
            </a:r>
            <a:r>
              <a:rPr kumimoji="0" lang="en-US" altLang="en-US" sz="2400" b="0" i="0" u="none" strike="noStrike" cap="none" normalizeH="0" baseline="0" dirty="0">
                <a:ln>
                  <a:noFill/>
                </a:ln>
                <a:solidFill>
                  <a:schemeClr val="accent2"/>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 Information Science and Systems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9 (2021) 22.</a:t>
            </a:r>
          </a:p>
          <a:p>
            <a:pPr>
              <a:spcBef>
                <a:spcPct val="0"/>
              </a:spcBef>
              <a:tabLst>
                <a:tab pos="520700" algn="l"/>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Guanci Yang,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Saisai</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Liu, Yang Li, Ling He</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accent2"/>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accent2"/>
                </a:solidFill>
                <a:effectLst/>
                <a:latin typeface="Times New Roman" panose="02020603050405020304" pitchFamily="18" charset="0"/>
                <a:cs typeface="Times New Roman" panose="02020603050405020304" pitchFamily="18" charset="0"/>
              </a:rPr>
              <a:t>Short-term prediction method of blood glucose based on temporal multi-head attention mechanism for diabetic patients</a:t>
            </a:r>
            <a:r>
              <a:rPr kumimoji="0" lang="en-US" altLang="en-US" sz="2400" b="0" i="0" u="none" strike="noStrike" cap="none" normalizeH="0" baseline="0" dirty="0">
                <a:ln>
                  <a:noFill/>
                </a:ln>
                <a:solidFill>
                  <a:schemeClr val="accent2"/>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accent2"/>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Artificial Intelligence in Medicine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111 (2021) 102023.</a:t>
            </a:r>
          </a:p>
          <a:p>
            <a:pPr>
              <a:spcBef>
                <a:spcPct val="0"/>
              </a:spcBef>
              <a:tabLst>
                <a:tab pos="520700" algn="l"/>
              </a:tabLst>
            </a:pPr>
            <a:br>
              <a:rPr lang="en-US" altLang="en-US" sz="2400" dirty="0">
                <a:latin typeface="Times New Roman" panose="02020603050405020304" pitchFamily="18" charset="0"/>
                <a:cs typeface="Times New Roman" panose="02020603050405020304" pitchFamily="18" charset="0"/>
              </a:rPr>
            </a:br>
            <a:r>
              <a:rPr lang="en-IN" altLang="en-US" sz="2400" dirty="0">
                <a:latin typeface="Times New Roman" panose="02020603050405020304" pitchFamily="18" charset="0"/>
                <a:cs typeface="Times New Roman" panose="02020603050405020304" pitchFamily="18" charset="0"/>
              </a:rPr>
              <a:t>7. Hatice </a:t>
            </a:r>
            <a:r>
              <a:rPr lang="en-IN" altLang="en-US" sz="2400" dirty="0" err="1">
                <a:latin typeface="Times New Roman" panose="02020603050405020304" pitchFamily="18" charset="0"/>
                <a:cs typeface="Times New Roman" panose="02020603050405020304" pitchFamily="18" charset="0"/>
              </a:rPr>
              <a:t>Vildan</a:t>
            </a:r>
            <a:r>
              <a:rPr lang="en-IN" altLang="en-US" sz="2400" dirty="0">
                <a:latin typeface="Times New Roman" panose="02020603050405020304" pitchFamily="18" charset="0"/>
                <a:cs typeface="Times New Roman" panose="02020603050405020304" pitchFamily="18" charset="0"/>
              </a:rPr>
              <a:t> </a:t>
            </a:r>
            <a:r>
              <a:rPr lang="en-IN" altLang="en-US" sz="2400" dirty="0" err="1">
                <a:latin typeface="Times New Roman" panose="02020603050405020304" pitchFamily="18" charset="0"/>
                <a:cs typeface="Times New Roman" panose="02020603050405020304" pitchFamily="18" charset="0"/>
              </a:rPr>
              <a:t>Dudukcu</a:t>
            </a:r>
            <a:r>
              <a:rPr lang="en-IN" altLang="en-US" sz="2400" dirty="0">
                <a:latin typeface="Times New Roman" panose="02020603050405020304" pitchFamily="18" charset="0"/>
                <a:cs typeface="Times New Roman" panose="02020603050405020304" pitchFamily="18" charset="0"/>
              </a:rPr>
              <a:t>, Murat </a:t>
            </a:r>
            <a:r>
              <a:rPr lang="en-IN" altLang="en-US" sz="2400" dirty="0" err="1">
                <a:latin typeface="Times New Roman" panose="02020603050405020304" pitchFamily="18" charset="0"/>
                <a:cs typeface="Times New Roman" panose="02020603050405020304" pitchFamily="18" charset="0"/>
              </a:rPr>
              <a:t>Taskiran</a:t>
            </a:r>
            <a:r>
              <a:rPr lang="en-IN" altLang="en-US" sz="2400" dirty="0">
                <a:latin typeface="Times New Roman" panose="02020603050405020304" pitchFamily="18" charset="0"/>
                <a:cs typeface="Times New Roman" panose="02020603050405020304" pitchFamily="18" charset="0"/>
              </a:rPr>
              <a:t>, Tulay Yildirim, “</a:t>
            </a:r>
            <a:r>
              <a:rPr lang="en-IN" altLang="en-US" sz="2400" b="1" dirty="0">
                <a:latin typeface="Times New Roman" panose="02020603050405020304" pitchFamily="18" charset="0"/>
                <a:cs typeface="Times New Roman" panose="02020603050405020304" pitchFamily="18" charset="0"/>
              </a:rPr>
              <a:t>Blood glucose prediction with deep neural networks using weighted decision level fusion</a:t>
            </a:r>
            <a:r>
              <a:rPr lang="en-IN" altLang="en-US" sz="2400" dirty="0">
                <a:latin typeface="Times New Roman" panose="02020603050405020304" pitchFamily="18" charset="0"/>
                <a:cs typeface="Times New Roman" panose="02020603050405020304" pitchFamily="18" charset="0"/>
              </a:rPr>
              <a:t>”, Journal of Biomedical Science and Engineering, 14 (2021) 123-137.</a:t>
            </a: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2805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919163" y="658735"/>
            <a:ext cx="7003142"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855382F-0987-B6F9-C0CB-8F8B44F44804}"/>
              </a:ext>
            </a:extLst>
          </p:cNvPr>
          <p:cNvSpPr txBox="1"/>
          <p:nvPr/>
        </p:nvSpPr>
        <p:spPr>
          <a:xfrm>
            <a:off x="325394" y="1231050"/>
            <a:ext cx="8093075" cy="5539978"/>
          </a:xfrm>
          <a:prstGeom prst="rect">
            <a:avLst/>
          </a:prstGeom>
          <a:noFill/>
        </p:spPr>
        <p:txBody>
          <a:bodyPr wrap="square" rtlCol="0">
            <a:spAutoFit/>
          </a:bodyPr>
          <a:lstStyle/>
          <a:p>
            <a:endParaRPr lang="en-IN" sz="2200" dirty="0"/>
          </a:p>
          <a:p>
            <a:r>
              <a:rPr lang="en-IN" sz="2400" dirty="0">
                <a:latin typeface="Times New Roman" panose="02020603050405020304" pitchFamily="18" charset="0"/>
                <a:cs typeface="Times New Roman" panose="02020603050405020304" pitchFamily="18" charset="0"/>
              </a:rPr>
              <a:t>8.Shahid Mohammad </a:t>
            </a:r>
            <a:r>
              <a:rPr lang="en-IN" sz="2400" dirty="0" err="1">
                <a:latin typeface="Times New Roman" panose="02020603050405020304" pitchFamily="18" charset="0"/>
                <a:cs typeface="Times New Roman" panose="02020603050405020304" pitchFamily="18" charset="0"/>
              </a:rPr>
              <a:t>Ganie</a:t>
            </a:r>
            <a:r>
              <a:rPr lang="en-IN" sz="2400" dirty="0">
                <a:latin typeface="Times New Roman" panose="02020603050405020304" pitchFamily="18" charset="0"/>
                <a:cs typeface="Times New Roman" panose="02020603050405020304" pitchFamily="18" charset="0"/>
              </a:rPr>
              <a:t>, Majid Bashir Malik, </a:t>
            </a:r>
            <a:r>
              <a:rPr lang="en-IN" sz="2400" dirty="0">
                <a:solidFill>
                  <a:schemeClr val="accent2"/>
                </a:solidFill>
                <a:latin typeface="Times New Roman" panose="02020603050405020304" pitchFamily="18" charset="0"/>
                <a:cs typeface="Times New Roman" panose="02020603050405020304" pitchFamily="18" charset="0"/>
              </a:rPr>
              <a:t>“</a:t>
            </a:r>
            <a:r>
              <a:rPr lang="en-IN" sz="2400" b="1" dirty="0">
                <a:solidFill>
                  <a:schemeClr val="accent2"/>
                </a:solidFill>
                <a:latin typeface="Times New Roman" panose="02020603050405020304" pitchFamily="18" charset="0"/>
                <a:cs typeface="Times New Roman" panose="02020603050405020304" pitchFamily="18" charset="0"/>
              </a:rPr>
              <a:t>An ensemble machine learning approach for predicting Type-II diabetes mellitus based on lifestyle indicators</a:t>
            </a:r>
            <a:r>
              <a:rPr lang="en-IN" sz="2400" dirty="0">
                <a:solidFill>
                  <a:schemeClr val="accent2"/>
                </a:solidFill>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Journal of Diabetes Research, 2021 (2021) 8741637.</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9.Prosanjeet Sarkar, Santosh Pawar, </a:t>
            </a:r>
            <a:r>
              <a:rPr lang="en-IN" sz="2400" dirty="0">
                <a:solidFill>
                  <a:schemeClr val="accent2"/>
                </a:solidFill>
                <a:latin typeface="Times New Roman" panose="02020603050405020304" pitchFamily="18" charset="0"/>
                <a:cs typeface="Times New Roman" panose="02020603050405020304" pitchFamily="18" charset="0"/>
              </a:rPr>
              <a:t>“</a:t>
            </a:r>
            <a:r>
              <a:rPr lang="en-IN" sz="2400" b="1" dirty="0">
                <a:solidFill>
                  <a:schemeClr val="accent2"/>
                </a:solidFill>
                <a:latin typeface="Times New Roman" panose="02020603050405020304" pitchFamily="18" charset="0"/>
                <a:cs typeface="Times New Roman" panose="02020603050405020304" pitchFamily="18" charset="0"/>
              </a:rPr>
              <a:t>Novel machine learning model for fast and accurate diabetes prediction</a:t>
            </a:r>
            <a:r>
              <a:rPr lang="en-IN" sz="2400" dirty="0">
                <a:solidFill>
                  <a:schemeClr val="accent2"/>
                </a:solidFill>
                <a:latin typeface="Times New Roman" panose="02020603050405020304" pitchFamily="18" charset="0"/>
                <a:cs typeface="Times New Roman" panose="02020603050405020304" pitchFamily="18" charset="0"/>
              </a:rPr>
              <a:t>”</a:t>
            </a:r>
            <a:r>
              <a:rPr lang="en-IN" sz="2400" dirty="0">
                <a:solidFill>
                  <a:schemeClr val="tx1"/>
                </a:solidFill>
                <a:latin typeface="Times New Roman" panose="02020603050405020304" pitchFamily="18" charset="0"/>
                <a:cs typeface="Times New Roman" panose="02020603050405020304" pitchFamily="18" charset="0"/>
              </a:rPr>
              <a:t>,</a:t>
            </a:r>
            <a:r>
              <a:rPr lang="en-IN" sz="2400" dirty="0">
                <a:solidFill>
                  <a:schemeClr val="accent2"/>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Journal of Computational Medicine, 14 (2021) 457-469.</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10.Mario Munoz-</a:t>
            </a:r>
            <a:r>
              <a:rPr lang="en-IN" sz="2400" dirty="0" err="1">
                <a:latin typeface="Times New Roman" panose="02020603050405020304" pitchFamily="18" charset="0"/>
                <a:cs typeface="Times New Roman" panose="02020603050405020304" pitchFamily="18" charset="0"/>
              </a:rPr>
              <a:t>Organero</a:t>
            </a:r>
            <a:r>
              <a:rPr lang="en-IN" sz="2400" dirty="0">
                <a:latin typeface="Times New Roman" panose="02020603050405020304" pitchFamily="18" charset="0"/>
                <a:cs typeface="Times New Roman" panose="02020603050405020304" pitchFamily="18" charset="0"/>
              </a:rPr>
              <a:t>, </a:t>
            </a:r>
            <a:r>
              <a:rPr lang="en-IN" sz="2400" dirty="0">
                <a:solidFill>
                  <a:schemeClr val="accent2"/>
                </a:solidFill>
                <a:latin typeface="Times New Roman" panose="02020603050405020304" pitchFamily="18" charset="0"/>
                <a:cs typeface="Times New Roman" panose="02020603050405020304" pitchFamily="18" charset="0"/>
              </a:rPr>
              <a:t>“</a:t>
            </a:r>
            <a:r>
              <a:rPr lang="en-IN" sz="2400" b="1" dirty="0">
                <a:solidFill>
                  <a:schemeClr val="accent2"/>
                </a:solidFill>
                <a:latin typeface="Times New Roman" panose="02020603050405020304" pitchFamily="18" charset="0"/>
                <a:cs typeface="Times New Roman" panose="02020603050405020304" pitchFamily="18" charset="0"/>
              </a:rPr>
              <a:t>Deep physiological model for blood glucose prediction in T1DM patients</a:t>
            </a:r>
            <a:r>
              <a:rPr lang="en-IN" sz="2400" dirty="0">
                <a:solidFill>
                  <a:schemeClr val="accent2"/>
                </a:solidFill>
                <a:latin typeface="Times New Roman" panose="02020603050405020304" pitchFamily="18" charset="0"/>
                <a:cs typeface="Times New Roman" panose="02020603050405020304" pitchFamily="18" charset="0"/>
              </a:rPr>
              <a:t>”</a:t>
            </a:r>
            <a:r>
              <a:rPr lang="en-IN" sz="2400" dirty="0">
                <a:solidFill>
                  <a:schemeClr val="tx1"/>
                </a:solidFill>
                <a:latin typeface="Times New Roman" panose="02020603050405020304" pitchFamily="18" charset="0"/>
                <a:cs typeface="Times New Roman" panose="02020603050405020304" pitchFamily="18" charset="0"/>
              </a:rPr>
              <a:t>,</a:t>
            </a:r>
            <a:r>
              <a:rPr lang="en-IN" sz="2400" dirty="0">
                <a:solidFill>
                  <a:schemeClr val="accent2"/>
                </a:solidFill>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IEEE Access, 9 (2021) 56870-56880.</a:t>
            </a:r>
          </a:p>
          <a:p>
            <a:endParaRPr lang="en-IN" sz="2200" dirty="0"/>
          </a:p>
          <a:p>
            <a:endParaRPr lang="en-IN" sz="2200" dirty="0"/>
          </a:p>
        </p:txBody>
      </p:sp>
    </p:spTree>
    <p:extLst>
      <p:ext uri="{BB962C8B-B14F-4D97-AF65-F5344CB8AC3E}">
        <p14:creationId xmlns:p14="http://schemas.microsoft.com/office/powerpoint/2010/main" val="2883405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070429" y="2844265"/>
            <a:ext cx="7003142"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THANK YOU</a:t>
            </a:r>
          </a:p>
        </p:txBody>
      </p:sp>
    </p:spTree>
    <p:extLst>
      <p:ext uri="{BB962C8B-B14F-4D97-AF65-F5344CB8AC3E}">
        <p14:creationId xmlns:p14="http://schemas.microsoft.com/office/powerpoint/2010/main" val="1566823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20" name="Google Shape;120;p3"/>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21" name="Google Shape;121;p3"/>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22" name="Google Shape;122;p3"/>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a:t>
            </a:fld>
            <a:endParaRPr sz="1600" b="1" i="0" u="none" strike="noStrike" cap="none">
              <a:solidFill>
                <a:srgbClr val="FFFFFF"/>
              </a:solidFill>
              <a:latin typeface="Comic Sans MS"/>
              <a:ea typeface="Comic Sans MS"/>
              <a:cs typeface="Comic Sans MS"/>
              <a:sym typeface="Comic Sans MS"/>
            </a:endParaRPr>
          </a:p>
        </p:txBody>
      </p:sp>
      <p:sp>
        <p:nvSpPr>
          <p:cNvPr id="123" name="Google Shape;123;p3"/>
          <p:cNvSpPr txBox="1">
            <a:spLocks noGrp="1"/>
          </p:cNvSpPr>
          <p:nvPr>
            <p:ph type="dt" idx="10"/>
          </p:nvPr>
        </p:nvSpPr>
        <p:spPr>
          <a:xfrm>
            <a:off x="-1" y="6564313"/>
            <a:ext cx="1927124" cy="4127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25260AD9-E776-4CA9-ACBE-E4F114151A87}"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a:solidFill>
                <a:srgbClr val="FF0066"/>
              </a:solidFill>
              <a:latin typeface="Arial Rounded"/>
              <a:ea typeface="Arial Rounded"/>
              <a:cs typeface="Arial Rounded"/>
              <a:sym typeface="Arial Rounded"/>
            </a:endParaRPr>
          </a:p>
        </p:txBody>
      </p:sp>
      <p:sp>
        <p:nvSpPr>
          <p:cNvPr id="124" name="Google Shape;124;p3"/>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25" name="Google Shape;125;p3"/>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26" name="Google Shape;126;p3"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27" name="Google Shape;127;p3"/>
          <p:cNvSpPr txBox="1"/>
          <p:nvPr/>
        </p:nvSpPr>
        <p:spPr>
          <a:xfrm>
            <a:off x="659904" y="878940"/>
            <a:ext cx="35814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Objectives </a:t>
            </a:r>
            <a:endParaRPr sz="2800" b="0" i="0" u="none" strike="noStrike" cap="none" dirty="0">
              <a:solidFill>
                <a:srgbClr val="000000"/>
              </a:solidFill>
              <a:latin typeface="Arial"/>
              <a:ea typeface="Arial"/>
              <a:cs typeface="Arial"/>
              <a:sym typeface="Arial"/>
            </a:endParaRPr>
          </a:p>
        </p:txBody>
      </p:sp>
      <p:sp>
        <p:nvSpPr>
          <p:cNvPr id="2" name="Content Placeholder 4">
            <a:extLst>
              <a:ext uri="{FF2B5EF4-FFF2-40B4-BE49-F238E27FC236}">
                <a16:creationId xmlns:a16="http://schemas.microsoft.com/office/drawing/2014/main" id="{DC529FB4-35F9-975C-2A8F-ECCA8C176B69}"/>
              </a:ext>
            </a:extLst>
          </p:cNvPr>
          <p:cNvSpPr txBox="1">
            <a:spLocks noChangeArrowheads="1"/>
          </p:cNvSpPr>
          <p:nvPr/>
        </p:nvSpPr>
        <p:spPr>
          <a:xfrm>
            <a:off x="703262" y="1789465"/>
            <a:ext cx="8143875" cy="411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ct val="0"/>
              </a:spcBef>
              <a:buFont typeface="Arial" panose="020B0604020202020204" pitchFamily="34" charset="0"/>
              <a:buChar char="•"/>
              <a:tabLst>
                <a:tab pos="520700" algn="l"/>
              </a:tabLst>
              <a:defRPr/>
            </a:pPr>
            <a:r>
              <a:rPr lang="en-US" sz="2000" dirty="0">
                <a:latin typeface="Times New Roman" panose="02020603050405020304" pitchFamily="18" charset="0"/>
                <a:cs typeface="Times New Roman" panose="02020603050405020304" pitchFamily="18" charset="0"/>
              </a:rPr>
              <a:t>To develop a predictive model for glucose levels using machine learning techniques. This model will be trained on extensive physiological data to ensure high accuracy.</a:t>
            </a:r>
          </a:p>
          <a:p>
            <a:pPr>
              <a:spcBef>
                <a:spcPct val="0"/>
              </a:spcBef>
              <a:tabLst>
                <a:tab pos="520700" algn="l"/>
              </a:tabLst>
              <a:defRPr/>
            </a:pPr>
            <a:r>
              <a:rPr lang="en-US" sz="2000" dirty="0">
                <a:latin typeface="Times New Roman" panose="02020603050405020304" pitchFamily="18" charset="0"/>
                <a:cs typeface="Times New Roman" panose="02020603050405020304" pitchFamily="18" charset="0"/>
              </a:rPr>
              <a:t> </a:t>
            </a:r>
          </a:p>
          <a:p>
            <a:pPr marL="342900" indent="-342900">
              <a:spcBef>
                <a:spcPct val="0"/>
              </a:spcBef>
              <a:buFont typeface="Arial" panose="020B0604020202020204" pitchFamily="34" charset="0"/>
              <a:buChar char="•"/>
              <a:tabLst>
                <a:tab pos="520700" algn="l"/>
              </a:tabLst>
              <a:defRPr/>
            </a:pPr>
            <a:r>
              <a:rPr lang="en-US" sz="2000" dirty="0">
                <a:latin typeface="Times New Roman" panose="02020603050405020304" pitchFamily="18" charset="0"/>
                <a:cs typeface="Times New Roman" panose="02020603050405020304" pitchFamily="18" charset="0"/>
              </a:rPr>
              <a:t>To design an efficient algorithm capable of handling real-time data inputs and providing timely predictions to aid in diabetes management. </a:t>
            </a:r>
          </a:p>
          <a:p>
            <a:pPr>
              <a:spcBef>
                <a:spcPct val="0"/>
              </a:spcBef>
              <a:tabLst>
                <a:tab pos="520700" algn="l"/>
              </a:tabLst>
              <a:defRPr/>
            </a:pPr>
            <a:endParaRPr lang="en-US" sz="2000" dirty="0">
              <a:latin typeface="Times New Roman" panose="02020603050405020304" pitchFamily="18" charset="0"/>
              <a:cs typeface="Times New Roman" panose="02020603050405020304" pitchFamily="18" charset="0"/>
            </a:endParaRPr>
          </a:p>
          <a:p>
            <a:pPr marL="342900" indent="-342900">
              <a:spcBef>
                <a:spcPct val="0"/>
              </a:spcBef>
              <a:buFont typeface="Arial" panose="020B0604020202020204" pitchFamily="34" charset="0"/>
              <a:buChar char="•"/>
              <a:tabLst>
                <a:tab pos="520700" algn="l"/>
              </a:tabLst>
              <a:defRPr/>
            </a:pPr>
            <a:r>
              <a:rPr lang="en-US" sz="2000" dirty="0">
                <a:latin typeface="Times New Roman" panose="02020603050405020304" pitchFamily="18" charset="0"/>
                <a:cs typeface="Times New Roman" panose="02020603050405020304" pitchFamily="18" charset="0"/>
              </a:rPr>
              <a:t>To implement a user-friendly interface that displays glucose predictions and sends alerts, ensuring ease of use for patients and healthcare providers.</a:t>
            </a:r>
            <a:br>
              <a:rPr lang="en-IN" altLang="en-US" sz="2000" dirty="0">
                <a:latin typeface="Times New Roman" panose="02020603050405020304" pitchFamily="18" charset="0"/>
                <a:cs typeface="Times New Roman" panose="02020603050405020304" pitchFamily="18" charset="0"/>
              </a:rPr>
            </a:br>
            <a:endParaRPr lang="en-IN" altLang="en-US" sz="2000" dirty="0">
              <a:latin typeface="Times New Roman" panose="02020603050405020304" pitchFamily="18" charset="0"/>
              <a:cs typeface="Times New Roman" panose="02020603050405020304" pitchFamily="18" charset="0"/>
            </a:endParaRPr>
          </a:p>
          <a:p>
            <a:pPr marL="285750" indent="-285750">
              <a:spcBef>
                <a:spcPct val="0"/>
              </a:spcBef>
              <a:buFont typeface="Arial" panose="020B0604020202020204" pitchFamily="34" charset="0"/>
              <a:buChar char="•"/>
              <a:tabLst>
                <a:tab pos="520700" algn="l"/>
              </a:tabLst>
              <a:defRPr/>
            </a:pPr>
            <a:endParaRPr lang="en-I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600075" y="79851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Expected Outcomes </a:t>
            </a:r>
            <a:endParaRPr sz="2800" b="0" i="0" u="none" strike="noStrike" cap="none" dirty="0">
              <a:solidFill>
                <a:srgbClr val="000000"/>
              </a:solidFill>
              <a:latin typeface="Arial"/>
              <a:ea typeface="Arial"/>
              <a:cs typeface="Arial"/>
              <a:sym typeface="Arial"/>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600074" y="1321693"/>
            <a:ext cx="8327615" cy="524262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 1</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validated personalized physiological white-box model that accurately predicts blood glucose levels, tailored to individual patient characteristics and physiological parameters.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 2</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Comprehensive performance evaluation results comparing the white-box model with various black-box machine learning models, highlighting the strengths and weaknesses of each approach in terms of accuracy, interpretability, and clinical applicability.</a:t>
            </a:r>
          </a:p>
          <a:p>
            <a:pPr marL="0" marR="0" lvl="0" indent="0" algn="l" defTabSz="914400" rtl="0" eaLnBrk="0" fontAlgn="base" latinLnBrk="0" hangingPunct="0">
              <a:lnSpc>
                <a:spcPct val="100000"/>
              </a:lnSpc>
              <a:spcBef>
                <a:spcPct val="0"/>
              </a:spcBef>
              <a:spcAft>
                <a:spcPct val="0"/>
              </a:spcAft>
              <a:buClrTx/>
              <a:buSzTx/>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 3</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Recommendations for the optimal use of both model types in clinical settings, potentially suggesting a hybrid approach that leverages the interpretability of white-box models and the predictive power of black-box models for improved diabetes management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76317" y="77107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r>
              <a:rPr lang="en-US" sz="2800" b="1" i="0" u="none" strike="noStrike" cap="none" dirty="0">
                <a:solidFill>
                  <a:schemeClr val="accent1">
                    <a:lumMod val="75000"/>
                  </a:schemeClr>
                </a:solidFill>
                <a:latin typeface="Times New Roman"/>
                <a:ea typeface="Times New Roman"/>
                <a:cs typeface="Times New Roman"/>
                <a:sym typeface="Times New Roman"/>
              </a:rPr>
              <a:t> 1</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5"/>
            <a:ext cx="8961438" cy="468777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defRPr/>
            </a:pPr>
            <a:r>
              <a:rPr lang="en-US" altLang="en-US" sz="2000" dirty="0" err="1">
                <a:solidFill>
                  <a:srgbClr val="FF0000"/>
                </a:solidFill>
                <a:latin typeface="Times New Roman" panose="02020603050405020304" pitchFamily="18" charset="0"/>
                <a:cs typeface="Times New Roman" panose="02020603050405020304" pitchFamily="18" charset="0"/>
              </a:rPr>
              <a:t>Wonju</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err="1">
                <a:solidFill>
                  <a:srgbClr val="FF0000"/>
                </a:solidFill>
                <a:latin typeface="Times New Roman" panose="02020603050405020304" pitchFamily="18" charset="0"/>
                <a:cs typeface="Times New Roman" panose="02020603050405020304" pitchFamily="18" charset="0"/>
              </a:rPr>
              <a:t>Seoa</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et al</a:t>
            </a: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FF0000"/>
                </a:solidFill>
                <a:latin typeface="Times New Roman" panose="02020603050405020304" pitchFamily="18" charset="0"/>
                <a:cs typeface="Times New Roman" panose="02020603050405020304" pitchFamily="18" charset="0"/>
              </a:rPr>
              <a:t>(2021) </a:t>
            </a:r>
            <a:r>
              <a:rPr lang="en-US" altLang="en-US" sz="2000" dirty="0">
                <a:latin typeface="Times New Roman" panose="02020603050405020304" pitchFamily="18" charset="0"/>
                <a:cs typeface="Times New Roman" panose="02020603050405020304" pitchFamily="18" charset="0"/>
              </a:rPr>
              <a:t>performed a study on “</a:t>
            </a:r>
            <a:r>
              <a:rPr lang="en-US" altLang="en-US" sz="2000" b="1" dirty="0">
                <a:latin typeface="Times New Roman" panose="02020603050405020304" pitchFamily="18" charset="0"/>
                <a:cs typeface="Times New Roman" panose="02020603050405020304" pitchFamily="18" charset="0"/>
              </a:rPr>
              <a:t>A personalized blood glucose level prediction model with a fine-tuning strategy: A proof-of-concept study”</a:t>
            </a:r>
          </a:p>
          <a:p>
            <a:pPr algn="just">
              <a:spcBef>
                <a:spcPct val="0"/>
              </a:spcBef>
              <a:defRPr/>
            </a:pPr>
            <a:endParaRPr lang="en-US" alt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Methodologies Adopted</a:t>
            </a:r>
            <a:r>
              <a:rPr lang="en-US" sz="2000" dirty="0">
                <a:solidFill>
                  <a:srgbClr val="FF0000"/>
                </a:solidFill>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Collection</a:t>
            </a:r>
            <a:r>
              <a:rPr lang="en-US" sz="2000" dirty="0">
                <a:latin typeface="Times New Roman" panose="02020603050405020304" pitchFamily="18" charset="0"/>
                <a:cs typeface="Times New Roman" panose="02020603050405020304" pitchFamily="18" charset="0"/>
              </a:rPr>
              <a:t>: Real-world CGM data, contextual info (meal intake, physical activity, insulin dosage).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Model Development</a:t>
            </a:r>
            <a:r>
              <a:rPr lang="en-US" sz="2000" dirty="0">
                <a:latin typeface="Times New Roman" panose="02020603050405020304" pitchFamily="18" charset="0"/>
                <a:cs typeface="Times New Roman" panose="02020603050405020304" pitchFamily="18" charset="0"/>
              </a:rPr>
              <a:t>: Initial training on a generic dataset using regression models and neural networks.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Fine-Tuning Strategy</a:t>
            </a:r>
            <a:r>
              <a:rPr lang="en-US" sz="2000" dirty="0">
                <a:latin typeface="Times New Roman" panose="02020603050405020304" pitchFamily="18" charset="0"/>
                <a:cs typeface="Times New Roman" panose="02020603050405020304" pitchFamily="18" charset="0"/>
              </a:rPr>
              <a:t>: Transfer learning for personalization, custom loss function for glucose response variability.</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Evaluation</a:t>
            </a:r>
            <a:r>
              <a:rPr lang="en-US" sz="2000" dirty="0">
                <a:latin typeface="Times New Roman" panose="02020603050405020304" pitchFamily="18" charset="0"/>
                <a:cs typeface="Times New Roman" panose="02020603050405020304" pitchFamily="18" charset="0"/>
              </a:rPr>
              <a:t>: Metrics (MAE, RMSE), comparative analysis with baseline models.</a:t>
            </a:r>
          </a:p>
          <a:p>
            <a:pPr algn="just">
              <a:spcBef>
                <a:spcPct val="0"/>
              </a:spcBef>
              <a:defRPr/>
            </a:pPr>
            <a:endParaRPr lang="en-IN" altLang="en-US" sz="22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1D95AAF-86A7-3796-8190-CEEF464E563E}"/>
              </a:ext>
            </a:extLst>
          </p:cNvPr>
          <p:cNvSpPr/>
          <p:nvPr/>
        </p:nvSpPr>
        <p:spPr>
          <a:xfrm>
            <a:off x="238125" y="5697794"/>
            <a:ext cx="8649843" cy="738187"/>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Wonju</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Seoa</a:t>
            </a:r>
            <a:r>
              <a:rPr lang="en-IN" dirty="0">
                <a:solidFill>
                  <a:schemeClr val="accent6"/>
                </a:solidFill>
                <a:latin typeface="Times New Roman" panose="02020603050405020304" pitchFamily="18" charset="0"/>
                <a:cs typeface="Times New Roman" panose="02020603050405020304" pitchFamily="18" charset="0"/>
              </a:rPr>
              <a:t>, Sung-</a:t>
            </a:r>
            <a:r>
              <a:rPr lang="en-IN" dirty="0" err="1">
                <a:solidFill>
                  <a:schemeClr val="accent6"/>
                </a:solidFill>
                <a:latin typeface="Times New Roman" panose="02020603050405020304" pitchFamily="18" charset="0"/>
                <a:cs typeface="Times New Roman" panose="02020603050405020304" pitchFamily="18" charset="0"/>
              </a:rPr>
              <a:t>Woon</a:t>
            </a:r>
            <a:r>
              <a:rPr lang="en-IN" dirty="0">
                <a:solidFill>
                  <a:schemeClr val="accent6"/>
                </a:solidFill>
                <a:latin typeface="Times New Roman" panose="02020603050405020304" pitchFamily="18" charset="0"/>
                <a:cs typeface="Times New Roman" panose="02020603050405020304" pitchFamily="18" charset="0"/>
              </a:rPr>
              <a:t> Park, </a:t>
            </a:r>
            <a:r>
              <a:rPr lang="en-IN" dirty="0" err="1">
                <a:solidFill>
                  <a:schemeClr val="accent6"/>
                </a:solidFill>
                <a:latin typeface="Times New Roman" panose="02020603050405020304" pitchFamily="18" charset="0"/>
                <a:cs typeface="Times New Roman" panose="02020603050405020304" pitchFamily="18" charset="0"/>
              </a:rPr>
              <a:t>Namho</a:t>
            </a:r>
            <a:r>
              <a:rPr lang="en-IN" dirty="0">
                <a:solidFill>
                  <a:schemeClr val="accent6"/>
                </a:solidFill>
                <a:latin typeface="Times New Roman" panose="02020603050405020304" pitchFamily="18" charset="0"/>
                <a:cs typeface="Times New Roman" panose="02020603050405020304" pitchFamily="18" charset="0"/>
              </a:rPr>
              <a:t> Kima, Sang-Man </a:t>
            </a:r>
            <a:r>
              <a:rPr lang="en-IN" dirty="0" err="1">
                <a:solidFill>
                  <a:schemeClr val="accent6"/>
                </a:solidFill>
                <a:latin typeface="Times New Roman" panose="02020603050405020304" pitchFamily="18" charset="0"/>
                <a:cs typeface="Times New Roman" panose="02020603050405020304" pitchFamily="18" charset="0"/>
              </a:rPr>
              <a:t>Jinc</a:t>
            </a:r>
            <a:r>
              <a:rPr lang="en-IN" dirty="0">
                <a:solidFill>
                  <a:schemeClr val="accent6"/>
                </a:solidFill>
                <a:latin typeface="Times New Roman" panose="02020603050405020304" pitchFamily="18" charset="0"/>
                <a:cs typeface="Times New Roman" panose="02020603050405020304" pitchFamily="18" charset="0"/>
              </a:rPr>
              <a:t>, Sung-Min Parka</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A personalized blood glucose level prediction model with a fine-tuning strategy: A proof-of-concept study</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Computer Methods and Programs in Biomedicine</a:t>
            </a:r>
            <a:r>
              <a:rPr lang="en-IN" dirty="0">
                <a:solidFill>
                  <a:schemeClr val="accent6"/>
                </a:solidFill>
                <a:latin typeface="Times New Roman" panose="02020603050405020304" pitchFamily="18" charset="0"/>
                <a:cs typeface="Times New Roman" panose="02020603050405020304" pitchFamily="18" charset="0"/>
              </a:rPr>
              <a:t>, 211 (2021) 106424.</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88607" y="950451"/>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1</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Improved prediction accuracy through personalized fine-tuning.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Tailored to individual patient data.</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Incorporates meal intake, physical activity, and insulin dosage for more relevant predictions.</a:t>
            </a: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Needs extensive and continuous data collection from patients.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Advanced machine learning techniques increase model complexity.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May not perform well without sufficient patient-specific data</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738187"/>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Wonju</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Seoa</a:t>
            </a:r>
            <a:r>
              <a:rPr lang="en-IN" dirty="0">
                <a:solidFill>
                  <a:schemeClr val="accent6"/>
                </a:solidFill>
                <a:latin typeface="Times New Roman" panose="02020603050405020304" pitchFamily="18" charset="0"/>
                <a:cs typeface="Times New Roman" panose="02020603050405020304" pitchFamily="18" charset="0"/>
              </a:rPr>
              <a:t>, Sung-</a:t>
            </a:r>
            <a:r>
              <a:rPr lang="en-IN" dirty="0" err="1">
                <a:solidFill>
                  <a:schemeClr val="accent6"/>
                </a:solidFill>
                <a:latin typeface="Times New Roman" panose="02020603050405020304" pitchFamily="18" charset="0"/>
                <a:cs typeface="Times New Roman" panose="02020603050405020304" pitchFamily="18" charset="0"/>
              </a:rPr>
              <a:t>Woon</a:t>
            </a:r>
            <a:r>
              <a:rPr lang="en-IN" dirty="0">
                <a:solidFill>
                  <a:schemeClr val="accent6"/>
                </a:solidFill>
                <a:latin typeface="Times New Roman" panose="02020603050405020304" pitchFamily="18" charset="0"/>
                <a:cs typeface="Times New Roman" panose="02020603050405020304" pitchFamily="18" charset="0"/>
              </a:rPr>
              <a:t> Park, </a:t>
            </a:r>
            <a:r>
              <a:rPr lang="en-IN" dirty="0" err="1">
                <a:solidFill>
                  <a:schemeClr val="accent6"/>
                </a:solidFill>
                <a:latin typeface="Times New Roman" panose="02020603050405020304" pitchFamily="18" charset="0"/>
                <a:cs typeface="Times New Roman" panose="02020603050405020304" pitchFamily="18" charset="0"/>
              </a:rPr>
              <a:t>Namho</a:t>
            </a:r>
            <a:r>
              <a:rPr lang="en-IN" dirty="0">
                <a:solidFill>
                  <a:schemeClr val="accent6"/>
                </a:solidFill>
                <a:latin typeface="Times New Roman" panose="02020603050405020304" pitchFamily="18" charset="0"/>
                <a:cs typeface="Times New Roman" panose="02020603050405020304" pitchFamily="18" charset="0"/>
              </a:rPr>
              <a:t> Kima, Sang-Man </a:t>
            </a:r>
            <a:r>
              <a:rPr lang="en-IN" dirty="0" err="1">
                <a:solidFill>
                  <a:schemeClr val="accent6"/>
                </a:solidFill>
                <a:latin typeface="Times New Roman" panose="02020603050405020304" pitchFamily="18" charset="0"/>
                <a:cs typeface="Times New Roman" panose="02020603050405020304" pitchFamily="18" charset="0"/>
              </a:rPr>
              <a:t>Jinc</a:t>
            </a:r>
            <a:r>
              <a:rPr lang="en-IN" dirty="0">
                <a:solidFill>
                  <a:schemeClr val="accent6"/>
                </a:solidFill>
                <a:latin typeface="Times New Roman" panose="02020603050405020304" pitchFamily="18" charset="0"/>
                <a:cs typeface="Times New Roman" panose="02020603050405020304" pitchFamily="18" charset="0"/>
              </a:rPr>
              <a:t>, Sung-Min Parka</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A personalized blood glucose level prediction model with a fine-tuning strategy: A proof-of-concept study</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Computer Methods and Programs in Biomedicine</a:t>
            </a:r>
            <a:r>
              <a:rPr lang="en-IN" dirty="0">
                <a:solidFill>
                  <a:schemeClr val="accent6"/>
                </a:solidFill>
                <a:latin typeface="Times New Roman" panose="02020603050405020304" pitchFamily="18" charset="0"/>
                <a:cs typeface="Times New Roman" panose="02020603050405020304" pitchFamily="18" charset="0"/>
              </a:rPr>
              <a:t>, 211 (2021) 106424</a:t>
            </a:r>
            <a:r>
              <a:rPr lang="en-IN" dirty="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821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009168" y="759790"/>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2</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err="1">
                <a:solidFill>
                  <a:srgbClr val="FF0000"/>
                </a:solidFill>
                <a:latin typeface="Times New Roman" panose="02020603050405020304" pitchFamily="18" charset="0"/>
                <a:cs typeface="Times New Roman" panose="02020603050405020304" pitchFamily="18" charset="0"/>
              </a:rPr>
              <a:t>Ganjar</a:t>
            </a:r>
            <a:r>
              <a:rPr lang="en-IN" sz="2000" dirty="0">
                <a:solidFill>
                  <a:srgbClr val="FF0000"/>
                </a:solidFill>
                <a:latin typeface="Times New Roman" panose="02020603050405020304" pitchFamily="18" charset="0"/>
                <a:cs typeface="Times New Roman" panose="02020603050405020304" pitchFamily="18" charset="0"/>
              </a:rPr>
              <a:t> </a:t>
            </a:r>
            <a:r>
              <a:rPr lang="en-IN" sz="2000" dirty="0" err="1">
                <a:solidFill>
                  <a:srgbClr val="FF0000"/>
                </a:solidFill>
                <a:latin typeface="Times New Roman" panose="02020603050405020304" pitchFamily="18" charset="0"/>
                <a:cs typeface="Times New Roman" panose="02020603050405020304" pitchFamily="18" charset="0"/>
              </a:rPr>
              <a:t>Alfian</a:t>
            </a:r>
            <a:r>
              <a:rPr lang="en-IN" sz="2000" dirty="0">
                <a:solidFill>
                  <a:srgbClr val="FF0000"/>
                </a:solidFill>
                <a:latin typeface="Times New Roman" panose="02020603050405020304" pitchFamily="18" charset="0"/>
                <a:cs typeface="Times New Roman" panose="02020603050405020304" pitchFamily="18" charset="0"/>
              </a:rPr>
              <a:t> </a:t>
            </a:r>
            <a:r>
              <a:rPr lang="en-IN" sz="2000" i="1" dirty="0">
                <a:solidFill>
                  <a:srgbClr val="FF0000"/>
                </a:solidFill>
                <a:latin typeface="Times New Roman" panose="02020603050405020304" pitchFamily="18" charset="0"/>
                <a:cs typeface="Times New Roman" panose="02020603050405020304" pitchFamily="18" charset="0"/>
              </a:rPr>
              <a:t>et al</a:t>
            </a:r>
            <a:r>
              <a:rPr lang="en-IN" sz="2000" dirty="0">
                <a:solidFill>
                  <a:srgbClr val="FF0000"/>
                </a:solidFill>
                <a:latin typeface="Times New Roman" panose="02020603050405020304" pitchFamily="18" charset="0"/>
                <a:cs typeface="Times New Roman" panose="02020603050405020304" pitchFamily="18" charset="0"/>
              </a:rPr>
              <a:t>. (2021)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“Blood glucose prediction model for type 1 diabetes based on artificial neural network with time-domain features”</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Data Collection</a:t>
            </a:r>
            <a:r>
              <a:rPr lang="en-IN" sz="2000" dirty="0">
                <a:latin typeface="Times New Roman" panose="02020603050405020304" pitchFamily="18" charset="0"/>
                <a:cs typeface="Times New Roman" panose="02020603050405020304" pitchFamily="18" charset="0"/>
              </a:rPr>
              <a:t>: Real-world blood glucose data from type 1 diabetes patients.</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Feature Extraction</a:t>
            </a:r>
            <a:r>
              <a:rPr lang="en-IN" sz="2000" dirty="0">
                <a:latin typeface="Times New Roman" panose="02020603050405020304" pitchFamily="18" charset="0"/>
                <a:cs typeface="Times New Roman" panose="02020603050405020304" pitchFamily="18" charset="0"/>
              </a:rPr>
              <a:t>: Time-domain features such as glucose trends and patterns over time were extracted.</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Model Development</a:t>
            </a:r>
            <a:r>
              <a:rPr lang="en-IN" sz="2000" dirty="0">
                <a:latin typeface="Times New Roman" panose="02020603050405020304" pitchFamily="18" charset="0"/>
                <a:cs typeface="Times New Roman" panose="02020603050405020304" pitchFamily="18" charset="0"/>
              </a:rPr>
              <a:t>: Artificial Neural Network (ANN) was used to develop the prediction model.</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Evaluation</a:t>
            </a:r>
            <a:r>
              <a:rPr lang="en-IN" sz="2000" dirty="0">
                <a:latin typeface="Times New Roman" panose="02020603050405020304" pitchFamily="18" charset="0"/>
                <a:cs typeface="Times New Roman" panose="02020603050405020304" pitchFamily="18" charset="0"/>
              </a:rPr>
              <a:t>: Performance metrics included Mean Absolute Error (MAE) and Root Mean Squared Error (RMSE).</a:t>
            </a:r>
          </a:p>
          <a:p>
            <a:pPr algn="just">
              <a:spcBef>
                <a:spcPct val="0"/>
              </a:spcBef>
              <a:buFontTx/>
              <a:buNone/>
              <a:tabLst>
                <a:tab pos="520700" algn="l"/>
              </a:tabLst>
              <a:defRPr/>
            </a:pPr>
            <a:endParaRPr lang="en-IN" altLang="en-US"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372A52D-660F-CB19-E334-EAF9405E97A2}"/>
              </a:ext>
            </a:extLst>
          </p:cNvPr>
          <p:cNvSpPr/>
          <p:nvPr/>
        </p:nvSpPr>
        <p:spPr>
          <a:xfrm>
            <a:off x="247077" y="5445728"/>
            <a:ext cx="8649843" cy="738664"/>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Ganjar</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Alfian</a:t>
            </a:r>
            <a:r>
              <a:rPr lang="en-IN" dirty="0">
                <a:solidFill>
                  <a:schemeClr val="accent6"/>
                </a:solidFill>
                <a:latin typeface="Times New Roman" panose="02020603050405020304" pitchFamily="18" charset="0"/>
                <a:cs typeface="Times New Roman" panose="02020603050405020304" pitchFamily="18" charset="0"/>
              </a:rPr>
              <a:t>, Muhammad </a:t>
            </a:r>
            <a:r>
              <a:rPr lang="en-IN" dirty="0" err="1">
                <a:solidFill>
                  <a:schemeClr val="accent6"/>
                </a:solidFill>
                <a:latin typeface="Times New Roman" panose="02020603050405020304" pitchFamily="18" charset="0"/>
                <a:cs typeface="Times New Roman" panose="02020603050405020304" pitchFamily="18" charset="0"/>
              </a:rPr>
              <a:t>Syafrudin</a:t>
            </a:r>
            <a:r>
              <a:rPr lang="en-IN" dirty="0">
                <a:solidFill>
                  <a:schemeClr val="accent6"/>
                </a:solidFill>
                <a:latin typeface="Times New Roman" panose="02020603050405020304" pitchFamily="18" charset="0"/>
                <a:cs typeface="Times New Roman" panose="02020603050405020304" pitchFamily="18" charset="0"/>
              </a:rPr>
              <a:t>, Muhammad </a:t>
            </a:r>
            <a:r>
              <a:rPr lang="en-IN" dirty="0" err="1">
                <a:solidFill>
                  <a:schemeClr val="accent6"/>
                </a:solidFill>
                <a:latin typeface="Times New Roman" panose="02020603050405020304" pitchFamily="18" charset="0"/>
                <a:cs typeface="Times New Roman" panose="02020603050405020304" pitchFamily="18" charset="0"/>
              </a:rPr>
              <a:t>Anshari</a:t>
            </a:r>
            <a:r>
              <a:rPr lang="en-IN" dirty="0">
                <a:solidFill>
                  <a:schemeClr val="accent6"/>
                </a:solidFill>
                <a:latin typeface="Times New Roman" panose="02020603050405020304" pitchFamily="18" charset="0"/>
                <a:cs typeface="Times New Roman" panose="02020603050405020304" pitchFamily="18" charset="0"/>
              </a:rPr>
              <a:t>, Filip Benes, </a:t>
            </a:r>
            <a:r>
              <a:rPr lang="en-IN" dirty="0" err="1">
                <a:solidFill>
                  <a:schemeClr val="accent6"/>
                </a:solidFill>
                <a:latin typeface="Times New Roman" panose="02020603050405020304" pitchFamily="18" charset="0"/>
                <a:cs typeface="Times New Roman" panose="02020603050405020304" pitchFamily="18" charset="0"/>
              </a:rPr>
              <a:t>Fransiskus</a:t>
            </a:r>
            <a:r>
              <a:rPr lang="en-IN" dirty="0">
                <a:solidFill>
                  <a:schemeClr val="accent6"/>
                </a:solidFill>
                <a:latin typeface="Times New Roman" panose="02020603050405020304" pitchFamily="18" charset="0"/>
                <a:cs typeface="Times New Roman" panose="02020603050405020304" pitchFamily="18" charset="0"/>
              </a:rPr>
              <a:t> Tatas Dwi </a:t>
            </a:r>
            <a:r>
              <a:rPr lang="en-IN" dirty="0" err="1">
                <a:solidFill>
                  <a:schemeClr val="accent6"/>
                </a:solidFill>
                <a:latin typeface="Times New Roman" panose="02020603050405020304" pitchFamily="18" charset="0"/>
                <a:cs typeface="Times New Roman" panose="02020603050405020304" pitchFamily="18" charset="0"/>
              </a:rPr>
              <a:t>Atmaji</a:t>
            </a:r>
            <a:r>
              <a:rPr lang="en-IN" dirty="0">
                <a:solidFill>
                  <a:schemeClr val="accent6"/>
                </a:solidFill>
                <a:latin typeface="Times New Roman" panose="02020603050405020304" pitchFamily="18" charset="0"/>
                <a:cs typeface="Times New Roman" panose="02020603050405020304" pitchFamily="18" charset="0"/>
              </a:rPr>
              <a:t>, Imam </a:t>
            </a:r>
            <a:r>
              <a:rPr lang="en-IN" dirty="0" err="1">
                <a:solidFill>
                  <a:schemeClr val="accent6"/>
                </a:solidFill>
                <a:latin typeface="Times New Roman" panose="02020603050405020304" pitchFamily="18" charset="0"/>
                <a:cs typeface="Times New Roman" panose="02020603050405020304" pitchFamily="18" charset="0"/>
              </a:rPr>
              <a:t>Fahrurrozi</a:t>
            </a:r>
            <a:r>
              <a:rPr lang="en-IN" dirty="0">
                <a:solidFill>
                  <a:schemeClr val="accent6"/>
                </a:solidFill>
                <a:latin typeface="Times New Roman" panose="02020603050405020304" pitchFamily="18" charset="0"/>
                <a:cs typeface="Times New Roman" panose="02020603050405020304" pitchFamily="18" charset="0"/>
              </a:rPr>
              <a:t>, Ahmad </a:t>
            </a:r>
            <a:r>
              <a:rPr lang="en-IN" dirty="0" err="1">
                <a:solidFill>
                  <a:schemeClr val="accent6"/>
                </a:solidFill>
                <a:latin typeface="Times New Roman" panose="02020603050405020304" pitchFamily="18" charset="0"/>
                <a:cs typeface="Times New Roman" panose="02020603050405020304" pitchFamily="18" charset="0"/>
              </a:rPr>
              <a:t>Fathan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Hidayatullah</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Jongtae</a:t>
            </a:r>
            <a:r>
              <a:rPr lang="en-IN" dirty="0">
                <a:solidFill>
                  <a:schemeClr val="accent6"/>
                </a:solidFill>
                <a:latin typeface="Times New Roman" panose="02020603050405020304" pitchFamily="18" charset="0"/>
                <a:cs typeface="Times New Roman" panose="02020603050405020304" pitchFamily="18" charset="0"/>
              </a:rPr>
              <a:t> Rhee</a:t>
            </a:r>
            <a:r>
              <a:rPr lang="en-IN" b="1" dirty="0">
                <a:solidFill>
                  <a:schemeClr val="accent6"/>
                </a:solidFill>
                <a:latin typeface="Times New Roman" panose="02020603050405020304" pitchFamily="18" charset="0"/>
                <a:cs typeface="Times New Roman" panose="02020603050405020304" pitchFamily="18" charset="0"/>
              </a:rPr>
              <a:t>, “Blood glucose prediction model for type 1 diabetes based on artificial neural network with time-domain features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Journal of Biomedical Informatics</a:t>
            </a:r>
            <a:r>
              <a:rPr lang="en-IN" dirty="0">
                <a:solidFill>
                  <a:schemeClr val="accent6"/>
                </a:solidFill>
                <a:latin typeface="Times New Roman" panose="02020603050405020304" pitchFamily="18" charset="0"/>
                <a:cs typeface="Times New Roman" panose="02020603050405020304" pitchFamily="18" charset="0"/>
              </a:rPr>
              <a:t>, 109 (2021) 103538.</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154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smtClean="0">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5 August 2024</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88607" y="950451"/>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r>
              <a:rPr lang="en-US" sz="2800" b="1" dirty="0">
                <a:solidFill>
                  <a:srgbClr val="00B050"/>
                </a:solidFill>
                <a:latin typeface="Times New Roman"/>
                <a:ea typeface="Times New Roman"/>
                <a:cs typeface="Times New Roman"/>
                <a:sym typeface="Times New Roman"/>
              </a:rPr>
              <a:t>2</a:t>
            </a:r>
            <a:endParaRPr lang="en-US" sz="2800" b="1" i="0" u="none" strike="noStrike" cap="none" dirty="0">
              <a:solidFill>
                <a:srgbClr val="00B050"/>
              </a:solidFill>
              <a:latin typeface="Times New Roman"/>
              <a:ea typeface="Times New Roman"/>
              <a:cs typeface="Times New Roman"/>
              <a:sym typeface="Times New Roman"/>
            </a:endParaRP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Utilizes time-domain features for improved prediction accuracy.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Effective in capturing glucose trends and patterns over time.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ANN model demonstrates robust performance in predictions.</a:t>
            </a: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continuous and high-quality data for training.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ANN models can be complex and resource-intensive.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may not account for all variability in individual glucose responses.</a:t>
            </a:r>
          </a:p>
        </p:txBody>
      </p:sp>
      <p:sp>
        <p:nvSpPr>
          <p:cNvPr id="2" name="Rectangle 1">
            <a:extLst>
              <a:ext uri="{FF2B5EF4-FFF2-40B4-BE49-F238E27FC236}">
                <a16:creationId xmlns:a16="http://schemas.microsoft.com/office/drawing/2014/main" id="{E68772FD-0BBD-119D-4058-8A408CC1D5DD}"/>
              </a:ext>
            </a:extLst>
          </p:cNvPr>
          <p:cNvSpPr/>
          <p:nvPr/>
        </p:nvSpPr>
        <p:spPr>
          <a:xfrm>
            <a:off x="247077" y="5445728"/>
            <a:ext cx="8649843" cy="738664"/>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Ganjar</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Alfian</a:t>
            </a:r>
            <a:r>
              <a:rPr lang="en-IN" dirty="0">
                <a:solidFill>
                  <a:schemeClr val="accent6"/>
                </a:solidFill>
                <a:latin typeface="Times New Roman" panose="02020603050405020304" pitchFamily="18" charset="0"/>
                <a:cs typeface="Times New Roman" panose="02020603050405020304" pitchFamily="18" charset="0"/>
              </a:rPr>
              <a:t>, Muhammad </a:t>
            </a:r>
            <a:r>
              <a:rPr lang="en-IN" dirty="0" err="1">
                <a:solidFill>
                  <a:schemeClr val="accent6"/>
                </a:solidFill>
                <a:latin typeface="Times New Roman" panose="02020603050405020304" pitchFamily="18" charset="0"/>
                <a:cs typeface="Times New Roman" panose="02020603050405020304" pitchFamily="18" charset="0"/>
              </a:rPr>
              <a:t>Syafrudin</a:t>
            </a:r>
            <a:r>
              <a:rPr lang="en-IN" dirty="0">
                <a:solidFill>
                  <a:schemeClr val="accent6"/>
                </a:solidFill>
                <a:latin typeface="Times New Roman" panose="02020603050405020304" pitchFamily="18" charset="0"/>
                <a:cs typeface="Times New Roman" panose="02020603050405020304" pitchFamily="18" charset="0"/>
              </a:rPr>
              <a:t>, Muhammad </a:t>
            </a:r>
            <a:r>
              <a:rPr lang="en-IN" dirty="0" err="1">
                <a:solidFill>
                  <a:schemeClr val="accent6"/>
                </a:solidFill>
                <a:latin typeface="Times New Roman" panose="02020603050405020304" pitchFamily="18" charset="0"/>
                <a:cs typeface="Times New Roman" panose="02020603050405020304" pitchFamily="18" charset="0"/>
              </a:rPr>
              <a:t>Anshari</a:t>
            </a:r>
            <a:r>
              <a:rPr lang="en-IN" dirty="0">
                <a:solidFill>
                  <a:schemeClr val="accent6"/>
                </a:solidFill>
                <a:latin typeface="Times New Roman" panose="02020603050405020304" pitchFamily="18" charset="0"/>
                <a:cs typeface="Times New Roman" panose="02020603050405020304" pitchFamily="18" charset="0"/>
              </a:rPr>
              <a:t>, Filip Benes, </a:t>
            </a:r>
            <a:r>
              <a:rPr lang="en-IN" dirty="0" err="1">
                <a:solidFill>
                  <a:schemeClr val="accent6"/>
                </a:solidFill>
                <a:latin typeface="Times New Roman" panose="02020603050405020304" pitchFamily="18" charset="0"/>
                <a:cs typeface="Times New Roman" panose="02020603050405020304" pitchFamily="18" charset="0"/>
              </a:rPr>
              <a:t>Fransiskus</a:t>
            </a:r>
            <a:r>
              <a:rPr lang="en-IN" dirty="0">
                <a:solidFill>
                  <a:schemeClr val="accent6"/>
                </a:solidFill>
                <a:latin typeface="Times New Roman" panose="02020603050405020304" pitchFamily="18" charset="0"/>
                <a:cs typeface="Times New Roman" panose="02020603050405020304" pitchFamily="18" charset="0"/>
              </a:rPr>
              <a:t> Tatas Dwi </a:t>
            </a:r>
            <a:r>
              <a:rPr lang="en-IN" dirty="0" err="1">
                <a:solidFill>
                  <a:schemeClr val="accent6"/>
                </a:solidFill>
                <a:latin typeface="Times New Roman" panose="02020603050405020304" pitchFamily="18" charset="0"/>
                <a:cs typeface="Times New Roman" panose="02020603050405020304" pitchFamily="18" charset="0"/>
              </a:rPr>
              <a:t>Atmaji</a:t>
            </a:r>
            <a:r>
              <a:rPr lang="en-IN" dirty="0">
                <a:solidFill>
                  <a:schemeClr val="accent6"/>
                </a:solidFill>
                <a:latin typeface="Times New Roman" panose="02020603050405020304" pitchFamily="18" charset="0"/>
                <a:cs typeface="Times New Roman" panose="02020603050405020304" pitchFamily="18" charset="0"/>
              </a:rPr>
              <a:t>, Imam </a:t>
            </a:r>
            <a:r>
              <a:rPr lang="en-IN" dirty="0" err="1">
                <a:solidFill>
                  <a:schemeClr val="accent6"/>
                </a:solidFill>
                <a:latin typeface="Times New Roman" panose="02020603050405020304" pitchFamily="18" charset="0"/>
                <a:cs typeface="Times New Roman" panose="02020603050405020304" pitchFamily="18" charset="0"/>
              </a:rPr>
              <a:t>Fahrurrozi</a:t>
            </a:r>
            <a:r>
              <a:rPr lang="en-IN" dirty="0">
                <a:solidFill>
                  <a:schemeClr val="accent6"/>
                </a:solidFill>
                <a:latin typeface="Times New Roman" panose="02020603050405020304" pitchFamily="18" charset="0"/>
                <a:cs typeface="Times New Roman" panose="02020603050405020304" pitchFamily="18" charset="0"/>
              </a:rPr>
              <a:t>, Ahmad </a:t>
            </a:r>
            <a:r>
              <a:rPr lang="en-IN" dirty="0" err="1">
                <a:solidFill>
                  <a:schemeClr val="accent6"/>
                </a:solidFill>
                <a:latin typeface="Times New Roman" panose="02020603050405020304" pitchFamily="18" charset="0"/>
                <a:cs typeface="Times New Roman" panose="02020603050405020304" pitchFamily="18" charset="0"/>
              </a:rPr>
              <a:t>Fathan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Hidayatullah</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Jongtae</a:t>
            </a:r>
            <a:r>
              <a:rPr lang="en-IN" dirty="0">
                <a:solidFill>
                  <a:schemeClr val="accent6"/>
                </a:solidFill>
                <a:latin typeface="Times New Roman" panose="02020603050405020304" pitchFamily="18" charset="0"/>
                <a:cs typeface="Times New Roman" panose="02020603050405020304" pitchFamily="18" charset="0"/>
              </a:rPr>
              <a:t> Rhee</a:t>
            </a:r>
            <a:r>
              <a:rPr lang="en-IN" b="1" dirty="0">
                <a:solidFill>
                  <a:schemeClr val="accent6"/>
                </a:solidFill>
                <a:latin typeface="Times New Roman" panose="02020603050405020304" pitchFamily="18" charset="0"/>
                <a:cs typeface="Times New Roman" panose="02020603050405020304" pitchFamily="18" charset="0"/>
              </a:rPr>
              <a:t>, “Blood glucose prediction model for type 1 diabetes based on artificial neural network with time-domain features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Journal of Biomedical Informatics</a:t>
            </a:r>
            <a:r>
              <a:rPr lang="en-IN" dirty="0">
                <a:solidFill>
                  <a:schemeClr val="accent6"/>
                </a:solidFill>
                <a:latin typeface="Times New Roman" panose="02020603050405020304" pitchFamily="18" charset="0"/>
                <a:cs typeface="Times New Roman" panose="02020603050405020304" pitchFamily="18" charset="0"/>
              </a:rPr>
              <a:t>, 109 (2021) 103538</a:t>
            </a:r>
            <a:r>
              <a:rPr lang="en-IN" dirty="0">
                <a:latin typeface="Times New Roman" panose="02020603050405020304" pitchFamily="18" charset="0"/>
                <a:cs typeface="Times New Roman" panose="02020603050405020304" pitchFamily="18" charset="0"/>
              </a:rPr>
              <a:t>.</a:t>
            </a:r>
            <a:endParaRPr lang="en-US"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69580"/>
      </p:ext>
    </p:extLst>
  </p:cSld>
  <p:clrMapOvr>
    <a:masterClrMapping/>
  </p:clrMapOvr>
</p:sld>
</file>

<file path=ppt/theme/theme1.xml><?xml version="1.0" encoding="utf-8"?>
<a:theme xmlns:a="http://schemas.openxmlformats.org/drawingml/2006/main" name="Presentation1">
  <a:themeElements>
    <a:clrScheme name="Presentation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2905</TotalTime>
  <Words>4554</Words>
  <Application>Microsoft Office PowerPoint</Application>
  <PresentationFormat>On-screen Show (4:3)</PresentationFormat>
  <Paragraphs>558</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Arial Rounded</vt:lpstr>
      <vt:lpstr>Calibri</vt:lpstr>
      <vt:lpstr>Comic Sans MS</vt:lpstr>
      <vt:lpstr>Times New Roman</vt:lpstr>
      <vt:lpstr>Wingdings</vt:lpstr>
      <vt:lpstr>Presentation1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Harihara sudhan Ravi</dc:creator>
  <cp:lastModifiedBy>Naren Karthikeyan</cp:lastModifiedBy>
  <cp:revision>117</cp:revision>
  <dcterms:created xsi:type="dcterms:W3CDTF">2022-07-10T04:10:14Z</dcterms:created>
  <dcterms:modified xsi:type="dcterms:W3CDTF">2024-08-04T20:01:16Z</dcterms:modified>
</cp:coreProperties>
</file>