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300" r:id="rId41"/>
    <p:sldId id="309" r:id="rId42"/>
    <p:sldId id="301" r:id="rId43"/>
    <p:sldId id="302" r:id="rId44"/>
    <p:sldId id="303" r:id="rId45"/>
    <p:sldId id="304" r:id="rId46"/>
    <p:sldId id="305" r:id="rId47"/>
    <p:sldId id="306" r:id="rId48"/>
    <p:sldId id="307" r:id="rId49"/>
    <p:sldId id="308" r:id="rId50"/>
    <p:sldId id="295" r:id="rId51"/>
    <p:sldId id="296" r:id="rId52"/>
    <p:sldId id="297" r:id="rId53"/>
    <p:sldId id="298" r:id="rId54"/>
    <p:sldId id="299" r:id="rId55"/>
    <p:sldId id="394" r:id="rId56"/>
    <p:sldId id="442" r:id="rId57"/>
    <p:sldId id="428" r:id="rId58"/>
    <p:sldId id="441" r:id="rId59"/>
    <p:sldId id="429" r:id="rId60"/>
    <p:sldId id="443" r:id="rId61"/>
    <p:sldId id="430" r:id="rId62"/>
    <p:sldId id="310" r:id="rId63"/>
    <p:sldId id="425" r:id="rId64"/>
    <p:sldId id="426" r:id="rId65"/>
    <p:sldId id="427" r:id="rId66"/>
    <p:sldId id="312" r:id="rId67"/>
    <p:sldId id="313" r:id="rId68"/>
    <p:sldId id="314" r:id="rId69"/>
    <p:sldId id="315" r:id="rId70"/>
    <p:sldId id="395" r:id="rId71"/>
    <p:sldId id="396" r:id="rId72"/>
    <p:sldId id="400" r:id="rId73"/>
    <p:sldId id="406" r:id="rId74"/>
    <p:sldId id="397" r:id="rId75"/>
    <p:sldId id="398" r:id="rId76"/>
    <p:sldId id="399" r:id="rId77"/>
    <p:sldId id="402" r:id="rId78"/>
    <p:sldId id="410" r:id="rId79"/>
    <p:sldId id="411" r:id="rId80"/>
    <p:sldId id="422" r:id="rId81"/>
    <p:sldId id="423" r:id="rId82"/>
    <p:sldId id="424" r:id="rId83"/>
    <p:sldId id="433" r:id="rId84"/>
    <p:sldId id="434" r:id="rId85"/>
    <p:sldId id="435" r:id="rId86"/>
    <p:sldId id="436" r:id="rId87"/>
    <p:sldId id="437" r:id="rId88"/>
    <p:sldId id="439" r:id="rId89"/>
    <p:sldId id="326" r:id="rId90"/>
    <p:sldId id="415" r:id="rId91"/>
    <p:sldId id="416" r:id="rId92"/>
    <p:sldId id="417" r:id="rId93"/>
    <p:sldId id="432" r:id="rId94"/>
    <p:sldId id="414" r:id="rId95"/>
    <p:sldId id="418" r:id="rId96"/>
    <p:sldId id="419" r:id="rId97"/>
    <p:sldId id="438" r:id="rId98"/>
    <p:sldId id="440" r:id="rId99"/>
    <p:sldId id="431" r:id="rId100"/>
    <p:sldId id="403" r:id="rId101"/>
    <p:sldId id="404" r:id="rId102"/>
    <p:sldId id="332" r:id="rId103"/>
    <p:sldId id="333" r:id="rId104"/>
    <p:sldId id="334" r:id="rId105"/>
    <p:sldId id="335" r:id="rId106"/>
    <p:sldId id="336" r:id="rId10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2801" autoAdjust="0"/>
  </p:normalViewPr>
  <p:slideViewPr>
    <p:cSldViewPr snapToGrid="0">
      <p:cViewPr varScale="1">
        <p:scale>
          <a:sx n="82" d="100"/>
          <a:sy n="82" d="100"/>
        </p:scale>
        <p:origin x="1795"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86" name="Google Shape;8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96135530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0AEC0196-D896-A56B-09A5-7225F3AF5E64}"/>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5087736B-BFC5-3B6B-0DC0-7BE8CED091D7}"/>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BAE7AF16-FE70-5C6B-1444-ACF0F70EAD1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32" name="Google Shape;132;p2:notes">
            <a:extLst>
              <a:ext uri="{FF2B5EF4-FFF2-40B4-BE49-F238E27FC236}">
                <a16:creationId xmlns:a16="http://schemas.microsoft.com/office/drawing/2014/main" id="{2DE5B457-B889-3B33-A1B8-26831944B5D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100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5039070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8B605094-F53B-26BD-3E10-1934C68F6BFF}"/>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038A1D80-17CD-7E4B-43DF-C170CB6F80DF}"/>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C073B6A2-D3CF-CA55-8E92-27086AB8C12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32" name="Google Shape;132;p2:notes">
            <a:extLst>
              <a:ext uri="{FF2B5EF4-FFF2-40B4-BE49-F238E27FC236}">
                <a16:creationId xmlns:a16="http://schemas.microsoft.com/office/drawing/2014/main" id="{E1580EFC-4A4D-CBAB-D254-8520399EC9F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101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673132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102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4441866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103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36876194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104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3155971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105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39576892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6BEC16A8-FC7C-DD91-5529-8E4E1E85FCB7}"/>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AF431E4C-FEA7-3F28-1586-5E2CD6582985}"/>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11A3EC2F-2707-A5FC-10D2-CF1D261C06E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7E49C909-99B2-C547-A55E-286CD860176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106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04599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417013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182343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95325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54984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377127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85215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55578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88675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934937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6" name="Google Shape;14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0239701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7614163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1721202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385075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9544104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38090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710541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2263956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560619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86738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3e7f44d304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1" name="Google Shape;101;g13e7f44d304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g13e7f44d304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978217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8008438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8241406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8845203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C012A881-7C15-A7B6-8EB6-62D640208F7A}"/>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8204F745-2DEB-3439-9B5E-50EF4BC6CE92}"/>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7412237E-3FF1-E5C0-0522-644282FAD94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1A58DD4D-5448-0CF2-D9BA-0992AAA140A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94333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F0D3EBDE-591A-940B-1A20-9789741C8B2E}"/>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449E29F5-3000-62B9-83C3-DF9718AB4CCC}"/>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F2A4F682-C5DA-1D9E-4ED0-484FC8C7FE5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6AE079F2-0CBE-95D7-4445-9CF8305959F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455635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258A6599-3AFE-AC09-B2EB-2872E465908C}"/>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6EA95AA9-055E-208E-54EA-A03C231117A8}"/>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357F9EE6-5A92-9C69-8FB7-C4934A77744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217F8D33-9DC8-845E-271D-D36FFC79573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685510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C1E9D4D0-33D2-DFF5-C0EE-0C3165730A62}"/>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535E277B-BD37-0B05-8619-636B61201D05}"/>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FEEE1617-7D49-BC0C-E41B-249DE321A25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D9289D13-9776-B582-30E0-0672A4F787A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9793810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868462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428106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6" name="Google Shape;11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503445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D594ED9E-A029-EFEA-9C04-E289B973E75D}"/>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13BF0C2B-F228-3653-7376-77FA3DF36175}"/>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E9434707-72CC-962A-B093-EC95120D610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6D85DAEB-6416-97F6-C1E3-4BEAF7CFB1B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947268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7708537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545039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8708028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13717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936024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9965886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8541211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3489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519602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015742FC-B68E-7A41-101C-B5DABA9F2EFA}"/>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985CD5B6-48A8-33B5-70B3-BA29F79B4FFD}"/>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C6BFB46B-04E9-A087-80E0-01F9258D171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A3570809-4280-65F2-0E65-D17E76F8EF2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542676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B5ADBFD1-4C84-076E-651E-B1BBB7BB612D}"/>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5891550E-E3CF-0476-2325-6AF324FF2459}"/>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8F0D9C64-FE78-CE54-627D-B7A6C331827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32" name="Google Shape;132;p2:notes">
            <a:extLst>
              <a:ext uri="{FF2B5EF4-FFF2-40B4-BE49-F238E27FC236}">
                <a16:creationId xmlns:a16="http://schemas.microsoft.com/office/drawing/2014/main" id="{0909722E-3381-EBCF-DF73-B872B4BE7FB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9470307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88668994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4659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7FCD6D22-2D9B-5858-B559-E76D9F1E2A3D}"/>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D6032571-9533-E359-9274-2FC49D7DE83C}"/>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8FD684E4-1D2B-FEBC-E809-45B8D7B929D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07C98AEE-3CA5-F621-0545-B3D389402CD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71436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DF30155E-11A5-2A57-CC33-482E956AD508}"/>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E968F296-766F-A23A-6C81-8518420B2D34}"/>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AACBB402-9752-3E04-09B8-0CF250792AD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4E21D0F8-B4E7-2BF8-88DE-8C9E4CE7333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244083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9C84612E-7422-C557-B2EF-F7DC0692BC1F}"/>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892A917E-8302-F8F0-A52A-918AA1394B1E}"/>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1D0156FF-CDC2-8929-4DAA-61E3361CDF7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AFBAB25A-CB7D-C528-CC98-B6702BFFD85D}"/>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3025617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866854A8-CA60-3A78-AE02-C58D5A106B7C}"/>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5E7C6C21-C7EC-764C-B5AD-3C519C5E479A}"/>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D305CB48-3AAC-1616-0F97-94433864597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E5B5220E-45CC-36C4-76F6-940B2EF6784D}"/>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87332752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C33EB9B9-9415-70B6-DC4E-8CACD66AFA8C}"/>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C0BA0C77-F80B-9004-CDFF-9D4FE87D5FD5}"/>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19D3E5DE-0482-8C9B-119C-CE9E5E74E39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967DB593-67F4-DE74-1030-402538E39C2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72649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5074664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CD78E17E-9A47-E284-2D75-E5F5CE1BE417}"/>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440F8F27-0851-EDD1-D77C-310AE15186BF}"/>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30588301-A5E4-6549-59D9-3A62D8FC821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9A3F3F19-BB27-2218-087B-0D5403553E3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7779732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8803E7CD-F8D3-EF86-689F-FAC961B1A5F7}"/>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FAEBE93B-5BE2-8B76-5E06-61C0E0A4E62F}"/>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37578A56-8E27-394C-9C9F-ADF69C6AA82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8BFF032C-A965-C320-1D03-5951FCC1964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38455578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89263110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3E954C05-BE61-A7ED-2C50-FF888DBD1926}"/>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C4AB3732-CD8B-AA06-6C76-2C6351046709}"/>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B818D45A-EE8C-9D69-3CE0-A3CB709DD64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8B4F254F-713B-57E8-B7E9-A1EF543DDB1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17107421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4E8B1347-80B9-EDD9-7AD2-619ECD2BB4DD}"/>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E2005D58-F104-944F-78E7-08929E195DA9}"/>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3BDF53BF-899F-4FD6-0905-AB547AA05B7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58D46D25-C05E-BF89-AAD8-1DB2724552C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782618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AD05C2FA-427D-348F-31DA-2B79C3759BEE}"/>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CF153707-06F8-AE3D-212B-75F6BD55B18B}"/>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38CDDEDF-5656-708E-F0E0-E4BA84E9FB0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E4CFD04D-5233-4099-96C2-54206827B8D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67794428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48F85172-7689-65B4-7B49-B405CBFDEEBE}"/>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3D8DC141-5177-E2E1-B842-AFA8C503BA21}"/>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D1CBD102-4EB4-0493-F65C-E6505C8B599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CFC458B9-E1B9-0E77-A99F-A2DF8C51FDF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87612239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6397966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6131470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7995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67912343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9EEE4AAD-BD99-4E06-D2A4-88989C0B0116}"/>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04D44AB6-4335-B12B-7E90-ACD6756E6ABC}"/>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64EC0F99-336A-BF2E-ECA7-F8C21954E59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D67F2AE4-F4BA-B146-8C2B-2DD02442F6C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70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08485407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B7A835AB-FD68-0789-BD5C-DE4EE6643CE1}"/>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B0CA4BA5-3693-8862-9B40-C138B094BA71}"/>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84C04F22-C9EC-0DAA-8971-61F4E0ABCE1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3763CA32-7F44-E20D-8276-A9F1538663F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71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737006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CDA094A2-AB35-AECB-A6C8-EC3F4F73B236}"/>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988F20BB-BB92-982E-9E4C-044F1F8ACB59}"/>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CA946A01-4483-8265-E978-4DCED18DC43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D3C4C0E8-DC3C-6DE6-0043-0919CFA666F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72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5378847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D594FFC6-1C97-F18C-F464-C774DDBBD636}"/>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BC8ADB91-5A95-FDDC-FF8B-31C0CFF03E97}"/>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FF0EA88C-0049-96E9-0C88-EEA5F0F30E8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15D2F46B-B310-3BBD-61D3-7C67E0B3677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73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63838468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3E8DB389-5AB8-ACE8-38D0-3DF04F5105A7}"/>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811EBF63-D20F-C6AD-F2BE-874C6FE60363}"/>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5D7039BD-9627-A859-6F9E-2CB21D0751B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34CADD77-704A-A4BF-7A49-325BE836DDF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74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760721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69F3844A-99EB-7430-70C3-D05F258F49CC}"/>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058E259B-ADEC-980B-0138-614DE39676D4}"/>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E3EB99AD-2D87-3CF0-C558-51D48CF4130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C74B98C8-78A1-5012-3DBA-6815D57311F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75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8818387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414A5973-B979-DFA3-E2FA-1C966DAE82F1}"/>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6B9E09D6-9BA3-B1C4-6A10-598E93F1E6BE}"/>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C5451F67-F4A9-DAA5-FDE1-60A2BFB22D9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3C324E80-41C3-C54F-20AC-6F42302DB7E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76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8397139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F1F11EA5-8957-428B-B9A1-AB6F5B81AC5F}"/>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3FC2B1D6-E770-6F47-93BE-7CA6286B47C0}"/>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77067D38-E4C7-CA71-0FCD-7A4C402990D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F17F612B-37DF-3A08-5491-52996E4C36E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77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80888474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EB49FDF1-35C5-54B8-A0A0-A03CFC16A801}"/>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79833F2C-5C63-905F-11F3-6657F761DF07}"/>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C05E4130-9974-661C-D736-B1744D016A3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4B89770F-1B2C-999B-F527-DB8905C8149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78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3491774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061F58BB-A3D2-23AD-DAEF-1BDBD6E9EFAF}"/>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338C199F-DD5A-65BE-2888-EC60D6750BB0}"/>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3681534A-49B8-B1F2-2AB8-0453948E399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CDAD3B7E-8395-C5F1-1018-5DBD0E8D0C7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79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70907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2051929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234F70F5-D944-6A3B-76EB-42619137C3E4}"/>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027A5763-89CC-6826-2E6E-EF03EFE57584}"/>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EA3F70AB-D9A2-A3AA-1192-AEB64853DF4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8FE523D0-9632-8348-D3DD-D9199E190CC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80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37825026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71D82A78-D679-40C9-09F4-FDB991B1E348}"/>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FA861893-1E16-F983-580F-19BCA9F30834}"/>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092F1E73-9D08-1C5E-0578-964AB632928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F8C9199F-361B-AA3C-2EC6-4D90DC3E643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81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6381381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B21A08A6-4EA7-E187-2398-379655B5DEEA}"/>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9DDB5776-C1EB-F5C9-1517-530F99A6EBD9}"/>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8BC83038-24D5-954B-B34C-58DCF187E19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6AA6D2B9-0C07-9B5F-7CA7-6DAE02DE84C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82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81267891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BDA3BC23-A941-D3DF-0625-0A0178FBEF40}"/>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BFB752D8-2303-54D8-1ABC-D9E2CB13075B}"/>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96660F28-DDF0-4368-9292-31B20B43044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0654DD72-C3F2-C938-CF3B-0790B59B8C1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83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86008258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85D0F92B-FE07-E9A9-7C16-0525680D0693}"/>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9D3367CB-95EC-E0E7-B32F-B76DCBCB10DF}"/>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D9D6311C-4F28-2BE9-93FB-2497BAE9CC0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1B447845-162D-640A-5C48-5C1F61A5681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84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41621876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24A76897-BD75-B9CE-2DE4-133A4970FDF8}"/>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8192ED31-7DCF-A344-CCAD-B62E3BCEE9D3}"/>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5852848D-D724-8E24-3E08-DD2437B87B9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387D7E74-A091-2524-D89B-BF8F1FA7787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85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7686456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F9956189-D787-0DB7-C14C-CEA17E26411B}"/>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D26F76A0-3FC8-45DA-255E-5BC973F4588B}"/>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C88FDEB7-64B9-A4E1-752E-8BAAE20D8EF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5FC42ACA-AAA2-43D5-0E12-BBA5161040D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86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9244829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E14DD776-5470-E63C-1392-B4C6950CA90E}"/>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24A3544E-0F2D-0A59-09F6-09F777933CF1}"/>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5EB80176-9006-0672-6E16-C93A92102EB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725242E6-801F-947D-04FE-E5397FC0D68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87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6458188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5E3EE7B5-F3D0-BF31-24DF-DC21B5F9AFD7}"/>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ECE699D5-174F-A39B-7649-C482F56353E0}"/>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E6718FB6-2219-B776-5D71-962611CC2C5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E03B366C-931E-E820-5FF0-04F9B121A02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88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84027394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89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53645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661731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A55AEF4F-CA4B-C243-1765-DDE798124F86}"/>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11DDD339-9157-B622-65B3-A67EE234369C}"/>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98333CF5-757E-58B4-DB0F-EAA8B226CDE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CC82DF47-E849-84BB-16FD-BABAE016A78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90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04890623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01A2C5D4-DA32-A8F3-AD68-55E7A12B1354}"/>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10601E44-4D17-D9E5-99E6-488D6D5DF057}"/>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24F76974-13D0-6DEF-1AEC-8B21D909DE6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DCA21425-B7B3-7EAD-D2C7-FF998AE2316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91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91646097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8F49FBF3-8A61-7FFA-AD86-CBEE011934A2}"/>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0772B47D-F268-6F02-EDD0-97B804EE6DD5}"/>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00C4DEDB-E99B-2E82-6638-A99A69A9B22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A4AFA5CD-3EC0-D2C0-36D8-0AE1DD1D69B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92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28710990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8DA62FA8-E3F1-101A-9EF4-C07665C42FFE}"/>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2BD73882-DE73-8D8B-0860-BEEB844CA0DC}"/>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F90FFBDD-F322-7694-DF6F-DA2C6965333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6F3A8440-CE43-FF6B-74F7-2A191E4FA5F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93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67553021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A85BD011-5033-B331-14EC-EAA09F5BA4FC}"/>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E4C836B8-6704-1A4A-BBF8-63071B462A9C}"/>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A6D67C8E-4B81-B81E-F547-17547FE315A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32" name="Google Shape;132;p2:notes">
            <a:extLst>
              <a:ext uri="{FF2B5EF4-FFF2-40B4-BE49-F238E27FC236}">
                <a16:creationId xmlns:a16="http://schemas.microsoft.com/office/drawing/2014/main" id="{095B18EC-7A48-3B22-6277-93943B366E2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94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64535297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E91BA540-9399-3179-EC3D-8AE185E38839}"/>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17F28F82-1F44-4D62-B457-0E73D5A12BAF}"/>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8CF47A92-A7A9-5362-C7FE-1CB3D3449DE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0833CD8A-E417-D66A-3260-C74086A1FB1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95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84536767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A1146742-793D-4828-52CA-A1EFE69565FC}"/>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1BD84B02-EEED-BDE4-9F15-128D41865835}"/>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EC887861-4686-F19B-34A4-D4FA5F1288F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AC449474-E843-C972-1A21-D8DA562F10AD}"/>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96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06977036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27FF75FF-6F01-3FEA-C055-365490166922}"/>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B2FBE4D0-19DA-D301-854F-3A8C0713AFA4}"/>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29D3723E-D098-1A20-7900-3E1AABA9208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B18EE28A-877C-144C-F984-247A8CD2619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97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51548232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6B6E8B74-14C8-60EA-28E1-0B81B757AABF}"/>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98774492-CB44-2677-FA1D-64B36A0D9ABA}"/>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26818A26-51BE-1E33-AF76-E19DA3D9767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32" name="Google Shape;132;p2:notes">
            <a:extLst>
              <a:ext uri="{FF2B5EF4-FFF2-40B4-BE49-F238E27FC236}">
                <a16:creationId xmlns:a16="http://schemas.microsoft.com/office/drawing/2014/main" id="{5710E375-139A-43ED-C3A3-9CB34DF96F8D}"/>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98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16961184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73A10BB3-84EF-CFDA-F5AD-7633B7B8DF34}"/>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9CC0162D-2062-18C1-9B7E-5C02115EED0E}"/>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609B547A-5534-9E20-5E8F-8FD8853A082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32" name="Google Shape;132;p2:notes">
            <a:extLst>
              <a:ext uri="{FF2B5EF4-FFF2-40B4-BE49-F238E27FC236}">
                <a16:creationId xmlns:a16="http://schemas.microsoft.com/office/drawing/2014/main" id="{0AC1627D-D34A-CB90-03B3-CF53BEC126D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99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267903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7F70A785-156C-425F-A2D8-966122E547E5}" type="datetime3">
              <a:rPr lang="en-US"/>
              <a:pPr/>
              <a:t>3 May 2025</a:t>
            </a:fld>
            <a:endParaRPr/>
          </a:p>
        </p:txBody>
      </p:sp>
      <p:sp>
        <p:nvSpPr>
          <p:cNvPr id="17" name="Google Shape;17;p2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31"/>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 name="Google Shape;20;p31"/>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97742EA7-CD33-43EC-8EA7-47D30631274E}" type="datetime3">
              <a:rPr lang="en-US"/>
              <a:pPr/>
              <a:t>3 May 2025</a:t>
            </a:fld>
            <a:endParaRPr/>
          </a:p>
        </p:txBody>
      </p:sp>
      <p:sp>
        <p:nvSpPr>
          <p:cNvPr id="22" name="Google Shape;22;p3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6D6F5">
            <a:alpha val="54117"/>
          </a:srgbClr>
        </a:solid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11" name="Google Shape;11;p28"/>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lnSpc>
                <a:spcPct val="100000"/>
              </a:lnSpc>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lnSpc>
                <a:spcPct val="100000"/>
              </a:lnSpc>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2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fld id="{B8A5363C-25EE-49EE-8F58-FC70F37812F9}" type="datetime3">
              <a:rPr lang="en-US"/>
              <a:pPr/>
              <a:t>3 May 2025</a:t>
            </a:fld>
            <a:endParaRPr/>
          </a:p>
        </p:txBody>
      </p:sp>
      <p:sp>
        <p:nvSpPr>
          <p:cNvPr id="13" name="Google Shape;13;p2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2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2.xml"/><Relationship Id="rId1" Type="http://schemas.openxmlformats.org/officeDocument/2006/relationships/slideLayout" Target="../slideLayouts/slideLayout1.xml"/><Relationship Id="rId5" Type="http://schemas.openxmlformats.org/officeDocument/2006/relationships/hyperlink" Target="https://ieeexplore.ieee.org/stamp/stamp.jsp?arnumber=10128700" TargetMode="External"/><Relationship Id="rId4" Type="http://schemas.openxmlformats.org/officeDocument/2006/relationships/image" Target="../media/image2.png"/></Relationships>
</file>

<file path=ppt/slides/_rels/slide10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4.xml"/><Relationship Id="R46a6d27c2f9c47e5" Type="http://schemas.openxmlformats.org/officeDocument/2006/relationships/image" Target="../media/image80.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6.xml"/><Relationship Id="rId1" Type="http://schemas.openxmlformats.org/officeDocument/2006/relationships/slideLayout" Target="../slideLayouts/slideLayout1.xml"/><Relationship Id="R8b4a0633f4d54fba" Type="http://schemas.openxmlformats.org/officeDocument/2006/relationships/image" Target="../media/image100.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2.png"/><Relationship Id="R73be68b050214465" Type="http://schemas.openxmlformats.org/officeDocument/2006/relationships/image" Target="../media/image12.png"/></Relationships>
</file>

<file path=ppt/slides/_rels/slide4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9.xml"/><Relationship Id="rId1" Type="http://schemas.openxmlformats.org/officeDocument/2006/relationships/slideLayout" Target="../slideLayouts/slideLayout1.xml"/><Relationship Id="R36fa7a576d554eb1" Type="http://schemas.openxmlformats.org/officeDocument/2006/relationships/image" Target="../media/image1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3.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5.xml"/><Relationship Id="rId1" Type="http://schemas.openxmlformats.org/officeDocument/2006/relationships/slideLayout" Target="../slideLayouts/slideLayout1.xml"/><Relationship Id="rId5" Type="http://schemas.openxmlformats.org/officeDocument/2006/relationships/image" Target="../media/image140.png"/><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6.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2.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3.xml"/><Relationship Id="rId1" Type="http://schemas.openxmlformats.org/officeDocument/2006/relationships/slideLayout" Target="../slideLayouts/slideLayout1.xml"/><Relationship Id="rId5" Type="http://schemas.openxmlformats.org/officeDocument/2006/relationships/image" Target="../media/image160.png"/><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4.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5.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6.xml"/><Relationship Id="rId1" Type="http://schemas.openxmlformats.org/officeDocument/2006/relationships/slideLayout" Target="../slideLayouts/slideLayout1.xml"/><Relationship Id="rId5" Type="http://schemas.openxmlformats.org/officeDocument/2006/relationships/hyperlink" Target="http://smarthealth.cs.ohio.edu/OhioT1DM-dataset.html" TargetMode="External"/><Relationship Id="rId4" Type="http://schemas.openxmlformats.org/officeDocument/2006/relationships/image" Target="../media/image2.png"/></Relationships>
</file>

<file path=ppt/slides/_rels/slide6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1.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2.png"/></Relationships>
</file>

<file path=ppt/slides/_rels/slide7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2.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2.png"/></Relationships>
</file>

<file path=ppt/slides/_rels/slide7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3.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png"/></Relationships>
</file>

<file path=ppt/slides/_rels/slide7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4.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png"/></Relationships>
</file>

<file path=ppt/slides/_rels/slide7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5.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png"/></Relationships>
</file>

<file path=ppt/slides/_rels/slide7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6.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png"/></Relationships>
</file>

<file path=ppt/slides/_rels/slide7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8.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png"/></Relationships>
</file>

<file path=ppt/slides/_rels/slide7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8.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png"/></Relationships>
</file>

<file path=ppt/slides/_rels/slide8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jpg"/><Relationship Id="rId7" Type="http://schemas.openxmlformats.org/officeDocument/2006/relationships/image" Target="../media/image29.png"/><Relationship Id="rId2" Type="http://schemas.openxmlformats.org/officeDocument/2006/relationships/notesSlide" Target="../notesSlides/notesSlide97.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png"/></Relationships>
</file>

<file path=ppt/slides/_rels/slide9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89" name="Google Shape;89;p1"/>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90" name="Google Shape;90;p1"/>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91" name="Google Shape;91;p1"/>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a:t>
            </a:fld>
            <a:endParaRPr sz="1600" b="1" i="0" u="none" strike="noStrike" cap="none">
              <a:solidFill>
                <a:srgbClr val="FFFFFF"/>
              </a:solidFill>
              <a:latin typeface="Comic Sans MS"/>
              <a:ea typeface="Comic Sans MS"/>
              <a:cs typeface="Comic Sans MS"/>
              <a:sym typeface="Comic Sans MS"/>
            </a:endParaRPr>
          </a:p>
        </p:txBody>
      </p:sp>
      <p:sp>
        <p:nvSpPr>
          <p:cNvPr id="92" name="Google Shape;92;p1"/>
          <p:cNvSpPr txBox="1">
            <a:spLocks noGrp="1"/>
          </p:cNvSpPr>
          <p:nvPr>
            <p:ph type="dt" idx="10"/>
          </p:nvPr>
        </p:nvSpPr>
        <p:spPr>
          <a:xfrm>
            <a:off x="0" y="6564325"/>
            <a:ext cx="1948800" cy="412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E1438992-91CF-42A5-9A63-D24A032BB5F6}"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a:solidFill>
                <a:srgbClr val="FF0066"/>
              </a:solidFill>
              <a:latin typeface="Arial Rounded"/>
              <a:ea typeface="Arial Rounded"/>
              <a:cs typeface="Arial Rounded"/>
              <a:sym typeface="Arial Rounded"/>
            </a:endParaRPr>
          </a:p>
        </p:txBody>
      </p:sp>
      <p:sp>
        <p:nvSpPr>
          <p:cNvPr id="93" name="Google Shape;93;p1"/>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94" name="Google Shape;94;p1"/>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95" name="Google Shape;95;p1"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96" name="Google Shape;96;p1"/>
          <p:cNvSpPr txBox="1"/>
          <p:nvPr/>
        </p:nvSpPr>
        <p:spPr>
          <a:xfrm>
            <a:off x="935596" y="2413378"/>
            <a:ext cx="7272808" cy="17542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600"/>
              <a:buFont typeface="Times New Roman"/>
              <a:buNone/>
            </a:pPr>
            <a:r>
              <a:rPr lang="en-US" sz="3600" b="1" dirty="0">
                <a:latin typeface="Times New Roman" panose="02020603050405020304" pitchFamily="18" charset="0"/>
                <a:cs typeface="Times New Roman" panose="02020603050405020304" pitchFamily="18" charset="0"/>
              </a:rPr>
              <a:t>Personalized Deep Glucose Level Prediction for</a:t>
            </a:r>
          </a:p>
          <a:p>
            <a:pPr marL="0" marR="0" lvl="0" indent="0" algn="ctr" rtl="0">
              <a:lnSpc>
                <a:spcPct val="100000"/>
              </a:lnSpc>
              <a:spcBef>
                <a:spcPts val="0"/>
              </a:spcBef>
              <a:spcAft>
                <a:spcPts val="0"/>
              </a:spcAft>
              <a:buClr>
                <a:schemeClr val="dk1"/>
              </a:buClr>
              <a:buSzPts val="3600"/>
              <a:buFont typeface="Times New Roman"/>
              <a:buNone/>
            </a:pPr>
            <a:r>
              <a:rPr lang="en-US" sz="3600" b="1" dirty="0">
                <a:latin typeface="Times New Roman" panose="02020603050405020304" pitchFamily="18" charset="0"/>
                <a:cs typeface="Times New Roman" panose="02020603050405020304" pitchFamily="18" charset="0"/>
              </a:rPr>
              <a:t>Type-1 Diabetes Patients</a:t>
            </a:r>
          </a:p>
        </p:txBody>
      </p:sp>
      <p:sp>
        <p:nvSpPr>
          <p:cNvPr id="97" name="Google Shape;97;p1"/>
          <p:cNvSpPr txBox="1"/>
          <p:nvPr/>
        </p:nvSpPr>
        <p:spPr>
          <a:xfrm>
            <a:off x="4417551" y="5195114"/>
            <a:ext cx="4906297"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dirty="0">
                <a:solidFill>
                  <a:schemeClr val="dk1"/>
                </a:solidFill>
                <a:latin typeface="Times New Roman"/>
                <a:ea typeface="Times New Roman"/>
                <a:cs typeface="Times New Roman"/>
                <a:sym typeface="Times New Roman"/>
              </a:rPr>
              <a:t>Muthukumarasamy S,21BCS171</a:t>
            </a:r>
          </a:p>
          <a:p>
            <a:pPr marL="0" marR="0" lvl="0" indent="0" algn="ctr" rtl="0">
              <a:lnSpc>
                <a:spcPct val="100000"/>
              </a:lnSpc>
              <a:spcBef>
                <a:spcPts val="0"/>
              </a:spcBef>
              <a:spcAft>
                <a:spcPts val="0"/>
              </a:spcAft>
              <a:buClr>
                <a:schemeClr val="dk1"/>
              </a:buClr>
              <a:buSzPts val="1800"/>
              <a:buFont typeface="Times New Roman"/>
              <a:buNone/>
            </a:pPr>
            <a:r>
              <a:rPr lang="en-US" sz="1800" b="1" dirty="0">
                <a:solidFill>
                  <a:schemeClr val="dk1"/>
                </a:solidFill>
                <a:latin typeface="Times New Roman"/>
                <a:ea typeface="Times New Roman"/>
                <a:cs typeface="Times New Roman"/>
                <a:sym typeface="Times New Roman"/>
              </a:rPr>
              <a:t>Naren Karthikeyan M,21BCS172</a:t>
            </a:r>
            <a:endParaRPr lang="en-US" sz="1800" b="1" i="0" u="none" strike="noStrike" cap="none" dirty="0">
              <a:solidFill>
                <a:schemeClr val="dk1"/>
              </a:solidFill>
              <a:latin typeface="Times New Roman"/>
              <a:ea typeface="Times New Roman"/>
              <a:cs typeface="Times New Roman"/>
              <a:sym typeface="Times New Roman"/>
            </a:endParaRPr>
          </a:p>
        </p:txBody>
      </p:sp>
      <p:sp>
        <p:nvSpPr>
          <p:cNvPr id="2" name="Google Shape;97;p1">
            <a:extLst>
              <a:ext uri="{FF2B5EF4-FFF2-40B4-BE49-F238E27FC236}">
                <a16:creationId xmlns:a16="http://schemas.microsoft.com/office/drawing/2014/main" id="{CF46A962-0F70-96C9-324D-9F297AC3737A}"/>
              </a:ext>
            </a:extLst>
          </p:cNvPr>
          <p:cNvSpPr txBox="1"/>
          <p:nvPr/>
        </p:nvSpPr>
        <p:spPr>
          <a:xfrm>
            <a:off x="72594" y="5056719"/>
            <a:ext cx="3752411" cy="92328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GUIDED BY,</a:t>
            </a:r>
          </a:p>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Dr.S.Amutha</a:t>
            </a:r>
            <a:r>
              <a:rPr lang="en-US"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p>
          <a:p>
            <a:pPr marL="0" marR="0" lvl="0" indent="0" algn="ctr" rtl="0">
              <a:lnSpc>
                <a:spcPct val="100000"/>
              </a:lnSpc>
              <a:spcBef>
                <a:spcPts val="0"/>
              </a:spcBef>
              <a:spcAft>
                <a:spcPts val="0"/>
              </a:spcAft>
              <a:buClr>
                <a:schemeClr val="dk1"/>
              </a:buClr>
              <a:buSzPts val="1800"/>
              <a:buFont typeface="Times New Roman"/>
              <a:buNone/>
            </a:pPr>
            <a:r>
              <a:rPr lang="en-IN" sz="1800" dirty="0">
                <a:latin typeface="Times New Roman" panose="02020603050405020304" pitchFamily="18" charset="0"/>
                <a:cs typeface="Times New Roman" panose="02020603050405020304" pitchFamily="18" charset="0"/>
              </a:rPr>
              <a:t>Associate </a:t>
            </a:r>
            <a:r>
              <a:rPr lang="en-IN" sz="1800" dirty="0" err="1">
                <a:latin typeface="Times New Roman" panose="02020603050405020304" pitchFamily="18" charset="0"/>
                <a:cs typeface="Times New Roman" panose="02020603050405020304" pitchFamily="18" charset="0"/>
              </a:rPr>
              <a:t>Professor,CSE</a:t>
            </a:r>
            <a:endParaRPr lang="en-US" sz="1800" b="1"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10</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693378" y="754162"/>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i="0" u="none" strike="noStrike" cap="none" dirty="0">
                <a:solidFill>
                  <a:srgbClr val="00B050"/>
                </a:solidFill>
                <a:latin typeface="Times New Roman"/>
                <a:ea typeface="Times New Roman"/>
                <a:cs typeface="Times New Roman"/>
                <a:sym typeface="Times New Roman"/>
              </a:rPr>
              <a:t>2</a:t>
            </a:r>
            <a:r>
              <a:rPr lang="en-US" sz="2800" b="1" i="0" u="none" strike="noStrike" cap="none" dirty="0">
                <a:solidFill>
                  <a:schemeClr val="dk1"/>
                </a:solidFill>
                <a:latin typeface="Times New Roman"/>
                <a:ea typeface="Times New Roman"/>
                <a:cs typeface="Times New Roman"/>
                <a:sym typeface="Times New Roman"/>
              </a:rPr>
              <a:t> </a:t>
            </a:r>
            <a:endParaRPr lang="en-US" sz="2800" b="1" i="0" u="none" strike="noStrike" cap="none" dirty="0">
              <a:solidFill>
                <a:schemeClr val="accent1">
                  <a:lumMod val="75000"/>
                </a:schemeClr>
              </a:solidFill>
              <a:latin typeface="Times New Roman"/>
              <a:ea typeface="Times New Roman"/>
              <a:cs typeface="Times New Roman"/>
              <a:sym typeface="Times New Roman"/>
            </a:endParaRP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71450" y="1399156"/>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dirty="0">
                <a:solidFill>
                  <a:srgbClr val="FF0000"/>
                </a:solidFill>
                <a:latin typeface="Times New Roman" panose="02020603050405020304" pitchFamily="18" charset="0"/>
                <a:cs typeface="Times New Roman" panose="02020603050405020304" pitchFamily="18" charset="0"/>
              </a:rPr>
              <a:t>Mario Munoz-</a:t>
            </a:r>
            <a:r>
              <a:rPr lang="en-IN" sz="2000" dirty="0" err="1">
                <a:solidFill>
                  <a:srgbClr val="FF0000"/>
                </a:solidFill>
                <a:latin typeface="Times New Roman" panose="02020603050405020304" pitchFamily="18" charset="0"/>
                <a:cs typeface="Times New Roman" panose="02020603050405020304" pitchFamily="18" charset="0"/>
              </a:rPr>
              <a:t>Organero</a:t>
            </a:r>
            <a:r>
              <a:rPr lang="en-IN" sz="2000" dirty="0">
                <a:solidFill>
                  <a:srgbClr val="FF0000"/>
                </a:solidFill>
                <a:latin typeface="Times New Roman" panose="02020603050405020304" pitchFamily="18" charset="0"/>
                <a:cs typeface="Times New Roman" panose="02020603050405020304" pitchFamily="18" charset="0"/>
              </a:rPr>
              <a:t> (2021) </a:t>
            </a:r>
            <a:r>
              <a:rPr lang="en-IN" sz="2000" dirty="0">
                <a:latin typeface="Times New Roman" panose="02020603050405020304" pitchFamily="18" charset="0"/>
                <a:cs typeface="Times New Roman" panose="02020603050405020304" pitchFamily="18" charset="0"/>
              </a:rPr>
              <a:t>performed a study on </a:t>
            </a:r>
            <a:r>
              <a:rPr lang="en-IN" sz="2000" b="1" dirty="0">
                <a:latin typeface="Times New Roman" panose="02020603050405020304" pitchFamily="18" charset="0"/>
                <a:cs typeface="Times New Roman" panose="02020603050405020304" pitchFamily="18" charset="0"/>
              </a:rPr>
              <a:t>“Deep Physiological Model for Blood Glucose Prediction in T1DM Patients”</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Methodologies Adopted</a:t>
            </a:r>
            <a:r>
              <a:rPr lang="en-IN"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Developed a deep learning model that incorporates physiological data to predict blood glucose levels in Type 1 diabetes (T1DM) patients.</a:t>
            </a:r>
          </a:p>
          <a:p>
            <a:r>
              <a:rPr lang="en-IN" sz="2000" dirty="0">
                <a:latin typeface="Times New Roman" panose="02020603050405020304" pitchFamily="18" charset="0"/>
                <a:cs typeface="Times New Roman" panose="02020603050405020304" pitchFamily="18" charset="0"/>
              </a:rPr>
              <a:t>Utilized deep neural networks to model complex physiological interactions affecting glucose levels.</a:t>
            </a:r>
          </a:p>
          <a:p>
            <a:br>
              <a:rPr lang="en-IN" sz="2000" dirty="0">
                <a:latin typeface="Times New Roman" panose="02020603050405020304" pitchFamily="18" charset="0"/>
                <a:cs typeface="Times New Roman" panose="02020603050405020304" pitchFamily="18" charset="0"/>
              </a:rPr>
            </a:br>
            <a:r>
              <a:rPr lang="en-US" sz="2000" b="1" dirty="0">
                <a:solidFill>
                  <a:srgbClr val="FF0000"/>
                </a:solidFill>
                <a:latin typeface="Times New Roman" panose="02020603050405020304" pitchFamily="18" charset="0"/>
                <a:cs typeface="Times New Roman" panose="02020603050405020304" pitchFamily="18" charset="0"/>
              </a:rPr>
              <a:t>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Leverages deep learning to capture complex physiological interactions for accurate glucose prediction.</a:t>
            </a:r>
          </a:p>
          <a:p>
            <a:pPr>
              <a:buFont typeface="Arial" panose="020B0604020202020204" pitchFamily="34" charset="0"/>
              <a:buChar char="•"/>
            </a:pPr>
            <a:endParaRPr lang="en-IN" sz="2200" dirty="0"/>
          </a:p>
        </p:txBody>
      </p:sp>
      <p:sp>
        <p:nvSpPr>
          <p:cNvPr id="3" name="Rectangle 2">
            <a:extLst>
              <a:ext uri="{FF2B5EF4-FFF2-40B4-BE49-F238E27FC236}">
                <a16:creationId xmlns:a16="http://schemas.microsoft.com/office/drawing/2014/main" id="{05CED465-E964-2F17-7A0F-10DB2728AFB4}"/>
              </a:ext>
            </a:extLst>
          </p:cNvPr>
          <p:cNvSpPr/>
          <p:nvPr/>
        </p:nvSpPr>
        <p:spPr>
          <a:xfrm>
            <a:off x="238125" y="5697794"/>
            <a:ext cx="8649843" cy="523220"/>
          </a:xfrm>
          <a:prstGeom prst="rect">
            <a:avLst/>
          </a:prstGeom>
        </p:spPr>
        <p:txBody>
          <a:bodyPr wrap="square">
            <a:spAutoFit/>
          </a:bodyPr>
          <a:lstStyle/>
          <a:p>
            <a:pPr algn="just">
              <a:defRPr/>
            </a:pPr>
            <a:r>
              <a:rPr lang="en-IN" dirty="0">
                <a:solidFill>
                  <a:schemeClr val="accent6"/>
                </a:solidFill>
                <a:latin typeface="Times New Roman" panose="02020603050405020304" pitchFamily="18" charset="0"/>
                <a:cs typeface="Times New Roman" panose="02020603050405020304" pitchFamily="18" charset="0"/>
              </a:rPr>
              <a:t>Mario Munoz-</a:t>
            </a:r>
            <a:r>
              <a:rPr lang="en-IN" dirty="0" err="1">
                <a:solidFill>
                  <a:schemeClr val="accent6"/>
                </a:solidFill>
                <a:latin typeface="Times New Roman" panose="02020603050405020304" pitchFamily="18" charset="0"/>
                <a:cs typeface="Times New Roman" panose="02020603050405020304" pitchFamily="18" charset="0"/>
              </a:rPr>
              <a:t>Organero</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Deep physiological model for blood glucose prediction in T1DM patients</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Sensors 2020, 20,3896</a:t>
            </a:r>
            <a:r>
              <a:rPr lang="en-IN" dirty="0">
                <a:solidFill>
                  <a:schemeClr val="accent6"/>
                </a:solidFill>
                <a:latin typeface="Times New Roman" panose="02020603050405020304" pitchFamily="18" charset="0"/>
                <a:cs typeface="Times New Roman" panose="02020603050405020304" pitchFamily="18" charset="0"/>
              </a:rPr>
              <a:t>.</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236338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998E7564-842E-C8F0-BA53-B02508918F1B}"/>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14B7D2E8-E1CF-2652-5FA9-F2BCB599AA85}"/>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F244E40B-B292-64E6-0720-140A715794C3}"/>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5D4A5FE1-2CAF-52D1-B79C-A2CA9EAE97AA}"/>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4886CC71-65F7-51B0-12BD-20634FF85CCE}"/>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100</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CAFB5BA3-4ECB-DDF3-B0E2-1F37FB05123A}"/>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E24F0519-02A4-3BAB-B979-B7C6DF1639EE}"/>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853B7D45-C7A8-315F-51BD-D6F365F47A1C}"/>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0B9AC394-9DEE-2974-88C1-627ED3079CBA}"/>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A94652E6-93B2-511F-6F67-3FEF43324720}"/>
              </a:ext>
            </a:extLst>
          </p:cNvPr>
          <p:cNvSpPr txBox="1"/>
          <p:nvPr/>
        </p:nvSpPr>
        <p:spPr>
          <a:xfrm>
            <a:off x="1672772" y="733501"/>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Social Impacts</a:t>
            </a:r>
          </a:p>
        </p:txBody>
      </p:sp>
      <p:sp>
        <p:nvSpPr>
          <p:cNvPr id="3" name="Content Placeholder 4">
            <a:extLst>
              <a:ext uri="{FF2B5EF4-FFF2-40B4-BE49-F238E27FC236}">
                <a16:creationId xmlns:a16="http://schemas.microsoft.com/office/drawing/2014/main" id="{31FCBEC0-38A5-E57C-4AFD-BE40D996733F}"/>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A0E5259-3C67-A6E5-F731-6F7D70146EB0}"/>
              </a:ext>
            </a:extLst>
          </p:cNvPr>
          <p:cNvSpPr txBox="1"/>
          <p:nvPr/>
        </p:nvSpPr>
        <p:spPr>
          <a:xfrm>
            <a:off x="510774" y="1911501"/>
            <a:ext cx="8522677" cy="5170646"/>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Helps individuals with type-1 diabetes manage their glucose levels effectively.</a:t>
            </a:r>
          </a:p>
          <a:p>
            <a:r>
              <a:rPr lang="en-US" sz="18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Helps in reducing the risks over hyperglycemia and hypoglycemia.</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Reduces the need for frequent manual glucose monitoring.</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Provides real-time prediction of blood glucose levels</a:t>
            </a:r>
          </a:p>
          <a:p>
            <a:r>
              <a:rPr lang="en-US" sz="18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Enables individualized predictive insights, improving accuracy.</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Can be integrated with Continuous glucose monitoring systems.</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678519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392D953F-F11C-6290-728A-18206029E65A}"/>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DE16EED4-9751-E2DC-28AA-7E2CF961A006}"/>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4EB94395-F7B7-EF19-1923-E4A1CCB5F684}"/>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F23CDCC9-F201-8E5C-FD20-9146C5216D77}"/>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5E4FC301-E224-B036-3228-2835F313709A}"/>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101</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D5B15379-816D-6ACE-ED5C-3AF8DA36DF1F}"/>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6DF375EE-FA4A-227D-9252-D7E5E7AF8F2C}"/>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292559ED-1E00-481F-2AC3-4370CBC6B6DD}"/>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FB4267ED-1553-4D52-ADBB-2B283D4235A4}"/>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B81893BE-3CFB-0270-92A4-F73F78A72922}"/>
              </a:ext>
            </a:extLst>
          </p:cNvPr>
          <p:cNvSpPr txBox="1"/>
          <p:nvPr/>
        </p:nvSpPr>
        <p:spPr>
          <a:xfrm>
            <a:off x="1511999" y="699446"/>
            <a:ext cx="5555343" cy="13849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endParaRPr lang="en-US" sz="28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Economic Aspects</a:t>
            </a:r>
          </a:p>
          <a:p>
            <a:pPr marL="0" marR="0" lvl="0" indent="0" algn="ctr" rtl="0">
              <a:lnSpc>
                <a:spcPct val="100000"/>
              </a:lnSpc>
              <a:spcBef>
                <a:spcPts val="0"/>
              </a:spcBef>
              <a:spcAft>
                <a:spcPts val="0"/>
              </a:spcAft>
              <a:buClr>
                <a:schemeClr val="dk1"/>
              </a:buClr>
              <a:buSzPts val="3200"/>
              <a:buFont typeface="Times New Roman"/>
              <a:buNone/>
            </a:pP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D58C622E-567C-591F-D286-D6BE684654F0}"/>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3BB55C5-DA43-84B4-25DB-3C44C8FBEC32}"/>
              </a:ext>
            </a:extLst>
          </p:cNvPr>
          <p:cNvSpPr txBox="1"/>
          <p:nvPr/>
        </p:nvSpPr>
        <p:spPr>
          <a:xfrm>
            <a:off x="591161" y="2397138"/>
            <a:ext cx="8522677" cy="3231654"/>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Lowers Hospitalizations due to diabetes-related complications.</a:t>
            </a:r>
          </a:p>
          <a:p>
            <a:r>
              <a:rPr lang="en-US" sz="18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Reduces cost associated with Medical interventions.</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Helps diabetes patients to maintain stable glucose levels reducing the risks.</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Encourages a better innovations based on AI for diabetic related diseases.</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515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102</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REFERENCES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13392" y="1091738"/>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just"/>
            <a:r>
              <a:rPr lang="it-IT" altLang="en-US" sz="2400" b="1" dirty="0">
                <a:solidFill>
                  <a:schemeClr val="bg2">
                    <a:lumMod val="95000"/>
                    <a:lumOff val="5000"/>
                  </a:schemeClr>
                </a:solidFill>
                <a:latin typeface="Times New Roman" panose="02020603050405020304" pitchFamily="18" charset="0"/>
                <a:cs typeface="Times New Roman" panose="02020603050405020304" pitchFamily="18" charset="0"/>
              </a:rPr>
              <a:t>Base Paper</a:t>
            </a:r>
            <a:r>
              <a:rPr lang="it-IT" altLang="en-US" sz="2400" dirty="0">
                <a:solidFill>
                  <a:schemeClr val="bg2">
                    <a:lumMod val="95000"/>
                    <a:lumOff val="5000"/>
                  </a:schemeClr>
                </a:solidFill>
                <a:latin typeface="Times New Roman" panose="02020603050405020304" pitchFamily="18" charset="0"/>
                <a:cs typeface="Times New Roman" panose="02020603050405020304" pitchFamily="18" charset="0"/>
              </a:rPr>
              <a:t>:</a:t>
            </a:r>
            <a:endParaRPr lang="it-IT" altLang="en-US" sz="2400" dirty="0">
              <a:solidFill>
                <a:schemeClr val="bg2">
                  <a:lumMod val="95000"/>
                  <a:lumOff val="5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endParaRPr>
          </a:p>
          <a:p>
            <a:pPr lvl="1" algn="just"/>
            <a:r>
              <a:rPr lang="it-IT" altLang="en-US" sz="2400" dirty="0">
                <a:solidFill>
                  <a:schemeClr val="bg2">
                    <a:lumMod val="95000"/>
                    <a:lumOff val="5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1.Giacomo Cappon , Francesco Prendin , Andrea Facchinetti , Giovanni Sparacino and Simone Del Favero</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a:t>
            </a:r>
            <a:r>
              <a:rPr lang="en-US" altLang="en-US" sz="2400" b="1" dirty="0">
                <a:solidFill>
                  <a:srgbClr val="0000CC"/>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Individualized Models for Glucose Prediction in Type 1 Diabetes: Comparing Black-Box Approaches to a Physiological White-Box One</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a:t>
            </a:r>
            <a:r>
              <a:rPr lang="en-US" sz="2400" dirty="0">
                <a:solidFill>
                  <a:schemeClr val="bg2">
                    <a:lumMod val="95000"/>
                    <a:lumOff val="5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IEEE TRANSACTIONS ON BIOMEDICAL ENGINEERING, VOL. 70, NO. 11, NOVEMBER 2023</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a:t>
            </a:r>
            <a:endPar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endParaRPr>
          </a:p>
          <a:p>
            <a:pPr algn="just">
              <a:buFontTx/>
              <a:buNone/>
            </a:pPr>
            <a:endParaRPr lang="en-US" altLang="en-US" sz="2400" dirty="0">
              <a:latin typeface="Times New Roman" panose="02020603050405020304" pitchFamily="18" charset="0"/>
              <a:cs typeface="Times New Roman" panose="02020603050405020304" pitchFamily="18" charset="0"/>
            </a:endParaRPr>
          </a:p>
          <a:p>
            <a:pPr algn="just">
              <a:buFontTx/>
              <a:buNone/>
            </a:pPr>
            <a:r>
              <a:rPr lang="en-US" altLang="en-US" sz="2400" b="1" dirty="0">
                <a:latin typeface="Times New Roman" panose="02020603050405020304" pitchFamily="18" charset="0"/>
                <a:cs typeface="Times New Roman" panose="02020603050405020304" pitchFamily="18" charset="0"/>
              </a:rPr>
              <a:t>References</a:t>
            </a:r>
            <a:r>
              <a:rPr lang="en-US" altLang="en-US" sz="2400" dirty="0">
                <a:latin typeface="Times New Roman" panose="02020603050405020304" pitchFamily="18" charset="0"/>
                <a:cs typeface="Times New Roman" panose="02020603050405020304" pitchFamily="18" charset="0"/>
              </a:rPr>
              <a:t>:</a:t>
            </a:r>
          </a:p>
          <a:p>
            <a:pPr algn="just">
              <a:buFontTx/>
              <a:buNone/>
            </a:pPr>
            <a:endParaRPr lang="en-US" altLang="en-US" sz="2400" dirty="0">
              <a:latin typeface="Times New Roman" panose="02020603050405020304" pitchFamily="18" charset="0"/>
              <a:cs typeface="Times New Roman" panose="02020603050405020304" pitchFamily="18" charset="0"/>
            </a:endParaRPr>
          </a:p>
          <a:p>
            <a:pPr algn="just">
              <a:buFontTx/>
              <a:buNone/>
            </a:pPr>
            <a:r>
              <a:rPr lang="en-US" altLang="en-US" sz="2400" dirty="0">
                <a:latin typeface="Times New Roman" panose="02020603050405020304" pitchFamily="18" charset="0"/>
                <a:cs typeface="Times New Roman" panose="02020603050405020304" pitchFamily="18" charset="0"/>
              </a:rPr>
              <a:t>1. Cindy Marling1, Razvan Bunescu1, “</a:t>
            </a:r>
            <a:r>
              <a:rPr lang="en-US" altLang="en-US" sz="2400" b="1" dirty="0">
                <a:solidFill>
                  <a:srgbClr val="0000CC"/>
                </a:solidFill>
                <a:latin typeface="Times New Roman" panose="02020603050405020304" pitchFamily="18" charset="0"/>
                <a:cs typeface="Times New Roman" panose="02020603050405020304" pitchFamily="18" charset="0"/>
              </a:rPr>
              <a:t>The OhioT1DM Dataset for Blood Glucose Level Prediction Update 2020</a:t>
            </a:r>
            <a:r>
              <a:rPr lang="en-US" altLang="en-US" sz="2400" dirty="0">
                <a:latin typeface="Times New Roman" panose="02020603050405020304" pitchFamily="18" charset="0"/>
                <a:cs typeface="Times New Roman" panose="02020603050405020304" pitchFamily="18" charset="0"/>
              </a:rPr>
              <a:t>”, EUR Workshop Proc. 2020 September ; 2675: 71–74</a:t>
            </a:r>
          </a:p>
          <a:p>
            <a:pPr>
              <a:spcBef>
                <a:spcPct val="0"/>
              </a:spcBef>
              <a:tabLst>
                <a:tab pos="520700" algn="l"/>
              </a:tabLst>
            </a:pPr>
            <a:br>
              <a:rPr lang="en-US" altLang="en-US" sz="2400" dirty="0">
                <a:latin typeface="Times New Roman" panose="02020603050405020304" pitchFamily="18" charset="0"/>
                <a:cs typeface="Times New Roman" panose="02020603050405020304" pitchFamily="18" charset="0"/>
              </a:rPr>
            </a:br>
            <a:endParaRPr lang="en-US" altLang="en-US" sz="2400" dirty="0">
              <a:latin typeface="Times New Roman" panose="02020603050405020304" pitchFamily="18" charset="0"/>
              <a:cs typeface="Times New Roman" panose="02020603050405020304" pitchFamily="18" charset="0"/>
            </a:endParaRPr>
          </a:p>
          <a:p>
            <a:pPr algn="just">
              <a:spcBef>
                <a:spcPct val="0"/>
              </a:spcBef>
              <a:buFontTx/>
              <a:buNone/>
              <a:tabLst>
                <a:tab pos="520700" algn="l"/>
              </a:tabLst>
            </a:pPr>
            <a:endParaRPr lang="en-I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920715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83344"/>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103</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REFERENCES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just"/>
            <a:r>
              <a:rPr lang="it-IT" altLang="en-US" sz="2400" dirty="0">
                <a:solidFill>
                  <a:schemeClr val="bg2">
                    <a:lumMod val="95000"/>
                    <a:lumOff val="5000"/>
                  </a:schemeClr>
                </a:solidFill>
                <a:latin typeface="Times New Roman" panose="02020603050405020304" pitchFamily="18" charset="0"/>
                <a:cs typeface="Times New Roman" panose="02020603050405020304" pitchFamily="18" charset="0"/>
              </a:rPr>
              <a:t>2.</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rPr>
              <a:t> Mario Munoz-</a:t>
            </a:r>
            <a:r>
              <a:rPr lang="en-US" altLang="en-US" sz="2400" dirty="0" err="1">
                <a:solidFill>
                  <a:schemeClr val="bg2">
                    <a:lumMod val="95000"/>
                    <a:lumOff val="5000"/>
                  </a:schemeClr>
                </a:solidFill>
                <a:latin typeface="Times New Roman" panose="02020603050405020304" pitchFamily="18" charset="0"/>
                <a:cs typeface="Times New Roman" panose="02020603050405020304" pitchFamily="18" charset="0"/>
              </a:rPr>
              <a:t>Organero</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rPr>
              <a:t>, “</a:t>
            </a:r>
            <a:r>
              <a:rPr lang="en-US" altLang="en-US" sz="2400" b="1" dirty="0">
                <a:solidFill>
                  <a:srgbClr val="0000CC"/>
                </a:solidFill>
                <a:latin typeface="Times New Roman" panose="02020603050405020304" pitchFamily="18" charset="0"/>
                <a:cs typeface="Times New Roman" panose="02020603050405020304" pitchFamily="18" charset="0"/>
              </a:rPr>
              <a:t>Deep physiological model for blood glucose prediction in T1DM patients</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rPr>
              <a:t>”, Sensors 2020, 20,3896.</a:t>
            </a:r>
          </a:p>
          <a:p>
            <a:pPr algn="just">
              <a:buFontTx/>
              <a:buNone/>
            </a:pPr>
            <a:endParaRPr lang="en-US" altLang="en-US" sz="2400" dirty="0">
              <a:latin typeface="Times New Roman" panose="02020603050405020304" pitchFamily="18" charset="0"/>
              <a:cs typeface="Times New Roman" panose="02020603050405020304" pitchFamily="18" charset="0"/>
            </a:endParaRPr>
          </a:p>
          <a:p>
            <a:pPr algn="just"/>
            <a:r>
              <a:rPr lang="en-US" altLang="en-US" sz="2400" dirty="0">
                <a:latin typeface="Times New Roman" panose="02020603050405020304" pitchFamily="18" charset="0"/>
                <a:cs typeface="Times New Roman" panose="02020603050405020304" pitchFamily="18" charset="0"/>
              </a:rPr>
              <a:t>3.</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rPr>
              <a:t> </a:t>
            </a:r>
            <a:r>
              <a:rPr lang="en-US" altLang="en-US" sz="2400" dirty="0" err="1">
                <a:solidFill>
                  <a:schemeClr val="bg2">
                    <a:lumMod val="95000"/>
                    <a:lumOff val="5000"/>
                  </a:schemeClr>
                </a:solidFill>
                <a:latin typeface="Times New Roman" panose="02020603050405020304" pitchFamily="18" charset="0"/>
                <a:cs typeface="Times New Roman" panose="02020603050405020304" pitchFamily="18" charset="0"/>
              </a:rPr>
              <a:t>Ganjar</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rPr>
              <a:t> </a:t>
            </a:r>
            <a:r>
              <a:rPr lang="en-US" altLang="en-US" sz="2400" dirty="0" err="1">
                <a:solidFill>
                  <a:schemeClr val="bg2">
                    <a:lumMod val="95000"/>
                    <a:lumOff val="5000"/>
                  </a:schemeClr>
                </a:solidFill>
                <a:latin typeface="Times New Roman" panose="02020603050405020304" pitchFamily="18" charset="0"/>
                <a:cs typeface="Times New Roman" panose="02020603050405020304" pitchFamily="18" charset="0"/>
              </a:rPr>
              <a:t>Alfian</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rPr>
              <a:t> , Muhammad </a:t>
            </a:r>
            <a:r>
              <a:rPr lang="en-US" altLang="en-US" sz="2400" dirty="0" err="1">
                <a:solidFill>
                  <a:schemeClr val="bg2">
                    <a:lumMod val="95000"/>
                    <a:lumOff val="5000"/>
                  </a:schemeClr>
                </a:solidFill>
                <a:latin typeface="Times New Roman" panose="02020603050405020304" pitchFamily="18" charset="0"/>
                <a:cs typeface="Times New Roman" panose="02020603050405020304" pitchFamily="18" charset="0"/>
              </a:rPr>
              <a:t>Syafrudin</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rPr>
              <a:t> , Muhammad </a:t>
            </a:r>
            <a:r>
              <a:rPr lang="en-US" altLang="en-US" sz="2400" dirty="0" err="1">
                <a:solidFill>
                  <a:schemeClr val="bg2">
                    <a:lumMod val="95000"/>
                    <a:lumOff val="5000"/>
                  </a:schemeClr>
                </a:solidFill>
                <a:latin typeface="Times New Roman" panose="02020603050405020304" pitchFamily="18" charset="0"/>
                <a:cs typeface="Times New Roman" panose="02020603050405020304" pitchFamily="18" charset="0"/>
              </a:rPr>
              <a:t>Anshari</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rPr>
              <a:t>, “</a:t>
            </a:r>
            <a:r>
              <a:rPr lang="en-US" altLang="en-US" sz="2400" b="1" dirty="0">
                <a:solidFill>
                  <a:srgbClr val="0000CC"/>
                </a:solidFill>
                <a:latin typeface="Times New Roman" panose="02020603050405020304" pitchFamily="18" charset="0"/>
                <a:cs typeface="Times New Roman" panose="02020603050405020304" pitchFamily="18" charset="0"/>
              </a:rPr>
              <a:t>Blood glucose prediction model for type 1 diabetes based on artificial neural network with time-domain features</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rPr>
              <a:t>”, biocybernetics and biomedical engineering 40(2020) 1586 – 1599</a:t>
            </a:r>
          </a:p>
          <a:p>
            <a:pPr>
              <a:spcBef>
                <a:spcPct val="0"/>
              </a:spcBef>
              <a:tabLst>
                <a:tab pos="520700" algn="l"/>
              </a:tabLst>
            </a:pPr>
            <a:endParaRPr lang="en-US" altLang="en-US" sz="2400" dirty="0">
              <a:latin typeface="Times New Roman" panose="02020603050405020304" pitchFamily="18" charset="0"/>
              <a:cs typeface="Times New Roman" panose="02020603050405020304" pitchFamily="18" charset="0"/>
            </a:endParaRPr>
          </a:p>
          <a:p>
            <a:pPr>
              <a:spcBef>
                <a:spcPct val="0"/>
              </a:spcBef>
              <a:tabLst>
                <a:tab pos="520700" algn="l"/>
              </a:tabLst>
            </a:pPr>
            <a:r>
              <a:rPr lang="en-US" altLang="en-US" sz="2400" dirty="0">
                <a:latin typeface="Times New Roman" panose="02020603050405020304" pitchFamily="18" charset="0"/>
                <a:cs typeface="Times New Roman" panose="02020603050405020304" pitchFamily="18" charset="0"/>
              </a:rPr>
              <a:t>4. </a:t>
            </a:r>
            <a:r>
              <a:rPr lang="en-US" altLang="en-US" sz="2400" dirty="0" err="1">
                <a:latin typeface="Times New Roman" panose="02020603050405020304" pitchFamily="18" charset="0"/>
                <a:cs typeface="Times New Roman" panose="02020603050405020304" pitchFamily="18" charset="0"/>
              </a:rPr>
              <a:t>Jobeda</a:t>
            </a:r>
            <a:r>
              <a:rPr lang="en-US" altLang="en-US" sz="2400" dirty="0">
                <a:latin typeface="Times New Roman" panose="02020603050405020304" pitchFamily="18" charset="0"/>
                <a:cs typeface="Times New Roman" panose="02020603050405020304" pitchFamily="18" charset="0"/>
              </a:rPr>
              <a:t> Jamal Khanam, Simon Y. Foo, “</a:t>
            </a:r>
            <a:r>
              <a:rPr lang="en-US" altLang="en-US" sz="2400" b="1" dirty="0">
                <a:solidFill>
                  <a:srgbClr val="0000CC"/>
                </a:solidFill>
                <a:latin typeface="Times New Roman" panose="02020603050405020304" pitchFamily="18" charset="0"/>
                <a:cs typeface="Times New Roman" panose="02020603050405020304" pitchFamily="18" charset="0"/>
              </a:rPr>
              <a:t>A comparison of machine learning algorithms for diabetes prediction</a:t>
            </a:r>
            <a:r>
              <a:rPr lang="en-US" altLang="en-US" sz="2400" dirty="0">
                <a:latin typeface="Times New Roman" panose="02020603050405020304" pitchFamily="18" charset="0"/>
                <a:cs typeface="Times New Roman" panose="02020603050405020304" pitchFamily="18" charset="0"/>
              </a:rPr>
              <a:t>”, ICT Express 7 (2021) 432-439.</a:t>
            </a:r>
          </a:p>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35149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104</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REFERENCES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13392" y="1384964"/>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tabLst>
                <a:tab pos="520700" algn="l"/>
              </a:tabLst>
            </a:pPr>
            <a:r>
              <a:rPr lang="en-US" altLang="en-US" sz="2400" dirty="0">
                <a:latin typeface="Times New Roman" panose="02020603050405020304" pitchFamily="18" charset="0"/>
                <a:cs typeface="Times New Roman" panose="02020603050405020304" pitchFamily="18" charset="0"/>
              </a:rPr>
              <a:t>5.</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Jobeda</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Jamal Khanam, Simon Y. Foo, “</a:t>
            </a:r>
            <a:r>
              <a:rPr kumimoji="0" lang="en-US" altLang="en-US" sz="24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A comparison of machine learning algorithms for diabetes prediction</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ICT Express 7 (2021) 432-439.</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spcBef>
                <a:spcPct val="0"/>
              </a:spcBef>
              <a:tabLst>
                <a:tab pos="520700" algn="l"/>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Wonju</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Seoa</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Sung-</a:t>
            </a:r>
            <a:r>
              <a:rPr kumimoji="0" lang="en-US" altLang="en-US" sz="2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Woon</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Park , </a:t>
            </a:r>
            <a:r>
              <a:rPr kumimoji="0" lang="en-US" altLang="en-US" sz="2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Namho</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Kima, Sang-Man </a:t>
            </a:r>
            <a:r>
              <a:rPr kumimoji="0" lang="en-US" altLang="en-US" sz="2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Jinc</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Sung-Min Parka, “</a:t>
            </a:r>
            <a:r>
              <a:rPr kumimoji="0" lang="en-US" altLang="en-US" sz="24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A personalized blood glucose level prediction model with a fine-tuning strategy: A proof-of-concept study</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Computer Methods and Programs in Biomedicine 211 (2021) 106424.</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spcBef>
                <a:spcPct val="0"/>
              </a:spcBef>
              <a:tabLst>
                <a:tab pos="520700" algn="l"/>
              </a:tabLst>
            </a:pPr>
            <a:br>
              <a:rPr lang="en-US" altLang="en-US" sz="2400" dirty="0">
                <a:latin typeface="Times New Roman" panose="02020603050405020304" pitchFamily="18" charset="0"/>
                <a:cs typeface="Times New Roman" panose="02020603050405020304" pitchFamily="18" charset="0"/>
              </a:rPr>
            </a:br>
            <a:r>
              <a:rPr lang="en-IN" altLang="en-US" sz="2400" dirty="0">
                <a:latin typeface="Times New Roman" panose="02020603050405020304" pitchFamily="18" charset="0"/>
                <a:cs typeface="Times New Roman" panose="02020603050405020304" pitchFamily="18" charset="0"/>
              </a:rPr>
              <a:t>7. Hatice </a:t>
            </a:r>
            <a:r>
              <a:rPr lang="en-IN" altLang="en-US" sz="2400" dirty="0" err="1">
                <a:latin typeface="Times New Roman" panose="02020603050405020304" pitchFamily="18" charset="0"/>
                <a:cs typeface="Times New Roman" panose="02020603050405020304" pitchFamily="18" charset="0"/>
              </a:rPr>
              <a:t>Vildan</a:t>
            </a:r>
            <a:r>
              <a:rPr lang="en-IN" altLang="en-US" sz="2400" dirty="0">
                <a:latin typeface="Times New Roman" panose="02020603050405020304" pitchFamily="18" charset="0"/>
                <a:cs typeface="Times New Roman" panose="02020603050405020304" pitchFamily="18" charset="0"/>
              </a:rPr>
              <a:t> </a:t>
            </a:r>
            <a:r>
              <a:rPr lang="en-IN" altLang="en-US" sz="2400" dirty="0" err="1">
                <a:latin typeface="Times New Roman" panose="02020603050405020304" pitchFamily="18" charset="0"/>
                <a:cs typeface="Times New Roman" panose="02020603050405020304" pitchFamily="18" charset="0"/>
              </a:rPr>
              <a:t>Dudukcu</a:t>
            </a:r>
            <a:r>
              <a:rPr lang="en-IN" altLang="en-US" sz="2400" dirty="0">
                <a:latin typeface="Times New Roman" panose="02020603050405020304" pitchFamily="18" charset="0"/>
                <a:cs typeface="Times New Roman" panose="02020603050405020304" pitchFamily="18" charset="0"/>
              </a:rPr>
              <a:t>, Murat </a:t>
            </a:r>
            <a:r>
              <a:rPr lang="en-IN" altLang="en-US" sz="2400" dirty="0" err="1">
                <a:latin typeface="Times New Roman" panose="02020603050405020304" pitchFamily="18" charset="0"/>
                <a:cs typeface="Times New Roman" panose="02020603050405020304" pitchFamily="18" charset="0"/>
              </a:rPr>
              <a:t>Taskiran</a:t>
            </a:r>
            <a:r>
              <a:rPr lang="en-IN" altLang="en-US" sz="2400" dirty="0">
                <a:latin typeface="Times New Roman" panose="02020603050405020304" pitchFamily="18" charset="0"/>
                <a:cs typeface="Times New Roman" panose="02020603050405020304" pitchFamily="18" charset="0"/>
              </a:rPr>
              <a:t>, Tulay Yildirim, “</a:t>
            </a:r>
            <a:r>
              <a:rPr lang="en-IN" altLang="en-US" sz="2400" b="1" dirty="0">
                <a:solidFill>
                  <a:srgbClr val="0000CC"/>
                </a:solidFill>
                <a:latin typeface="Times New Roman" panose="02020603050405020304" pitchFamily="18" charset="0"/>
                <a:cs typeface="Times New Roman" panose="02020603050405020304" pitchFamily="18" charset="0"/>
              </a:rPr>
              <a:t>Blood glucose prediction with deep neural networks using weighted decision level fusion</a:t>
            </a:r>
            <a:r>
              <a:rPr lang="en-IN" altLang="en-US" sz="2400" dirty="0">
                <a:latin typeface="Times New Roman" panose="02020603050405020304" pitchFamily="18" charset="0"/>
                <a:cs typeface="Times New Roman" panose="02020603050405020304" pitchFamily="18" charset="0"/>
              </a:rPr>
              <a:t>”, biocybernetics and biomedical engineering 41 (2021) 1208– 1223</a:t>
            </a:r>
            <a:r>
              <a:rPr lang="en-US" altLang="en-US" sz="2400" dirty="0">
                <a:latin typeface="Times New Roman" panose="02020603050405020304" pitchFamily="18" charset="0"/>
                <a:cs typeface="Times New Roman" panose="02020603050405020304" pitchFamily="18" charset="0"/>
              </a:rPr>
              <a:t>.</a:t>
            </a: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280552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105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919163" y="658735"/>
            <a:ext cx="7003142"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REFERENCES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855382F-0987-B6F9-C0CB-8F8B44F44804}"/>
              </a:ext>
            </a:extLst>
          </p:cNvPr>
          <p:cNvSpPr txBox="1"/>
          <p:nvPr/>
        </p:nvSpPr>
        <p:spPr>
          <a:xfrm>
            <a:off x="325394" y="1231050"/>
            <a:ext cx="8093075" cy="5601533"/>
          </a:xfrm>
          <a:prstGeom prst="rect">
            <a:avLst/>
          </a:prstGeom>
          <a:noFill/>
        </p:spPr>
        <p:txBody>
          <a:bodyPr wrap="square" rtlCol="0">
            <a:spAutoFit/>
          </a:bodyPr>
          <a:lstStyle/>
          <a:p>
            <a:pPr>
              <a:spcBef>
                <a:spcPct val="0"/>
              </a:spcBef>
              <a:tabLst>
                <a:tab pos="520700" algn="l"/>
              </a:tabLst>
            </a:pPr>
            <a:r>
              <a:rPr lang="en-IN" sz="2400" dirty="0">
                <a:latin typeface="Times New Roman" panose="02020603050405020304" pitchFamily="18" charset="0"/>
                <a:cs typeface="Times New Roman" panose="02020603050405020304" pitchFamily="18" charset="0"/>
              </a:rPr>
              <a:t>8. </a:t>
            </a:r>
            <a:r>
              <a:rPr lang="en-IN" altLang="en-US" sz="2400" dirty="0">
                <a:latin typeface="Times New Roman" panose="02020603050405020304" pitchFamily="18" charset="0"/>
                <a:cs typeface="Times New Roman" panose="02020603050405020304" pitchFamily="18" charset="0"/>
              </a:rPr>
              <a:t>. Hatice </a:t>
            </a:r>
            <a:r>
              <a:rPr lang="en-IN" altLang="en-US" sz="2400" dirty="0" err="1">
                <a:latin typeface="Times New Roman" panose="02020603050405020304" pitchFamily="18" charset="0"/>
                <a:cs typeface="Times New Roman" panose="02020603050405020304" pitchFamily="18" charset="0"/>
              </a:rPr>
              <a:t>Vildan</a:t>
            </a:r>
            <a:r>
              <a:rPr lang="en-IN" altLang="en-US" sz="2400" dirty="0">
                <a:latin typeface="Times New Roman" panose="02020603050405020304" pitchFamily="18" charset="0"/>
                <a:cs typeface="Times New Roman" panose="02020603050405020304" pitchFamily="18" charset="0"/>
              </a:rPr>
              <a:t> </a:t>
            </a:r>
            <a:r>
              <a:rPr lang="en-IN" altLang="en-US" sz="2400" dirty="0" err="1">
                <a:latin typeface="Times New Roman" panose="02020603050405020304" pitchFamily="18" charset="0"/>
                <a:cs typeface="Times New Roman" panose="02020603050405020304" pitchFamily="18" charset="0"/>
              </a:rPr>
              <a:t>Dudukcu</a:t>
            </a:r>
            <a:r>
              <a:rPr lang="en-IN" altLang="en-US" sz="2400" dirty="0">
                <a:latin typeface="Times New Roman" panose="02020603050405020304" pitchFamily="18" charset="0"/>
                <a:cs typeface="Times New Roman" panose="02020603050405020304" pitchFamily="18" charset="0"/>
              </a:rPr>
              <a:t>, Murat </a:t>
            </a:r>
            <a:r>
              <a:rPr lang="en-IN" altLang="en-US" sz="2400" dirty="0" err="1">
                <a:latin typeface="Times New Roman" panose="02020603050405020304" pitchFamily="18" charset="0"/>
                <a:cs typeface="Times New Roman" panose="02020603050405020304" pitchFamily="18" charset="0"/>
              </a:rPr>
              <a:t>Taskiran</a:t>
            </a:r>
            <a:r>
              <a:rPr lang="en-IN" altLang="en-US" sz="2400" dirty="0">
                <a:latin typeface="Times New Roman" panose="02020603050405020304" pitchFamily="18" charset="0"/>
                <a:cs typeface="Times New Roman" panose="02020603050405020304" pitchFamily="18" charset="0"/>
              </a:rPr>
              <a:t>, Tulay Yildirim, “</a:t>
            </a:r>
            <a:r>
              <a:rPr lang="en-IN" altLang="en-US" sz="2400" b="1" dirty="0">
                <a:solidFill>
                  <a:srgbClr val="0000CC"/>
                </a:solidFill>
                <a:latin typeface="Times New Roman" panose="02020603050405020304" pitchFamily="18" charset="0"/>
                <a:cs typeface="Times New Roman" panose="02020603050405020304" pitchFamily="18" charset="0"/>
              </a:rPr>
              <a:t>Blood glucose prediction with deep neural networks using weighted decision level fusion</a:t>
            </a:r>
            <a:r>
              <a:rPr lang="en-IN" altLang="en-US" sz="2400" dirty="0">
                <a:latin typeface="Times New Roman" panose="02020603050405020304" pitchFamily="18" charset="0"/>
                <a:cs typeface="Times New Roman" panose="02020603050405020304" pitchFamily="18" charset="0"/>
              </a:rPr>
              <a:t>”, biocybernetics and biomedical engineering 41 (2021) 1208– 1223.</a:t>
            </a:r>
          </a:p>
          <a:p>
            <a:pPr>
              <a:spcBef>
                <a:spcPct val="0"/>
              </a:spcBef>
              <a:tabLst>
                <a:tab pos="520700" algn="l"/>
              </a:tabLst>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9. </a:t>
            </a:r>
            <a:r>
              <a:rPr lang="en-IN" sz="2400" dirty="0" err="1">
                <a:latin typeface="Times New Roman" panose="02020603050405020304" pitchFamily="18" charset="0"/>
                <a:cs typeface="Times New Roman" panose="02020603050405020304" pitchFamily="18" charset="0"/>
              </a:rPr>
              <a:t>Gangani</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Dharmarathne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Thilini</a:t>
            </a:r>
            <a:r>
              <a:rPr lang="en-IN" sz="2400" dirty="0">
                <a:latin typeface="Times New Roman" panose="02020603050405020304" pitchFamily="18" charset="0"/>
                <a:cs typeface="Times New Roman" panose="02020603050405020304" pitchFamily="18" charset="0"/>
              </a:rPr>
              <a:t> N. Jayasinghe, </a:t>
            </a:r>
            <a:r>
              <a:rPr lang="en-IN" sz="2400" dirty="0" err="1">
                <a:latin typeface="Times New Roman" panose="02020603050405020304" pitchFamily="18" charset="0"/>
                <a:cs typeface="Times New Roman" panose="02020603050405020304" pitchFamily="18" charset="0"/>
              </a:rPr>
              <a:t>Madhusha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Bogahawaththa</a:t>
            </a:r>
            <a:r>
              <a:rPr lang="en-IN" sz="2400" dirty="0">
                <a:latin typeface="Times New Roman" panose="02020603050405020304" pitchFamily="18" charset="0"/>
                <a:cs typeface="Times New Roman" panose="02020603050405020304" pitchFamily="18" charset="0"/>
              </a:rPr>
              <a:t>, D.P.P. </a:t>
            </a:r>
            <a:r>
              <a:rPr lang="en-IN" sz="2400" dirty="0" err="1">
                <a:latin typeface="Times New Roman" panose="02020603050405020304" pitchFamily="18" charset="0"/>
                <a:cs typeface="Times New Roman" panose="02020603050405020304" pitchFamily="18" charset="0"/>
              </a:rPr>
              <a:t>Meddage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Upaka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Rathnayake</a:t>
            </a:r>
            <a:r>
              <a:rPr lang="en-IN" sz="2400" dirty="0">
                <a:latin typeface="Times New Roman" panose="02020603050405020304" pitchFamily="18" charset="0"/>
                <a:cs typeface="Times New Roman" panose="02020603050405020304" pitchFamily="18" charset="0"/>
              </a:rPr>
              <a:t>, “</a:t>
            </a:r>
            <a:r>
              <a:rPr lang="en-IN" sz="2400" b="1" dirty="0">
                <a:solidFill>
                  <a:srgbClr val="0000CC"/>
                </a:solidFill>
                <a:latin typeface="Times New Roman" panose="02020603050405020304" pitchFamily="18" charset="0"/>
                <a:cs typeface="Times New Roman" panose="02020603050405020304" pitchFamily="18" charset="0"/>
              </a:rPr>
              <a:t>A novel machine learning approach for diagnosing diabetes with a self-explainable interface</a:t>
            </a:r>
            <a:r>
              <a:rPr lang="en-IN" sz="2400" dirty="0">
                <a:latin typeface="Times New Roman" panose="02020603050405020304" pitchFamily="18" charset="0"/>
                <a:cs typeface="Times New Roman" panose="02020603050405020304" pitchFamily="18" charset="0"/>
              </a:rPr>
              <a:t>”, Healthcare Analysis, (2024)  100301.</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10. Sean </a:t>
            </a:r>
            <a:r>
              <a:rPr lang="en-IN" sz="2400" dirty="0" err="1">
                <a:latin typeface="Times New Roman" panose="02020603050405020304" pitchFamily="18" charset="0"/>
                <a:cs typeface="Times New Roman" panose="02020603050405020304" pitchFamily="18" charset="0"/>
              </a:rPr>
              <a:t>Pikulin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Irad</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Yehezkel</a:t>
            </a:r>
            <a:r>
              <a:rPr lang="en-IN" sz="2400" dirty="0">
                <a:latin typeface="Times New Roman" panose="02020603050405020304" pitchFamily="18" charset="0"/>
                <a:cs typeface="Times New Roman" panose="02020603050405020304" pitchFamily="18" charset="0"/>
              </a:rPr>
              <a:t>, Robert </a:t>
            </a:r>
            <a:r>
              <a:rPr lang="en-IN" sz="2400" dirty="0" err="1">
                <a:latin typeface="Times New Roman" panose="02020603050405020304" pitchFamily="18" charset="0"/>
                <a:cs typeface="Times New Roman" panose="02020603050405020304" pitchFamily="18" charset="0"/>
              </a:rPr>
              <a:t>Moskovitch</a:t>
            </a:r>
            <a:r>
              <a:rPr lang="en-IN" sz="2400" dirty="0">
                <a:latin typeface="Times New Roman" panose="02020603050405020304" pitchFamily="18" charset="0"/>
                <a:cs typeface="Times New Roman" panose="02020603050405020304" pitchFamily="18" charset="0"/>
              </a:rPr>
              <a:t>,“</a:t>
            </a:r>
            <a:r>
              <a:rPr lang="en-IN" sz="2400" b="1" dirty="0">
                <a:solidFill>
                  <a:srgbClr val="0000CC"/>
                </a:solidFill>
                <a:latin typeface="Times New Roman" panose="02020603050405020304" pitchFamily="18" charset="0"/>
                <a:cs typeface="Times New Roman" panose="02020603050405020304" pitchFamily="18" charset="0"/>
              </a:rPr>
              <a:t>Enhanced blood glucose levels prediction with a smartwatch</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PLoS</a:t>
            </a:r>
            <a:r>
              <a:rPr lang="en-IN" sz="2400" dirty="0">
                <a:latin typeface="Times New Roman" panose="02020603050405020304" pitchFamily="18" charset="0"/>
                <a:cs typeface="Times New Roman" panose="02020603050405020304" pitchFamily="18" charset="0"/>
              </a:rPr>
              <a:t> ONE 19(7) (2024).</a:t>
            </a:r>
            <a:endParaRPr lang="en-IN" sz="2200" dirty="0"/>
          </a:p>
          <a:p>
            <a:endParaRPr lang="en-IN" sz="2200" dirty="0"/>
          </a:p>
        </p:txBody>
      </p:sp>
    </p:spTree>
    <p:extLst>
      <p:ext uri="{BB962C8B-B14F-4D97-AF65-F5344CB8AC3E}">
        <p14:creationId xmlns:p14="http://schemas.microsoft.com/office/powerpoint/2010/main" val="288340588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8F6EB0E0-2077-36FC-68CB-6888262E3D8F}"/>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19F2F66D-ED66-F469-CEE5-A0A59FCCAA59}"/>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8FA958C9-DA45-02C8-48C7-80A5DC9E36C8}"/>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A4634C75-F5A5-4102-03F6-F62E27AC2E5B}"/>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0AEDD227-FBCB-DEB5-3B3C-B5CAD2A70382}"/>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106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6705AC9D-A779-FD6E-2CDC-B88997AB4C1D}"/>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DFF5443C-BAF1-6F44-C22C-0F760ABD90B4}"/>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9504A5A8-019E-F635-45D9-A5C16C3032A8}"/>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B9EC47D5-C311-8513-6953-10195A676E7C}"/>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3" name="Content Placeholder 4">
            <a:extLst>
              <a:ext uri="{FF2B5EF4-FFF2-40B4-BE49-F238E27FC236}">
                <a16:creationId xmlns:a16="http://schemas.microsoft.com/office/drawing/2014/main" id="{97D7FDD1-BB46-AAF4-B916-F00B6B4712CF}"/>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CE16F3C-6EF0-C459-2216-EF36312345FD}"/>
              </a:ext>
            </a:extLst>
          </p:cNvPr>
          <p:cNvSpPr txBox="1"/>
          <p:nvPr/>
        </p:nvSpPr>
        <p:spPr>
          <a:xfrm>
            <a:off x="650875" y="3272572"/>
            <a:ext cx="8093075" cy="1200329"/>
          </a:xfrm>
          <a:prstGeom prst="rect">
            <a:avLst/>
          </a:prstGeom>
          <a:noFill/>
        </p:spPr>
        <p:txBody>
          <a:bodyPr wrap="square" rtlCol="0">
            <a:spAutoFit/>
          </a:bodyPr>
          <a:lstStyle/>
          <a:p>
            <a:pPr algn="ctr">
              <a:spcBef>
                <a:spcPct val="0"/>
              </a:spcBef>
              <a:tabLst>
                <a:tab pos="520700" algn="l"/>
              </a:tabLst>
            </a:pPr>
            <a:r>
              <a:rPr lang="en-IN" sz="3600" dirty="0">
                <a:latin typeface="Times New Roman" panose="02020603050405020304" pitchFamily="18" charset="0"/>
                <a:cs typeface="Times New Roman" panose="02020603050405020304" pitchFamily="18" charset="0"/>
              </a:rPr>
              <a:t>THANK YOU</a:t>
            </a:r>
          </a:p>
          <a:p>
            <a:pPr algn="ctr">
              <a:spcBef>
                <a:spcPct val="0"/>
              </a:spcBef>
              <a:tabLst>
                <a:tab pos="520700" algn="l"/>
              </a:tabLst>
            </a:pPr>
            <a:endParaRPr lang="en-IN" sz="3600" dirty="0"/>
          </a:p>
        </p:txBody>
      </p:sp>
    </p:spTree>
    <p:extLst>
      <p:ext uri="{BB962C8B-B14F-4D97-AF65-F5344CB8AC3E}">
        <p14:creationId xmlns:p14="http://schemas.microsoft.com/office/powerpoint/2010/main" val="684559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11</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826657" y="961670"/>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i="0" u="none" strike="noStrike" cap="none" dirty="0">
                <a:solidFill>
                  <a:srgbClr val="00B050"/>
                </a:solidFill>
                <a:latin typeface="Times New Roman"/>
                <a:ea typeface="Times New Roman"/>
                <a:cs typeface="Times New Roman"/>
                <a:sym typeface="Times New Roman"/>
              </a:rPr>
              <a:t>2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Provides insights into physiological factors affecting blood glucose levels.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Improves prediction accuracy for T1DM patients through advanced modeling techniques.</a:t>
            </a:r>
          </a:p>
          <a:p>
            <a:endParaRPr lang="en-US" sz="2000"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Demerits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Requires extensive and high-quality physiological data for effective training.</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Deep learning models can be computationally intensive and complex.</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May face challenges in generalizing across diverse patient populations.</a:t>
            </a:r>
          </a:p>
        </p:txBody>
      </p:sp>
      <p:sp>
        <p:nvSpPr>
          <p:cNvPr id="3" name="Rectangle 2">
            <a:extLst>
              <a:ext uri="{FF2B5EF4-FFF2-40B4-BE49-F238E27FC236}">
                <a16:creationId xmlns:a16="http://schemas.microsoft.com/office/drawing/2014/main" id="{E68772FD-0BBD-119D-4058-8A408CC1D5DD}"/>
              </a:ext>
            </a:extLst>
          </p:cNvPr>
          <p:cNvSpPr/>
          <p:nvPr/>
        </p:nvSpPr>
        <p:spPr>
          <a:xfrm>
            <a:off x="238125" y="5697794"/>
            <a:ext cx="8649843" cy="523220"/>
          </a:xfrm>
          <a:prstGeom prst="rect">
            <a:avLst/>
          </a:prstGeom>
        </p:spPr>
        <p:txBody>
          <a:bodyPr wrap="square">
            <a:spAutoFit/>
          </a:bodyPr>
          <a:lstStyle/>
          <a:p>
            <a:pPr algn="just">
              <a:defRPr/>
            </a:pPr>
            <a:r>
              <a:rPr lang="en-IN" dirty="0">
                <a:solidFill>
                  <a:schemeClr val="accent6"/>
                </a:solidFill>
                <a:latin typeface="Times New Roman" panose="02020603050405020304" pitchFamily="18" charset="0"/>
                <a:cs typeface="Times New Roman" panose="02020603050405020304" pitchFamily="18" charset="0"/>
              </a:rPr>
              <a:t>Mario Munoz-</a:t>
            </a:r>
            <a:r>
              <a:rPr lang="en-IN" dirty="0" err="1">
                <a:solidFill>
                  <a:schemeClr val="accent6"/>
                </a:solidFill>
                <a:latin typeface="Times New Roman" panose="02020603050405020304" pitchFamily="18" charset="0"/>
                <a:cs typeface="Times New Roman" panose="02020603050405020304" pitchFamily="18" charset="0"/>
              </a:rPr>
              <a:t>Organero</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Deep physiological model for blood glucose prediction in T1DM patients</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Sensors 2020, 20,3896</a:t>
            </a:r>
            <a:r>
              <a:rPr lang="en-IN" dirty="0">
                <a:solidFill>
                  <a:schemeClr val="accent6"/>
                </a:solidFill>
                <a:latin typeface="Times New Roman" panose="02020603050405020304" pitchFamily="18" charset="0"/>
                <a:cs typeface="Times New Roman" panose="02020603050405020304" pitchFamily="18" charset="0"/>
              </a:rPr>
              <a:t>.</a:t>
            </a:r>
            <a:endParaRPr lang="en-US" dirty="0">
              <a:solidFill>
                <a:srgbClr val="0000CC"/>
              </a:solidFill>
              <a:cs typeface="Arial" charset="0"/>
            </a:endParaRPr>
          </a:p>
        </p:txBody>
      </p:sp>
    </p:spTree>
    <p:extLst>
      <p:ext uri="{BB962C8B-B14F-4D97-AF65-F5344CB8AC3E}">
        <p14:creationId xmlns:p14="http://schemas.microsoft.com/office/powerpoint/2010/main" val="3461664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12</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009168" y="759790"/>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dirty="0">
                <a:solidFill>
                  <a:srgbClr val="00B050"/>
                </a:solidFill>
                <a:latin typeface="Times New Roman"/>
                <a:ea typeface="Times New Roman"/>
                <a:cs typeface="Times New Roman"/>
                <a:sym typeface="Times New Roman"/>
              </a:rPr>
              <a:t>3</a:t>
            </a:r>
            <a:endParaRPr lang="en-US" sz="2800" b="1" i="0" u="none" strike="noStrike" cap="none" dirty="0">
              <a:solidFill>
                <a:srgbClr val="00B050"/>
              </a:solidFill>
              <a:latin typeface="Times New Roman"/>
              <a:ea typeface="Times New Roman"/>
              <a:cs typeface="Times New Roman"/>
              <a:sym typeface="Times New Roman"/>
            </a:endParaRP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71450" y="1399156"/>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dirty="0" err="1">
                <a:solidFill>
                  <a:srgbClr val="FF0000"/>
                </a:solidFill>
                <a:latin typeface="Times New Roman" panose="02020603050405020304" pitchFamily="18" charset="0"/>
                <a:cs typeface="Times New Roman" panose="02020603050405020304" pitchFamily="18" charset="0"/>
              </a:rPr>
              <a:t>Ganjar</a:t>
            </a:r>
            <a:r>
              <a:rPr lang="en-IN" sz="2000" dirty="0">
                <a:solidFill>
                  <a:srgbClr val="FF0000"/>
                </a:solidFill>
                <a:latin typeface="Times New Roman" panose="02020603050405020304" pitchFamily="18" charset="0"/>
                <a:cs typeface="Times New Roman" panose="02020603050405020304" pitchFamily="18" charset="0"/>
              </a:rPr>
              <a:t> </a:t>
            </a:r>
            <a:r>
              <a:rPr lang="en-IN" sz="2000" dirty="0" err="1">
                <a:solidFill>
                  <a:srgbClr val="FF0000"/>
                </a:solidFill>
                <a:latin typeface="Times New Roman" panose="02020603050405020304" pitchFamily="18" charset="0"/>
                <a:cs typeface="Times New Roman" panose="02020603050405020304" pitchFamily="18" charset="0"/>
              </a:rPr>
              <a:t>Alfian</a:t>
            </a:r>
            <a:r>
              <a:rPr lang="en-IN" sz="2000" dirty="0">
                <a:solidFill>
                  <a:srgbClr val="FF0000"/>
                </a:solidFill>
                <a:latin typeface="Times New Roman" panose="02020603050405020304" pitchFamily="18" charset="0"/>
                <a:cs typeface="Times New Roman" panose="02020603050405020304" pitchFamily="18" charset="0"/>
              </a:rPr>
              <a:t> </a:t>
            </a:r>
            <a:r>
              <a:rPr lang="en-IN" sz="2000" i="1" dirty="0">
                <a:solidFill>
                  <a:schemeClr val="tx1"/>
                </a:solidFill>
                <a:latin typeface="Times New Roman" panose="02020603050405020304" pitchFamily="18" charset="0"/>
                <a:cs typeface="Times New Roman" panose="02020603050405020304" pitchFamily="18" charset="0"/>
              </a:rPr>
              <a:t>et al</a:t>
            </a:r>
            <a:r>
              <a:rPr lang="en-IN" sz="2000" dirty="0">
                <a:solidFill>
                  <a:srgbClr val="FF0000"/>
                </a:solidFill>
                <a:latin typeface="Times New Roman" panose="02020603050405020304" pitchFamily="18" charset="0"/>
                <a:cs typeface="Times New Roman" panose="02020603050405020304" pitchFamily="18" charset="0"/>
              </a:rPr>
              <a:t>. (2021) </a:t>
            </a:r>
            <a:r>
              <a:rPr lang="en-IN" sz="2000" dirty="0">
                <a:latin typeface="Times New Roman" panose="02020603050405020304" pitchFamily="18" charset="0"/>
                <a:cs typeface="Times New Roman" panose="02020603050405020304" pitchFamily="18" charset="0"/>
              </a:rPr>
              <a:t>performed a study on </a:t>
            </a:r>
            <a:r>
              <a:rPr lang="en-IN" sz="2000" b="1" dirty="0">
                <a:latin typeface="Times New Roman" panose="02020603050405020304" pitchFamily="18" charset="0"/>
                <a:cs typeface="Times New Roman" panose="02020603050405020304" pitchFamily="18" charset="0"/>
              </a:rPr>
              <a:t>“Blood glucose prediction model for type 1 diabetes based on artificial neural network with time-domain features”</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Methodologies Adopted</a:t>
            </a:r>
            <a:r>
              <a:rPr lang="en-IN" sz="2000" dirty="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Data Collection</a:t>
            </a:r>
            <a:r>
              <a:rPr lang="en-IN" sz="2000" dirty="0">
                <a:latin typeface="Times New Roman" panose="02020603050405020304" pitchFamily="18" charset="0"/>
                <a:cs typeface="Times New Roman" panose="02020603050405020304" pitchFamily="18" charset="0"/>
              </a:rPr>
              <a:t>: Real-world blood glucose data from type 1 diabetes patients.</a:t>
            </a: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Feature Extraction</a:t>
            </a:r>
            <a:r>
              <a:rPr lang="en-IN" sz="2000" dirty="0">
                <a:latin typeface="Times New Roman" panose="02020603050405020304" pitchFamily="18" charset="0"/>
                <a:cs typeface="Times New Roman" panose="02020603050405020304" pitchFamily="18" charset="0"/>
              </a:rPr>
              <a:t>: Time-domain features such as glucose trends and patterns over time were extracted.</a:t>
            </a: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Model Development</a:t>
            </a:r>
            <a:r>
              <a:rPr lang="en-IN" sz="2000" dirty="0">
                <a:latin typeface="Times New Roman" panose="02020603050405020304" pitchFamily="18" charset="0"/>
                <a:cs typeface="Times New Roman" panose="02020603050405020304" pitchFamily="18" charset="0"/>
              </a:rPr>
              <a:t>: Artificial Neural Network (ANN) was used to develop the prediction model.</a:t>
            </a: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Evaluation</a:t>
            </a:r>
            <a:r>
              <a:rPr lang="en-IN" sz="2000" dirty="0">
                <a:latin typeface="Times New Roman" panose="02020603050405020304" pitchFamily="18" charset="0"/>
                <a:cs typeface="Times New Roman" panose="02020603050405020304" pitchFamily="18" charset="0"/>
              </a:rPr>
              <a:t>: Performance metrics included Mean Absolute Error (MAE) and Root Mean Squared Error (RMSE).</a:t>
            </a:r>
          </a:p>
          <a:p>
            <a:pPr algn="just">
              <a:spcBef>
                <a:spcPct val="0"/>
              </a:spcBef>
              <a:buFontTx/>
              <a:buNone/>
              <a:tabLst>
                <a:tab pos="520700" algn="l"/>
              </a:tabLst>
              <a:defRPr/>
            </a:pPr>
            <a:endParaRPr lang="en-IN" altLang="en-US" sz="22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C372A52D-660F-CB19-E334-EAF9405E97A2}"/>
              </a:ext>
            </a:extLst>
          </p:cNvPr>
          <p:cNvSpPr/>
          <p:nvPr/>
        </p:nvSpPr>
        <p:spPr>
          <a:xfrm>
            <a:off x="247077" y="5445728"/>
            <a:ext cx="8649843" cy="738664"/>
          </a:xfrm>
          <a:prstGeom prst="rect">
            <a:avLst/>
          </a:prstGeom>
        </p:spPr>
        <p:txBody>
          <a:bodyPr wrap="square">
            <a:spAutoFit/>
          </a:bodyPr>
          <a:lstStyle/>
          <a:p>
            <a:pPr algn="just">
              <a:defRPr/>
            </a:pPr>
            <a:r>
              <a:rPr lang="en-IN" dirty="0" err="1">
                <a:solidFill>
                  <a:schemeClr val="accent6"/>
                </a:solidFill>
                <a:latin typeface="Times New Roman" panose="02020603050405020304" pitchFamily="18" charset="0"/>
                <a:cs typeface="Times New Roman" panose="02020603050405020304" pitchFamily="18" charset="0"/>
              </a:rPr>
              <a:t>Ganjar</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Alfian</a:t>
            </a:r>
            <a:r>
              <a:rPr lang="en-IN" dirty="0">
                <a:solidFill>
                  <a:schemeClr val="accent6"/>
                </a:solidFill>
                <a:latin typeface="Times New Roman" panose="02020603050405020304" pitchFamily="18" charset="0"/>
                <a:cs typeface="Times New Roman" panose="02020603050405020304" pitchFamily="18" charset="0"/>
              </a:rPr>
              <a:t>, Muhammad </a:t>
            </a:r>
            <a:r>
              <a:rPr lang="en-IN" dirty="0" err="1">
                <a:solidFill>
                  <a:schemeClr val="accent6"/>
                </a:solidFill>
                <a:latin typeface="Times New Roman" panose="02020603050405020304" pitchFamily="18" charset="0"/>
                <a:cs typeface="Times New Roman" panose="02020603050405020304" pitchFamily="18" charset="0"/>
              </a:rPr>
              <a:t>Syafrudin</a:t>
            </a:r>
            <a:r>
              <a:rPr lang="en-IN" dirty="0">
                <a:solidFill>
                  <a:schemeClr val="accent6"/>
                </a:solidFill>
                <a:latin typeface="Times New Roman" panose="02020603050405020304" pitchFamily="18" charset="0"/>
                <a:cs typeface="Times New Roman" panose="02020603050405020304" pitchFamily="18" charset="0"/>
              </a:rPr>
              <a:t>, Muhammad </a:t>
            </a:r>
            <a:r>
              <a:rPr lang="en-IN" dirty="0" err="1">
                <a:solidFill>
                  <a:schemeClr val="accent6"/>
                </a:solidFill>
                <a:latin typeface="Times New Roman" panose="02020603050405020304" pitchFamily="18" charset="0"/>
                <a:cs typeface="Times New Roman" panose="02020603050405020304" pitchFamily="18" charset="0"/>
              </a:rPr>
              <a:t>Anshari</a:t>
            </a:r>
            <a:r>
              <a:rPr lang="en-IN" dirty="0">
                <a:solidFill>
                  <a:schemeClr val="accent6"/>
                </a:solidFill>
                <a:latin typeface="Times New Roman" panose="02020603050405020304" pitchFamily="18" charset="0"/>
                <a:cs typeface="Times New Roman" panose="02020603050405020304" pitchFamily="18" charset="0"/>
              </a:rPr>
              <a:t>, Filip Benes, </a:t>
            </a:r>
            <a:r>
              <a:rPr lang="en-IN" dirty="0" err="1">
                <a:solidFill>
                  <a:schemeClr val="accent6"/>
                </a:solidFill>
                <a:latin typeface="Times New Roman" panose="02020603050405020304" pitchFamily="18" charset="0"/>
                <a:cs typeface="Times New Roman" panose="02020603050405020304" pitchFamily="18" charset="0"/>
              </a:rPr>
              <a:t>Fransiskus</a:t>
            </a:r>
            <a:r>
              <a:rPr lang="en-IN" dirty="0">
                <a:solidFill>
                  <a:schemeClr val="accent6"/>
                </a:solidFill>
                <a:latin typeface="Times New Roman" panose="02020603050405020304" pitchFamily="18" charset="0"/>
                <a:cs typeface="Times New Roman" panose="02020603050405020304" pitchFamily="18" charset="0"/>
              </a:rPr>
              <a:t> Tatas Dwi </a:t>
            </a:r>
            <a:r>
              <a:rPr lang="en-IN" dirty="0" err="1">
                <a:solidFill>
                  <a:schemeClr val="accent6"/>
                </a:solidFill>
                <a:latin typeface="Times New Roman" panose="02020603050405020304" pitchFamily="18" charset="0"/>
                <a:cs typeface="Times New Roman" panose="02020603050405020304" pitchFamily="18" charset="0"/>
              </a:rPr>
              <a:t>Atmaji</a:t>
            </a:r>
            <a:r>
              <a:rPr lang="en-IN" dirty="0">
                <a:solidFill>
                  <a:schemeClr val="accent6"/>
                </a:solidFill>
                <a:latin typeface="Times New Roman" panose="02020603050405020304" pitchFamily="18" charset="0"/>
                <a:cs typeface="Times New Roman" panose="02020603050405020304" pitchFamily="18" charset="0"/>
              </a:rPr>
              <a:t>, Imam </a:t>
            </a:r>
            <a:r>
              <a:rPr lang="en-IN" dirty="0" err="1">
                <a:solidFill>
                  <a:schemeClr val="accent6"/>
                </a:solidFill>
                <a:latin typeface="Times New Roman" panose="02020603050405020304" pitchFamily="18" charset="0"/>
                <a:cs typeface="Times New Roman" panose="02020603050405020304" pitchFamily="18" charset="0"/>
              </a:rPr>
              <a:t>Fahrurrozi</a:t>
            </a:r>
            <a:r>
              <a:rPr lang="en-IN" dirty="0">
                <a:solidFill>
                  <a:schemeClr val="accent6"/>
                </a:solidFill>
                <a:latin typeface="Times New Roman" panose="02020603050405020304" pitchFamily="18" charset="0"/>
                <a:cs typeface="Times New Roman" panose="02020603050405020304" pitchFamily="18" charset="0"/>
              </a:rPr>
              <a:t>, Ahmad </a:t>
            </a:r>
            <a:r>
              <a:rPr lang="en-IN" dirty="0" err="1">
                <a:solidFill>
                  <a:schemeClr val="accent6"/>
                </a:solidFill>
                <a:latin typeface="Times New Roman" panose="02020603050405020304" pitchFamily="18" charset="0"/>
                <a:cs typeface="Times New Roman" panose="02020603050405020304" pitchFamily="18" charset="0"/>
              </a:rPr>
              <a:t>Fathan</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Hidayatullah</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Jongtae</a:t>
            </a:r>
            <a:r>
              <a:rPr lang="en-IN" dirty="0">
                <a:solidFill>
                  <a:schemeClr val="accent6"/>
                </a:solidFill>
                <a:latin typeface="Times New Roman" panose="02020603050405020304" pitchFamily="18" charset="0"/>
                <a:cs typeface="Times New Roman" panose="02020603050405020304" pitchFamily="18" charset="0"/>
              </a:rPr>
              <a:t> Rhee</a:t>
            </a:r>
            <a:r>
              <a:rPr lang="en-IN" b="1" dirty="0">
                <a:solidFill>
                  <a:schemeClr val="accent6"/>
                </a:solidFill>
                <a:latin typeface="Times New Roman" panose="02020603050405020304" pitchFamily="18" charset="0"/>
                <a:cs typeface="Times New Roman" panose="02020603050405020304" pitchFamily="18" charset="0"/>
              </a:rPr>
              <a:t>, “Blood glucose prediction model for type 1 diabetes based on artificial neural network with time-domain features</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Journal of Biomedical Informatics</a:t>
            </a:r>
            <a:r>
              <a:rPr lang="en-IN" dirty="0">
                <a:solidFill>
                  <a:schemeClr val="accent6"/>
                </a:solidFill>
                <a:latin typeface="Times New Roman" panose="02020603050405020304" pitchFamily="18" charset="0"/>
                <a:cs typeface="Times New Roman" panose="02020603050405020304" pitchFamily="18" charset="0"/>
              </a:rPr>
              <a:t>, 109 (2021) 103538.</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7154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13</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188607" y="950451"/>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a:t>
            </a:r>
            <a:r>
              <a:rPr lang="en-US" sz="2800" b="1" i="0" u="none" strike="noStrike" cap="none" dirty="0">
                <a:solidFill>
                  <a:srgbClr val="00B050"/>
                </a:solidFill>
                <a:latin typeface="Times New Roman"/>
                <a:ea typeface="Times New Roman"/>
                <a:cs typeface="Times New Roman"/>
                <a:sym typeface="Times New Roman"/>
              </a:rPr>
              <a:t>3</a:t>
            </a:r>
            <a:r>
              <a:rPr lang="en-US" sz="2800" b="1" dirty="0">
                <a:solidFill>
                  <a:srgbClr val="00B050"/>
                </a:solidFill>
                <a:latin typeface="Times New Roman"/>
                <a:ea typeface="Times New Roman"/>
                <a:cs typeface="Times New Roman"/>
                <a:sym typeface="Times New Roman"/>
              </a:rPr>
              <a:t> </a:t>
            </a:r>
            <a:r>
              <a:rPr lang="en-US" sz="2800" b="1" i="0" u="none" strike="noStrike" cap="none" dirty="0">
                <a:solidFill>
                  <a:srgbClr val="00B050"/>
                </a:solidFill>
                <a:latin typeface="Times New Roman"/>
                <a:ea typeface="Times New Roman"/>
                <a:cs typeface="Times New Roman"/>
                <a:sym typeface="Times New Roman"/>
              </a:rPr>
              <a:t>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FF0000"/>
                </a:solidFill>
                <a:latin typeface="Times New Roman" panose="02020603050405020304" pitchFamily="18" charset="0"/>
                <a:cs typeface="Times New Roman" panose="02020603050405020304" pitchFamily="18" charset="0"/>
              </a:rPr>
              <a:t>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Utilizes time-domain features for improved prediction accuracy.</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Effective in capturing glucose trends and patterns over time.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ANN model demonstrates robust performance in predictions.</a:t>
            </a:r>
          </a:p>
          <a:p>
            <a:r>
              <a:rPr lang="en-US" sz="2000" b="1" dirty="0">
                <a:solidFill>
                  <a:srgbClr val="FF0000"/>
                </a:solidFill>
                <a:latin typeface="Times New Roman" panose="02020603050405020304" pitchFamily="18" charset="0"/>
                <a:cs typeface="Times New Roman" panose="02020603050405020304" pitchFamily="18" charset="0"/>
              </a:rPr>
              <a:t>Demerits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Requires continuous and high-quality data for training.</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ANN models can be complex and resource-intensive.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 may not account for all variability in individual glucose responses.</a:t>
            </a:r>
          </a:p>
        </p:txBody>
      </p:sp>
      <p:sp>
        <p:nvSpPr>
          <p:cNvPr id="2" name="Rectangle 1">
            <a:extLst>
              <a:ext uri="{FF2B5EF4-FFF2-40B4-BE49-F238E27FC236}">
                <a16:creationId xmlns:a16="http://schemas.microsoft.com/office/drawing/2014/main" id="{E68772FD-0BBD-119D-4058-8A408CC1D5DD}"/>
              </a:ext>
            </a:extLst>
          </p:cNvPr>
          <p:cNvSpPr/>
          <p:nvPr/>
        </p:nvSpPr>
        <p:spPr>
          <a:xfrm>
            <a:off x="247077" y="5445728"/>
            <a:ext cx="8649843" cy="738664"/>
          </a:xfrm>
          <a:prstGeom prst="rect">
            <a:avLst/>
          </a:prstGeom>
        </p:spPr>
        <p:txBody>
          <a:bodyPr wrap="square">
            <a:spAutoFit/>
          </a:bodyPr>
          <a:lstStyle/>
          <a:p>
            <a:pPr algn="just">
              <a:defRPr/>
            </a:pPr>
            <a:r>
              <a:rPr lang="en-IN" dirty="0" err="1">
                <a:solidFill>
                  <a:schemeClr val="accent6"/>
                </a:solidFill>
                <a:latin typeface="Times New Roman" panose="02020603050405020304" pitchFamily="18" charset="0"/>
                <a:cs typeface="Times New Roman" panose="02020603050405020304" pitchFamily="18" charset="0"/>
              </a:rPr>
              <a:t>Ganjar</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Alfian</a:t>
            </a:r>
            <a:r>
              <a:rPr lang="en-IN" dirty="0">
                <a:solidFill>
                  <a:schemeClr val="accent6"/>
                </a:solidFill>
                <a:latin typeface="Times New Roman" panose="02020603050405020304" pitchFamily="18" charset="0"/>
                <a:cs typeface="Times New Roman" panose="02020603050405020304" pitchFamily="18" charset="0"/>
              </a:rPr>
              <a:t>, Muhammad </a:t>
            </a:r>
            <a:r>
              <a:rPr lang="en-IN" dirty="0" err="1">
                <a:solidFill>
                  <a:schemeClr val="accent6"/>
                </a:solidFill>
                <a:latin typeface="Times New Roman" panose="02020603050405020304" pitchFamily="18" charset="0"/>
                <a:cs typeface="Times New Roman" panose="02020603050405020304" pitchFamily="18" charset="0"/>
              </a:rPr>
              <a:t>Syafrudin</a:t>
            </a:r>
            <a:r>
              <a:rPr lang="en-IN" dirty="0">
                <a:solidFill>
                  <a:schemeClr val="accent6"/>
                </a:solidFill>
                <a:latin typeface="Times New Roman" panose="02020603050405020304" pitchFamily="18" charset="0"/>
                <a:cs typeface="Times New Roman" panose="02020603050405020304" pitchFamily="18" charset="0"/>
              </a:rPr>
              <a:t>, Muhammad </a:t>
            </a:r>
            <a:r>
              <a:rPr lang="en-IN" dirty="0" err="1">
                <a:solidFill>
                  <a:schemeClr val="accent6"/>
                </a:solidFill>
                <a:latin typeface="Times New Roman" panose="02020603050405020304" pitchFamily="18" charset="0"/>
                <a:cs typeface="Times New Roman" panose="02020603050405020304" pitchFamily="18" charset="0"/>
              </a:rPr>
              <a:t>Anshari</a:t>
            </a:r>
            <a:r>
              <a:rPr lang="en-IN" dirty="0">
                <a:solidFill>
                  <a:schemeClr val="accent6"/>
                </a:solidFill>
                <a:latin typeface="Times New Roman" panose="02020603050405020304" pitchFamily="18" charset="0"/>
                <a:cs typeface="Times New Roman" panose="02020603050405020304" pitchFamily="18" charset="0"/>
              </a:rPr>
              <a:t>, Filip Benes, </a:t>
            </a:r>
            <a:r>
              <a:rPr lang="en-IN" dirty="0" err="1">
                <a:solidFill>
                  <a:schemeClr val="accent6"/>
                </a:solidFill>
                <a:latin typeface="Times New Roman" panose="02020603050405020304" pitchFamily="18" charset="0"/>
                <a:cs typeface="Times New Roman" panose="02020603050405020304" pitchFamily="18" charset="0"/>
              </a:rPr>
              <a:t>Fransiskus</a:t>
            </a:r>
            <a:r>
              <a:rPr lang="en-IN" dirty="0">
                <a:solidFill>
                  <a:schemeClr val="accent6"/>
                </a:solidFill>
                <a:latin typeface="Times New Roman" panose="02020603050405020304" pitchFamily="18" charset="0"/>
                <a:cs typeface="Times New Roman" panose="02020603050405020304" pitchFamily="18" charset="0"/>
              </a:rPr>
              <a:t> Tatas Dwi </a:t>
            </a:r>
            <a:r>
              <a:rPr lang="en-IN" dirty="0" err="1">
                <a:solidFill>
                  <a:schemeClr val="accent6"/>
                </a:solidFill>
                <a:latin typeface="Times New Roman" panose="02020603050405020304" pitchFamily="18" charset="0"/>
                <a:cs typeface="Times New Roman" panose="02020603050405020304" pitchFamily="18" charset="0"/>
              </a:rPr>
              <a:t>Atmaji</a:t>
            </a:r>
            <a:r>
              <a:rPr lang="en-IN" dirty="0">
                <a:solidFill>
                  <a:schemeClr val="accent6"/>
                </a:solidFill>
                <a:latin typeface="Times New Roman" panose="02020603050405020304" pitchFamily="18" charset="0"/>
                <a:cs typeface="Times New Roman" panose="02020603050405020304" pitchFamily="18" charset="0"/>
              </a:rPr>
              <a:t>, Imam </a:t>
            </a:r>
            <a:r>
              <a:rPr lang="en-IN" dirty="0" err="1">
                <a:solidFill>
                  <a:schemeClr val="accent6"/>
                </a:solidFill>
                <a:latin typeface="Times New Roman" panose="02020603050405020304" pitchFamily="18" charset="0"/>
                <a:cs typeface="Times New Roman" panose="02020603050405020304" pitchFamily="18" charset="0"/>
              </a:rPr>
              <a:t>Fahrurrozi</a:t>
            </a:r>
            <a:r>
              <a:rPr lang="en-IN" dirty="0">
                <a:solidFill>
                  <a:schemeClr val="accent6"/>
                </a:solidFill>
                <a:latin typeface="Times New Roman" panose="02020603050405020304" pitchFamily="18" charset="0"/>
                <a:cs typeface="Times New Roman" panose="02020603050405020304" pitchFamily="18" charset="0"/>
              </a:rPr>
              <a:t>, Ahmad </a:t>
            </a:r>
            <a:r>
              <a:rPr lang="en-IN" dirty="0" err="1">
                <a:solidFill>
                  <a:schemeClr val="accent6"/>
                </a:solidFill>
                <a:latin typeface="Times New Roman" panose="02020603050405020304" pitchFamily="18" charset="0"/>
                <a:cs typeface="Times New Roman" panose="02020603050405020304" pitchFamily="18" charset="0"/>
              </a:rPr>
              <a:t>Fathan</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Hidayatullah</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Jongtae</a:t>
            </a:r>
            <a:r>
              <a:rPr lang="en-IN" dirty="0">
                <a:solidFill>
                  <a:schemeClr val="accent6"/>
                </a:solidFill>
                <a:latin typeface="Times New Roman" panose="02020603050405020304" pitchFamily="18" charset="0"/>
                <a:cs typeface="Times New Roman" panose="02020603050405020304" pitchFamily="18" charset="0"/>
              </a:rPr>
              <a:t> Rhee</a:t>
            </a:r>
            <a:r>
              <a:rPr lang="en-IN" b="1" dirty="0">
                <a:solidFill>
                  <a:schemeClr val="accent6"/>
                </a:solidFill>
                <a:latin typeface="Times New Roman" panose="02020603050405020304" pitchFamily="18" charset="0"/>
                <a:cs typeface="Times New Roman" panose="02020603050405020304" pitchFamily="18" charset="0"/>
              </a:rPr>
              <a:t>, “Blood glucose prediction model for type 1 diabetes based on artificial neural network with time-domain features</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Journal of Biomedical Informatics</a:t>
            </a:r>
            <a:r>
              <a:rPr lang="en-IN" dirty="0">
                <a:solidFill>
                  <a:schemeClr val="accent6"/>
                </a:solidFill>
                <a:latin typeface="Times New Roman" panose="02020603050405020304" pitchFamily="18" charset="0"/>
                <a:cs typeface="Times New Roman" panose="02020603050405020304" pitchFamily="18" charset="0"/>
              </a:rPr>
              <a:t>, 109 (2021) 103538</a:t>
            </a:r>
            <a:r>
              <a:rPr lang="en-IN" dirty="0">
                <a:latin typeface="Times New Roman" panose="02020603050405020304" pitchFamily="18" charset="0"/>
                <a:cs typeface="Times New Roman" panose="02020603050405020304" pitchFamily="18" charset="0"/>
              </a:rPr>
              <a:t>.</a:t>
            </a:r>
            <a:endParaRPr lang="en-US" dirty="0">
              <a:solidFill>
                <a:srgbClr val="0000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369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14</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176317" y="771073"/>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a:t>
            </a:r>
            <a:r>
              <a:rPr lang="en-US" sz="2800" b="1" i="0" u="none" strike="noStrike" cap="none" dirty="0">
                <a:solidFill>
                  <a:srgbClr val="00B050"/>
                </a:solidFill>
                <a:latin typeface="Times New Roman"/>
                <a:ea typeface="Times New Roman"/>
                <a:cs typeface="Times New Roman"/>
                <a:sym typeface="Times New Roman"/>
              </a:rPr>
              <a:t> 4</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71450" y="1399156"/>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dirty="0" err="1">
                <a:solidFill>
                  <a:srgbClr val="FF0000"/>
                </a:solidFill>
                <a:latin typeface="Times New Roman" panose="02020603050405020304" pitchFamily="18" charset="0"/>
                <a:cs typeface="Times New Roman" panose="02020603050405020304" pitchFamily="18" charset="0"/>
              </a:rPr>
              <a:t>Jobeda</a:t>
            </a:r>
            <a:r>
              <a:rPr lang="en-IN" sz="2000" dirty="0">
                <a:solidFill>
                  <a:srgbClr val="FF0000"/>
                </a:solidFill>
                <a:latin typeface="Times New Roman" panose="02020603050405020304" pitchFamily="18" charset="0"/>
                <a:cs typeface="Times New Roman" panose="02020603050405020304" pitchFamily="18" charset="0"/>
              </a:rPr>
              <a:t> Jamal Khanam &amp; Simon Y. Foo (2021) </a:t>
            </a:r>
            <a:r>
              <a:rPr lang="en-IN" sz="2000" dirty="0">
                <a:latin typeface="Times New Roman" panose="02020603050405020304" pitchFamily="18" charset="0"/>
                <a:cs typeface="Times New Roman" panose="02020603050405020304" pitchFamily="18" charset="0"/>
              </a:rPr>
              <a:t>conducted a study on </a:t>
            </a:r>
            <a:r>
              <a:rPr lang="en-IN" sz="2000" b="1" dirty="0">
                <a:latin typeface="Times New Roman" panose="02020603050405020304" pitchFamily="18" charset="0"/>
                <a:cs typeface="Times New Roman" panose="02020603050405020304" pitchFamily="18" charset="0"/>
              </a:rPr>
              <a:t>"A comparison of machine learning algorithms for diabetes prediction“</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Methodologies Adopted</a:t>
            </a:r>
            <a:r>
              <a:rPr lang="en-IN"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Compared various machine learning algorithms for predicting diabetes.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Evaluated the performance of each algorithm using standard metrics like accuracy, precision, and recall.</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Merits: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Provides a comprehensive comparison of different machine learning algorithms for diabetes prediction.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Helps identify the most effective algorithm based on performance metrics.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Offers insights into the strengths and weaknesses of various predictive models.</a:t>
            </a:r>
            <a:endParaRPr lang="en-IN" sz="2200" dirty="0"/>
          </a:p>
        </p:txBody>
      </p:sp>
      <p:sp>
        <p:nvSpPr>
          <p:cNvPr id="5" name="Rectangle 4">
            <a:extLst>
              <a:ext uri="{FF2B5EF4-FFF2-40B4-BE49-F238E27FC236}">
                <a16:creationId xmlns:a16="http://schemas.microsoft.com/office/drawing/2014/main" id="{64A33E25-A18F-42A3-B481-9A67DFA9DE4D}"/>
              </a:ext>
            </a:extLst>
          </p:cNvPr>
          <p:cNvSpPr/>
          <p:nvPr/>
        </p:nvSpPr>
        <p:spPr>
          <a:xfrm>
            <a:off x="238125" y="5697794"/>
            <a:ext cx="8649843" cy="523220"/>
          </a:xfrm>
          <a:prstGeom prst="rect">
            <a:avLst/>
          </a:prstGeom>
        </p:spPr>
        <p:txBody>
          <a:bodyPr wrap="square">
            <a:spAutoFit/>
          </a:bodyPr>
          <a:lstStyle/>
          <a:p>
            <a:pPr algn="just">
              <a:defRPr/>
            </a:pPr>
            <a:r>
              <a:rPr lang="en-US" dirty="0" err="1">
                <a:solidFill>
                  <a:schemeClr val="accent6"/>
                </a:solidFill>
                <a:latin typeface="Times New Roman" panose="02020603050405020304" pitchFamily="18" charset="0"/>
                <a:cs typeface="Times New Roman" panose="02020603050405020304" pitchFamily="18" charset="0"/>
              </a:rPr>
              <a:t>Jobeda</a:t>
            </a:r>
            <a:r>
              <a:rPr lang="en-US" dirty="0">
                <a:solidFill>
                  <a:schemeClr val="accent6"/>
                </a:solidFill>
                <a:latin typeface="Times New Roman" panose="02020603050405020304" pitchFamily="18" charset="0"/>
                <a:cs typeface="Times New Roman" panose="02020603050405020304" pitchFamily="18" charset="0"/>
              </a:rPr>
              <a:t> Jamal Khanam, Simon Y. Foo</a:t>
            </a:r>
            <a:r>
              <a:rPr lang="en-US" b="1" dirty="0">
                <a:solidFill>
                  <a:schemeClr val="accent6"/>
                </a:solidFill>
                <a:latin typeface="Times New Roman" panose="02020603050405020304" pitchFamily="18" charset="0"/>
                <a:cs typeface="Times New Roman" panose="02020603050405020304" pitchFamily="18" charset="0"/>
              </a:rPr>
              <a:t>,</a:t>
            </a:r>
            <a:r>
              <a:rPr lang="en-US" dirty="0">
                <a:solidFill>
                  <a:schemeClr val="accent6"/>
                </a:solidFill>
                <a:latin typeface="Times New Roman" panose="02020603050405020304" pitchFamily="18" charset="0"/>
                <a:cs typeface="Times New Roman" panose="02020603050405020304" pitchFamily="18" charset="0"/>
              </a:rPr>
              <a:t> “</a:t>
            </a:r>
            <a:r>
              <a:rPr lang="en-US" b="1" dirty="0">
                <a:solidFill>
                  <a:schemeClr val="accent6"/>
                </a:solidFill>
                <a:latin typeface="Times New Roman" panose="02020603050405020304" pitchFamily="18" charset="0"/>
                <a:cs typeface="Times New Roman" panose="02020603050405020304" pitchFamily="18" charset="0"/>
              </a:rPr>
              <a:t>A comparison of machine learning algorithms for diabetes prediction</a:t>
            </a:r>
            <a:r>
              <a:rPr lang="en-US" dirty="0">
                <a:solidFill>
                  <a:schemeClr val="accent6"/>
                </a:solidFill>
                <a:latin typeface="Times New Roman" panose="02020603050405020304" pitchFamily="18" charset="0"/>
                <a:cs typeface="Times New Roman" panose="02020603050405020304" pitchFamily="18" charset="0"/>
              </a:rPr>
              <a:t>”, </a:t>
            </a:r>
            <a:r>
              <a:rPr lang="en-US" i="1" dirty="0">
                <a:solidFill>
                  <a:schemeClr val="accent6"/>
                </a:solidFill>
                <a:latin typeface="Times New Roman" panose="02020603050405020304" pitchFamily="18" charset="0"/>
                <a:cs typeface="Times New Roman" panose="02020603050405020304" pitchFamily="18" charset="0"/>
              </a:rPr>
              <a:t>ICT Express 7 (2021) 432-439</a:t>
            </a:r>
            <a:r>
              <a:rPr lang="en-US" dirty="0">
                <a:solidFill>
                  <a:schemeClr val="accent6"/>
                </a:solidFill>
              </a:rPr>
              <a:t>.</a:t>
            </a:r>
            <a:endParaRPr lang="en-US" dirty="0">
              <a:solidFill>
                <a:schemeClr val="accent6"/>
              </a:solidFill>
              <a:cs typeface="Arial" charset="0"/>
            </a:endParaRPr>
          </a:p>
        </p:txBody>
      </p:sp>
    </p:spTree>
    <p:extLst>
      <p:ext uri="{BB962C8B-B14F-4D97-AF65-F5344CB8AC3E}">
        <p14:creationId xmlns:p14="http://schemas.microsoft.com/office/powerpoint/2010/main" val="2082092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363443" y="895103"/>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dirty="0">
                <a:solidFill>
                  <a:srgbClr val="00B050"/>
                </a:solidFill>
                <a:latin typeface="Times New Roman"/>
                <a:ea typeface="Times New Roman"/>
                <a:cs typeface="Times New Roman"/>
                <a:sym typeface="Times New Roman"/>
              </a:rPr>
              <a:t>4</a:t>
            </a:r>
            <a:r>
              <a:rPr lang="en-US" sz="2800" b="1" i="0" u="none" strike="noStrike" cap="none" dirty="0">
                <a:solidFill>
                  <a:srgbClr val="00B050"/>
                </a:solidFill>
                <a:latin typeface="Times New Roman"/>
                <a:ea typeface="Times New Roman"/>
                <a:cs typeface="Times New Roman"/>
                <a:sym typeface="Times New Roman"/>
              </a:rPr>
              <a:t>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FF0000"/>
                </a:solidFill>
                <a:latin typeface="Times New Roman" panose="02020603050405020304" pitchFamily="18" charset="0"/>
                <a:cs typeface="Times New Roman" panose="02020603050405020304" pitchFamily="18" charset="0"/>
              </a:rPr>
              <a:t>Demerits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Performance may vary depending on the quality and characteristics of the dataset used.</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study may not account for algorithm-specific tuning and optimization processes.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Requires substantial computational resources for evaluating multiple algorithms.</a:t>
            </a:r>
          </a:p>
        </p:txBody>
      </p:sp>
      <p:sp>
        <p:nvSpPr>
          <p:cNvPr id="3" name="Rectangle 2">
            <a:extLst>
              <a:ext uri="{FF2B5EF4-FFF2-40B4-BE49-F238E27FC236}">
                <a16:creationId xmlns:a16="http://schemas.microsoft.com/office/drawing/2014/main" id="{E68772FD-0BBD-119D-4058-8A408CC1D5DD}"/>
              </a:ext>
            </a:extLst>
          </p:cNvPr>
          <p:cNvSpPr/>
          <p:nvPr/>
        </p:nvSpPr>
        <p:spPr>
          <a:xfrm>
            <a:off x="247077" y="5709305"/>
            <a:ext cx="8649843" cy="523220"/>
          </a:xfrm>
          <a:prstGeom prst="rect">
            <a:avLst/>
          </a:prstGeom>
        </p:spPr>
        <p:txBody>
          <a:bodyPr wrap="square">
            <a:spAutoFit/>
          </a:bodyPr>
          <a:lstStyle/>
          <a:p>
            <a:pPr algn="just">
              <a:defRPr/>
            </a:pPr>
            <a:r>
              <a:rPr lang="en-US" dirty="0" err="1">
                <a:solidFill>
                  <a:schemeClr val="accent6"/>
                </a:solidFill>
                <a:latin typeface="Times New Roman" panose="02020603050405020304" pitchFamily="18" charset="0"/>
                <a:cs typeface="Times New Roman" panose="02020603050405020304" pitchFamily="18" charset="0"/>
              </a:rPr>
              <a:t>Jobeda</a:t>
            </a:r>
            <a:r>
              <a:rPr lang="en-US" dirty="0">
                <a:solidFill>
                  <a:schemeClr val="accent6"/>
                </a:solidFill>
                <a:latin typeface="Times New Roman" panose="02020603050405020304" pitchFamily="18" charset="0"/>
                <a:cs typeface="Times New Roman" panose="02020603050405020304" pitchFamily="18" charset="0"/>
              </a:rPr>
              <a:t> Jamal Khanam, Simon Y. Foo</a:t>
            </a:r>
            <a:r>
              <a:rPr lang="en-US" b="1" dirty="0">
                <a:solidFill>
                  <a:schemeClr val="accent6"/>
                </a:solidFill>
                <a:latin typeface="Times New Roman" panose="02020603050405020304" pitchFamily="18" charset="0"/>
                <a:cs typeface="Times New Roman" panose="02020603050405020304" pitchFamily="18" charset="0"/>
              </a:rPr>
              <a:t>,</a:t>
            </a:r>
            <a:r>
              <a:rPr lang="en-US" dirty="0">
                <a:solidFill>
                  <a:schemeClr val="accent6"/>
                </a:solidFill>
                <a:latin typeface="Times New Roman" panose="02020603050405020304" pitchFamily="18" charset="0"/>
                <a:cs typeface="Times New Roman" panose="02020603050405020304" pitchFamily="18" charset="0"/>
              </a:rPr>
              <a:t> “</a:t>
            </a:r>
            <a:r>
              <a:rPr lang="en-US" b="1" dirty="0">
                <a:solidFill>
                  <a:schemeClr val="accent6"/>
                </a:solidFill>
                <a:latin typeface="Times New Roman" panose="02020603050405020304" pitchFamily="18" charset="0"/>
                <a:cs typeface="Times New Roman" panose="02020603050405020304" pitchFamily="18" charset="0"/>
              </a:rPr>
              <a:t>A comparison of machine learning algorithms for diabetes prediction</a:t>
            </a:r>
            <a:r>
              <a:rPr lang="en-US" dirty="0">
                <a:solidFill>
                  <a:schemeClr val="accent6"/>
                </a:solidFill>
                <a:latin typeface="Times New Roman" panose="02020603050405020304" pitchFamily="18" charset="0"/>
                <a:cs typeface="Times New Roman" panose="02020603050405020304" pitchFamily="18" charset="0"/>
              </a:rPr>
              <a:t>”, </a:t>
            </a:r>
            <a:r>
              <a:rPr lang="en-US" i="1" dirty="0">
                <a:solidFill>
                  <a:schemeClr val="accent6"/>
                </a:solidFill>
                <a:latin typeface="Times New Roman" panose="02020603050405020304" pitchFamily="18" charset="0"/>
                <a:cs typeface="Times New Roman" panose="02020603050405020304" pitchFamily="18" charset="0"/>
              </a:rPr>
              <a:t>ICT Express 7 (2021) 432-439</a:t>
            </a:r>
            <a:r>
              <a:rPr lang="en-US" dirty="0">
                <a:solidFill>
                  <a:schemeClr val="accent6"/>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89631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176317" y="771073"/>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a:t>
            </a:r>
            <a:r>
              <a:rPr lang="en-US" sz="2800" b="1" i="0" u="none" strike="noStrike" cap="none" dirty="0">
                <a:solidFill>
                  <a:schemeClr val="accent1">
                    <a:lumMod val="75000"/>
                  </a:schemeClr>
                </a:solidFill>
                <a:latin typeface="Times New Roman"/>
                <a:ea typeface="Times New Roman"/>
                <a:cs typeface="Times New Roman"/>
                <a:sym typeface="Times New Roman"/>
              </a:rPr>
              <a:t> 5</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71450" y="1399155"/>
            <a:ext cx="8961438" cy="468777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defRPr/>
            </a:pPr>
            <a:r>
              <a:rPr lang="en-US" altLang="en-US" sz="2000" dirty="0" err="1">
                <a:solidFill>
                  <a:srgbClr val="FF0000"/>
                </a:solidFill>
                <a:latin typeface="Times New Roman" panose="02020603050405020304" pitchFamily="18" charset="0"/>
                <a:cs typeface="Times New Roman" panose="02020603050405020304" pitchFamily="18" charset="0"/>
              </a:rPr>
              <a:t>Wonju</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err="1">
                <a:solidFill>
                  <a:srgbClr val="FF0000"/>
                </a:solidFill>
                <a:latin typeface="Times New Roman" panose="02020603050405020304" pitchFamily="18" charset="0"/>
                <a:cs typeface="Times New Roman" panose="02020603050405020304" pitchFamily="18" charset="0"/>
              </a:rPr>
              <a:t>Seoa</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et al</a:t>
            </a: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FF0000"/>
                </a:solidFill>
                <a:latin typeface="Times New Roman" panose="02020603050405020304" pitchFamily="18" charset="0"/>
                <a:cs typeface="Times New Roman" panose="02020603050405020304" pitchFamily="18" charset="0"/>
              </a:rPr>
              <a:t>(2021) </a:t>
            </a:r>
            <a:r>
              <a:rPr lang="en-US" altLang="en-US" sz="2000" dirty="0">
                <a:latin typeface="Times New Roman" panose="02020603050405020304" pitchFamily="18" charset="0"/>
                <a:cs typeface="Times New Roman" panose="02020603050405020304" pitchFamily="18" charset="0"/>
              </a:rPr>
              <a:t>performed a study on “</a:t>
            </a:r>
            <a:r>
              <a:rPr lang="en-US" altLang="en-US" sz="2000" b="1" dirty="0">
                <a:latin typeface="Times New Roman" panose="02020603050405020304" pitchFamily="18" charset="0"/>
                <a:cs typeface="Times New Roman" panose="02020603050405020304" pitchFamily="18" charset="0"/>
              </a:rPr>
              <a:t>A personalized blood glucose level prediction model with a fine-tuning strategy: A proof-of-concept study”</a:t>
            </a:r>
          </a:p>
          <a:p>
            <a:pPr algn="just">
              <a:spcBef>
                <a:spcPct val="0"/>
              </a:spcBef>
              <a:defRPr/>
            </a:pPr>
            <a:endParaRPr lang="en-US" altLang="en-US" sz="2000"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Methodologies Adopted</a:t>
            </a:r>
            <a:r>
              <a:rPr lang="en-US" sz="2000" dirty="0">
                <a:solidFill>
                  <a:srgbClr val="FF0000"/>
                </a:solidFill>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Collection</a:t>
            </a:r>
            <a:r>
              <a:rPr lang="en-US" sz="2000" dirty="0">
                <a:latin typeface="Times New Roman" panose="02020603050405020304" pitchFamily="18" charset="0"/>
                <a:cs typeface="Times New Roman" panose="02020603050405020304" pitchFamily="18" charset="0"/>
              </a:rPr>
              <a:t>: Real-world CGM data, contextual info (meal intake, physical activity, insulin dosage).</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Model Development</a:t>
            </a:r>
            <a:r>
              <a:rPr lang="en-US" sz="2000" dirty="0">
                <a:latin typeface="Times New Roman" panose="02020603050405020304" pitchFamily="18" charset="0"/>
                <a:cs typeface="Times New Roman" panose="02020603050405020304" pitchFamily="18" charset="0"/>
              </a:rPr>
              <a:t>: Initial training on a generic dataset using regression models and neural networks.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Fine-Tuning Strategy</a:t>
            </a:r>
            <a:r>
              <a:rPr lang="en-US" sz="2000" dirty="0">
                <a:latin typeface="Times New Roman" panose="02020603050405020304" pitchFamily="18" charset="0"/>
                <a:cs typeface="Times New Roman" panose="02020603050405020304" pitchFamily="18" charset="0"/>
              </a:rPr>
              <a:t>: Transfer learning for personalization, custom loss function for glucose response variability.</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Evaluation</a:t>
            </a:r>
            <a:r>
              <a:rPr lang="en-US" sz="2000" dirty="0">
                <a:latin typeface="Times New Roman" panose="02020603050405020304" pitchFamily="18" charset="0"/>
                <a:cs typeface="Times New Roman" panose="02020603050405020304" pitchFamily="18" charset="0"/>
              </a:rPr>
              <a:t>: Metrics (MAE, RMSE), comparative analysis with baseline models.</a:t>
            </a:r>
          </a:p>
          <a:p>
            <a:pPr algn="just">
              <a:spcBef>
                <a:spcPct val="0"/>
              </a:spcBef>
              <a:defRPr/>
            </a:pPr>
            <a:endParaRPr lang="en-IN" altLang="en-US" sz="22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1D95AAF-86A7-3796-8190-CEEF464E563E}"/>
              </a:ext>
            </a:extLst>
          </p:cNvPr>
          <p:cNvSpPr/>
          <p:nvPr/>
        </p:nvSpPr>
        <p:spPr>
          <a:xfrm>
            <a:off x="238125" y="5697794"/>
            <a:ext cx="8649843" cy="738187"/>
          </a:xfrm>
          <a:prstGeom prst="rect">
            <a:avLst/>
          </a:prstGeom>
        </p:spPr>
        <p:txBody>
          <a:bodyPr wrap="square">
            <a:spAutoFit/>
          </a:bodyPr>
          <a:lstStyle/>
          <a:p>
            <a:pPr algn="just">
              <a:defRPr/>
            </a:pPr>
            <a:r>
              <a:rPr lang="en-IN" dirty="0" err="1">
                <a:solidFill>
                  <a:schemeClr val="accent6"/>
                </a:solidFill>
                <a:latin typeface="Times New Roman" panose="02020603050405020304" pitchFamily="18" charset="0"/>
                <a:cs typeface="Times New Roman" panose="02020603050405020304" pitchFamily="18" charset="0"/>
              </a:rPr>
              <a:t>Wonju</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Seoa</a:t>
            </a:r>
            <a:r>
              <a:rPr lang="en-IN" dirty="0">
                <a:solidFill>
                  <a:schemeClr val="accent6"/>
                </a:solidFill>
                <a:latin typeface="Times New Roman" panose="02020603050405020304" pitchFamily="18" charset="0"/>
                <a:cs typeface="Times New Roman" panose="02020603050405020304" pitchFamily="18" charset="0"/>
              </a:rPr>
              <a:t>, Sung-</a:t>
            </a:r>
            <a:r>
              <a:rPr lang="en-IN" dirty="0" err="1">
                <a:solidFill>
                  <a:schemeClr val="accent6"/>
                </a:solidFill>
                <a:latin typeface="Times New Roman" panose="02020603050405020304" pitchFamily="18" charset="0"/>
                <a:cs typeface="Times New Roman" panose="02020603050405020304" pitchFamily="18" charset="0"/>
              </a:rPr>
              <a:t>Woon</a:t>
            </a:r>
            <a:r>
              <a:rPr lang="en-IN" dirty="0">
                <a:solidFill>
                  <a:schemeClr val="accent6"/>
                </a:solidFill>
                <a:latin typeface="Times New Roman" panose="02020603050405020304" pitchFamily="18" charset="0"/>
                <a:cs typeface="Times New Roman" panose="02020603050405020304" pitchFamily="18" charset="0"/>
              </a:rPr>
              <a:t> Park, </a:t>
            </a:r>
            <a:r>
              <a:rPr lang="en-IN" dirty="0" err="1">
                <a:solidFill>
                  <a:schemeClr val="accent6"/>
                </a:solidFill>
                <a:latin typeface="Times New Roman" panose="02020603050405020304" pitchFamily="18" charset="0"/>
                <a:cs typeface="Times New Roman" panose="02020603050405020304" pitchFamily="18" charset="0"/>
              </a:rPr>
              <a:t>Namho</a:t>
            </a:r>
            <a:r>
              <a:rPr lang="en-IN" dirty="0">
                <a:solidFill>
                  <a:schemeClr val="accent6"/>
                </a:solidFill>
                <a:latin typeface="Times New Roman" panose="02020603050405020304" pitchFamily="18" charset="0"/>
                <a:cs typeface="Times New Roman" panose="02020603050405020304" pitchFamily="18" charset="0"/>
              </a:rPr>
              <a:t> Kima, Sang-Man </a:t>
            </a:r>
            <a:r>
              <a:rPr lang="en-IN" dirty="0" err="1">
                <a:solidFill>
                  <a:schemeClr val="accent6"/>
                </a:solidFill>
                <a:latin typeface="Times New Roman" panose="02020603050405020304" pitchFamily="18" charset="0"/>
                <a:cs typeface="Times New Roman" panose="02020603050405020304" pitchFamily="18" charset="0"/>
              </a:rPr>
              <a:t>Jinc</a:t>
            </a:r>
            <a:r>
              <a:rPr lang="en-IN" dirty="0">
                <a:solidFill>
                  <a:schemeClr val="accent6"/>
                </a:solidFill>
                <a:latin typeface="Times New Roman" panose="02020603050405020304" pitchFamily="18" charset="0"/>
                <a:cs typeface="Times New Roman" panose="02020603050405020304" pitchFamily="18" charset="0"/>
              </a:rPr>
              <a:t>, Sung-Min Parka</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A personalized blood glucose level prediction model with a fine-tuning strategy: A proof-of-concept study</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Computer Methods and Programs in Biomedicine</a:t>
            </a:r>
            <a:r>
              <a:rPr lang="en-IN" dirty="0">
                <a:solidFill>
                  <a:schemeClr val="accent6"/>
                </a:solidFill>
                <a:latin typeface="Times New Roman" panose="02020603050405020304" pitchFamily="18" charset="0"/>
                <a:cs typeface="Times New Roman" panose="02020603050405020304" pitchFamily="18" charset="0"/>
              </a:rPr>
              <a:t>, 211 (2021) 106424.</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6119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349708" y="1003949"/>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dirty="0">
                <a:solidFill>
                  <a:srgbClr val="00B050"/>
                </a:solidFill>
                <a:latin typeface="Times New Roman"/>
                <a:ea typeface="Times New Roman"/>
                <a:cs typeface="Times New Roman"/>
                <a:sym typeface="Times New Roman"/>
              </a:rPr>
              <a:t>5</a:t>
            </a:r>
            <a:r>
              <a:rPr lang="en-US" sz="2800" b="1" i="0" u="none" strike="noStrike" cap="none" dirty="0">
                <a:solidFill>
                  <a:srgbClr val="00B050"/>
                </a:solidFill>
                <a:latin typeface="Times New Roman"/>
                <a:ea typeface="Times New Roman"/>
                <a:cs typeface="Times New Roman"/>
                <a:sym typeface="Times New Roman"/>
              </a:rPr>
              <a:t> Contd.. </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FF0000"/>
                </a:solidFill>
                <a:latin typeface="Times New Roman" panose="02020603050405020304" pitchFamily="18" charset="0"/>
                <a:cs typeface="Times New Roman" panose="02020603050405020304" pitchFamily="18" charset="0"/>
              </a:rPr>
              <a:t>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Improved prediction accuracy through personalized fine-tuning.</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Tailored to individual patient data.</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Incorporates meal intake, physical activity, and insulin dosage for more relevant predictions.</a:t>
            </a:r>
          </a:p>
          <a:p>
            <a:r>
              <a:rPr lang="en-US" sz="2000" b="1" dirty="0">
                <a:solidFill>
                  <a:srgbClr val="FF0000"/>
                </a:solidFill>
                <a:latin typeface="Times New Roman" panose="02020603050405020304" pitchFamily="18" charset="0"/>
                <a:cs typeface="Times New Roman" panose="02020603050405020304" pitchFamily="18" charset="0"/>
              </a:rPr>
              <a:t>Demerits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Needs extensive and continuous data collection from patients.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Advanced machine learning techniques increase model complexity.</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May not perform well without sufficient patient-specific data</a:t>
            </a:r>
          </a:p>
        </p:txBody>
      </p:sp>
      <p:sp>
        <p:nvSpPr>
          <p:cNvPr id="3" name="Rectangle 2">
            <a:extLst>
              <a:ext uri="{FF2B5EF4-FFF2-40B4-BE49-F238E27FC236}">
                <a16:creationId xmlns:a16="http://schemas.microsoft.com/office/drawing/2014/main" id="{E68772FD-0BBD-119D-4058-8A408CC1D5DD}"/>
              </a:ext>
            </a:extLst>
          </p:cNvPr>
          <p:cNvSpPr/>
          <p:nvPr/>
        </p:nvSpPr>
        <p:spPr>
          <a:xfrm>
            <a:off x="238125" y="5697794"/>
            <a:ext cx="8649843" cy="738187"/>
          </a:xfrm>
          <a:prstGeom prst="rect">
            <a:avLst/>
          </a:prstGeom>
        </p:spPr>
        <p:txBody>
          <a:bodyPr wrap="square">
            <a:spAutoFit/>
          </a:bodyPr>
          <a:lstStyle/>
          <a:p>
            <a:pPr algn="just">
              <a:defRPr/>
            </a:pPr>
            <a:r>
              <a:rPr lang="en-IN" dirty="0" err="1">
                <a:solidFill>
                  <a:schemeClr val="accent6"/>
                </a:solidFill>
                <a:latin typeface="Times New Roman" panose="02020603050405020304" pitchFamily="18" charset="0"/>
                <a:cs typeface="Times New Roman" panose="02020603050405020304" pitchFamily="18" charset="0"/>
              </a:rPr>
              <a:t>Wonju</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Seoa</a:t>
            </a:r>
            <a:r>
              <a:rPr lang="en-IN" dirty="0">
                <a:solidFill>
                  <a:schemeClr val="accent6"/>
                </a:solidFill>
                <a:latin typeface="Times New Roman" panose="02020603050405020304" pitchFamily="18" charset="0"/>
                <a:cs typeface="Times New Roman" panose="02020603050405020304" pitchFamily="18" charset="0"/>
              </a:rPr>
              <a:t>, Sung-</a:t>
            </a:r>
            <a:r>
              <a:rPr lang="en-IN" dirty="0" err="1">
                <a:solidFill>
                  <a:schemeClr val="accent6"/>
                </a:solidFill>
                <a:latin typeface="Times New Roman" panose="02020603050405020304" pitchFamily="18" charset="0"/>
                <a:cs typeface="Times New Roman" panose="02020603050405020304" pitchFamily="18" charset="0"/>
              </a:rPr>
              <a:t>Woon</a:t>
            </a:r>
            <a:r>
              <a:rPr lang="en-IN" dirty="0">
                <a:solidFill>
                  <a:schemeClr val="accent6"/>
                </a:solidFill>
                <a:latin typeface="Times New Roman" panose="02020603050405020304" pitchFamily="18" charset="0"/>
                <a:cs typeface="Times New Roman" panose="02020603050405020304" pitchFamily="18" charset="0"/>
              </a:rPr>
              <a:t> Park, </a:t>
            </a:r>
            <a:r>
              <a:rPr lang="en-IN" dirty="0" err="1">
                <a:solidFill>
                  <a:schemeClr val="accent6"/>
                </a:solidFill>
                <a:latin typeface="Times New Roman" panose="02020603050405020304" pitchFamily="18" charset="0"/>
                <a:cs typeface="Times New Roman" panose="02020603050405020304" pitchFamily="18" charset="0"/>
              </a:rPr>
              <a:t>Namho</a:t>
            </a:r>
            <a:r>
              <a:rPr lang="en-IN" dirty="0">
                <a:solidFill>
                  <a:schemeClr val="accent6"/>
                </a:solidFill>
                <a:latin typeface="Times New Roman" panose="02020603050405020304" pitchFamily="18" charset="0"/>
                <a:cs typeface="Times New Roman" panose="02020603050405020304" pitchFamily="18" charset="0"/>
              </a:rPr>
              <a:t> Kima, Sang-Man </a:t>
            </a:r>
            <a:r>
              <a:rPr lang="en-IN" dirty="0" err="1">
                <a:solidFill>
                  <a:schemeClr val="accent6"/>
                </a:solidFill>
                <a:latin typeface="Times New Roman" panose="02020603050405020304" pitchFamily="18" charset="0"/>
                <a:cs typeface="Times New Roman" panose="02020603050405020304" pitchFamily="18" charset="0"/>
              </a:rPr>
              <a:t>Jinc</a:t>
            </a:r>
            <a:r>
              <a:rPr lang="en-IN" dirty="0">
                <a:solidFill>
                  <a:schemeClr val="accent6"/>
                </a:solidFill>
                <a:latin typeface="Times New Roman" panose="02020603050405020304" pitchFamily="18" charset="0"/>
                <a:cs typeface="Times New Roman" panose="02020603050405020304" pitchFamily="18" charset="0"/>
              </a:rPr>
              <a:t>, Sung-Min Parka</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A personalized blood glucose level prediction model with a fine-tuning strategy: A proof-of-concept study</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Computer Methods and Programs in Biomedicine</a:t>
            </a:r>
            <a:r>
              <a:rPr lang="en-IN" dirty="0">
                <a:solidFill>
                  <a:schemeClr val="accent6"/>
                </a:solidFill>
                <a:latin typeface="Times New Roman" panose="02020603050405020304" pitchFamily="18" charset="0"/>
                <a:cs typeface="Times New Roman" panose="02020603050405020304" pitchFamily="18" charset="0"/>
              </a:rPr>
              <a:t>, 211 (2021) 106424</a:t>
            </a:r>
            <a:r>
              <a:rPr lang="en-IN" dirty="0">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468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614255" y="762000"/>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a:t>
            </a:r>
            <a:r>
              <a:rPr lang="en-US" sz="2800" b="1" i="0" u="none" strike="noStrike" cap="none" dirty="0">
                <a:solidFill>
                  <a:srgbClr val="00B050"/>
                </a:solidFill>
                <a:latin typeface="Times New Roman"/>
                <a:ea typeface="Times New Roman"/>
                <a:cs typeface="Times New Roman"/>
                <a:sym typeface="Times New Roman"/>
              </a:rPr>
              <a:t> 6</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71450" y="1399156"/>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dirty="0">
                <a:solidFill>
                  <a:srgbClr val="FF0000"/>
                </a:solidFill>
                <a:latin typeface="Times New Roman" panose="02020603050405020304" pitchFamily="18" charset="0"/>
                <a:cs typeface="Times New Roman" panose="02020603050405020304" pitchFamily="18" charset="0"/>
              </a:rPr>
              <a:t>Hatice </a:t>
            </a:r>
            <a:r>
              <a:rPr lang="en-IN" sz="2000" dirty="0" err="1">
                <a:solidFill>
                  <a:srgbClr val="FF0000"/>
                </a:solidFill>
                <a:latin typeface="Times New Roman" panose="02020603050405020304" pitchFamily="18" charset="0"/>
                <a:cs typeface="Times New Roman" panose="02020603050405020304" pitchFamily="18" charset="0"/>
              </a:rPr>
              <a:t>Vildan</a:t>
            </a:r>
            <a:r>
              <a:rPr lang="en-IN" sz="2000" dirty="0">
                <a:solidFill>
                  <a:srgbClr val="FF0000"/>
                </a:solidFill>
                <a:latin typeface="Times New Roman" panose="02020603050405020304" pitchFamily="18" charset="0"/>
                <a:cs typeface="Times New Roman" panose="02020603050405020304" pitchFamily="18" charset="0"/>
              </a:rPr>
              <a:t> </a:t>
            </a:r>
            <a:r>
              <a:rPr lang="en-IN" sz="2000" dirty="0" err="1">
                <a:solidFill>
                  <a:srgbClr val="FF0000"/>
                </a:solidFill>
                <a:latin typeface="Times New Roman" panose="02020603050405020304" pitchFamily="18" charset="0"/>
                <a:cs typeface="Times New Roman" panose="02020603050405020304" pitchFamily="18" charset="0"/>
              </a:rPr>
              <a:t>Dudukcu</a:t>
            </a:r>
            <a:r>
              <a:rPr lang="en-IN" sz="2000" dirty="0">
                <a:solidFill>
                  <a:srgbClr val="FF0000"/>
                </a:solidFill>
                <a:latin typeface="Times New Roman" panose="02020603050405020304" pitchFamily="18" charset="0"/>
                <a:cs typeface="Times New Roman" panose="02020603050405020304" pitchFamily="18" charset="0"/>
              </a:rPr>
              <a:t> </a:t>
            </a:r>
            <a:r>
              <a:rPr lang="en-IN" sz="2000" i="1" dirty="0">
                <a:solidFill>
                  <a:schemeClr val="tx1"/>
                </a:solidFill>
                <a:latin typeface="Times New Roman" panose="02020603050405020304" pitchFamily="18" charset="0"/>
                <a:cs typeface="Times New Roman" panose="02020603050405020304" pitchFamily="18" charset="0"/>
              </a:rPr>
              <a:t>et al</a:t>
            </a:r>
            <a:r>
              <a:rPr lang="en-IN" sz="2000" dirty="0">
                <a:solidFill>
                  <a:srgbClr val="FF0000"/>
                </a:solidFill>
                <a:latin typeface="Times New Roman" panose="02020603050405020304" pitchFamily="18" charset="0"/>
                <a:cs typeface="Times New Roman" panose="02020603050405020304" pitchFamily="18" charset="0"/>
              </a:rPr>
              <a:t>. (2021) </a:t>
            </a:r>
            <a:r>
              <a:rPr lang="en-IN" sz="2000" dirty="0">
                <a:latin typeface="Times New Roman" panose="02020603050405020304" pitchFamily="18" charset="0"/>
                <a:cs typeface="Times New Roman" panose="02020603050405020304" pitchFamily="18" charset="0"/>
              </a:rPr>
              <a:t>performed a study on</a:t>
            </a:r>
            <a:r>
              <a:rPr lang="en-IN" sz="2000" b="1" dirty="0">
                <a:latin typeface="Times New Roman" panose="02020603050405020304" pitchFamily="18" charset="0"/>
                <a:cs typeface="Times New Roman" panose="02020603050405020304" pitchFamily="18" charset="0"/>
              </a:rPr>
              <a:t> "Blood glucose prediction with deep neural networks using weighted decision level fusion“</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Methodologies Adopted</a:t>
            </a:r>
            <a:r>
              <a:rPr lang="en-IN"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Utilized deep neural networks combined with weighted decision level fusion to predict blood glucose levels.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Integrated multiple prediction models and applied fusion techniques to improve accuracy and robustness.</a:t>
            </a:r>
          </a:p>
          <a:p>
            <a:endParaRPr lang="en-IN" sz="2000"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Enhances prediction accuracy by combining multiple models through weighted decision level fusion.</a:t>
            </a:r>
          </a:p>
          <a:p>
            <a:endParaRPr lang="en-IN" sz="2200" dirty="0"/>
          </a:p>
        </p:txBody>
      </p:sp>
      <p:sp>
        <p:nvSpPr>
          <p:cNvPr id="3" name="Rectangle 2">
            <a:extLst>
              <a:ext uri="{FF2B5EF4-FFF2-40B4-BE49-F238E27FC236}">
                <a16:creationId xmlns:a16="http://schemas.microsoft.com/office/drawing/2014/main" id="{42059544-DB68-DFA3-AF30-83BB7E5312FE}"/>
              </a:ext>
            </a:extLst>
          </p:cNvPr>
          <p:cNvSpPr/>
          <p:nvPr/>
        </p:nvSpPr>
        <p:spPr>
          <a:xfrm>
            <a:off x="238125" y="5697794"/>
            <a:ext cx="8649843" cy="523220"/>
          </a:xfrm>
          <a:prstGeom prst="rect">
            <a:avLst/>
          </a:prstGeom>
        </p:spPr>
        <p:txBody>
          <a:bodyPr wrap="square">
            <a:spAutoFit/>
          </a:bodyPr>
          <a:lstStyle/>
          <a:p>
            <a:pPr algn="just">
              <a:defRPr/>
            </a:pPr>
            <a:r>
              <a:rPr lang="en-IN" dirty="0">
                <a:solidFill>
                  <a:schemeClr val="accent6"/>
                </a:solidFill>
                <a:latin typeface="Times New Roman" panose="02020603050405020304" pitchFamily="18" charset="0"/>
                <a:cs typeface="Times New Roman" panose="02020603050405020304" pitchFamily="18" charset="0"/>
              </a:rPr>
              <a:t>Hatice </a:t>
            </a:r>
            <a:r>
              <a:rPr lang="en-IN" dirty="0" err="1">
                <a:solidFill>
                  <a:schemeClr val="accent6"/>
                </a:solidFill>
                <a:latin typeface="Times New Roman" panose="02020603050405020304" pitchFamily="18" charset="0"/>
                <a:cs typeface="Times New Roman" panose="02020603050405020304" pitchFamily="18" charset="0"/>
              </a:rPr>
              <a:t>Vildan</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Dudukcu</a:t>
            </a:r>
            <a:r>
              <a:rPr lang="en-IN" dirty="0">
                <a:solidFill>
                  <a:schemeClr val="accent6"/>
                </a:solidFill>
                <a:latin typeface="Times New Roman" panose="02020603050405020304" pitchFamily="18" charset="0"/>
                <a:cs typeface="Times New Roman" panose="02020603050405020304" pitchFamily="18" charset="0"/>
              </a:rPr>
              <a:t>, Murat </a:t>
            </a:r>
            <a:r>
              <a:rPr lang="en-IN" dirty="0" err="1">
                <a:solidFill>
                  <a:schemeClr val="accent6"/>
                </a:solidFill>
                <a:latin typeface="Times New Roman" panose="02020603050405020304" pitchFamily="18" charset="0"/>
                <a:cs typeface="Times New Roman" panose="02020603050405020304" pitchFamily="18" charset="0"/>
              </a:rPr>
              <a:t>Taskiran</a:t>
            </a:r>
            <a:r>
              <a:rPr lang="en-IN" dirty="0">
                <a:solidFill>
                  <a:schemeClr val="accent6"/>
                </a:solidFill>
                <a:latin typeface="Times New Roman" panose="02020603050405020304" pitchFamily="18" charset="0"/>
                <a:cs typeface="Times New Roman" panose="02020603050405020304" pitchFamily="18" charset="0"/>
              </a:rPr>
              <a:t>, Tulay Yildirim</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Blood glucose prediction with deep neural networks using weighted decision level fusion</a:t>
            </a:r>
            <a:r>
              <a:rPr lang="en-IN" dirty="0">
                <a:solidFill>
                  <a:schemeClr val="accent6"/>
                </a:solidFill>
                <a:latin typeface="Times New Roman" panose="02020603050405020304" pitchFamily="18" charset="0"/>
                <a:cs typeface="Times New Roman" panose="02020603050405020304" pitchFamily="18" charset="0"/>
              </a:rPr>
              <a:t>”, </a:t>
            </a:r>
            <a:r>
              <a:rPr lang="en-US" i="1" dirty="0">
                <a:solidFill>
                  <a:schemeClr val="accent6"/>
                </a:solidFill>
                <a:latin typeface="Times New Roman" panose="02020603050405020304" pitchFamily="18" charset="0"/>
                <a:cs typeface="Times New Roman" panose="02020603050405020304" pitchFamily="18" charset="0"/>
              </a:rPr>
              <a:t>biocybernetics and biomedical engineering 41 (2021) 1208– 1223</a:t>
            </a:r>
          </a:p>
        </p:txBody>
      </p:sp>
    </p:spTree>
    <p:extLst>
      <p:ext uri="{BB962C8B-B14F-4D97-AF65-F5344CB8AC3E}">
        <p14:creationId xmlns:p14="http://schemas.microsoft.com/office/powerpoint/2010/main" val="109446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19</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529845" y="961670"/>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dirty="0">
                <a:solidFill>
                  <a:srgbClr val="00B050"/>
                </a:solidFill>
                <a:latin typeface="Times New Roman"/>
                <a:ea typeface="Times New Roman"/>
                <a:cs typeface="Times New Roman"/>
                <a:sym typeface="Times New Roman"/>
              </a:rPr>
              <a:t>6</a:t>
            </a:r>
            <a:r>
              <a:rPr lang="en-US" sz="2800" b="1" i="0" u="none" strike="noStrike" cap="none" dirty="0">
                <a:solidFill>
                  <a:srgbClr val="00B050"/>
                </a:solidFill>
                <a:latin typeface="Times New Roman"/>
                <a:ea typeface="Times New Roman"/>
                <a:cs typeface="Times New Roman"/>
                <a:sym typeface="Times New Roman"/>
              </a:rPr>
              <a:t>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Deep neural networks capture complex patterns in glucose data effectively.</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Improves robustness and reliability of predictions.</a:t>
            </a:r>
          </a:p>
          <a:p>
            <a:endParaRPr lang="en-US" sz="2000"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Demerits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Requires significant computational resources for training and fusion processes.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Complexity of the model may make it difficult to interpret and fine-tune.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Performance heavily depends on the quality of input data and fusion weights.</a:t>
            </a:r>
          </a:p>
        </p:txBody>
      </p:sp>
      <p:sp>
        <p:nvSpPr>
          <p:cNvPr id="3" name="Rectangle 2">
            <a:extLst>
              <a:ext uri="{FF2B5EF4-FFF2-40B4-BE49-F238E27FC236}">
                <a16:creationId xmlns:a16="http://schemas.microsoft.com/office/drawing/2014/main" id="{E68772FD-0BBD-119D-4058-8A408CC1D5DD}"/>
              </a:ext>
            </a:extLst>
          </p:cNvPr>
          <p:cNvSpPr/>
          <p:nvPr/>
        </p:nvSpPr>
        <p:spPr>
          <a:xfrm>
            <a:off x="238125" y="5697794"/>
            <a:ext cx="8649843" cy="523220"/>
          </a:xfrm>
          <a:prstGeom prst="rect">
            <a:avLst/>
          </a:prstGeom>
        </p:spPr>
        <p:txBody>
          <a:bodyPr wrap="square">
            <a:spAutoFit/>
          </a:bodyPr>
          <a:lstStyle/>
          <a:p>
            <a:pPr algn="just">
              <a:defRPr/>
            </a:pPr>
            <a:r>
              <a:rPr lang="en-IN" dirty="0">
                <a:solidFill>
                  <a:schemeClr val="accent6"/>
                </a:solidFill>
                <a:latin typeface="Times New Roman" panose="02020603050405020304" pitchFamily="18" charset="0"/>
                <a:cs typeface="Times New Roman" panose="02020603050405020304" pitchFamily="18" charset="0"/>
              </a:rPr>
              <a:t>Hatice </a:t>
            </a:r>
            <a:r>
              <a:rPr lang="en-IN" dirty="0" err="1">
                <a:solidFill>
                  <a:schemeClr val="accent6"/>
                </a:solidFill>
                <a:latin typeface="Times New Roman" panose="02020603050405020304" pitchFamily="18" charset="0"/>
                <a:cs typeface="Times New Roman" panose="02020603050405020304" pitchFamily="18" charset="0"/>
              </a:rPr>
              <a:t>Vildan</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Dudukcu</a:t>
            </a:r>
            <a:r>
              <a:rPr lang="en-IN" dirty="0">
                <a:solidFill>
                  <a:schemeClr val="accent6"/>
                </a:solidFill>
                <a:latin typeface="Times New Roman" panose="02020603050405020304" pitchFamily="18" charset="0"/>
                <a:cs typeface="Times New Roman" panose="02020603050405020304" pitchFamily="18" charset="0"/>
              </a:rPr>
              <a:t>, Murat </a:t>
            </a:r>
            <a:r>
              <a:rPr lang="en-IN" dirty="0" err="1">
                <a:solidFill>
                  <a:schemeClr val="accent6"/>
                </a:solidFill>
                <a:latin typeface="Times New Roman" panose="02020603050405020304" pitchFamily="18" charset="0"/>
                <a:cs typeface="Times New Roman" panose="02020603050405020304" pitchFamily="18" charset="0"/>
              </a:rPr>
              <a:t>Taskiran</a:t>
            </a:r>
            <a:r>
              <a:rPr lang="en-IN" dirty="0">
                <a:solidFill>
                  <a:schemeClr val="accent6"/>
                </a:solidFill>
                <a:latin typeface="Times New Roman" panose="02020603050405020304" pitchFamily="18" charset="0"/>
                <a:cs typeface="Times New Roman" panose="02020603050405020304" pitchFamily="18" charset="0"/>
              </a:rPr>
              <a:t>, Tulay Yildirim</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Blood glucose prediction with deep neural networks using weighted decision level fusion</a:t>
            </a:r>
            <a:r>
              <a:rPr lang="en-IN" dirty="0">
                <a:solidFill>
                  <a:schemeClr val="accent6"/>
                </a:solidFill>
                <a:latin typeface="Times New Roman" panose="02020603050405020304" pitchFamily="18" charset="0"/>
                <a:cs typeface="Times New Roman" panose="02020603050405020304" pitchFamily="18" charset="0"/>
              </a:rPr>
              <a:t>”, </a:t>
            </a:r>
            <a:r>
              <a:rPr lang="en-US" i="1" dirty="0">
                <a:solidFill>
                  <a:schemeClr val="accent6"/>
                </a:solidFill>
                <a:latin typeface="Times New Roman" panose="02020603050405020304" pitchFamily="18" charset="0"/>
                <a:cs typeface="Times New Roman" panose="02020603050405020304" pitchFamily="18" charset="0"/>
              </a:rPr>
              <a:t>biocybernetics and biomedical engineering 41 (2021) 1208– 1223</a:t>
            </a:r>
          </a:p>
        </p:txBody>
      </p:sp>
    </p:spTree>
    <p:extLst>
      <p:ext uri="{BB962C8B-B14F-4D97-AF65-F5344CB8AC3E}">
        <p14:creationId xmlns:p14="http://schemas.microsoft.com/office/powerpoint/2010/main" val="332190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12"/>
          <p:cNvPicPr preferRelativeResize="0"/>
          <p:nvPr/>
        </p:nvPicPr>
        <p:blipFill rotWithShape="1">
          <a:blip r:embed="rId3">
            <a:alphaModFix/>
          </a:blip>
          <a:srcRect/>
          <a:stretch/>
        </p:blipFill>
        <p:spPr>
          <a:xfrm>
            <a:off x="0" y="6563248"/>
            <a:ext cx="9144000" cy="307975"/>
          </a:xfrm>
          <a:prstGeom prst="rect">
            <a:avLst/>
          </a:prstGeom>
          <a:noFill/>
          <a:ln>
            <a:noFill/>
          </a:ln>
        </p:spPr>
      </p:pic>
      <p:sp>
        <p:nvSpPr>
          <p:cNvPr id="150" name="Google Shape;150;p1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51" name="Google Shape;151;p1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52" name="Google Shape;152;p12"/>
          <p:cNvSpPr/>
          <p:nvPr/>
        </p:nvSpPr>
        <p:spPr>
          <a:xfrm>
            <a:off x="8550275" y="6583344"/>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a:t>
            </a:fld>
            <a:endParaRPr sz="1600" b="1" i="0" u="none" strike="noStrike" cap="none">
              <a:solidFill>
                <a:srgbClr val="FFFFFF"/>
              </a:solidFill>
              <a:latin typeface="Comic Sans MS"/>
              <a:ea typeface="Comic Sans MS"/>
              <a:cs typeface="Comic Sans MS"/>
              <a:sym typeface="Comic Sans MS"/>
            </a:endParaRPr>
          </a:p>
        </p:txBody>
      </p:sp>
      <p:sp>
        <p:nvSpPr>
          <p:cNvPr id="153" name="Google Shape;153;p12"/>
          <p:cNvSpPr txBox="1">
            <a:spLocks noGrp="1"/>
          </p:cNvSpPr>
          <p:nvPr>
            <p:ph type="body" idx="1"/>
          </p:nvPr>
        </p:nvSpPr>
        <p:spPr>
          <a:xfrm>
            <a:off x="452438" y="1158771"/>
            <a:ext cx="7772400" cy="4114800"/>
          </a:xfrm>
          <a:prstGeom prst="rect">
            <a:avLst/>
          </a:prstGeom>
          <a:noFill/>
          <a:ln>
            <a:noFill/>
          </a:ln>
        </p:spPr>
        <p:txBody>
          <a:bodyPr spcFirstLastPara="1" wrap="square" lIns="91425" tIns="45700" rIns="91425" bIns="45700" anchor="t" anchorCtr="0">
            <a:noAutofit/>
          </a:bodyPr>
          <a:lstStyle/>
          <a:p>
            <a:pPr lvl="0" algn="l" rtl="0">
              <a:lnSpc>
                <a:spcPct val="150000"/>
              </a:lnSpc>
              <a:spcBef>
                <a:spcPts val="360"/>
              </a:spcBef>
              <a:spcAft>
                <a:spcPts val="0"/>
              </a:spcAft>
              <a:buSzPts val="1800"/>
              <a:buFont typeface="Arial" panose="020B0604020202020204" pitchFamily="34" charset="0"/>
              <a:buChar char="•"/>
            </a:pPr>
            <a:r>
              <a:rPr lang="en-US" sz="2000" dirty="0">
                <a:latin typeface="Times New Roman" pitchFamily="18" charset="0"/>
                <a:cs typeface="Times New Roman" pitchFamily="18" charset="0"/>
              </a:rPr>
              <a:t>Accurate blood glucose (BG) prediction is crucial for managing type 1 diabetes (T1D) and preventing extreme glucose levels. </a:t>
            </a:r>
          </a:p>
          <a:p>
            <a:pPr lvl="0" algn="l" rtl="0">
              <a:lnSpc>
                <a:spcPct val="150000"/>
              </a:lnSpc>
              <a:spcBef>
                <a:spcPts val="360"/>
              </a:spcBef>
              <a:spcAft>
                <a:spcPts val="0"/>
              </a:spcAft>
              <a:buSzPts val="1800"/>
              <a:buFont typeface="Arial" panose="020B0604020202020204" pitchFamily="34" charset="0"/>
              <a:buChar char="•"/>
            </a:pPr>
            <a:r>
              <a:rPr lang="en-US" sz="2000" dirty="0">
                <a:latin typeface="Times New Roman" pitchFamily="18" charset="0"/>
                <a:cs typeface="Times New Roman" pitchFamily="18" charset="0"/>
              </a:rPr>
              <a:t>While traditional machine learning models effectively handle complex data, they lack interpretability.</a:t>
            </a:r>
          </a:p>
          <a:p>
            <a:pPr lvl="0" algn="l" rtl="0">
              <a:lnSpc>
                <a:spcPct val="150000"/>
              </a:lnSpc>
              <a:spcBef>
                <a:spcPts val="360"/>
              </a:spcBef>
              <a:spcAft>
                <a:spcPts val="0"/>
              </a:spcAft>
              <a:buSzPts val="1800"/>
              <a:buFont typeface="Arial" panose="020B0604020202020204" pitchFamily="34" charset="0"/>
              <a:buChar char="•"/>
            </a:pPr>
            <a:r>
              <a:rPr lang="en-US" sz="2000" dirty="0">
                <a:latin typeface="Times New Roman" pitchFamily="18" charset="0"/>
                <a:cs typeface="Times New Roman" pitchFamily="18" charset="0"/>
              </a:rPr>
              <a:t>Physiological white-box models simulate glucose-insulin dynamics and offer insights into BG fluctuations but are challenging to personalize and computationally intensive. </a:t>
            </a:r>
          </a:p>
          <a:p>
            <a:pPr lvl="0" algn="l" rtl="0">
              <a:lnSpc>
                <a:spcPct val="150000"/>
              </a:lnSpc>
              <a:spcBef>
                <a:spcPts val="360"/>
              </a:spcBef>
              <a:spcAft>
                <a:spcPts val="0"/>
              </a:spcAft>
              <a:buSzPts val="1800"/>
              <a:buFont typeface="Arial" panose="020B0604020202020204" pitchFamily="34" charset="0"/>
              <a:buChar char="•"/>
            </a:pPr>
            <a:r>
              <a:rPr lang="en-US" sz="2000" dirty="0">
                <a:latin typeface="Times New Roman" pitchFamily="18" charset="0"/>
                <a:cs typeface="Times New Roman" pitchFamily="18" charset="0"/>
              </a:rPr>
              <a:t>This research aims to develop a personalized BG prediction algorithm using a physiological white-box model and compare it with advanced black-box models to enhance T1D management tools and improve patient outcomes.</a:t>
            </a:r>
          </a:p>
        </p:txBody>
      </p:sp>
      <p:sp>
        <p:nvSpPr>
          <p:cNvPr id="154" name="Google Shape;154;p12"/>
          <p:cNvSpPr txBox="1">
            <a:spLocks noGrp="1"/>
          </p:cNvSpPr>
          <p:nvPr>
            <p:ph type="dt" idx="10"/>
          </p:nvPr>
        </p:nvSpPr>
        <p:spPr>
          <a:xfrm>
            <a:off x="0" y="6550025"/>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E6DFCBC0-FF8D-4DBE-9B7B-D46C9E3C5A7A}"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a:solidFill>
                <a:srgbClr val="FF0066"/>
              </a:solidFill>
              <a:latin typeface="Arial Rounded"/>
              <a:ea typeface="Arial Rounded"/>
              <a:cs typeface="Arial Rounded"/>
              <a:sym typeface="Arial Rounded"/>
            </a:endParaRPr>
          </a:p>
        </p:txBody>
      </p:sp>
      <p:sp>
        <p:nvSpPr>
          <p:cNvPr id="155" name="Google Shape;155;p1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56" name="Google Shape;156;p1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57" name="Google Shape;157;p1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58" name="Google Shape;158;p12"/>
          <p:cNvSpPr txBox="1"/>
          <p:nvPr/>
        </p:nvSpPr>
        <p:spPr>
          <a:xfrm>
            <a:off x="611560" y="861034"/>
            <a:ext cx="358140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Introduction</a:t>
            </a:r>
            <a:endParaRPr sz="2800" b="0" i="0" u="none" strike="noStrike" cap="none" dirty="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20</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681367" y="837245"/>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dirty="0">
                <a:solidFill>
                  <a:srgbClr val="00B050"/>
                </a:solidFill>
                <a:latin typeface="Times New Roman"/>
                <a:ea typeface="Times New Roman"/>
                <a:cs typeface="Times New Roman"/>
                <a:sym typeface="Times New Roman"/>
              </a:rPr>
              <a:t>7</a:t>
            </a:r>
            <a:r>
              <a:rPr lang="en-US" sz="2800" b="1" i="0" u="none" strike="noStrike" cap="none" dirty="0">
                <a:solidFill>
                  <a:schemeClr val="dk1"/>
                </a:solidFill>
                <a:latin typeface="Times New Roman"/>
                <a:ea typeface="Times New Roman"/>
                <a:cs typeface="Times New Roman"/>
                <a:sym typeface="Times New Roman"/>
              </a:rPr>
              <a:t> </a:t>
            </a:r>
            <a:endParaRPr lang="en-US" sz="2800" b="1" i="0" u="none" strike="noStrike" cap="none" dirty="0">
              <a:solidFill>
                <a:schemeClr val="accent1">
                  <a:lumMod val="75000"/>
                </a:schemeClr>
              </a:solidFill>
              <a:latin typeface="Times New Roman"/>
              <a:ea typeface="Times New Roman"/>
              <a:cs typeface="Times New Roman"/>
              <a:sym typeface="Times New Roman"/>
            </a:endParaRP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71450" y="1399156"/>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dirty="0">
                <a:solidFill>
                  <a:srgbClr val="FF0000"/>
                </a:solidFill>
                <a:latin typeface="Times New Roman" panose="02020603050405020304" pitchFamily="18" charset="0"/>
                <a:cs typeface="Times New Roman" panose="02020603050405020304" pitchFamily="18" charset="0"/>
              </a:rPr>
              <a:t>Shahid Mohammad </a:t>
            </a:r>
            <a:r>
              <a:rPr lang="en-IN" sz="2000" dirty="0" err="1">
                <a:solidFill>
                  <a:srgbClr val="FF0000"/>
                </a:solidFill>
                <a:latin typeface="Times New Roman" panose="02020603050405020304" pitchFamily="18" charset="0"/>
                <a:cs typeface="Times New Roman" panose="02020603050405020304" pitchFamily="18" charset="0"/>
              </a:rPr>
              <a:t>Ganie</a:t>
            </a:r>
            <a:r>
              <a:rPr lang="en-IN" sz="2000" dirty="0">
                <a:solidFill>
                  <a:srgbClr val="FF0000"/>
                </a:solidFill>
                <a:latin typeface="Times New Roman" panose="02020603050405020304" pitchFamily="18" charset="0"/>
                <a:cs typeface="Times New Roman" panose="02020603050405020304" pitchFamily="18" charset="0"/>
              </a:rPr>
              <a:t> &amp; Majid Bashir Malik (2021) </a:t>
            </a:r>
            <a:r>
              <a:rPr lang="en-IN" sz="2000" dirty="0">
                <a:solidFill>
                  <a:schemeClr val="tx1"/>
                </a:solidFill>
                <a:latin typeface="Times New Roman" panose="02020603050405020304" pitchFamily="18" charset="0"/>
                <a:cs typeface="Times New Roman" panose="02020603050405020304" pitchFamily="18" charset="0"/>
              </a:rPr>
              <a:t>performed a study on </a:t>
            </a:r>
            <a:r>
              <a:rPr lang="en-IN" sz="2000" b="1" dirty="0">
                <a:solidFill>
                  <a:schemeClr val="tx1"/>
                </a:solidFill>
                <a:latin typeface="Times New Roman" panose="02020603050405020304" pitchFamily="18" charset="0"/>
                <a:cs typeface="Times New Roman" panose="02020603050405020304" pitchFamily="18" charset="0"/>
              </a:rPr>
              <a:t>“An ensemble Machine Learning approach for predicting Type-I diabetes mellitus based on lifestyle indicators”</a:t>
            </a:r>
          </a:p>
          <a:p>
            <a:endParaRPr lang="en-IN" sz="2000" dirty="0">
              <a:solidFill>
                <a:schemeClr val="tx1"/>
              </a:solidFill>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Methodologies Adopted</a:t>
            </a:r>
            <a:r>
              <a:rPr lang="en-IN"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Applied an ensemble machine learning approach to predict Type-I diabetes using lifestyle indicators (e.g., diet, physical activity).</a:t>
            </a: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Combined multiple machine learning models to improve prediction accuracy and robustness.</a:t>
            </a:r>
          </a:p>
          <a:p>
            <a:endParaRPr lang="en-IN" sz="2000" dirty="0">
              <a:solidFill>
                <a:schemeClr val="tx1"/>
              </a:solidFill>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Utilizes an ensemble approach to enhance prediction accuracy and reduce overfitting.</a:t>
            </a:r>
          </a:p>
          <a:p>
            <a:pPr>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chemeClr val="accent6"/>
              </a:solidFill>
              <a:latin typeface="Times New Roman" panose="02020603050405020304" pitchFamily="18" charset="0"/>
              <a:cs typeface="Times New Roman" panose="02020603050405020304" pitchFamily="18" charset="0"/>
            </a:endParaRPr>
          </a:p>
          <a:p>
            <a:r>
              <a:rPr lang="en-IN" dirty="0">
                <a:solidFill>
                  <a:schemeClr val="accent6"/>
                </a:solidFill>
                <a:latin typeface="Times New Roman" panose="02020603050405020304" pitchFamily="18" charset="0"/>
                <a:cs typeface="Times New Roman" panose="02020603050405020304" pitchFamily="18" charset="0"/>
              </a:rPr>
              <a:t>Shahid Mohammad </a:t>
            </a:r>
            <a:r>
              <a:rPr lang="en-IN" dirty="0" err="1">
                <a:solidFill>
                  <a:schemeClr val="accent6"/>
                </a:solidFill>
                <a:latin typeface="Times New Roman" panose="02020603050405020304" pitchFamily="18" charset="0"/>
                <a:cs typeface="Times New Roman" panose="02020603050405020304" pitchFamily="18" charset="0"/>
              </a:rPr>
              <a:t>Ganie</a:t>
            </a:r>
            <a:r>
              <a:rPr lang="en-IN" dirty="0">
                <a:solidFill>
                  <a:schemeClr val="accent6"/>
                </a:solidFill>
                <a:latin typeface="Times New Roman" panose="02020603050405020304" pitchFamily="18" charset="0"/>
                <a:cs typeface="Times New Roman" panose="02020603050405020304" pitchFamily="18" charset="0"/>
              </a:rPr>
              <a:t>, Majid Bashir Malik</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An ensemble machine learning approach for predicting Type-I diabetes mellitus based on lifestyle indicators</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Health Care Analysis 2 (2022) 100092</a:t>
            </a:r>
            <a:r>
              <a:rPr lang="en-IN" dirty="0">
                <a:solidFill>
                  <a:schemeClr val="accent6"/>
                </a:solidFill>
                <a:latin typeface="Times New Roman" panose="02020603050405020304" pitchFamily="18" charset="0"/>
                <a:cs typeface="Times New Roman" panose="02020603050405020304" pitchFamily="18" charset="0"/>
              </a:rPr>
              <a:t>.</a:t>
            </a:r>
            <a:endParaRPr lang="en-US" dirty="0">
              <a:solidFill>
                <a:schemeClr val="accent6"/>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endParaRPr lang="en-IN" sz="2200" dirty="0"/>
          </a:p>
        </p:txBody>
      </p:sp>
    </p:spTree>
    <p:extLst>
      <p:ext uri="{BB962C8B-B14F-4D97-AF65-F5344CB8AC3E}">
        <p14:creationId xmlns:p14="http://schemas.microsoft.com/office/powerpoint/2010/main" val="3433923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21</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273300" y="979088"/>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dirty="0">
                <a:solidFill>
                  <a:srgbClr val="00B050"/>
                </a:solidFill>
                <a:latin typeface="Times New Roman"/>
                <a:ea typeface="Times New Roman"/>
                <a:cs typeface="Times New Roman"/>
                <a:sym typeface="Times New Roman"/>
              </a:rPr>
              <a:t>7</a:t>
            </a:r>
            <a:r>
              <a:rPr lang="en-US" sz="2800" b="1" i="0" u="none" strike="noStrike" cap="none" dirty="0">
                <a:solidFill>
                  <a:srgbClr val="00B050"/>
                </a:solidFill>
                <a:latin typeface="Times New Roman"/>
                <a:ea typeface="Times New Roman"/>
                <a:cs typeface="Times New Roman"/>
                <a:sym typeface="Times New Roman"/>
              </a:rPr>
              <a:t>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Incorporates lifestyle indicators, which are crucial for predicting Type-I diabetes.</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Provides a more robust and reliable prediction model.</a:t>
            </a:r>
          </a:p>
          <a:p>
            <a:endParaRPr lang="en-US" sz="2000" dirty="0">
              <a:solidFill>
                <a:srgbClr val="FF0000"/>
              </a:solidFill>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Demerits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Requires integration and tuning of multiple models, which can be complex and resource-intensive.</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Performance may vary based on the quality and relevance of lifestyle data.</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May require extensive preprocessing and feature selection.</a:t>
            </a:r>
          </a:p>
        </p:txBody>
      </p:sp>
      <p:sp>
        <p:nvSpPr>
          <p:cNvPr id="3" name="Rectangle 2">
            <a:extLst>
              <a:ext uri="{FF2B5EF4-FFF2-40B4-BE49-F238E27FC236}">
                <a16:creationId xmlns:a16="http://schemas.microsoft.com/office/drawing/2014/main" id="{E68772FD-0BBD-119D-4058-8A408CC1D5DD}"/>
              </a:ext>
            </a:extLst>
          </p:cNvPr>
          <p:cNvSpPr/>
          <p:nvPr/>
        </p:nvSpPr>
        <p:spPr>
          <a:xfrm>
            <a:off x="238125" y="5697794"/>
            <a:ext cx="8649843" cy="523220"/>
          </a:xfrm>
          <a:prstGeom prst="rect">
            <a:avLst/>
          </a:prstGeom>
        </p:spPr>
        <p:txBody>
          <a:bodyPr wrap="square">
            <a:spAutoFit/>
          </a:bodyPr>
          <a:lstStyle/>
          <a:p>
            <a:pPr algn="just">
              <a:defRPr/>
            </a:pPr>
            <a:r>
              <a:rPr lang="en-IN" dirty="0">
                <a:solidFill>
                  <a:schemeClr val="accent6"/>
                </a:solidFill>
                <a:latin typeface="Times New Roman" panose="02020603050405020304" pitchFamily="18" charset="0"/>
                <a:cs typeface="Times New Roman" panose="02020603050405020304" pitchFamily="18" charset="0"/>
              </a:rPr>
              <a:t>Shahid Mohammad </a:t>
            </a:r>
            <a:r>
              <a:rPr lang="en-IN" dirty="0" err="1">
                <a:solidFill>
                  <a:schemeClr val="accent6"/>
                </a:solidFill>
                <a:latin typeface="Times New Roman" panose="02020603050405020304" pitchFamily="18" charset="0"/>
                <a:cs typeface="Times New Roman" panose="02020603050405020304" pitchFamily="18" charset="0"/>
              </a:rPr>
              <a:t>Ganie</a:t>
            </a:r>
            <a:r>
              <a:rPr lang="en-IN" dirty="0">
                <a:solidFill>
                  <a:schemeClr val="accent6"/>
                </a:solidFill>
                <a:latin typeface="Times New Roman" panose="02020603050405020304" pitchFamily="18" charset="0"/>
                <a:cs typeface="Times New Roman" panose="02020603050405020304" pitchFamily="18" charset="0"/>
              </a:rPr>
              <a:t>, Majid Bashir Malik</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An ensemble machine learning approach for predicting Type-I diabetes mellitus based on lifestyle indicators</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Health Care Analysis 2 (2022) 100092.</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02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22</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782034" y="798513"/>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dirty="0">
                <a:solidFill>
                  <a:srgbClr val="00B050"/>
                </a:solidFill>
                <a:latin typeface="Times New Roman"/>
                <a:ea typeface="Times New Roman"/>
                <a:cs typeface="Times New Roman"/>
                <a:sym typeface="Times New Roman"/>
              </a:rPr>
              <a:t>8</a:t>
            </a:r>
            <a:endParaRPr lang="en-US" sz="2800" b="1" i="0" u="none" strike="noStrike" cap="none" dirty="0">
              <a:solidFill>
                <a:srgbClr val="00B050"/>
              </a:solidFill>
              <a:latin typeface="Times New Roman"/>
              <a:ea typeface="Times New Roman"/>
              <a:cs typeface="Times New Roman"/>
              <a:sym typeface="Times New Roman"/>
            </a:endParaRP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71450" y="1399156"/>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dirty="0" err="1">
                <a:solidFill>
                  <a:srgbClr val="FF0000"/>
                </a:solidFill>
                <a:latin typeface="Times New Roman" panose="02020603050405020304" pitchFamily="18" charset="0"/>
                <a:cs typeface="Times New Roman" panose="02020603050405020304" pitchFamily="18" charset="0"/>
              </a:rPr>
              <a:t>Guanci</a:t>
            </a:r>
            <a:r>
              <a:rPr lang="en-IN" sz="2000" dirty="0">
                <a:solidFill>
                  <a:srgbClr val="FF0000"/>
                </a:solidFill>
                <a:latin typeface="Times New Roman" panose="02020603050405020304" pitchFamily="18" charset="0"/>
                <a:cs typeface="Times New Roman" panose="02020603050405020304" pitchFamily="18" charset="0"/>
              </a:rPr>
              <a:t> Yang </a:t>
            </a:r>
            <a:r>
              <a:rPr lang="en-IN" sz="2000" i="1" dirty="0">
                <a:solidFill>
                  <a:schemeClr val="tx1"/>
                </a:solidFill>
                <a:latin typeface="Times New Roman" panose="02020603050405020304" pitchFamily="18" charset="0"/>
                <a:cs typeface="Times New Roman" panose="02020603050405020304" pitchFamily="18" charset="0"/>
              </a:rPr>
              <a:t>et al</a:t>
            </a:r>
            <a:r>
              <a:rPr lang="en-IN" sz="2000" dirty="0">
                <a:solidFill>
                  <a:srgbClr val="FF0000"/>
                </a:solidFill>
                <a:latin typeface="Times New Roman" panose="02020603050405020304" pitchFamily="18" charset="0"/>
                <a:cs typeface="Times New Roman" panose="02020603050405020304" pitchFamily="18" charset="0"/>
              </a:rPr>
              <a:t>. (2021) </a:t>
            </a:r>
            <a:r>
              <a:rPr lang="en-IN" sz="2000" dirty="0">
                <a:latin typeface="Times New Roman" panose="02020603050405020304" pitchFamily="18" charset="0"/>
                <a:cs typeface="Times New Roman" panose="02020603050405020304" pitchFamily="18" charset="0"/>
              </a:rPr>
              <a:t>performed a study on </a:t>
            </a:r>
            <a:r>
              <a:rPr lang="en-IN" sz="2000" b="1" dirty="0">
                <a:latin typeface="Times New Roman" panose="02020603050405020304" pitchFamily="18" charset="0"/>
                <a:cs typeface="Times New Roman" panose="02020603050405020304" pitchFamily="18" charset="0"/>
              </a:rPr>
              <a:t>"Short-term prediction method of blood glucose based on temporal multi-head attention mechanism for diabetic patients“</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Methodologies Adopted</a:t>
            </a:r>
            <a:r>
              <a:rPr lang="en-IN"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Implemented a temporal multi-head attention mechanism to predict short-term blood glucose levels.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Utilized historical glucose data and attention mechanisms to enhance prediction accuracy.</a:t>
            </a:r>
          </a:p>
          <a:p>
            <a:endParaRPr lang="en-IN" sz="2000"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Leverages advanced attention mechanisms for improved prediction accuracy.</a:t>
            </a:r>
          </a:p>
          <a:p>
            <a:endParaRPr lang="en-IN" sz="2000" dirty="0">
              <a:latin typeface="Times New Roman" panose="02020603050405020304" pitchFamily="18" charset="0"/>
              <a:cs typeface="Times New Roman" panose="02020603050405020304" pitchFamily="18" charset="0"/>
            </a:endParaRPr>
          </a:p>
          <a:p>
            <a:pPr>
              <a:spcBef>
                <a:spcPct val="0"/>
              </a:spcBef>
              <a:defRPr/>
            </a:pPr>
            <a:endParaRPr lang="en-IN" altLang="en-US" sz="22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912DC42E-ED75-D17B-B7A1-2462B7A30C1F}"/>
              </a:ext>
            </a:extLst>
          </p:cNvPr>
          <p:cNvSpPr/>
          <p:nvPr/>
        </p:nvSpPr>
        <p:spPr>
          <a:xfrm>
            <a:off x="238125" y="5697794"/>
            <a:ext cx="8649843" cy="738664"/>
          </a:xfrm>
          <a:prstGeom prst="rect">
            <a:avLst/>
          </a:prstGeom>
        </p:spPr>
        <p:txBody>
          <a:bodyPr wrap="square">
            <a:spAutoFit/>
          </a:bodyPr>
          <a:lstStyle/>
          <a:p>
            <a:pPr algn="just">
              <a:defRPr/>
            </a:pPr>
            <a:r>
              <a:rPr lang="en-IN" dirty="0" err="1">
                <a:solidFill>
                  <a:schemeClr val="accent6"/>
                </a:solidFill>
                <a:latin typeface="Times New Roman" panose="02020603050405020304" pitchFamily="18" charset="0"/>
                <a:cs typeface="Times New Roman" panose="02020603050405020304" pitchFamily="18" charset="0"/>
              </a:rPr>
              <a:t>Guanci</a:t>
            </a:r>
            <a:r>
              <a:rPr lang="en-IN" dirty="0">
                <a:solidFill>
                  <a:schemeClr val="accent6"/>
                </a:solidFill>
                <a:latin typeface="Times New Roman" panose="02020603050405020304" pitchFamily="18" charset="0"/>
                <a:cs typeface="Times New Roman" panose="02020603050405020304" pitchFamily="18" charset="0"/>
              </a:rPr>
              <a:t> Yang, </a:t>
            </a:r>
            <a:r>
              <a:rPr lang="en-IN" dirty="0" err="1">
                <a:solidFill>
                  <a:schemeClr val="accent6"/>
                </a:solidFill>
                <a:latin typeface="Times New Roman" panose="02020603050405020304" pitchFamily="18" charset="0"/>
                <a:cs typeface="Times New Roman" panose="02020603050405020304" pitchFamily="18" charset="0"/>
              </a:rPr>
              <a:t>Saisai</a:t>
            </a:r>
            <a:r>
              <a:rPr lang="en-IN" dirty="0">
                <a:solidFill>
                  <a:schemeClr val="accent6"/>
                </a:solidFill>
                <a:latin typeface="Times New Roman" panose="02020603050405020304" pitchFamily="18" charset="0"/>
                <a:cs typeface="Times New Roman" panose="02020603050405020304" pitchFamily="18" charset="0"/>
              </a:rPr>
              <a:t> Liu, Yang Li, Ling He</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Short-term prediction method of blood glucose based on temporal multi-head attention mechanism for diabetic patients</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Biomedical Signal Processing and Control 82 (2023) 104552</a:t>
            </a:r>
            <a:r>
              <a:rPr lang="en-IN" dirty="0">
                <a:solidFill>
                  <a:schemeClr val="accent6"/>
                </a:solidFill>
                <a:latin typeface="Times New Roman" panose="02020603050405020304" pitchFamily="18" charset="0"/>
                <a:cs typeface="Times New Roman" panose="02020603050405020304" pitchFamily="18" charset="0"/>
              </a:rPr>
              <a:t>.</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6288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23</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669495" y="938611"/>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a:t>
            </a:r>
            <a:r>
              <a:rPr lang="en-US" sz="2800" b="1" dirty="0">
                <a:solidFill>
                  <a:schemeClr val="dk1"/>
                </a:solidFill>
                <a:latin typeface="Times New Roman"/>
                <a:ea typeface="Times New Roman"/>
                <a:cs typeface="Times New Roman"/>
                <a:sym typeface="Times New Roman"/>
              </a:rPr>
              <a:t> – </a:t>
            </a:r>
            <a:r>
              <a:rPr lang="en-US" sz="2800" b="1" dirty="0">
                <a:solidFill>
                  <a:srgbClr val="00B050"/>
                </a:solidFill>
                <a:latin typeface="Times New Roman"/>
                <a:ea typeface="Times New Roman"/>
                <a:cs typeface="Times New Roman"/>
                <a:sym typeface="Times New Roman"/>
              </a:rPr>
              <a:t>8 </a:t>
            </a:r>
            <a:r>
              <a:rPr lang="en-US" sz="2800" b="1" i="0" u="none" strike="noStrike" cap="none" dirty="0">
                <a:solidFill>
                  <a:srgbClr val="00B050"/>
                </a:solidFill>
                <a:latin typeface="Times New Roman"/>
                <a:ea typeface="Times New Roman"/>
                <a:cs typeface="Times New Roman"/>
                <a:sym typeface="Times New Roman"/>
              </a:rPr>
              <a:t>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Focuses on short-term glucose level predictions, which is crucial for timely diabetes management.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Captures temporal dependencies in glucose data effectively.</a:t>
            </a:r>
          </a:p>
          <a:p>
            <a:endParaRPr lang="en-US" sz="2000"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Demerits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Requires extensive historical data to train the model effectively.</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complexity of the attention mechanism may increase computational demands.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Performance may vary with different types of glucose monitoring devices.</a:t>
            </a:r>
          </a:p>
        </p:txBody>
      </p:sp>
      <p:sp>
        <p:nvSpPr>
          <p:cNvPr id="3" name="Rectangle 2">
            <a:extLst>
              <a:ext uri="{FF2B5EF4-FFF2-40B4-BE49-F238E27FC236}">
                <a16:creationId xmlns:a16="http://schemas.microsoft.com/office/drawing/2014/main" id="{E68772FD-0BBD-119D-4058-8A408CC1D5DD}"/>
              </a:ext>
            </a:extLst>
          </p:cNvPr>
          <p:cNvSpPr/>
          <p:nvPr/>
        </p:nvSpPr>
        <p:spPr>
          <a:xfrm>
            <a:off x="238125" y="5697794"/>
            <a:ext cx="8649843" cy="738664"/>
          </a:xfrm>
          <a:prstGeom prst="rect">
            <a:avLst/>
          </a:prstGeom>
        </p:spPr>
        <p:txBody>
          <a:bodyPr wrap="square">
            <a:spAutoFit/>
          </a:bodyPr>
          <a:lstStyle/>
          <a:p>
            <a:pPr algn="just">
              <a:defRPr/>
            </a:pPr>
            <a:r>
              <a:rPr lang="en-IN" dirty="0" err="1">
                <a:solidFill>
                  <a:schemeClr val="accent6"/>
                </a:solidFill>
                <a:latin typeface="Times New Roman" panose="02020603050405020304" pitchFamily="18" charset="0"/>
                <a:cs typeface="Times New Roman" panose="02020603050405020304" pitchFamily="18" charset="0"/>
              </a:rPr>
              <a:t>Guanci</a:t>
            </a:r>
            <a:r>
              <a:rPr lang="en-IN" dirty="0">
                <a:solidFill>
                  <a:schemeClr val="accent6"/>
                </a:solidFill>
                <a:latin typeface="Times New Roman" panose="02020603050405020304" pitchFamily="18" charset="0"/>
                <a:cs typeface="Times New Roman" panose="02020603050405020304" pitchFamily="18" charset="0"/>
              </a:rPr>
              <a:t> Yang, </a:t>
            </a:r>
            <a:r>
              <a:rPr lang="en-IN" dirty="0" err="1">
                <a:solidFill>
                  <a:schemeClr val="accent6"/>
                </a:solidFill>
                <a:latin typeface="Times New Roman" panose="02020603050405020304" pitchFamily="18" charset="0"/>
                <a:cs typeface="Times New Roman" panose="02020603050405020304" pitchFamily="18" charset="0"/>
              </a:rPr>
              <a:t>Saisai</a:t>
            </a:r>
            <a:r>
              <a:rPr lang="en-IN" dirty="0">
                <a:solidFill>
                  <a:schemeClr val="accent6"/>
                </a:solidFill>
                <a:latin typeface="Times New Roman" panose="02020603050405020304" pitchFamily="18" charset="0"/>
                <a:cs typeface="Times New Roman" panose="02020603050405020304" pitchFamily="18" charset="0"/>
              </a:rPr>
              <a:t> Liu, Yang Li, Ling He</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Short-term prediction method of blood glucose based on temporal multi-head attention mechanism for diabetic patients</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Biomedical Signal Processing and Control 82 (2023) 104552</a:t>
            </a:r>
            <a:r>
              <a:rPr lang="en-IN" dirty="0">
                <a:solidFill>
                  <a:schemeClr val="accent6"/>
                </a:solidFill>
                <a:latin typeface="Times New Roman" panose="02020603050405020304" pitchFamily="18" charset="0"/>
                <a:cs typeface="Times New Roman" panose="02020603050405020304" pitchFamily="18" charset="0"/>
              </a:rPr>
              <a:t>.</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8949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24</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087826" y="771073"/>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i="0" u="none" strike="noStrike" cap="none" dirty="0">
                <a:solidFill>
                  <a:srgbClr val="00B050"/>
                </a:solidFill>
                <a:latin typeface="Times New Roman"/>
                <a:ea typeface="Times New Roman"/>
                <a:cs typeface="Times New Roman"/>
                <a:sym typeface="Times New Roman"/>
              </a:rPr>
              <a:t>9</a:t>
            </a:r>
            <a:r>
              <a:rPr lang="en-US" sz="2800" b="1" i="0" u="none" strike="noStrike" cap="none" dirty="0">
                <a:solidFill>
                  <a:schemeClr val="dk1"/>
                </a:solidFill>
                <a:latin typeface="Times New Roman"/>
                <a:ea typeface="Times New Roman"/>
                <a:cs typeface="Times New Roman"/>
                <a:sym typeface="Times New Roman"/>
              </a:rPr>
              <a:t> </a:t>
            </a:r>
            <a:endParaRPr lang="en-US" sz="2800" b="1" i="0" u="none" strike="noStrike" cap="none" dirty="0">
              <a:solidFill>
                <a:schemeClr val="accent1">
                  <a:lumMod val="75000"/>
                </a:schemeClr>
              </a:solidFill>
              <a:latin typeface="Times New Roman"/>
              <a:ea typeface="Times New Roman"/>
              <a:cs typeface="Times New Roman"/>
              <a:sym typeface="Times New Roman"/>
            </a:endParaRP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206305" y="1491743"/>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dirty="0" err="1">
                <a:solidFill>
                  <a:srgbClr val="FF0000"/>
                </a:solidFill>
                <a:latin typeface="Times New Roman" panose="02020603050405020304" pitchFamily="18" charset="0"/>
                <a:cs typeface="Times New Roman" panose="02020603050405020304" pitchFamily="18" charset="0"/>
              </a:rPr>
              <a:t>Gangani</a:t>
            </a:r>
            <a:r>
              <a:rPr lang="en-IN" sz="2000" dirty="0">
                <a:solidFill>
                  <a:srgbClr val="FF0000"/>
                </a:solidFill>
                <a:latin typeface="Times New Roman" panose="02020603050405020304" pitchFamily="18" charset="0"/>
                <a:cs typeface="Times New Roman" panose="02020603050405020304" pitchFamily="18" charset="0"/>
              </a:rPr>
              <a:t> </a:t>
            </a:r>
            <a:r>
              <a:rPr lang="en-IN" sz="2000" dirty="0" err="1">
                <a:solidFill>
                  <a:srgbClr val="FF0000"/>
                </a:solidFill>
                <a:latin typeface="Times New Roman" panose="02020603050405020304" pitchFamily="18" charset="0"/>
                <a:cs typeface="Times New Roman" panose="02020603050405020304" pitchFamily="18" charset="0"/>
              </a:rPr>
              <a:t>Dharmarathne</a:t>
            </a:r>
            <a:r>
              <a:rPr lang="en-IN" sz="2000" dirty="0">
                <a:solidFill>
                  <a:srgbClr val="FF0000"/>
                </a:solidFill>
                <a:latin typeface="Times New Roman" panose="02020603050405020304" pitchFamily="18" charset="0"/>
                <a:cs typeface="Times New Roman" panose="02020603050405020304" pitchFamily="18" charset="0"/>
              </a:rPr>
              <a:t> </a:t>
            </a:r>
            <a:r>
              <a:rPr lang="en-IN" sz="2000" i="1" dirty="0">
                <a:solidFill>
                  <a:schemeClr val="tx1"/>
                </a:solidFill>
                <a:latin typeface="Times New Roman" panose="02020603050405020304" pitchFamily="18" charset="0"/>
                <a:cs typeface="Times New Roman" panose="02020603050405020304" pitchFamily="18" charset="0"/>
              </a:rPr>
              <a:t>et al</a:t>
            </a:r>
            <a:r>
              <a:rPr lang="en-IN" sz="2000" dirty="0">
                <a:solidFill>
                  <a:srgbClr val="FF0000"/>
                </a:solidFill>
                <a:latin typeface="Times New Roman" panose="02020603050405020304" pitchFamily="18" charset="0"/>
                <a:cs typeface="Times New Roman" panose="02020603050405020304" pitchFamily="18" charset="0"/>
              </a:rPr>
              <a:t>. (2021) </a:t>
            </a:r>
            <a:r>
              <a:rPr lang="en-IN" sz="2000" dirty="0">
                <a:latin typeface="Times New Roman" panose="02020603050405020304" pitchFamily="18" charset="0"/>
                <a:cs typeface="Times New Roman" panose="02020603050405020304" pitchFamily="18" charset="0"/>
              </a:rPr>
              <a:t>performed a study on </a:t>
            </a:r>
            <a:r>
              <a:rPr lang="en-IN" sz="2000" b="1" dirty="0">
                <a:latin typeface="Times New Roman" panose="02020603050405020304" pitchFamily="18" charset="0"/>
                <a:cs typeface="Times New Roman" panose="02020603050405020304" pitchFamily="18" charset="0"/>
              </a:rPr>
              <a:t>“A novel machine learning approach for diagnosing diabetes with a self-explainable interface”</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Methodologies Adopted</a:t>
            </a:r>
            <a:r>
              <a:rPr lang="en-IN"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Developed a machine learning model for diabetes diagnosis with a focus on interpretability.</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Implemented a self-explainable interface to provide transparent and understandable predictions.</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Merits</a:t>
            </a:r>
            <a:r>
              <a:rPr lang="en-IN"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Enhances transparency and interpretability of the machine learning model.</a:t>
            </a:r>
          </a:p>
        </p:txBody>
      </p:sp>
      <p:sp>
        <p:nvSpPr>
          <p:cNvPr id="3" name="Rectangle 2">
            <a:extLst>
              <a:ext uri="{FF2B5EF4-FFF2-40B4-BE49-F238E27FC236}">
                <a16:creationId xmlns:a16="http://schemas.microsoft.com/office/drawing/2014/main" id="{974983F3-1AE6-A642-6D70-A19FCDFE9DEF}"/>
              </a:ext>
            </a:extLst>
          </p:cNvPr>
          <p:cNvSpPr/>
          <p:nvPr/>
        </p:nvSpPr>
        <p:spPr>
          <a:xfrm>
            <a:off x="238125" y="5697794"/>
            <a:ext cx="8649843" cy="738187"/>
          </a:xfrm>
          <a:prstGeom prst="rect">
            <a:avLst/>
          </a:prstGeom>
        </p:spPr>
        <p:txBody>
          <a:bodyPr wrap="square">
            <a:spAutoFit/>
          </a:bodyPr>
          <a:lstStyle/>
          <a:p>
            <a:pPr algn="just">
              <a:defRPr/>
            </a:pPr>
            <a:r>
              <a:rPr lang="en-IN" dirty="0" err="1">
                <a:solidFill>
                  <a:schemeClr val="accent6"/>
                </a:solidFill>
                <a:latin typeface="Times New Roman" panose="02020603050405020304" pitchFamily="18" charset="0"/>
                <a:cs typeface="Times New Roman" panose="02020603050405020304" pitchFamily="18" charset="0"/>
              </a:rPr>
              <a:t>Gangani</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Dharmarathne</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Thilini</a:t>
            </a:r>
            <a:r>
              <a:rPr lang="en-IN" dirty="0">
                <a:solidFill>
                  <a:schemeClr val="accent6"/>
                </a:solidFill>
                <a:latin typeface="Times New Roman" panose="02020603050405020304" pitchFamily="18" charset="0"/>
                <a:cs typeface="Times New Roman" panose="02020603050405020304" pitchFamily="18" charset="0"/>
              </a:rPr>
              <a:t> N. Jayasinghe, </a:t>
            </a:r>
            <a:r>
              <a:rPr lang="en-IN" dirty="0" err="1">
                <a:solidFill>
                  <a:schemeClr val="accent6"/>
                </a:solidFill>
                <a:latin typeface="Times New Roman" panose="02020603050405020304" pitchFamily="18" charset="0"/>
                <a:cs typeface="Times New Roman" panose="02020603050405020304" pitchFamily="18" charset="0"/>
              </a:rPr>
              <a:t>Madhusha</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Bogahawaththa</a:t>
            </a:r>
            <a:r>
              <a:rPr lang="en-IN" dirty="0">
                <a:solidFill>
                  <a:schemeClr val="accent6"/>
                </a:solidFill>
                <a:latin typeface="Times New Roman" panose="02020603050405020304" pitchFamily="18" charset="0"/>
                <a:cs typeface="Times New Roman" panose="02020603050405020304" pitchFamily="18" charset="0"/>
              </a:rPr>
              <a:t>, D.P.P. </a:t>
            </a:r>
            <a:r>
              <a:rPr lang="en-IN" dirty="0" err="1">
                <a:solidFill>
                  <a:schemeClr val="accent6"/>
                </a:solidFill>
                <a:latin typeface="Times New Roman" panose="02020603050405020304" pitchFamily="18" charset="0"/>
                <a:cs typeface="Times New Roman" panose="02020603050405020304" pitchFamily="18" charset="0"/>
              </a:rPr>
              <a:t>Meddage</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Upaka</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Rathnayake</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A novel machine learning approach for diagnosing diabetes with a self-explainable interface</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Healthcare Analysis</a:t>
            </a:r>
            <a:r>
              <a:rPr lang="en-IN" dirty="0">
                <a:solidFill>
                  <a:schemeClr val="accent6"/>
                </a:solidFill>
                <a:latin typeface="Times New Roman" panose="02020603050405020304" pitchFamily="18" charset="0"/>
                <a:cs typeface="Times New Roman" panose="02020603050405020304" pitchFamily="18" charset="0"/>
              </a:rPr>
              <a:t>, (2024)  100301.</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3465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273300" y="993065"/>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i="0" u="none" strike="noStrike" cap="none" dirty="0">
                <a:solidFill>
                  <a:srgbClr val="00B050"/>
                </a:solidFill>
                <a:latin typeface="Times New Roman"/>
                <a:ea typeface="Times New Roman"/>
                <a:cs typeface="Times New Roman"/>
                <a:sym typeface="Times New Roman"/>
              </a:rPr>
              <a:t>9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Provides clear explanations of diagnosis decisions, aiding user trust and understanding.</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Potentially improves diagnostic accuracy with advanced machine learning techniques.</a:t>
            </a:r>
          </a:p>
          <a:p>
            <a:endParaRPr lang="en-IN" sz="2000"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Demerits</a:t>
            </a:r>
            <a:r>
              <a:rPr lang="en-US" sz="20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 complexity might impact the ease of explanation and interface usability.</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Requires substantial computational resources for developing and maintaining the self-explainable interface.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May be limited by the quality and representativeness of the training data.</a:t>
            </a:r>
          </a:p>
          <a:p>
            <a:pPr>
              <a:buFont typeface="Arial" panose="020B0604020202020204" pitchFamily="34" charset="0"/>
              <a:buChar char="•"/>
            </a:pPr>
            <a:endParaRPr lang="en-IN" sz="2200" dirty="0"/>
          </a:p>
        </p:txBody>
      </p:sp>
      <p:sp>
        <p:nvSpPr>
          <p:cNvPr id="3" name="Rectangle 2">
            <a:extLst>
              <a:ext uri="{FF2B5EF4-FFF2-40B4-BE49-F238E27FC236}">
                <a16:creationId xmlns:a16="http://schemas.microsoft.com/office/drawing/2014/main" id="{E68772FD-0BBD-119D-4058-8A408CC1D5DD}"/>
              </a:ext>
            </a:extLst>
          </p:cNvPr>
          <p:cNvSpPr/>
          <p:nvPr/>
        </p:nvSpPr>
        <p:spPr>
          <a:xfrm>
            <a:off x="238125" y="5697794"/>
            <a:ext cx="8649843" cy="738187"/>
          </a:xfrm>
          <a:prstGeom prst="rect">
            <a:avLst/>
          </a:prstGeom>
        </p:spPr>
        <p:txBody>
          <a:bodyPr wrap="square">
            <a:spAutoFit/>
          </a:bodyPr>
          <a:lstStyle/>
          <a:p>
            <a:pPr algn="just">
              <a:defRPr/>
            </a:pPr>
            <a:r>
              <a:rPr lang="en-IN" dirty="0" err="1">
                <a:solidFill>
                  <a:schemeClr val="accent6"/>
                </a:solidFill>
                <a:latin typeface="Times New Roman" panose="02020603050405020304" pitchFamily="18" charset="0"/>
                <a:cs typeface="Times New Roman" panose="02020603050405020304" pitchFamily="18" charset="0"/>
              </a:rPr>
              <a:t>Gangani</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Dharmarathne</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Thilini</a:t>
            </a:r>
            <a:r>
              <a:rPr lang="en-IN" dirty="0">
                <a:solidFill>
                  <a:schemeClr val="accent6"/>
                </a:solidFill>
                <a:latin typeface="Times New Roman" panose="02020603050405020304" pitchFamily="18" charset="0"/>
                <a:cs typeface="Times New Roman" panose="02020603050405020304" pitchFamily="18" charset="0"/>
              </a:rPr>
              <a:t> N. Jayasinghe, </a:t>
            </a:r>
            <a:r>
              <a:rPr lang="en-IN" dirty="0" err="1">
                <a:solidFill>
                  <a:schemeClr val="accent6"/>
                </a:solidFill>
                <a:latin typeface="Times New Roman" panose="02020603050405020304" pitchFamily="18" charset="0"/>
                <a:cs typeface="Times New Roman" panose="02020603050405020304" pitchFamily="18" charset="0"/>
              </a:rPr>
              <a:t>Madhusha</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Bogahawaththa</a:t>
            </a:r>
            <a:r>
              <a:rPr lang="en-IN" dirty="0">
                <a:solidFill>
                  <a:schemeClr val="accent6"/>
                </a:solidFill>
                <a:latin typeface="Times New Roman" panose="02020603050405020304" pitchFamily="18" charset="0"/>
                <a:cs typeface="Times New Roman" panose="02020603050405020304" pitchFamily="18" charset="0"/>
              </a:rPr>
              <a:t>, D.P.P. </a:t>
            </a:r>
            <a:r>
              <a:rPr lang="en-IN" dirty="0" err="1">
                <a:solidFill>
                  <a:schemeClr val="accent6"/>
                </a:solidFill>
                <a:latin typeface="Times New Roman" panose="02020603050405020304" pitchFamily="18" charset="0"/>
                <a:cs typeface="Times New Roman" panose="02020603050405020304" pitchFamily="18" charset="0"/>
              </a:rPr>
              <a:t>Meddage</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Upaka</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Rathnayake</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A novel machine learning approach for diagnosing diabetes with a self-explainable interface</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Healthcare Analysis</a:t>
            </a:r>
            <a:r>
              <a:rPr lang="en-IN" dirty="0">
                <a:solidFill>
                  <a:schemeClr val="accent6"/>
                </a:solidFill>
                <a:latin typeface="Times New Roman" panose="02020603050405020304" pitchFamily="18" charset="0"/>
                <a:cs typeface="Times New Roman" panose="02020603050405020304" pitchFamily="18" charset="0"/>
              </a:rPr>
              <a:t>, (2024)  100301</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2575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087827" y="771073"/>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dirty="0">
                <a:solidFill>
                  <a:srgbClr val="00B050"/>
                </a:solidFill>
                <a:latin typeface="Times New Roman"/>
                <a:ea typeface="Times New Roman"/>
                <a:cs typeface="Times New Roman"/>
                <a:sym typeface="Times New Roman"/>
              </a:rPr>
              <a:t>10</a:t>
            </a:r>
            <a:endParaRPr lang="en-US" sz="2800" b="1" i="0" u="none" strike="noStrike" cap="none" dirty="0">
              <a:solidFill>
                <a:srgbClr val="00B050"/>
              </a:solidFill>
              <a:latin typeface="Times New Roman"/>
              <a:ea typeface="Times New Roman"/>
              <a:cs typeface="Times New Roman"/>
              <a:sym typeface="Times New Roman"/>
            </a:endParaRP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71450" y="1399156"/>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dirty="0">
                <a:solidFill>
                  <a:srgbClr val="FF0000"/>
                </a:solidFill>
                <a:latin typeface="Times New Roman" panose="02020603050405020304" pitchFamily="18" charset="0"/>
                <a:cs typeface="Times New Roman" panose="02020603050405020304" pitchFamily="18" charset="0"/>
              </a:rPr>
              <a:t>Sean </a:t>
            </a:r>
            <a:r>
              <a:rPr lang="en-IN" sz="2000" dirty="0" err="1">
                <a:solidFill>
                  <a:srgbClr val="FF0000"/>
                </a:solidFill>
                <a:latin typeface="Times New Roman" panose="02020603050405020304" pitchFamily="18" charset="0"/>
                <a:cs typeface="Times New Roman" panose="02020603050405020304" pitchFamily="18" charset="0"/>
              </a:rPr>
              <a:t>Pikulin</a:t>
            </a:r>
            <a:r>
              <a:rPr lang="en-IN" sz="2000" dirty="0">
                <a:solidFill>
                  <a:srgbClr val="FF0000"/>
                </a:solidFill>
                <a:latin typeface="Times New Roman" panose="02020603050405020304" pitchFamily="18" charset="0"/>
                <a:cs typeface="Times New Roman" panose="02020603050405020304" pitchFamily="18" charset="0"/>
              </a:rPr>
              <a:t> </a:t>
            </a:r>
            <a:r>
              <a:rPr lang="en-IN" sz="2000" i="1" dirty="0">
                <a:solidFill>
                  <a:schemeClr val="tx1"/>
                </a:solidFill>
                <a:latin typeface="Times New Roman" panose="02020603050405020304" pitchFamily="18" charset="0"/>
                <a:cs typeface="Times New Roman" panose="02020603050405020304" pitchFamily="18" charset="0"/>
              </a:rPr>
              <a:t>et al</a:t>
            </a:r>
            <a:r>
              <a:rPr lang="en-IN" sz="2000" dirty="0">
                <a:solidFill>
                  <a:srgbClr val="FF0000"/>
                </a:solidFill>
                <a:latin typeface="Times New Roman" panose="02020603050405020304" pitchFamily="18" charset="0"/>
                <a:cs typeface="Times New Roman" panose="02020603050405020304" pitchFamily="18" charset="0"/>
              </a:rPr>
              <a:t>. (2021) </a:t>
            </a:r>
            <a:r>
              <a:rPr lang="en-IN" sz="2000" dirty="0">
                <a:latin typeface="Times New Roman" panose="02020603050405020304" pitchFamily="18" charset="0"/>
                <a:cs typeface="Times New Roman" panose="02020603050405020304" pitchFamily="18" charset="0"/>
              </a:rPr>
              <a:t>performed a study on </a:t>
            </a:r>
            <a:r>
              <a:rPr lang="en-IN" sz="2000" b="1" dirty="0">
                <a:latin typeface="Times New Roman" panose="02020603050405020304" pitchFamily="18" charset="0"/>
                <a:cs typeface="Times New Roman" panose="02020603050405020304" pitchFamily="18" charset="0"/>
              </a:rPr>
              <a:t>“Enhanced blood glucose levels prediction with a smartwatch”</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Methodologies Adopted</a:t>
            </a:r>
            <a:r>
              <a:rPr lang="en-IN"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Used smartwatch sensors to collect physiological data.</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Developed a predictive model to estimate blood glucose levels based on smartwatch data.</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Merits</a:t>
            </a:r>
            <a:r>
              <a:rPr lang="en-IN"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Integrates wearable technology for continuous glucose monitoring.</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Provides real-time glucose predictions based on physiological data.</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Non-invasive and convenient for users.</a:t>
            </a:r>
            <a:endParaRPr lang="en-IN" sz="20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2CDF27AA-7D14-E99F-4027-3981ADA7454D}"/>
              </a:ext>
            </a:extLst>
          </p:cNvPr>
          <p:cNvSpPr/>
          <p:nvPr/>
        </p:nvSpPr>
        <p:spPr>
          <a:xfrm>
            <a:off x="238125" y="5697794"/>
            <a:ext cx="8649843" cy="523220"/>
          </a:xfrm>
          <a:prstGeom prst="rect">
            <a:avLst/>
          </a:prstGeom>
        </p:spPr>
        <p:txBody>
          <a:bodyPr wrap="square">
            <a:spAutoFit/>
          </a:bodyPr>
          <a:lstStyle/>
          <a:p>
            <a:pPr algn="just">
              <a:defRPr/>
            </a:pPr>
            <a:r>
              <a:rPr lang="en-IN" dirty="0">
                <a:solidFill>
                  <a:schemeClr val="accent6"/>
                </a:solidFill>
                <a:latin typeface="Times New Roman" panose="02020603050405020304" pitchFamily="18" charset="0"/>
                <a:cs typeface="Times New Roman" panose="02020603050405020304" pitchFamily="18" charset="0"/>
              </a:rPr>
              <a:t>Sean </a:t>
            </a:r>
            <a:r>
              <a:rPr lang="en-IN" dirty="0" err="1">
                <a:solidFill>
                  <a:schemeClr val="accent6"/>
                </a:solidFill>
                <a:latin typeface="Times New Roman" panose="02020603050405020304" pitchFamily="18" charset="0"/>
                <a:cs typeface="Times New Roman" panose="02020603050405020304" pitchFamily="18" charset="0"/>
              </a:rPr>
              <a:t>Pikulin</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Irad</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Yehezkel</a:t>
            </a:r>
            <a:r>
              <a:rPr lang="en-IN" dirty="0">
                <a:solidFill>
                  <a:schemeClr val="accent6"/>
                </a:solidFill>
                <a:latin typeface="Times New Roman" panose="02020603050405020304" pitchFamily="18" charset="0"/>
                <a:cs typeface="Times New Roman" panose="02020603050405020304" pitchFamily="18" charset="0"/>
              </a:rPr>
              <a:t>, Robert </a:t>
            </a:r>
            <a:r>
              <a:rPr lang="en-IN" dirty="0" err="1">
                <a:solidFill>
                  <a:schemeClr val="accent6"/>
                </a:solidFill>
                <a:latin typeface="Times New Roman" panose="02020603050405020304" pitchFamily="18" charset="0"/>
                <a:cs typeface="Times New Roman" panose="02020603050405020304" pitchFamily="18" charset="0"/>
              </a:rPr>
              <a:t>Moskovitch</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Enhanced blood glucose levels prediction with a smartwatch</a:t>
            </a:r>
            <a:r>
              <a:rPr lang="en-IN" dirty="0">
                <a:solidFill>
                  <a:schemeClr val="accent6"/>
                </a:solidFill>
                <a:latin typeface="Times New Roman" panose="02020603050405020304" pitchFamily="18" charset="0"/>
                <a:cs typeface="Times New Roman" panose="02020603050405020304" pitchFamily="18" charset="0"/>
              </a:rPr>
              <a:t>”, </a:t>
            </a:r>
            <a:r>
              <a:rPr lang="en-IN" i="1" dirty="0" err="1">
                <a:solidFill>
                  <a:schemeClr val="accent6"/>
                </a:solidFill>
                <a:latin typeface="Times New Roman" panose="02020603050405020304" pitchFamily="18" charset="0"/>
                <a:cs typeface="Times New Roman" panose="02020603050405020304" pitchFamily="18" charset="0"/>
              </a:rPr>
              <a:t>PLoS</a:t>
            </a:r>
            <a:r>
              <a:rPr lang="en-IN" i="1" dirty="0">
                <a:solidFill>
                  <a:schemeClr val="accent6"/>
                </a:solidFill>
                <a:latin typeface="Times New Roman" panose="02020603050405020304" pitchFamily="18" charset="0"/>
                <a:cs typeface="Times New Roman" panose="02020603050405020304" pitchFamily="18" charset="0"/>
              </a:rPr>
              <a:t> ONE 19(7) (2024)</a:t>
            </a:r>
            <a:endParaRPr lang="en-US" dirty="0">
              <a:solidFill>
                <a:schemeClr val="accent6"/>
              </a:solidFill>
              <a:cs typeface="Arial" charset="0"/>
            </a:endParaRPr>
          </a:p>
        </p:txBody>
      </p:sp>
    </p:spTree>
    <p:extLst>
      <p:ext uri="{BB962C8B-B14F-4D97-AF65-F5344CB8AC3E}">
        <p14:creationId xmlns:p14="http://schemas.microsoft.com/office/powerpoint/2010/main" val="183329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190318" y="993065"/>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dirty="0">
                <a:solidFill>
                  <a:srgbClr val="00B050"/>
                </a:solidFill>
                <a:latin typeface="Times New Roman"/>
                <a:ea typeface="Times New Roman"/>
                <a:cs typeface="Times New Roman"/>
                <a:sym typeface="Times New Roman"/>
              </a:rPr>
              <a:t>10</a:t>
            </a:r>
            <a:r>
              <a:rPr lang="en-US" sz="2800" b="1" i="0" u="none" strike="noStrike" cap="none" dirty="0">
                <a:solidFill>
                  <a:srgbClr val="00B050"/>
                </a:solidFill>
                <a:latin typeface="Times New Roman"/>
                <a:ea typeface="Times New Roman"/>
                <a:cs typeface="Times New Roman"/>
                <a:sym typeface="Times New Roman"/>
              </a:rPr>
              <a:t>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FF0000"/>
                </a:solidFill>
                <a:latin typeface="Times New Roman" panose="02020603050405020304" pitchFamily="18" charset="0"/>
                <a:cs typeface="Times New Roman" panose="02020603050405020304" pitchFamily="18" charset="0"/>
              </a:rPr>
              <a:t>Demerits: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Accuracy may depend on the quality and type of data collected by the smartwatch.</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Limited by the smartwatch’s sensor capabilities and data granularity.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Potential issues with data privacy and security.</a:t>
            </a:r>
          </a:p>
        </p:txBody>
      </p:sp>
      <p:sp>
        <p:nvSpPr>
          <p:cNvPr id="3" name="Rectangle 2">
            <a:extLst>
              <a:ext uri="{FF2B5EF4-FFF2-40B4-BE49-F238E27FC236}">
                <a16:creationId xmlns:a16="http://schemas.microsoft.com/office/drawing/2014/main" id="{E68772FD-0BBD-119D-4058-8A408CC1D5DD}"/>
              </a:ext>
            </a:extLst>
          </p:cNvPr>
          <p:cNvSpPr/>
          <p:nvPr/>
        </p:nvSpPr>
        <p:spPr>
          <a:xfrm>
            <a:off x="238125" y="5697794"/>
            <a:ext cx="8649843" cy="523220"/>
          </a:xfrm>
          <a:prstGeom prst="rect">
            <a:avLst/>
          </a:prstGeom>
        </p:spPr>
        <p:txBody>
          <a:bodyPr wrap="square">
            <a:spAutoFit/>
          </a:bodyPr>
          <a:lstStyle/>
          <a:p>
            <a:pPr algn="just">
              <a:defRPr/>
            </a:pPr>
            <a:r>
              <a:rPr lang="en-IN" dirty="0">
                <a:solidFill>
                  <a:schemeClr val="accent6"/>
                </a:solidFill>
                <a:latin typeface="Times New Roman" panose="02020603050405020304" pitchFamily="18" charset="0"/>
                <a:cs typeface="Times New Roman" panose="02020603050405020304" pitchFamily="18" charset="0"/>
              </a:rPr>
              <a:t>Sean </a:t>
            </a:r>
            <a:r>
              <a:rPr lang="en-IN" dirty="0" err="1">
                <a:solidFill>
                  <a:schemeClr val="accent6"/>
                </a:solidFill>
                <a:latin typeface="Times New Roman" panose="02020603050405020304" pitchFamily="18" charset="0"/>
                <a:cs typeface="Times New Roman" panose="02020603050405020304" pitchFamily="18" charset="0"/>
              </a:rPr>
              <a:t>Pikulin</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Irad</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Yehezkel</a:t>
            </a:r>
            <a:r>
              <a:rPr lang="en-IN" dirty="0">
                <a:solidFill>
                  <a:schemeClr val="accent6"/>
                </a:solidFill>
                <a:latin typeface="Times New Roman" panose="02020603050405020304" pitchFamily="18" charset="0"/>
                <a:cs typeface="Times New Roman" panose="02020603050405020304" pitchFamily="18" charset="0"/>
              </a:rPr>
              <a:t>, Robert </a:t>
            </a:r>
            <a:r>
              <a:rPr lang="en-IN" dirty="0" err="1">
                <a:solidFill>
                  <a:schemeClr val="accent6"/>
                </a:solidFill>
                <a:latin typeface="Times New Roman" panose="02020603050405020304" pitchFamily="18" charset="0"/>
                <a:cs typeface="Times New Roman" panose="02020603050405020304" pitchFamily="18" charset="0"/>
              </a:rPr>
              <a:t>Moskovitch</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Enhanced blood glucose levels prediction with a smartwatch</a:t>
            </a:r>
            <a:r>
              <a:rPr lang="en-IN" dirty="0">
                <a:solidFill>
                  <a:schemeClr val="accent6"/>
                </a:solidFill>
                <a:latin typeface="Times New Roman" panose="02020603050405020304" pitchFamily="18" charset="0"/>
                <a:cs typeface="Times New Roman" panose="02020603050405020304" pitchFamily="18" charset="0"/>
              </a:rPr>
              <a:t>”, </a:t>
            </a:r>
            <a:r>
              <a:rPr lang="en-IN" i="1" dirty="0" err="1">
                <a:solidFill>
                  <a:schemeClr val="accent6"/>
                </a:solidFill>
                <a:latin typeface="Times New Roman" panose="02020603050405020304" pitchFamily="18" charset="0"/>
                <a:cs typeface="Times New Roman" panose="02020603050405020304" pitchFamily="18" charset="0"/>
              </a:rPr>
              <a:t>PLoS</a:t>
            </a:r>
            <a:r>
              <a:rPr lang="en-IN" i="1" dirty="0">
                <a:solidFill>
                  <a:schemeClr val="accent6"/>
                </a:solidFill>
                <a:latin typeface="Times New Roman" panose="02020603050405020304" pitchFamily="18" charset="0"/>
                <a:cs typeface="Times New Roman" panose="02020603050405020304" pitchFamily="18" charset="0"/>
              </a:rPr>
              <a:t> ONE 19(7) (2024)</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791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374345" y="876128"/>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a:t>
            </a:r>
          </a:p>
        </p:txBody>
      </p:sp>
      <p:graphicFrame>
        <p:nvGraphicFramePr>
          <p:cNvPr id="2" name="Table 1">
            <a:extLst>
              <a:ext uri="{FF2B5EF4-FFF2-40B4-BE49-F238E27FC236}">
                <a16:creationId xmlns:a16="http://schemas.microsoft.com/office/drawing/2014/main" id="{0446ADFE-F3F8-6CE9-2121-513F9912AEC6}"/>
              </a:ext>
            </a:extLst>
          </p:cNvPr>
          <p:cNvGraphicFramePr>
            <a:graphicFrameLocks noGrp="1"/>
          </p:cNvGraphicFramePr>
          <p:nvPr>
            <p:extLst>
              <p:ext uri="{D42A27DB-BD31-4B8C-83A1-F6EECF244321}">
                <p14:modId xmlns:p14="http://schemas.microsoft.com/office/powerpoint/2010/main" val="3613672169"/>
              </p:ext>
            </p:extLst>
          </p:nvPr>
        </p:nvGraphicFramePr>
        <p:xfrm>
          <a:off x="680720" y="2052631"/>
          <a:ext cx="8056881" cy="4048657"/>
        </p:xfrm>
        <a:graphic>
          <a:graphicData uri="http://schemas.openxmlformats.org/drawingml/2006/table">
            <a:tbl>
              <a:tblPr firstRow="1" bandRow="1">
                <a:tableStyleId>{ED083AE6-46FA-4A59-8FB0-9F97EB10719F}</a:tableStyleId>
              </a:tblPr>
              <a:tblGrid>
                <a:gridCol w="531448">
                  <a:extLst>
                    <a:ext uri="{9D8B030D-6E8A-4147-A177-3AD203B41FA5}">
                      <a16:colId xmlns:a16="http://schemas.microsoft.com/office/drawing/2014/main" val="20000"/>
                    </a:ext>
                  </a:extLst>
                </a:gridCol>
                <a:gridCol w="2467487">
                  <a:extLst>
                    <a:ext uri="{9D8B030D-6E8A-4147-A177-3AD203B41FA5}">
                      <a16:colId xmlns:a16="http://schemas.microsoft.com/office/drawing/2014/main" val="20001"/>
                    </a:ext>
                  </a:extLst>
                </a:gridCol>
                <a:gridCol w="3045145">
                  <a:extLst>
                    <a:ext uri="{9D8B030D-6E8A-4147-A177-3AD203B41FA5}">
                      <a16:colId xmlns:a16="http://schemas.microsoft.com/office/drawing/2014/main" val="20002"/>
                    </a:ext>
                  </a:extLst>
                </a:gridCol>
                <a:gridCol w="2012801">
                  <a:extLst>
                    <a:ext uri="{9D8B030D-6E8A-4147-A177-3AD203B41FA5}">
                      <a16:colId xmlns:a16="http://schemas.microsoft.com/office/drawing/2014/main" val="20003"/>
                    </a:ext>
                  </a:extLst>
                </a:gridCol>
              </a:tblGrid>
              <a:tr h="655157">
                <a:tc>
                  <a:txBody>
                    <a:bodyPr/>
                    <a:lstStyle/>
                    <a:p>
                      <a:pPr algn="ctr"/>
                      <a:r>
                        <a:rPr lang="en-IN" sz="1800" dirty="0" err="1">
                          <a:latin typeface="Times New Roman" panose="02020603050405020304" pitchFamily="18" charset="0"/>
                          <a:cs typeface="Times New Roman" panose="02020603050405020304" pitchFamily="18" charset="0"/>
                        </a:rPr>
                        <a:t>S.No</a:t>
                      </a:r>
                      <a:r>
                        <a:rPr lang="en-IN" sz="1800" dirty="0">
                          <a:latin typeface="Times New Roman" panose="02020603050405020304" pitchFamily="18" charset="0"/>
                          <a:cs typeface="Times New Roman" panose="02020603050405020304" pitchFamily="18" charset="0"/>
                        </a:rPr>
                        <a:t>.</a:t>
                      </a: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Author(s) &amp; Year</a:t>
                      </a: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Methodology</a:t>
                      </a:r>
                      <a:r>
                        <a:rPr lang="en-IN" sz="1800" baseline="0" dirty="0">
                          <a:latin typeface="Times New Roman" panose="02020603050405020304" pitchFamily="18" charset="0"/>
                          <a:cs typeface="Times New Roman" panose="02020603050405020304" pitchFamily="18" charset="0"/>
                        </a:rPr>
                        <a:t> used</a:t>
                      </a:r>
                      <a:endParaRPr lang="en-IN" sz="1800" dirty="0">
                        <a:latin typeface="Times New Roman" panose="02020603050405020304" pitchFamily="18" charset="0"/>
                        <a:cs typeface="Times New Roman" panose="02020603050405020304" pitchFamily="18" charset="0"/>
                      </a:endParaRP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Limitations</a:t>
                      </a:r>
                    </a:p>
                  </a:txBody>
                  <a:tcPr marL="91447" marR="91447" marT="45716" marB="45716"/>
                </a:tc>
                <a:extLst>
                  <a:ext uri="{0D108BD9-81ED-4DB2-BD59-A6C34878D82A}">
                    <a16:rowId xmlns:a16="http://schemas.microsoft.com/office/drawing/2014/main" val="10000"/>
                  </a:ext>
                </a:extLst>
              </a:tr>
              <a:tr h="1696750">
                <a:tc>
                  <a:txBody>
                    <a:bodyPr/>
                    <a:lstStyle/>
                    <a:p>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IN" sz="1600" dirty="0"/>
                        <a:t>Cindy Marling, Razvan </a:t>
                      </a:r>
                      <a:r>
                        <a:rPr lang="en-IN" sz="1600" dirty="0" err="1"/>
                        <a:t>Bunescu</a:t>
                      </a:r>
                      <a:r>
                        <a:rPr lang="en-IN" sz="1600" dirty="0"/>
                        <a:t> (2020)</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IN" sz="1600" dirty="0"/>
                        <a:t>OhioT1DM dataset for blood glucose level prediction</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Limited by the scope and specifics of the dataset, which may not represent broader population diversity.</a:t>
                      </a:r>
                      <a:endParaRPr lang="en-IN" sz="1600" b="0" dirty="0">
                        <a:latin typeface="Times New Roman" panose="02020603050405020304" pitchFamily="18" charset="0"/>
                        <a:cs typeface="Times New Roman" panose="02020603050405020304" pitchFamily="18" charset="0"/>
                      </a:endParaRPr>
                    </a:p>
                  </a:txBody>
                  <a:tcPr marL="91447" marR="91447" marT="45716" marB="45716"/>
                </a:tc>
                <a:extLst>
                  <a:ext uri="{0D108BD9-81ED-4DB2-BD59-A6C34878D82A}">
                    <a16:rowId xmlns:a16="http://schemas.microsoft.com/office/drawing/2014/main" val="10001"/>
                  </a:ext>
                </a:extLst>
              </a:tr>
              <a:tr h="1696750">
                <a:tc>
                  <a:txBody>
                    <a:bodyPr/>
                    <a:lstStyle/>
                    <a:p>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IN" sz="1600" dirty="0"/>
                        <a:t>Mario Munoz-</a:t>
                      </a:r>
                      <a:r>
                        <a:rPr lang="en-IN" sz="1600" dirty="0" err="1"/>
                        <a:t>Organero</a:t>
                      </a:r>
                      <a:r>
                        <a:rPr lang="en-IN" sz="1600" dirty="0"/>
                        <a:t> (2020)</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IN" sz="1600" dirty="0"/>
                        <a:t>Deep physiological model has been used.</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The model may not generalize well to all patients due to individual physiological differences.</a:t>
                      </a:r>
                      <a:endParaRPr lang="en-IN" sz="1600" dirty="0">
                        <a:latin typeface="Times New Roman" panose="02020603050405020304" pitchFamily="18" charset="0"/>
                        <a:cs typeface="Times New Roman" panose="02020603050405020304" pitchFamily="18" charset="0"/>
                      </a:endParaRPr>
                    </a:p>
                  </a:txBody>
                  <a:tcPr marL="91447" marR="91447" marT="45716" marB="45716"/>
                </a:tc>
                <a:extLst>
                  <a:ext uri="{0D108BD9-81ED-4DB2-BD59-A6C34878D82A}">
                    <a16:rowId xmlns:a16="http://schemas.microsoft.com/office/drawing/2014/main" val="10002"/>
                  </a:ext>
                </a:extLst>
              </a:tr>
            </a:tbl>
          </a:graphicData>
        </a:graphic>
      </p:graphicFrame>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532205"/>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Consolidation of the literatures:</a:t>
            </a:r>
          </a:p>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8589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29</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291794" y="838634"/>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a:t>
            </a:r>
          </a:p>
        </p:txBody>
      </p:sp>
      <p:graphicFrame>
        <p:nvGraphicFramePr>
          <p:cNvPr id="2" name="Table 1">
            <a:extLst>
              <a:ext uri="{FF2B5EF4-FFF2-40B4-BE49-F238E27FC236}">
                <a16:creationId xmlns:a16="http://schemas.microsoft.com/office/drawing/2014/main" id="{0446ADFE-F3F8-6CE9-2121-513F9912AEC6}"/>
              </a:ext>
            </a:extLst>
          </p:cNvPr>
          <p:cNvGraphicFramePr>
            <a:graphicFrameLocks noGrp="1"/>
          </p:cNvGraphicFramePr>
          <p:nvPr>
            <p:extLst>
              <p:ext uri="{D42A27DB-BD31-4B8C-83A1-F6EECF244321}">
                <p14:modId xmlns:p14="http://schemas.microsoft.com/office/powerpoint/2010/main" val="3001947585"/>
              </p:ext>
            </p:extLst>
          </p:nvPr>
        </p:nvGraphicFramePr>
        <p:xfrm>
          <a:off x="729594" y="2037366"/>
          <a:ext cx="8117543" cy="4371823"/>
        </p:xfrm>
        <a:graphic>
          <a:graphicData uri="http://schemas.openxmlformats.org/drawingml/2006/table">
            <a:tbl>
              <a:tblPr firstRow="1" bandRow="1">
                <a:tableStyleId>{ED083AE6-46FA-4A59-8FB0-9F97EB10719F}</a:tableStyleId>
              </a:tblPr>
              <a:tblGrid>
                <a:gridCol w="619916">
                  <a:extLst>
                    <a:ext uri="{9D8B030D-6E8A-4147-A177-3AD203B41FA5}">
                      <a16:colId xmlns:a16="http://schemas.microsoft.com/office/drawing/2014/main" val="20000"/>
                    </a:ext>
                  </a:extLst>
                </a:gridCol>
                <a:gridCol w="2458369">
                  <a:extLst>
                    <a:ext uri="{9D8B030D-6E8A-4147-A177-3AD203B41FA5}">
                      <a16:colId xmlns:a16="http://schemas.microsoft.com/office/drawing/2014/main" val="20001"/>
                    </a:ext>
                  </a:extLst>
                </a:gridCol>
                <a:gridCol w="3033894">
                  <a:extLst>
                    <a:ext uri="{9D8B030D-6E8A-4147-A177-3AD203B41FA5}">
                      <a16:colId xmlns:a16="http://schemas.microsoft.com/office/drawing/2014/main" val="20002"/>
                    </a:ext>
                  </a:extLst>
                </a:gridCol>
                <a:gridCol w="2005364">
                  <a:extLst>
                    <a:ext uri="{9D8B030D-6E8A-4147-A177-3AD203B41FA5}">
                      <a16:colId xmlns:a16="http://schemas.microsoft.com/office/drawing/2014/main" val="20003"/>
                    </a:ext>
                  </a:extLst>
                </a:gridCol>
              </a:tblGrid>
              <a:tr h="639898">
                <a:tc>
                  <a:txBody>
                    <a:bodyPr/>
                    <a:lstStyle/>
                    <a:p>
                      <a:pPr algn="ctr"/>
                      <a:r>
                        <a:rPr lang="en-IN" sz="1800" dirty="0" err="1">
                          <a:latin typeface="Times New Roman" panose="02020603050405020304" pitchFamily="18" charset="0"/>
                          <a:cs typeface="Times New Roman" panose="02020603050405020304" pitchFamily="18" charset="0"/>
                        </a:rPr>
                        <a:t>S.No</a:t>
                      </a:r>
                      <a:r>
                        <a:rPr lang="en-IN" sz="1800" dirty="0">
                          <a:latin typeface="Times New Roman" panose="02020603050405020304" pitchFamily="18" charset="0"/>
                          <a:cs typeface="Times New Roman" panose="02020603050405020304" pitchFamily="18" charset="0"/>
                        </a:rPr>
                        <a:t>.</a:t>
                      </a: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Author(s) &amp; Year</a:t>
                      </a: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Methodology</a:t>
                      </a:r>
                      <a:r>
                        <a:rPr lang="en-IN" sz="1800" baseline="0" dirty="0">
                          <a:latin typeface="Times New Roman" panose="02020603050405020304" pitchFamily="18" charset="0"/>
                          <a:cs typeface="Times New Roman" panose="02020603050405020304" pitchFamily="18" charset="0"/>
                        </a:rPr>
                        <a:t> used</a:t>
                      </a:r>
                      <a:endParaRPr lang="en-IN" sz="1800" dirty="0">
                        <a:latin typeface="Times New Roman" panose="02020603050405020304" pitchFamily="18" charset="0"/>
                        <a:cs typeface="Times New Roman" panose="02020603050405020304" pitchFamily="18" charset="0"/>
                      </a:endParaRP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Limitations</a:t>
                      </a:r>
                    </a:p>
                  </a:txBody>
                  <a:tcPr marL="91447" marR="91447" marT="45716" marB="45716"/>
                </a:tc>
                <a:extLst>
                  <a:ext uri="{0D108BD9-81ED-4DB2-BD59-A6C34878D82A}">
                    <a16:rowId xmlns:a16="http://schemas.microsoft.com/office/drawing/2014/main" val="10000"/>
                  </a:ext>
                </a:extLst>
              </a:tr>
              <a:tr h="1797825">
                <a:tc>
                  <a:txBody>
                    <a:bodyPr/>
                    <a:lstStyle/>
                    <a:p>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IN" sz="1600" dirty="0" err="1"/>
                        <a:t>Ganjar</a:t>
                      </a:r>
                      <a:r>
                        <a:rPr lang="en-IN" sz="1600" dirty="0"/>
                        <a:t> </a:t>
                      </a:r>
                      <a:r>
                        <a:rPr lang="en-IN" sz="1600" dirty="0" err="1"/>
                        <a:t>Alfian</a:t>
                      </a:r>
                      <a:r>
                        <a:rPr lang="en-IN" sz="1600" dirty="0"/>
                        <a:t>, Muhammad </a:t>
                      </a:r>
                      <a:r>
                        <a:rPr lang="en-IN" sz="1600" dirty="0" err="1"/>
                        <a:t>Syafrudin</a:t>
                      </a:r>
                      <a:r>
                        <a:rPr lang="en-IN" sz="1600" dirty="0"/>
                        <a:t>, Muhammad </a:t>
                      </a:r>
                      <a:r>
                        <a:rPr lang="en-IN" sz="1600" dirty="0" err="1"/>
                        <a:t>Anshari</a:t>
                      </a:r>
                      <a:r>
                        <a:rPr lang="en-IN" sz="1600" dirty="0"/>
                        <a:t> (2020)</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Artificial neural network with time-domain features</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Limited by the dataset size and diversity, which may affect the model’s robustness and generalizability.</a:t>
                      </a:r>
                      <a:endParaRPr lang="en-IN" sz="1600" dirty="0">
                        <a:latin typeface="Times New Roman" panose="02020603050405020304" pitchFamily="18" charset="0"/>
                        <a:cs typeface="Times New Roman" panose="02020603050405020304" pitchFamily="18" charset="0"/>
                      </a:endParaRPr>
                    </a:p>
                  </a:txBody>
                  <a:tcPr marL="91447" marR="91447" marT="45716" marB="45716"/>
                </a:tc>
                <a:extLst>
                  <a:ext uri="{0D108BD9-81ED-4DB2-BD59-A6C34878D82A}">
                    <a16:rowId xmlns:a16="http://schemas.microsoft.com/office/drawing/2014/main" val="10001"/>
                  </a:ext>
                </a:extLst>
              </a:tr>
              <a:tr h="1933926">
                <a:tc>
                  <a:txBody>
                    <a:bodyPr/>
                    <a:lstStyle/>
                    <a:p>
                      <a:r>
                        <a:rPr lang="en-US" sz="1600" dirty="0">
                          <a:latin typeface="Times New Roman" panose="02020603050405020304" pitchFamily="18" charset="0"/>
                          <a:cs typeface="Times New Roman" panose="02020603050405020304" pitchFamily="18" charset="0"/>
                        </a:rPr>
                        <a:t>4</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IN" sz="1600" dirty="0" err="1"/>
                        <a:t>Jobeda</a:t>
                      </a:r>
                      <a:r>
                        <a:rPr lang="en-IN" sz="1600" dirty="0"/>
                        <a:t> Jamal Khanam, Simon Y. Foo (2021)</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Comparison of machine learning algorithms</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Performance may vary depending on the dataset used; does not identify the best algorithm universally applicable.</a:t>
                      </a:r>
                      <a:endParaRPr lang="en-IN" sz="1600" dirty="0">
                        <a:latin typeface="Times New Roman" panose="02020603050405020304" pitchFamily="18" charset="0"/>
                        <a:cs typeface="Times New Roman" panose="02020603050405020304" pitchFamily="18" charset="0"/>
                      </a:endParaRPr>
                    </a:p>
                  </a:txBody>
                  <a:tcPr marL="91447" marR="91447" marT="45716" marB="45716"/>
                </a:tc>
                <a:extLst>
                  <a:ext uri="{0D108BD9-81ED-4DB2-BD59-A6C34878D82A}">
                    <a16:rowId xmlns:a16="http://schemas.microsoft.com/office/drawing/2014/main" val="10002"/>
                  </a:ext>
                </a:extLst>
              </a:tr>
            </a:tbl>
          </a:graphicData>
        </a:graphic>
      </p:graphicFrame>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573530"/>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Consolidation of the literatures:</a:t>
            </a:r>
          </a:p>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5954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g13e7f44d304_0_0"/>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05" name="Google Shape;105;g13e7f44d304_0_0"/>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06" name="Google Shape;106;g13e7f44d304_0_0"/>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07" name="Google Shape;107;g13e7f44d304_0_0"/>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a:t>
            </a:fld>
            <a:endParaRPr sz="1600" b="1" i="0" u="none" strike="noStrike" cap="none">
              <a:solidFill>
                <a:srgbClr val="FFFFFF"/>
              </a:solidFill>
              <a:latin typeface="Comic Sans MS"/>
              <a:ea typeface="Comic Sans MS"/>
              <a:cs typeface="Comic Sans MS"/>
              <a:sym typeface="Comic Sans MS"/>
            </a:endParaRPr>
          </a:p>
        </p:txBody>
      </p:sp>
      <p:sp>
        <p:nvSpPr>
          <p:cNvPr id="108" name="Google Shape;108;g13e7f44d304_0_0"/>
          <p:cNvSpPr txBox="1">
            <a:spLocks noGrp="1"/>
          </p:cNvSpPr>
          <p:nvPr>
            <p:ph type="dt" idx="10"/>
          </p:nvPr>
        </p:nvSpPr>
        <p:spPr>
          <a:xfrm>
            <a:off x="-1" y="6564313"/>
            <a:ext cx="1981201"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D4679909-0E7E-462F-91D5-8FC128A19CEB}"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09" name="Google Shape;109;g13e7f44d304_0_0"/>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10" name="Google Shape;110;g13e7f44d304_0_0"/>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11" name="Google Shape;111;g13e7f44d304_0_0"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12" name="Google Shape;112;g13e7f44d304_0_0"/>
          <p:cNvSpPr txBox="1"/>
          <p:nvPr/>
        </p:nvSpPr>
        <p:spPr>
          <a:xfrm>
            <a:off x="602663" y="1077241"/>
            <a:ext cx="358140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Statement </a:t>
            </a:r>
            <a:endParaRPr sz="2800" b="0" i="0" u="none" strike="noStrike" cap="none" dirty="0">
              <a:solidFill>
                <a:srgbClr val="000000"/>
              </a:solidFill>
              <a:latin typeface="Arial"/>
              <a:ea typeface="Arial"/>
              <a:cs typeface="Arial"/>
              <a:sym typeface="Arial"/>
            </a:endParaRPr>
          </a:p>
        </p:txBody>
      </p:sp>
      <p:sp>
        <p:nvSpPr>
          <p:cNvPr id="2" name="Content Placeholder 4">
            <a:extLst>
              <a:ext uri="{FF2B5EF4-FFF2-40B4-BE49-F238E27FC236}">
                <a16:creationId xmlns:a16="http://schemas.microsoft.com/office/drawing/2014/main" id="{2F0A8B2C-9988-3B6D-61B3-A32EB0DF2BEE}"/>
              </a:ext>
            </a:extLst>
          </p:cNvPr>
          <p:cNvSpPr txBox="1">
            <a:spLocks noChangeArrowheads="1"/>
          </p:cNvSpPr>
          <p:nvPr/>
        </p:nvSpPr>
        <p:spPr>
          <a:xfrm>
            <a:off x="511240" y="946431"/>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marL="457200" indent="-342900">
              <a:buFont typeface="Arial" panose="020B0604020202020204" pitchFamily="34" charset="0"/>
              <a:buChar char="•"/>
            </a:pPr>
            <a:endParaRPr lang="en-US" sz="2000" dirty="0"/>
          </a:p>
          <a:p>
            <a:pPr marL="457200" indent="-342900">
              <a:buFont typeface="Arial" panose="020B0604020202020204" pitchFamily="34" charset="0"/>
              <a:buChar char="•"/>
            </a:pPr>
            <a:r>
              <a:rPr lang="en-US" sz="2000" dirty="0"/>
              <a:t>This research addresses the need for accurate blood glucose (BG) prediction models for type 1 diabetes (T1D). </a:t>
            </a:r>
          </a:p>
          <a:p>
            <a:pPr marL="457200" indent="-342900">
              <a:buFont typeface="Arial" panose="020B0604020202020204" pitchFamily="34" charset="0"/>
              <a:buChar char="•"/>
            </a:pPr>
            <a:r>
              <a:rPr lang="en-US" sz="2000" dirty="0"/>
              <a:t>Effective BG prediction is essential to prevent hyperglycemia and hypoglycemia, enhancing patient quality of life.</a:t>
            </a:r>
          </a:p>
          <a:p>
            <a:pPr marL="457200" indent="-342900">
              <a:buFont typeface="Arial" panose="020B0604020202020204" pitchFamily="34" charset="0"/>
              <a:buChar char="•"/>
            </a:pPr>
            <a:r>
              <a:rPr lang="en-US" sz="2000" dirty="0"/>
              <a:t> Current black-box models handle complex data well but lack interpretability, while physiological white-box models offer better insights but are hard to personalize and computationally intensive. </a:t>
            </a:r>
          </a:p>
          <a:p>
            <a:pPr marL="457200" indent="-342900">
              <a:buFont typeface="Arial" panose="020B0604020202020204" pitchFamily="34" charset="0"/>
              <a:buChar char="•"/>
            </a:pPr>
            <a:r>
              <a:rPr lang="en-US" sz="2000" dirty="0"/>
              <a:t>The goal is to find an optimal approach that combines the strengths of both model types for accurate, interpretable, and personalized BG predictions.</a:t>
            </a:r>
            <a:endParaRPr lang="en-US" alt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30</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291794" y="873948"/>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a:t>
            </a:r>
          </a:p>
        </p:txBody>
      </p:sp>
      <p:graphicFrame>
        <p:nvGraphicFramePr>
          <p:cNvPr id="2" name="Table 1">
            <a:extLst>
              <a:ext uri="{FF2B5EF4-FFF2-40B4-BE49-F238E27FC236}">
                <a16:creationId xmlns:a16="http://schemas.microsoft.com/office/drawing/2014/main" id="{0446ADFE-F3F8-6CE9-2121-513F9912AEC6}"/>
              </a:ext>
            </a:extLst>
          </p:cNvPr>
          <p:cNvGraphicFramePr>
            <a:graphicFrameLocks noGrp="1"/>
          </p:cNvGraphicFramePr>
          <p:nvPr>
            <p:extLst>
              <p:ext uri="{D42A27DB-BD31-4B8C-83A1-F6EECF244321}">
                <p14:modId xmlns:p14="http://schemas.microsoft.com/office/powerpoint/2010/main" val="628918864"/>
              </p:ext>
            </p:extLst>
          </p:nvPr>
        </p:nvGraphicFramePr>
        <p:xfrm>
          <a:off x="580031" y="1981850"/>
          <a:ext cx="8368026" cy="3559477"/>
        </p:xfrm>
        <a:graphic>
          <a:graphicData uri="http://schemas.openxmlformats.org/drawingml/2006/table">
            <a:tbl>
              <a:tblPr firstRow="1" bandRow="1">
                <a:tableStyleId>{ED083AE6-46FA-4A59-8FB0-9F97EB10719F}</a:tableStyleId>
              </a:tblPr>
              <a:tblGrid>
                <a:gridCol w="760744">
                  <a:extLst>
                    <a:ext uri="{9D8B030D-6E8A-4147-A177-3AD203B41FA5}">
                      <a16:colId xmlns:a16="http://schemas.microsoft.com/office/drawing/2014/main" val="20000"/>
                    </a:ext>
                  </a:extLst>
                </a:gridCol>
                <a:gridCol w="2494324">
                  <a:extLst>
                    <a:ext uri="{9D8B030D-6E8A-4147-A177-3AD203B41FA5}">
                      <a16:colId xmlns:a16="http://schemas.microsoft.com/office/drawing/2014/main" val="20001"/>
                    </a:ext>
                  </a:extLst>
                </a:gridCol>
                <a:gridCol w="3078265">
                  <a:extLst>
                    <a:ext uri="{9D8B030D-6E8A-4147-A177-3AD203B41FA5}">
                      <a16:colId xmlns:a16="http://schemas.microsoft.com/office/drawing/2014/main" val="20002"/>
                    </a:ext>
                  </a:extLst>
                </a:gridCol>
                <a:gridCol w="2034693">
                  <a:extLst>
                    <a:ext uri="{9D8B030D-6E8A-4147-A177-3AD203B41FA5}">
                      <a16:colId xmlns:a16="http://schemas.microsoft.com/office/drawing/2014/main" val="20003"/>
                    </a:ext>
                  </a:extLst>
                </a:gridCol>
              </a:tblGrid>
              <a:tr h="694373">
                <a:tc>
                  <a:txBody>
                    <a:bodyPr/>
                    <a:lstStyle/>
                    <a:p>
                      <a:pPr algn="ctr"/>
                      <a:r>
                        <a:rPr lang="en-IN" sz="1800" dirty="0" err="1">
                          <a:latin typeface="Times New Roman" panose="02020603050405020304" pitchFamily="18" charset="0"/>
                          <a:cs typeface="Times New Roman" panose="02020603050405020304" pitchFamily="18" charset="0"/>
                        </a:rPr>
                        <a:t>S.No</a:t>
                      </a:r>
                      <a:r>
                        <a:rPr lang="en-IN" sz="1800" dirty="0">
                          <a:latin typeface="Times New Roman" panose="02020603050405020304" pitchFamily="18" charset="0"/>
                          <a:cs typeface="Times New Roman" panose="02020603050405020304" pitchFamily="18" charset="0"/>
                        </a:rPr>
                        <a:t>.</a:t>
                      </a: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Author(s) &amp; Year</a:t>
                      </a: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Methodology</a:t>
                      </a:r>
                      <a:r>
                        <a:rPr lang="en-IN" sz="1800" baseline="0" dirty="0">
                          <a:latin typeface="Times New Roman" panose="02020603050405020304" pitchFamily="18" charset="0"/>
                          <a:cs typeface="Times New Roman" panose="02020603050405020304" pitchFamily="18" charset="0"/>
                        </a:rPr>
                        <a:t> used</a:t>
                      </a:r>
                      <a:endParaRPr lang="en-IN" sz="1800" dirty="0">
                        <a:latin typeface="Times New Roman" panose="02020603050405020304" pitchFamily="18" charset="0"/>
                        <a:cs typeface="Times New Roman" panose="02020603050405020304" pitchFamily="18" charset="0"/>
                      </a:endParaRP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Limitations</a:t>
                      </a:r>
                    </a:p>
                  </a:txBody>
                  <a:tcPr marL="91447" marR="91447" marT="45716" marB="45716"/>
                </a:tc>
                <a:extLst>
                  <a:ext uri="{0D108BD9-81ED-4DB2-BD59-A6C34878D82A}">
                    <a16:rowId xmlns:a16="http://schemas.microsoft.com/office/drawing/2014/main" val="10000"/>
                  </a:ext>
                </a:extLst>
              </a:tr>
              <a:tr h="694373">
                <a:tc>
                  <a:txBody>
                    <a:bodyPr/>
                    <a:lstStyle/>
                    <a:p>
                      <a:r>
                        <a:rPr lang="en-US" sz="1600" dirty="0">
                          <a:latin typeface="Times New Roman" panose="02020603050405020304" pitchFamily="18" charset="0"/>
                          <a:cs typeface="Times New Roman" panose="02020603050405020304" pitchFamily="18" charset="0"/>
                        </a:rPr>
                        <a:t>5</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IN" sz="1600" dirty="0" err="1"/>
                        <a:t>Wonju</a:t>
                      </a:r>
                      <a:r>
                        <a:rPr lang="en-IN" sz="1600" dirty="0"/>
                        <a:t> Seo, Sung-</a:t>
                      </a:r>
                      <a:r>
                        <a:rPr lang="en-IN" sz="1600" dirty="0" err="1"/>
                        <a:t>Woon</a:t>
                      </a:r>
                      <a:r>
                        <a:rPr lang="en-IN" sz="1600" dirty="0"/>
                        <a:t> Park, </a:t>
                      </a:r>
                      <a:r>
                        <a:rPr lang="en-IN" sz="1600" dirty="0" err="1"/>
                        <a:t>Namho</a:t>
                      </a:r>
                      <a:r>
                        <a:rPr lang="en-IN" sz="1600" dirty="0"/>
                        <a:t> Kim, Sang-Man Jin, Sung-Min Park (2021)</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Personalized blood glucose level prediction model with a fine-tuning strategy</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Fine-tuning strategy may be computationally intensive and time-consuming.</a:t>
                      </a:r>
                      <a:endParaRPr lang="en-IN" sz="1600" dirty="0">
                        <a:latin typeface="Times New Roman" panose="02020603050405020304" pitchFamily="18" charset="0"/>
                        <a:cs typeface="Times New Roman" panose="02020603050405020304" pitchFamily="18" charset="0"/>
                      </a:endParaRPr>
                    </a:p>
                  </a:txBody>
                  <a:tcPr marL="91447" marR="91447" marT="45716" marB="45716"/>
                </a:tc>
                <a:extLst>
                  <a:ext uri="{0D108BD9-81ED-4DB2-BD59-A6C34878D82A}">
                    <a16:rowId xmlns:a16="http://schemas.microsoft.com/office/drawing/2014/main" val="10001"/>
                  </a:ext>
                </a:extLst>
              </a:tr>
              <a:tr h="694373">
                <a:tc>
                  <a:txBody>
                    <a:bodyPr/>
                    <a:lstStyle/>
                    <a:p>
                      <a:r>
                        <a:rPr lang="en-US" sz="1600" dirty="0">
                          <a:latin typeface="Times New Roman" panose="02020603050405020304" pitchFamily="18" charset="0"/>
                          <a:cs typeface="Times New Roman" panose="02020603050405020304" pitchFamily="18" charset="0"/>
                        </a:rPr>
                        <a:t>6</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IN" sz="1600" dirty="0"/>
                        <a:t>Hatice </a:t>
                      </a:r>
                      <a:r>
                        <a:rPr lang="en-IN" sz="1600" dirty="0" err="1"/>
                        <a:t>Vildan</a:t>
                      </a:r>
                      <a:r>
                        <a:rPr lang="en-IN" sz="1600" dirty="0"/>
                        <a:t> </a:t>
                      </a:r>
                      <a:r>
                        <a:rPr lang="en-IN" sz="1600" dirty="0" err="1"/>
                        <a:t>Dudukcu</a:t>
                      </a:r>
                      <a:r>
                        <a:rPr lang="en-IN" sz="1600" dirty="0"/>
                        <a:t>, Murat </a:t>
                      </a:r>
                      <a:r>
                        <a:rPr lang="en-IN" sz="1600" dirty="0" err="1"/>
                        <a:t>Taskiran</a:t>
                      </a:r>
                      <a:r>
                        <a:rPr lang="en-IN" sz="1600" dirty="0"/>
                        <a:t>, Tulay Yildirim (2021)</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Deep neural networks using weighted decision level fusion</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High computational requirements and potential overfitting due to the complexity of the model.</a:t>
                      </a:r>
                      <a:endParaRPr lang="en-IN" sz="1600" dirty="0">
                        <a:latin typeface="Times New Roman" panose="02020603050405020304" pitchFamily="18" charset="0"/>
                        <a:cs typeface="Times New Roman" panose="02020603050405020304" pitchFamily="18" charset="0"/>
                      </a:endParaRPr>
                    </a:p>
                  </a:txBody>
                  <a:tcPr marL="91447" marR="91447" marT="45716" marB="45716"/>
                </a:tc>
                <a:extLst>
                  <a:ext uri="{0D108BD9-81ED-4DB2-BD59-A6C34878D82A}">
                    <a16:rowId xmlns:a16="http://schemas.microsoft.com/office/drawing/2014/main" val="10002"/>
                  </a:ext>
                </a:extLst>
              </a:tr>
            </a:tbl>
          </a:graphicData>
        </a:graphic>
      </p:graphicFrame>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Consolidation of the literatures:</a:t>
            </a:r>
          </a:p>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8582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31</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261484" y="917741"/>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a:t>
            </a:r>
          </a:p>
        </p:txBody>
      </p:sp>
      <p:graphicFrame>
        <p:nvGraphicFramePr>
          <p:cNvPr id="2" name="Table 1">
            <a:extLst>
              <a:ext uri="{FF2B5EF4-FFF2-40B4-BE49-F238E27FC236}">
                <a16:creationId xmlns:a16="http://schemas.microsoft.com/office/drawing/2014/main" id="{0446ADFE-F3F8-6CE9-2121-513F9912AEC6}"/>
              </a:ext>
            </a:extLst>
          </p:cNvPr>
          <p:cNvGraphicFramePr>
            <a:graphicFrameLocks noGrp="1"/>
          </p:cNvGraphicFramePr>
          <p:nvPr>
            <p:extLst>
              <p:ext uri="{D42A27DB-BD31-4B8C-83A1-F6EECF244321}">
                <p14:modId xmlns:p14="http://schemas.microsoft.com/office/powerpoint/2010/main" val="3948866097"/>
              </p:ext>
            </p:extLst>
          </p:nvPr>
        </p:nvGraphicFramePr>
        <p:xfrm>
          <a:off x="494053" y="1981850"/>
          <a:ext cx="8137524" cy="4047157"/>
        </p:xfrm>
        <a:graphic>
          <a:graphicData uri="http://schemas.openxmlformats.org/drawingml/2006/table">
            <a:tbl>
              <a:tblPr firstRow="1" bandRow="1">
                <a:tableStyleId>{ED083AE6-46FA-4A59-8FB0-9F97EB10719F}</a:tableStyleId>
              </a:tblPr>
              <a:tblGrid>
                <a:gridCol w="530242">
                  <a:extLst>
                    <a:ext uri="{9D8B030D-6E8A-4147-A177-3AD203B41FA5}">
                      <a16:colId xmlns:a16="http://schemas.microsoft.com/office/drawing/2014/main" val="20000"/>
                    </a:ext>
                  </a:extLst>
                </a:gridCol>
                <a:gridCol w="2494324">
                  <a:extLst>
                    <a:ext uri="{9D8B030D-6E8A-4147-A177-3AD203B41FA5}">
                      <a16:colId xmlns:a16="http://schemas.microsoft.com/office/drawing/2014/main" val="20001"/>
                    </a:ext>
                  </a:extLst>
                </a:gridCol>
                <a:gridCol w="3078265">
                  <a:extLst>
                    <a:ext uri="{9D8B030D-6E8A-4147-A177-3AD203B41FA5}">
                      <a16:colId xmlns:a16="http://schemas.microsoft.com/office/drawing/2014/main" val="20002"/>
                    </a:ext>
                  </a:extLst>
                </a:gridCol>
                <a:gridCol w="2034693">
                  <a:extLst>
                    <a:ext uri="{9D8B030D-6E8A-4147-A177-3AD203B41FA5}">
                      <a16:colId xmlns:a16="http://schemas.microsoft.com/office/drawing/2014/main" val="20003"/>
                    </a:ext>
                  </a:extLst>
                </a:gridCol>
              </a:tblGrid>
              <a:tr h="694373">
                <a:tc>
                  <a:txBody>
                    <a:bodyPr/>
                    <a:lstStyle/>
                    <a:p>
                      <a:pPr algn="ctr"/>
                      <a:r>
                        <a:rPr lang="en-IN" sz="1800" dirty="0" err="1">
                          <a:latin typeface="Times New Roman" panose="02020603050405020304" pitchFamily="18" charset="0"/>
                          <a:cs typeface="Times New Roman" panose="02020603050405020304" pitchFamily="18" charset="0"/>
                        </a:rPr>
                        <a:t>S.No</a:t>
                      </a:r>
                      <a:r>
                        <a:rPr lang="en-IN" sz="1800" dirty="0">
                          <a:latin typeface="Times New Roman" panose="02020603050405020304" pitchFamily="18" charset="0"/>
                          <a:cs typeface="Times New Roman" panose="02020603050405020304" pitchFamily="18" charset="0"/>
                        </a:rPr>
                        <a:t>.</a:t>
                      </a: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Author(s) &amp; Year</a:t>
                      </a: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Methodology</a:t>
                      </a:r>
                      <a:r>
                        <a:rPr lang="en-IN" sz="1800" baseline="0" dirty="0">
                          <a:latin typeface="Times New Roman" panose="02020603050405020304" pitchFamily="18" charset="0"/>
                          <a:cs typeface="Times New Roman" panose="02020603050405020304" pitchFamily="18" charset="0"/>
                        </a:rPr>
                        <a:t> used</a:t>
                      </a:r>
                      <a:endParaRPr lang="en-IN" sz="1800" dirty="0">
                        <a:latin typeface="Times New Roman" panose="02020603050405020304" pitchFamily="18" charset="0"/>
                        <a:cs typeface="Times New Roman" panose="02020603050405020304" pitchFamily="18" charset="0"/>
                      </a:endParaRP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Limitations</a:t>
                      </a:r>
                    </a:p>
                  </a:txBody>
                  <a:tcPr marL="91447" marR="91447" marT="45716" marB="45716"/>
                </a:tc>
                <a:extLst>
                  <a:ext uri="{0D108BD9-81ED-4DB2-BD59-A6C34878D82A}">
                    <a16:rowId xmlns:a16="http://schemas.microsoft.com/office/drawing/2014/main" val="10000"/>
                  </a:ext>
                </a:extLst>
              </a:tr>
              <a:tr h="694373">
                <a:tc>
                  <a:txBody>
                    <a:bodyPr/>
                    <a:lstStyle/>
                    <a:p>
                      <a:r>
                        <a:rPr lang="en-US" sz="1600" dirty="0">
                          <a:latin typeface="Times New Roman" panose="02020603050405020304" pitchFamily="18" charset="0"/>
                          <a:cs typeface="Times New Roman" panose="02020603050405020304" pitchFamily="18" charset="0"/>
                        </a:rPr>
                        <a:t>7</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IN" sz="1600" dirty="0">
                          <a:latin typeface="Times New Roman" panose="02020603050405020304" pitchFamily="18" charset="0"/>
                          <a:cs typeface="Times New Roman" panose="02020603050405020304" pitchFamily="18" charset="0"/>
                        </a:rPr>
                        <a:t>Shahid Mohammad </a:t>
                      </a:r>
                      <a:r>
                        <a:rPr lang="en-IN" sz="1600" dirty="0" err="1">
                          <a:latin typeface="Times New Roman" panose="02020603050405020304" pitchFamily="18" charset="0"/>
                          <a:cs typeface="Times New Roman" panose="02020603050405020304" pitchFamily="18" charset="0"/>
                        </a:rPr>
                        <a:t>Ganie</a:t>
                      </a:r>
                      <a:r>
                        <a:rPr lang="en-IN" sz="1600" dirty="0">
                          <a:latin typeface="Times New Roman" panose="02020603050405020304" pitchFamily="18" charset="0"/>
                          <a:cs typeface="Times New Roman" panose="02020603050405020304" pitchFamily="18" charset="0"/>
                        </a:rPr>
                        <a:t> &amp; Majid Bashir Malik (2022)</a:t>
                      </a:r>
                    </a:p>
                  </a:txBody>
                  <a:tcPr marL="91447" marR="91447" marT="45716" marB="45716"/>
                </a:tc>
                <a:tc>
                  <a:txBody>
                    <a:bodyPr/>
                    <a:lstStyle/>
                    <a:p>
                      <a:r>
                        <a:rPr lang="en-US" sz="1600" dirty="0"/>
                        <a:t>Ensemble machine learning approach based on lifestyle indicators</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May not account for all lifestyle variables affecting diabetes, leading to incomplete predictions.</a:t>
                      </a:r>
                      <a:endParaRPr lang="en-IN" sz="1600" dirty="0">
                        <a:latin typeface="Times New Roman" panose="02020603050405020304" pitchFamily="18" charset="0"/>
                        <a:cs typeface="Times New Roman" panose="02020603050405020304" pitchFamily="18" charset="0"/>
                      </a:endParaRPr>
                    </a:p>
                  </a:txBody>
                  <a:tcPr marL="91447" marR="91447" marT="45716" marB="45716"/>
                </a:tc>
                <a:extLst>
                  <a:ext uri="{0D108BD9-81ED-4DB2-BD59-A6C34878D82A}">
                    <a16:rowId xmlns:a16="http://schemas.microsoft.com/office/drawing/2014/main" val="10001"/>
                  </a:ext>
                </a:extLst>
              </a:tr>
              <a:tr h="694373">
                <a:tc>
                  <a:txBody>
                    <a:bodyPr/>
                    <a:lstStyle/>
                    <a:p>
                      <a:r>
                        <a:rPr lang="en-US" sz="1600" dirty="0">
                          <a:latin typeface="Times New Roman" panose="02020603050405020304" pitchFamily="18" charset="0"/>
                          <a:cs typeface="Times New Roman" panose="02020603050405020304" pitchFamily="18" charset="0"/>
                        </a:rPr>
                        <a:t>8</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IN" sz="1600" dirty="0" err="1"/>
                        <a:t>Guanci</a:t>
                      </a:r>
                      <a:r>
                        <a:rPr lang="en-IN" sz="1600" dirty="0"/>
                        <a:t> Yang, </a:t>
                      </a:r>
                      <a:r>
                        <a:rPr lang="en-IN" sz="1600" dirty="0" err="1"/>
                        <a:t>Saisai</a:t>
                      </a:r>
                      <a:r>
                        <a:rPr lang="en-IN" sz="1600" dirty="0"/>
                        <a:t> Liu, Yang Li, Ling He (2023)</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Short-term prediction using temporal multi-head attention mechanism</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May require significant computational resources and may not be suitable for long-term predictions.</a:t>
                      </a:r>
                      <a:endParaRPr lang="en-IN" sz="1600" dirty="0">
                        <a:latin typeface="Times New Roman" panose="02020603050405020304" pitchFamily="18" charset="0"/>
                        <a:cs typeface="Times New Roman" panose="02020603050405020304" pitchFamily="18" charset="0"/>
                      </a:endParaRPr>
                    </a:p>
                  </a:txBody>
                  <a:tcPr marL="91447" marR="91447" marT="45716" marB="45716"/>
                </a:tc>
                <a:extLst>
                  <a:ext uri="{0D108BD9-81ED-4DB2-BD59-A6C34878D82A}">
                    <a16:rowId xmlns:a16="http://schemas.microsoft.com/office/drawing/2014/main" val="10002"/>
                  </a:ext>
                </a:extLst>
              </a:tr>
            </a:tbl>
          </a:graphicData>
        </a:graphic>
      </p:graphicFrame>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Consolidation of the literatures:</a:t>
            </a:r>
          </a:p>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3409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32</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101312" y="854945"/>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a:t>
            </a:r>
          </a:p>
        </p:txBody>
      </p:sp>
      <p:graphicFrame>
        <p:nvGraphicFramePr>
          <p:cNvPr id="2" name="Table 1">
            <a:extLst>
              <a:ext uri="{FF2B5EF4-FFF2-40B4-BE49-F238E27FC236}">
                <a16:creationId xmlns:a16="http://schemas.microsoft.com/office/drawing/2014/main" id="{0446ADFE-F3F8-6CE9-2121-513F9912AEC6}"/>
              </a:ext>
            </a:extLst>
          </p:cNvPr>
          <p:cNvGraphicFramePr>
            <a:graphicFrameLocks noGrp="1"/>
          </p:cNvGraphicFramePr>
          <p:nvPr>
            <p:extLst>
              <p:ext uri="{D42A27DB-BD31-4B8C-83A1-F6EECF244321}">
                <p14:modId xmlns:p14="http://schemas.microsoft.com/office/powerpoint/2010/main" val="3558742923"/>
              </p:ext>
            </p:extLst>
          </p:nvPr>
        </p:nvGraphicFramePr>
        <p:xfrm>
          <a:off x="612396" y="2251069"/>
          <a:ext cx="8131554" cy="4047157"/>
        </p:xfrm>
        <a:graphic>
          <a:graphicData uri="http://schemas.openxmlformats.org/drawingml/2006/table">
            <a:tbl>
              <a:tblPr firstRow="1" bandRow="1">
                <a:tableStyleId>{ED083AE6-46FA-4A59-8FB0-9F97EB10719F}</a:tableStyleId>
              </a:tblPr>
              <a:tblGrid>
                <a:gridCol w="524272">
                  <a:extLst>
                    <a:ext uri="{9D8B030D-6E8A-4147-A177-3AD203B41FA5}">
                      <a16:colId xmlns:a16="http://schemas.microsoft.com/office/drawing/2014/main" val="20000"/>
                    </a:ext>
                  </a:extLst>
                </a:gridCol>
                <a:gridCol w="2494324">
                  <a:extLst>
                    <a:ext uri="{9D8B030D-6E8A-4147-A177-3AD203B41FA5}">
                      <a16:colId xmlns:a16="http://schemas.microsoft.com/office/drawing/2014/main" val="20001"/>
                    </a:ext>
                  </a:extLst>
                </a:gridCol>
                <a:gridCol w="3078265">
                  <a:extLst>
                    <a:ext uri="{9D8B030D-6E8A-4147-A177-3AD203B41FA5}">
                      <a16:colId xmlns:a16="http://schemas.microsoft.com/office/drawing/2014/main" val="20002"/>
                    </a:ext>
                  </a:extLst>
                </a:gridCol>
                <a:gridCol w="2034693">
                  <a:extLst>
                    <a:ext uri="{9D8B030D-6E8A-4147-A177-3AD203B41FA5}">
                      <a16:colId xmlns:a16="http://schemas.microsoft.com/office/drawing/2014/main" val="20003"/>
                    </a:ext>
                  </a:extLst>
                </a:gridCol>
              </a:tblGrid>
              <a:tr h="694373">
                <a:tc>
                  <a:txBody>
                    <a:bodyPr/>
                    <a:lstStyle/>
                    <a:p>
                      <a:pPr algn="ctr"/>
                      <a:r>
                        <a:rPr lang="en-IN" sz="1800" dirty="0" err="1">
                          <a:latin typeface="Times New Roman" panose="02020603050405020304" pitchFamily="18" charset="0"/>
                          <a:cs typeface="Times New Roman" panose="02020603050405020304" pitchFamily="18" charset="0"/>
                        </a:rPr>
                        <a:t>S.No</a:t>
                      </a:r>
                      <a:r>
                        <a:rPr lang="en-IN" sz="1800" dirty="0">
                          <a:latin typeface="Times New Roman" panose="02020603050405020304" pitchFamily="18" charset="0"/>
                          <a:cs typeface="Times New Roman" panose="02020603050405020304" pitchFamily="18" charset="0"/>
                        </a:rPr>
                        <a:t>.</a:t>
                      </a: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Author(s) &amp; Year</a:t>
                      </a: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Methodology</a:t>
                      </a:r>
                      <a:r>
                        <a:rPr lang="en-IN" sz="1800" baseline="0" dirty="0">
                          <a:latin typeface="Times New Roman" panose="02020603050405020304" pitchFamily="18" charset="0"/>
                          <a:cs typeface="Times New Roman" panose="02020603050405020304" pitchFamily="18" charset="0"/>
                        </a:rPr>
                        <a:t> used</a:t>
                      </a:r>
                      <a:endParaRPr lang="en-IN" sz="1800" dirty="0">
                        <a:latin typeface="Times New Roman" panose="02020603050405020304" pitchFamily="18" charset="0"/>
                        <a:cs typeface="Times New Roman" panose="02020603050405020304" pitchFamily="18" charset="0"/>
                      </a:endParaRP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Limitations</a:t>
                      </a:r>
                    </a:p>
                  </a:txBody>
                  <a:tcPr marL="91447" marR="91447" marT="45716" marB="45716"/>
                </a:tc>
                <a:extLst>
                  <a:ext uri="{0D108BD9-81ED-4DB2-BD59-A6C34878D82A}">
                    <a16:rowId xmlns:a16="http://schemas.microsoft.com/office/drawing/2014/main" val="10000"/>
                  </a:ext>
                </a:extLst>
              </a:tr>
              <a:tr h="694373">
                <a:tc>
                  <a:txBody>
                    <a:bodyPr/>
                    <a:lstStyle/>
                    <a:p>
                      <a:r>
                        <a:rPr lang="en-US" sz="1600" dirty="0">
                          <a:latin typeface="Times New Roman" panose="02020603050405020304" pitchFamily="18" charset="0"/>
                          <a:cs typeface="Times New Roman" panose="02020603050405020304" pitchFamily="18" charset="0"/>
                        </a:rPr>
                        <a:t>9</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IN" sz="1600" dirty="0" err="1"/>
                        <a:t>Gangani</a:t>
                      </a:r>
                      <a:r>
                        <a:rPr lang="en-IN" sz="1600" dirty="0"/>
                        <a:t> </a:t>
                      </a:r>
                      <a:r>
                        <a:rPr lang="en-IN" sz="1600" dirty="0" err="1"/>
                        <a:t>Dharmarathne</a:t>
                      </a:r>
                      <a:r>
                        <a:rPr lang="en-IN" sz="1600" dirty="0"/>
                        <a:t>, </a:t>
                      </a:r>
                      <a:r>
                        <a:rPr lang="en-IN" sz="1600" dirty="0" err="1"/>
                        <a:t>Thilini</a:t>
                      </a:r>
                      <a:r>
                        <a:rPr lang="en-IN" sz="1600" dirty="0"/>
                        <a:t> N. Jayasinghe, </a:t>
                      </a:r>
                      <a:r>
                        <a:rPr lang="en-IN" sz="1600" dirty="0" err="1"/>
                        <a:t>Madhusha</a:t>
                      </a:r>
                      <a:r>
                        <a:rPr lang="en-IN" sz="1600" dirty="0"/>
                        <a:t> </a:t>
                      </a:r>
                      <a:r>
                        <a:rPr lang="en-IN" sz="1600" dirty="0" err="1"/>
                        <a:t>Bogahawaththa</a:t>
                      </a:r>
                      <a:r>
                        <a:rPr lang="en-IN" sz="1600" dirty="0"/>
                        <a:t>, D.P.P. </a:t>
                      </a:r>
                      <a:r>
                        <a:rPr lang="en-IN" sz="1600" dirty="0" err="1"/>
                        <a:t>Meddage</a:t>
                      </a:r>
                      <a:r>
                        <a:rPr lang="en-IN" sz="1600" dirty="0"/>
                        <a:t>, </a:t>
                      </a:r>
                      <a:r>
                        <a:rPr lang="en-IN" sz="1600" dirty="0" err="1"/>
                        <a:t>Upaka</a:t>
                      </a:r>
                      <a:r>
                        <a:rPr lang="en-IN" sz="1600" dirty="0"/>
                        <a:t> </a:t>
                      </a:r>
                      <a:r>
                        <a:rPr lang="en-IN" sz="1600" dirty="0" err="1"/>
                        <a:t>Rathnayake</a:t>
                      </a:r>
                      <a:r>
                        <a:rPr lang="en-IN" sz="1600" dirty="0"/>
                        <a:t> (2024)</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Machine learning approach with a self-explainable interface</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Self-explainable interface might complicate the model, potentially reducing prediction accuracy.</a:t>
                      </a:r>
                      <a:endParaRPr lang="en-IN" sz="1600" dirty="0">
                        <a:latin typeface="Times New Roman" panose="02020603050405020304" pitchFamily="18" charset="0"/>
                        <a:cs typeface="Times New Roman" panose="02020603050405020304" pitchFamily="18" charset="0"/>
                      </a:endParaRPr>
                    </a:p>
                  </a:txBody>
                  <a:tcPr marL="91447" marR="91447" marT="45716" marB="45716"/>
                </a:tc>
                <a:extLst>
                  <a:ext uri="{0D108BD9-81ED-4DB2-BD59-A6C34878D82A}">
                    <a16:rowId xmlns:a16="http://schemas.microsoft.com/office/drawing/2014/main" val="10001"/>
                  </a:ext>
                </a:extLst>
              </a:tr>
              <a:tr h="694373">
                <a:tc>
                  <a:txBody>
                    <a:bodyPr/>
                    <a:lstStyle/>
                    <a:p>
                      <a:r>
                        <a:rPr lang="en-US" sz="1600" dirty="0">
                          <a:latin typeface="Times New Roman" panose="02020603050405020304" pitchFamily="18" charset="0"/>
                          <a:cs typeface="Times New Roman" panose="02020603050405020304" pitchFamily="18" charset="0"/>
                        </a:rPr>
                        <a:t>10</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Sean </a:t>
                      </a:r>
                      <a:r>
                        <a:rPr lang="en-US" sz="1600" dirty="0" err="1"/>
                        <a:t>Pikulin</a:t>
                      </a:r>
                      <a:r>
                        <a:rPr lang="en-US" sz="1600" dirty="0"/>
                        <a:t>, </a:t>
                      </a:r>
                      <a:r>
                        <a:rPr lang="en-US" sz="1600" dirty="0" err="1"/>
                        <a:t>Irad</a:t>
                      </a:r>
                      <a:r>
                        <a:rPr lang="en-US" sz="1600" dirty="0"/>
                        <a:t> </a:t>
                      </a:r>
                      <a:r>
                        <a:rPr lang="en-US" sz="1600" dirty="0" err="1"/>
                        <a:t>Yehezkel</a:t>
                      </a:r>
                      <a:r>
                        <a:rPr lang="en-US" sz="1600" dirty="0"/>
                        <a:t>, Robert </a:t>
                      </a:r>
                      <a:r>
                        <a:rPr lang="en-US" sz="1600" dirty="0" err="1"/>
                        <a:t>Moskovitch</a:t>
                      </a:r>
                      <a:r>
                        <a:rPr lang="en-US" sz="1600" dirty="0"/>
                        <a:t> (2024)</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Enhanced blood glucose levels prediction with a smartwatch</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Reliant on smartwatch sensor accuracy and consistency, which can vary and impact the model’s predictions.</a:t>
                      </a:r>
                      <a:endParaRPr lang="en-IN" sz="1600" dirty="0">
                        <a:latin typeface="Times New Roman" panose="02020603050405020304" pitchFamily="18" charset="0"/>
                        <a:cs typeface="Times New Roman" panose="02020603050405020304" pitchFamily="18" charset="0"/>
                      </a:endParaRPr>
                    </a:p>
                  </a:txBody>
                  <a:tcPr marL="91447" marR="91447" marT="45716" marB="45716"/>
                </a:tc>
                <a:extLst>
                  <a:ext uri="{0D108BD9-81ED-4DB2-BD59-A6C34878D82A}">
                    <a16:rowId xmlns:a16="http://schemas.microsoft.com/office/drawing/2014/main" val="10002"/>
                  </a:ext>
                </a:extLst>
              </a:tr>
            </a:tbl>
          </a:graphicData>
        </a:graphic>
      </p:graphicFrame>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Consolidation of the literatures:</a:t>
            </a:r>
          </a:p>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81847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33</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0163" y="528477"/>
            <a:ext cx="9113838"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System Design of the Proposed Layered Approach</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82222A4-4B19-7F7A-BAC3-AF0686A654D4}"/>
              </a:ext>
            </a:extLst>
          </p:cNvPr>
          <p:cNvPicPr>
            <a:picLocks noChangeAspect="1"/>
          </p:cNvPicPr>
          <p:nvPr/>
        </p:nvPicPr>
        <p:blipFill>
          <a:blip r:embed="rId5"/>
          <a:srcRect/>
          <a:stretch/>
        </p:blipFill>
        <p:spPr>
          <a:xfrm>
            <a:off x="643813" y="1106262"/>
            <a:ext cx="7906462" cy="5440588"/>
          </a:xfrm>
          <a:prstGeom prst="rect">
            <a:avLst/>
          </a:prstGeom>
        </p:spPr>
      </p:pic>
    </p:spTree>
    <p:extLst>
      <p:ext uri="{BB962C8B-B14F-4D97-AF65-F5344CB8AC3E}">
        <p14:creationId xmlns:p14="http://schemas.microsoft.com/office/powerpoint/2010/main" val="2944398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9C14CD96-E142-171C-BFAF-8D5ECECB3D36}"/>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B124C8EC-1320-C4E2-0320-883F59443BED}"/>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CE628C92-9138-B349-8546-F7948C61241D}"/>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3C18CD3E-ED34-C2D3-3BF9-7F775A9849C3}"/>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D6DB777A-2178-D77C-4B19-E8147DF86BEC}"/>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34</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A3896F7E-FD90-7A13-44B6-F3225FD5CF92}"/>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E0BD84FC-77E9-8DE3-5BD0-85D884E1550F}"/>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2459FB21-87C5-1CFE-5121-3380FA16F2DB}"/>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DDC39725-2754-70DF-9D96-A5C069B9D4FE}"/>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C0BD3CAC-85E4-C429-353D-8BAB6768240D}"/>
              </a:ext>
            </a:extLst>
          </p:cNvPr>
          <p:cNvSpPr txBox="1"/>
          <p:nvPr/>
        </p:nvSpPr>
        <p:spPr>
          <a:xfrm>
            <a:off x="30163" y="528477"/>
            <a:ext cx="9113838" cy="13849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System Design of the Proposed Layered Approach</a:t>
            </a:r>
          </a:p>
          <a:p>
            <a:pPr marL="0" marR="0" lvl="0" indent="0" algn="ctr" rtl="0">
              <a:lnSpc>
                <a:spcPct val="100000"/>
              </a:lnSpc>
              <a:spcBef>
                <a:spcPts val="0"/>
              </a:spcBef>
              <a:spcAft>
                <a:spcPts val="0"/>
              </a:spcAft>
              <a:buClr>
                <a:schemeClr val="dk1"/>
              </a:buClr>
              <a:buSzPts val="3200"/>
              <a:buFont typeface="Times New Roman"/>
              <a:buNone/>
            </a:pPr>
            <a:endParaRPr lang="en-US" sz="2800" b="1"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Data Collection</a:t>
            </a:r>
          </a:p>
        </p:txBody>
      </p:sp>
      <p:sp>
        <p:nvSpPr>
          <p:cNvPr id="3" name="Content Placeholder 4">
            <a:extLst>
              <a:ext uri="{FF2B5EF4-FFF2-40B4-BE49-F238E27FC236}">
                <a16:creationId xmlns:a16="http://schemas.microsoft.com/office/drawing/2014/main" id="{BDAB8594-C488-23CE-FCAA-C10640FC1387}"/>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A4154B17-8E89-B9C9-B1F4-5C3B37F65B3B}"/>
              </a:ext>
            </a:extLst>
          </p:cNvPr>
          <p:cNvSpPr/>
          <p:nvPr/>
        </p:nvSpPr>
        <p:spPr>
          <a:xfrm>
            <a:off x="1474237" y="2354263"/>
            <a:ext cx="6279502" cy="340272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pic>
        <p:nvPicPr>
          <p:cNvPr id="1028" name="Picture 4">
            <a:extLst>
              <a:ext uri="{FF2B5EF4-FFF2-40B4-BE49-F238E27FC236}">
                <a16:creationId xmlns:a16="http://schemas.microsoft.com/office/drawing/2014/main" id="{C88E7A03-EA48-3D2C-1118-1AFDB8164B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2950" y="3038863"/>
            <a:ext cx="4857750" cy="1972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8623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B57A67D4-9F39-761D-DBFC-BB42C61E5F8F}"/>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935CD28B-D968-93EA-9D0A-DB2FAC82C74E}"/>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8F0145BB-2942-1FCC-8E2F-F00AED35A843}"/>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F73BE058-7464-D281-AD4C-1B8C8714B648}"/>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D97B8798-ECAD-18D5-DF59-BEC0F5D9592C}"/>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B440215B-062A-232D-692B-E8D21CBFF487}"/>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0308A0F6-DF7F-92C1-171A-8A44F4DDB4C4}"/>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7D4916DD-ED16-1CEE-3A53-998233904F90}"/>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CA9B984B-EE5A-2C75-9B13-CD9DF921C5C2}"/>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751495CB-AFC2-1AA3-DADD-CB720FC6318D}"/>
              </a:ext>
            </a:extLst>
          </p:cNvPr>
          <p:cNvSpPr txBox="1"/>
          <p:nvPr/>
        </p:nvSpPr>
        <p:spPr>
          <a:xfrm>
            <a:off x="30163" y="528477"/>
            <a:ext cx="9113838" cy="13849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System Design of the Proposed Layered Approach</a:t>
            </a:r>
          </a:p>
          <a:p>
            <a:pPr marL="0" marR="0" lvl="0" indent="0" algn="ctr" rtl="0">
              <a:lnSpc>
                <a:spcPct val="100000"/>
              </a:lnSpc>
              <a:spcBef>
                <a:spcPts val="0"/>
              </a:spcBef>
              <a:spcAft>
                <a:spcPts val="0"/>
              </a:spcAft>
              <a:buClr>
                <a:schemeClr val="dk1"/>
              </a:buClr>
              <a:buSzPts val="3200"/>
              <a:buFont typeface="Times New Roman"/>
              <a:buNone/>
            </a:pPr>
            <a:endParaRPr lang="en-US" sz="2800" b="1"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Data Preprocessing</a:t>
            </a:r>
          </a:p>
        </p:txBody>
      </p:sp>
      <p:sp>
        <p:nvSpPr>
          <p:cNvPr id="3" name="Content Placeholder 4">
            <a:extLst>
              <a:ext uri="{FF2B5EF4-FFF2-40B4-BE49-F238E27FC236}">
                <a16:creationId xmlns:a16="http://schemas.microsoft.com/office/drawing/2014/main" id="{355C58B5-0303-8E48-391C-246ADDB54A22}"/>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7F33466-E777-F289-2E30-955563E2E7B3}"/>
              </a:ext>
            </a:extLst>
          </p:cNvPr>
          <p:cNvSpPr/>
          <p:nvPr/>
        </p:nvSpPr>
        <p:spPr>
          <a:xfrm>
            <a:off x="1269168" y="2262970"/>
            <a:ext cx="6754953" cy="378492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pic>
        <p:nvPicPr>
          <p:cNvPr id="2050" name="Picture 2">
            <a:extLst>
              <a:ext uri="{FF2B5EF4-FFF2-40B4-BE49-F238E27FC236}">
                <a16:creationId xmlns:a16="http://schemas.microsoft.com/office/drawing/2014/main" id="{270F88DD-8FBD-698C-BD83-2C0FC9F858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0890" y="2441908"/>
            <a:ext cx="6251510" cy="3427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1785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BB4C7E98-7566-9CF8-6D1A-47C04E9A6FD7}"/>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D7D0E805-7786-9FF5-9A14-A127C7A17E5F}"/>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A41F49BC-8D04-E6C9-F1D8-82C4207990EC}"/>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23BCDC55-387B-7B96-F60F-D6DD0E35F471}"/>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32C1C720-0012-FDFF-35D3-05114C9AA4E4}"/>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A010071E-FE56-B266-81D2-B08FBFB40F11}"/>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C531724F-56D6-663B-B5B2-6AAAA6A516BA}"/>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BFCCE530-65A1-A3F3-D642-6B3DAAC172DF}"/>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368620CB-2F32-48E3-5B63-BC20FE5DA251}"/>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C8A6A734-C035-4EE5-CBBF-039BD6EEDE1E}"/>
              </a:ext>
            </a:extLst>
          </p:cNvPr>
          <p:cNvSpPr txBox="1"/>
          <p:nvPr/>
        </p:nvSpPr>
        <p:spPr>
          <a:xfrm>
            <a:off x="11112" y="498476"/>
            <a:ext cx="9113838" cy="18158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System Design of the Proposed Layered Approach</a:t>
            </a:r>
          </a:p>
          <a:p>
            <a:pPr marL="0" marR="0" lvl="0" indent="0" algn="ctr" rtl="0">
              <a:lnSpc>
                <a:spcPct val="100000"/>
              </a:lnSpc>
              <a:spcBef>
                <a:spcPts val="0"/>
              </a:spcBef>
              <a:spcAft>
                <a:spcPts val="0"/>
              </a:spcAft>
              <a:buClr>
                <a:schemeClr val="dk1"/>
              </a:buClr>
              <a:buSzPts val="3200"/>
              <a:buFont typeface="Times New Roman"/>
              <a:buNone/>
            </a:pPr>
            <a:endParaRPr lang="en-US" sz="2800" b="1"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Feature Extraction and </a:t>
            </a:r>
            <a:r>
              <a:rPr lang="en-US" sz="2800" b="1" dirty="0">
                <a:latin typeface="Times New Roman" panose="02020603050405020304" pitchFamily="18" charset="0"/>
                <a:cs typeface="Times New Roman" panose="02020603050405020304" pitchFamily="18" charset="0"/>
              </a:rPr>
              <a:t>Predicting Severity order using Fuzzy logic</a:t>
            </a:r>
            <a:endParaRPr lang="en-US" sz="2800" b="1"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6B25D9BC-A77B-0D57-E878-8C0114DBD4A4}"/>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0BFA3B09-78C0-DE34-D1E3-EEE08A277E59}"/>
              </a:ext>
            </a:extLst>
          </p:cNvPr>
          <p:cNvSpPr/>
          <p:nvPr/>
        </p:nvSpPr>
        <p:spPr>
          <a:xfrm>
            <a:off x="201159" y="2596587"/>
            <a:ext cx="8840204" cy="355369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pic>
        <p:nvPicPr>
          <p:cNvPr id="1028" name="Picture 4">
            <a:extLst>
              <a:ext uri="{FF2B5EF4-FFF2-40B4-BE49-F238E27FC236}">
                <a16:creationId xmlns:a16="http://schemas.microsoft.com/office/drawing/2014/main" id="{6C3417C1-211A-39C7-7666-FEC0623425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774" y="3187261"/>
            <a:ext cx="8587129" cy="2128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073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E2D39FF4-3822-EC10-4077-82D0F983EF0F}"/>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EFCAE687-466B-AF4C-C8EB-86C03ADA16D5}"/>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D800C79E-1722-6669-82B8-D3DDBB3A48A5}"/>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11BE517B-81FB-DCF8-71EA-ADF2A8B226AC}"/>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9E042F83-7766-47D6-65A7-23172796103E}"/>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76A06C38-D9E3-03BE-55E6-02091674BE10}"/>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25384F9F-A647-2D72-39EF-7899ECBCDBBA}"/>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23B7E22B-64A1-4F13-0527-1C219DB015AD}"/>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2410D83E-D041-B8FE-C4BF-D978B01D1458}"/>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181B63DD-E1D5-CAB3-ACDE-C4F21A1BBC05}"/>
              </a:ext>
            </a:extLst>
          </p:cNvPr>
          <p:cNvSpPr txBox="1"/>
          <p:nvPr/>
        </p:nvSpPr>
        <p:spPr>
          <a:xfrm>
            <a:off x="130828" y="498476"/>
            <a:ext cx="9113838" cy="135417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System Design of the Proposed Layered Approach</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HYBRID APPROACH –Passing the White box prediction as an additional input for black box model</a:t>
            </a:r>
          </a:p>
        </p:txBody>
      </p:sp>
      <p:sp>
        <p:nvSpPr>
          <p:cNvPr id="3" name="Content Placeholder 4">
            <a:extLst>
              <a:ext uri="{FF2B5EF4-FFF2-40B4-BE49-F238E27FC236}">
                <a16:creationId xmlns:a16="http://schemas.microsoft.com/office/drawing/2014/main" id="{238C66AB-1A1F-04A2-F4B7-1D851F6595C3}"/>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42756A5-3ACF-1D28-239F-A9C713BCE3EB}"/>
              </a:ext>
            </a:extLst>
          </p:cNvPr>
          <p:cNvPicPr>
            <a:picLocks noChangeAspect="1"/>
          </p:cNvPicPr>
          <p:nvPr/>
        </p:nvPicPr>
        <p:blipFill>
          <a:blip r:embed="rId5"/>
          <a:stretch>
            <a:fillRect/>
          </a:stretch>
        </p:blipFill>
        <p:spPr>
          <a:xfrm>
            <a:off x="130828" y="1852652"/>
            <a:ext cx="8882344" cy="4591012"/>
          </a:xfrm>
          <a:prstGeom prst="rect">
            <a:avLst/>
          </a:prstGeom>
        </p:spPr>
      </p:pic>
    </p:spTree>
    <p:extLst>
      <p:ext uri="{BB962C8B-B14F-4D97-AF65-F5344CB8AC3E}">
        <p14:creationId xmlns:p14="http://schemas.microsoft.com/office/powerpoint/2010/main" val="11715111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6E1EE43-1B10-0981-F063-5DC27731C8A2}"/>
              </a:ext>
            </a:extLst>
          </p:cNvPr>
          <p:cNvSpPr txBox="1">
            <a:spLocks noChangeArrowheads="1"/>
          </p:cNvSpPr>
          <p:nvPr/>
        </p:nvSpPr>
        <p:spPr>
          <a:xfrm>
            <a:off x="511240" y="938042"/>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algn="l"/>
            <a:endParaRPr lang="en-US" sz="1800" b="0" i="0" dirty="0">
              <a:solidFill>
                <a:schemeClr val="tx1"/>
              </a:solidFill>
              <a:effectLst/>
              <a:latin typeface="Times New Roman" panose="02020603050405020304" pitchFamily="18" charset="0"/>
              <a:cs typeface="Times New Roman" panose="02020603050405020304" pitchFamily="18" charset="0"/>
            </a:endParaRPr>
          </a:p>
          <a:p>
            <a:pPr marL="400050" indent="-285750" algn="l">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The primary challenge addressed in this research is the accurate prediction of blood glucose (BG) levels in individuals with Type 1 Diabetes (T1D). </a:t>
            </a:r>
          </a:p>
          <a:p>
            <a:pPr marL="400050" indent="-285750" algn="l">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Effective glucose control is vital to prevent hypoglycemia, hyperglycemia, and severe health complications.</a:t>
            </a:r>
          </a:p>
          <a:p>
            <a:pPr marL="400050" indent="-285750" algn="l">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Traditional models struggle to adapt to glucose metabolism's variability, influenced by meals, insulin, and individual responses.</a:t>
            </a:r>
          </a:p>
          <a:p>
            <a:pPr marL="400050" indent="-285750" algn="l">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C</a:t>
            </a:r>
            <a:r>
              <a:rPr lang="en-US" sz="1800" b="0" i="0" dirty="0">
                <a:solidFill>
                  <a:schemeClr val="tx1"/>
                </a:solidFill>
                <a:effectLst/>
                <a:latin typeface="Times New Roman" panose="02020603050405020304" pitchFamily="18" charset="0"/>
                <a:cs typeface="Times New Roman" panose="02020603050405020304" pitchFamily="18" charset="0"/>
              </a:rPr>
              <a:t>ompares a physiologically-based white-box model with black-box machine learning models to improve prediction accuracy and adaptability..</a:t>
            </a:r>
          </a:p>
        </p:txBody>
      </p:sp>
    </p:spTree>
    <p:extLst>
      <p:ext uri="{BB962C8B-B14F-4D97-AF65-F5344CB8AC3E}">
        <p14:creationId xmlns:p14="http://schemas.microsoft.com/office/powerpoint/2010/main" val="15110204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39</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6E1EE43-1B10-0981-F063-5DC27731C8A2}"/>
              </a:ext>
            </a:extLst>
          </p:cNvPr>
          <p:cNvSpPr txBox="1">
            <a:spLocks noChangeArrowheads="1"/>
          </p:cNvSpPr>
          <p:nvPr/>
        </p:nvSpPr>
        <p:spPr>
          <a:xfrm>
            <a:off x="511240" y="938042"/>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algn="l"/>
            <a:endParaRPr lang="en-US" sz="1800" b="0" i="0" dirty="0">
              <a:solidFill>
                <a:schemeClr val="tx1"/>
              </a:solidFill>
              <a:effectLst/>
              <a:latin typeface="Times New Roman" panose="02020603050405020304" pitchFamily="18" charset="0"/>
              <a:cs typeface="Times New Roman" panose="02020603050405020304" pitchFamily="18" charset="0"/>
            </a:endParaRPr>
          </a:p>
          <a:p>
            <a:pPr algn="l"/>
            <a:r>
              <a:rPr lang="en-US" sz="1800" b="1" i="0" dirty="0">
                <a:effectLst/>
                <a:latin typeface="Times New Roman" panose="02020603050405020304" pitchFamily="18" charset="0"/>
                <a:cs typeface="Times New Roman" panose="02020603050405020304" pitchFamily="18" charset="0"/>
              </a:rPr>
              <a:t>1. Data Input Module</a:t>
            </a:r>
          </a:p>
          <a:p>
            <a:pPr algn="l">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Description</a:t>
            </a:r>
            <a:r>
              <a:rPr lang="en-US" sz="1800" b="0" i="0" dirty="0">
                <a:solidFill>
                  <a:srgbClr val="000000"/>
                </a:solidFill>
                <a:effectLst/>
                <a:latin typeface="Times New Roman" panose="02020603050405020304" pitchFamily="18" charset="0"/>
                <a:cs typeface="Times New Roman" panose="02020603050405020304" pitchFamily="18" charset="0"/>
              </a:rPr>
              <a:t>: This module is essential for gathering and preprocessing the data necessary for glucose prediction. It includes:</a:t>
            </a:r>
          </a:p>
          <a:p>
            <a:pPr marL="742950" lvl="1" indent="-285750" algn="l">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Continuous Glucose Monitoring (CGM) Data</a:t>
            </a:r>
            <a:r>
              <a:rPr lang="en-US" sz="1800" b="0" i="0" dirty="0">
                <a:solidFill>
                  <a:srgbClr val="000000"/>
                </a:solidFill>
                <a:effectLst/>
                <a:latin typeface="Times New Roman" panose="02020603050405020304" pitchFamily="18" charset="0"/>
                <a:cs typeface="Times New Roman" panose="02020603050405020304" pitchFamily="18" charset="0"/>
              </a:rPr>
              <a:t>: Real-time BG levels collected from CGM devices.</a:t>
            </a:r>
          </a:p>
          <a:p>
            <a:pPr marL="742950" lvl="1" indent="-285750" algn="l">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Nutritional Information</a:t>
            </a:r>
            <a:r>
              <a:rPr lang="en-US" sz="1800" b="0" i="0" dirty="0">
                <a:solidFill>
                  <a:srgbClr val="000000"/>
                </a:solidFill>
                <a:effectLst/>
                <a:latin typeface="Times New Roman" panose="02020603050405020304" pitchFamily="18" charset="0"/>
                <a:cs typeface="Times New Roman" panose="02020603050405020304" pitchFamily="18" charset="0"/>
              </a:rPr>
              <a:t>: Data on carbohydrate intake, including meal timing and composition.</a:t>
            </a:r>
          </a:p>
          <a:p>
            <a:pPr marL="742950" lvl="1" indent="-285750" algn="l">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Insulin Administration Records</a:t>
            </a:r>
            <a:r>
              <a:rPr lang="en-US" sz="1800" b="0" i="0" dirty="0">
                <a:solidFill>
                  <a:srgbClr val="000000"/>
                </a:solidFill>
                <a:effectLst/>
                <a:latin typeface="Times New Roman" panose="02020603050405020304" pitchFamily="18" charset="0"/>
                <a:cs typeface="Times New Roman" panose="02020603050405020304" pitchFamily="18" charset="0"/>
              </a:rPr>
              <a:t>: Details about the type and dosage of insulin administered.</a:t>
            </a:r>
          </a:p>
          <a:p>
            <a:pPr algn="l">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Techniques</a:t>
            </a:r>
            <a:r>
              <a:rPr lang="en-US" sz="1800" b="0" i="0" dirty="0">
                <a:solidFill>
                  <a:srgbClr val="000000"/>
                </a:solidFill>
                <a:effectLst/>
                <a:latin typeface="Times New Roman" panose="02020603050405020304" pitchFamily="18" charset="0"/>
                <a:cs typeface="Times New Roman" panose="02020603050405020304" pitchFamily="18" charset="0"/>
              </a:rPr>
              <a:t>: Data is normalized and formatted as time-series to ensure compatibility with prediction algorithms, enhancing input quality and reliability.</a:t>
            </a:r>
          </a:p>
        </p:txBody>
      </p:sp>
    </p:spTree>
    <p:extLst>
      <p:ext uri="{BB962C8B-B14F-4D97-AF65-F5344CB8AC3E}">
        <p14:creationId xmlns:p14="http://schemas.microsoft.com/office/powerpoint/2010/main" val="967765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20" name="Google Shape;120;p3"/>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21" name="Google Shape;121;p3"/>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22" name="Google Shape;122;p3"/>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a:t>
            </a:fld>
            <a:endParaRPr sz="1600" b="1" i="0" u="none" strike="noStrike" cap="none">
              <a:solidFill>
                <a:srgbClr val="FFFFFF"/>
              </a:solidFill>
              <a:latin typeface="Comic Sans MS"/>
              <a:ea typeface="Comic Sans MS"/>
              <a:cs typeface="Comic Sans MS"/>
              <a:sym typeface="Comic Sans MS"/>
            </a:endParaRPr>
          </a:p>
        </p:txBody>
      </p:sp>
      <p:sp>
        <p:nvSpPr>
          <p:cNvPr id="123" name="Google Shape;123;p3"/>
          <p:cNvSpPr txBox="1">
            <a:spLocks noGrp="1"/>
          </p:cNvSpPr>
          <p:nvPr>
            <p:ph type="dt" idx="10"/>
          </p:nvPr>
        </p:nvSpPr>
        <p:spPr>
          <a:xfrm>
            <a:off x="-1" y="6564313"/>
            <a:ext cx="1927124" cy="4127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25260AD9-E776-4CA9-ACBE-E4F114151A87}"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a:solidFill>
                <a:srgbClr val="FF0066"/>
              </a:solidFill>
              <a:latin typeface="Arial Rounded"/>
              <a:ea typeface="Arial Rounded"/>
              <a:cs typeface="Arial Rounded"/>
              <a:sym typeface="Arial Rounded"/>
            </a:endParaRPr>
          </a:p>
        </p:txBody>
      </p:sp>
      <p:sp>
        <p:nvSpPr>
          <p:cNvPr id="124" name="Google Shape;124;p3"/>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25" name="Google Shape;125;p3"/>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26" name="Google Shape;126;p3"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27" name="Google Shape;127;p3"/>
          <p:cNvSpPr txBox="1"/>
          <p:nvPr/>
        </p:nvSpPr>
        <p:spPr>
          <a:xfrm>
            <a:off x="659904" y="878940"/>
            <a:ext cx="358140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Objectives </a:t>
            </a:r>
            <a:endParaRPr sz="2800" b="0" i="0" u="none" strike="noStrike" cap="none" dirty="0">
              <a:solidFill>
                <a:srgbClr val="000000"/>
              </a:solidFill>
              <a:latin typeface="Arial"/>
              <a:ea typeface="Arial"/>
              <a:cs typeface="Arial"/>
              <a:sym typeface="Arial"/>
            </a:endParaRPr>
          </a:p>
        </p:txBody>
      </p:sp>
      <p:sp>
        <p:nvSpPr>
          <p:cNvPr id="2" name="Content Placeholder 4">
            <a:extLst>
              <a:ext uri="{FF2B5EF4-FFF2-40B4-BE49-F238E27FC236}">
                <a16:creationId xmlns:a16="http://schemas.microsoft.com/office/drawing/2014/main" id="{DC529FB4-35F9-975C-2A8F-ECCA8C176B69}"/>
              </a:ext>
            </a:extLst>
          </p:cNvPr>
          <p:cNvSpPr txBox="1">
            <a:spLocks noChangeArrowheads="1"/>
          </p:cNvSpPr>
          <p:nvPr/>
        </p:nvSpPr>
        <p:spPr>
          <a:xfrm>
            <a:off x="703262" y="1789465"/>
            <a:ext cx="8143875" cy="411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ct val="0"/>
              </a:spcBef>
              <a:buFont typeface="Arial" panose="020B0604020202020204" pitchFamily="34" charset="0"/>
              <a:buChar char="•"/>
              <a:tabLst>
                <a:tab pos="520700" algn="l"/>
              </a:tabLst>
              <a:defRPr/>
            </a:pPr>
            <a:r>
              <a:rPr lang="en-US" sz="2000" dirty="0">
                <a:latin typeface="Times New Roman" panose="02020603050405020304" pitchFamily="18" charset="0"/>
                <a:cs typeface="Times New Roman" panose="02020603050405020304" pitchFamily="18" charset="0"/>
              </a:rPr>
              <a:t>To develop a predictive model for glucose levels Prediction using deep learning techniques.</a:t>
            </a:r>
          </a:p>
          <a:p>
            <a:pPr>
              <a:spcBef>
                <a:spcPct val="0"/>
              </a:spcBef>
              <a:tabLst>
                <a:tab pos="520700" algn="l"/>
              </a:tabLst>
              <a:defRPr/>
            </a:pPr>
            <a:endParaRPr lang="en-US" sz="2000" dirty="0">
              <a:latin typeface="Times New Roman" panose="02020603050405020304" pitchFamily="18" charset="0"/>
              <a:cs typeface="Times New Roman" panose="02020603050405020304" pitchFamily="18" charset="0"/>
            </a:endParaRPr>
          </a:p>
          <a:p>
            <a:pPr marL="342900" indent="-342900">
              <a:spcBef>
                <a:spcPct val="0"/>
              </a:spcBef>
              <a:buFont typeface="Arial" panose="020B0604020202020204" pitchFamily="34" charset="0"/>
              <a:buChar char="•"/>
              <a:tabLst>
                <a:tab pos="520700" algn="l"/>
              </a:tabLst>
              <a:defRPr/>
            </a:pPr>
            <a:r>
              <a:rPr lang="en-US" sz="2000" dirty="0">
                <a:latin typeface="Times New Roman" panose="02020603050405020304" pitchFamily="18" charset="0"/>
                <a:cs typeface="Times New Roman" panose="02020603050405020304" pitchFamily="18" charset="0"/>
              </a:rPr>
              <a:t>To design an algorithm for providing timely predictions to diabetes management. </a:t>
            </a:r>
          </a:p>
          <a:p>
            <a:pPr>
              <a:spcBef>
                <a:spcPct val="0"/>
              </a:spcBef>
              <a:tabLst>
                <a:tab pos="520700" algn="l"/>
              </a:tabLst>
              <a:defRPr/>
            </a:pPr>
            <a:endParaRPr lang="en-US" sz="2000" dirty="0">
              <a:latin typeface="Times New Roman" panose="02020603050405020304" pitchFamily="18" charset="0"/>
              <a:cs typeface="Times New Roman" panose="02020603050405020304" pitchFamily="18" charset="0"/>
            </a:endParaRPr>
          </a:p>
          <a:p>
            <a:pPr marL="342900" indent="-342900">
              <a:spcBef>
                <a:spcPct val="0"/>
              </a:spcBef>
              <a:buFont typeface="Arial" panose="020B0604020202020204" pitchFamily="34" charset="0"/>
              <a:buChar char="•"/>
              <a:tabLst>
                <a:tab pos="520700" algn="l"/>
              </a:tabLst>
              <a:defRPr/>
            </a:pPr>
            <a:r>
              <a:rPr lang="en-US" sz="2000" dirty="0">
                <a:latin typeface="Times New Roman" panose="02020603050405020304" pitchFamily="18" charset="0"/>
                <a:cs typeface="Times New Roman" panose="02020603050405020304" pitchFamily="18" charset="0"/>
              </a:rPr>
              <a:t>To integrate a fuzzy algorithm for estimating the severity of blood glucose levels based on patient weight and glucose trends over time.</a:t>
            </a:r>
            <a:endParaRPr lang="en-IN"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40</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6E1EE43-1B10-0981-F063-5DC27731C8A2}"/>
              </a:ext>
            </a:extLst>
          </p:cNvPr>
          <p:cNvSpPr txBox="1">
            <a:spLocks noChangeArrowheads="1"/>
          </p:cNvSpPr>
          <p:nvPr/>
        </p:nvSpPr>
        <p:spPr>
          <a:xfrm>
            <a:off x="511275" y="879474"/>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algn="l"/>
            <a:endParaRPr lang="en-US" sz="1800" b="0" i="0" dirty="0">
              <a:solidFill>
                <a:schemeClr val="tx1"/>
              </a:solidFill>
              <a:effectLst/>
              <a:latin typeface="Times New Roman" panose="02020603050405020304" pitchFamily="18" charset="0"/>
              <a:cs typeface="Times New Roman" panose="02020603050405020304" pitchFamily="18" charset="0"/>
            </a:endParaRPr>
          </a:p>
          <a:p>
            <a:pPr algn="l"/>
            <a:r>
              <a:rPr lang="en-US" sz="1800" b="1" i="0" dirty="0">
                <a:solidFill>
                  <a:schemeClr val="tx1"/>
                </a:solidFill>
                <a:effectLst/>
                <a:latin typeface="Times New Roman" panose="02020603050405020304" pitchFamily="18" charset="0"/>
                <a:cs typeface="Times New Roman" panose="02020603050405020304" pitchFamily="18" charset="0"/>
              </a:rPr>
              <a:t>White-Box Model Module</a:t>
            </a:r>
          </a:p>
          <a:p>
            <a:pPr algn="l"/>
            <a:r>
              <a:rPr lang="en-US" sz="1800" b="1" i="0" dirty="0">
                <a:solidFill>
                  <a:schemeClr val="tx1"/>
                </a:solidFill>
                <a:effectLst/>
                <a:latin typeface="Times New Roman" panose="02020603050405020304" pitchFamily="18" charset="0"/>
                <a:cs typeface="Times New Roman" panose="02020603050405020304" pitchFamily="18" charset="0"/>
              </a:rPr>
              <a:t>Description: </a:t>
            </a:r>
          </a:p>
          <a:p>
            <a:pPr algn="l"/>
            <a:r>
              <a:rPr lang="en-US" sz="1800" b="1" dirty="0">
                <a:solidFill>
                  <a:schemeClr val="tx1"/>
                </a:solidFill>
                <a:latin typeface="Times New Roman" panose="02020603050405020304" pitchFamily="18" charset="0"/>
                <a:cs typeface="Times New Roman" panose="02020603050405020304" pitchFamily="18" charset="0"/>
              </a:rPr>
              <a:t>                       </a:t>
            </a:r>
            <a:r>
              <a:rPr lang="en-US" sz="1800" b="0" i="0" dirty="0">
                <a:solidFill>
                  <a:schemeClr val="tx1"/>
                </a:solidFill>
                <a:effectLst/>
                <a:latin typeface="Times New Roman" panose="02020603050405020304" pitchFamily="18" charset="0"/>
                <a:cs typeface="Times New Roman" panose="02020603050405020304" pitchFamily="18" charset="0"/>
              </a:rPr>
              <a:t>This module implements a nonlinear physiological model simulating glucose-insulin dynamics as a benchmark for comparison against black-box models.</a:t>
            </a:r>
          </a:p>
          <a:p>
            <a:pPr algn="l"/>
            <a:r>
              <a:rPr lang="en-US" sz="1800" b="1" i="0" dirty="0">
                <a:solidFill>
                  <a:schemeClr val="tx1"/>
                </a:solidFill>
                <a:effectLst/>
                <a:latin typeface="Times New Roman" panose="02020603050405020304" pitchFamily="18" charset="0"/>
                <a:cs typeface="Times New Roman" panose="02020603050405020304" pitchFamily="18" charset="0"/>
              </a:rPr>
              <a:t>Techniques: </a:t>
            </a:r>
          </a:p>
          <a:p>
            <a:pPr algn="l"/>
            <a:r>
              <a:rPr lang="en-US" sz="1800" b="1" dirty="0">
                <a:solidFill>
                  <a:schemeClr val="tx1"/>
                </a:solidFill>
                <a:latin typeface="Times New Roman" panose="02020603050405020304" pitchFamily="18" charset="0"/>
                <a:cs typeface="Times New Roman" panose="02020603050405020304" pitchFamily="18" charset="0"/>
              </a:rPr>
              <a:t>                        </a:t>
            </a:r>
            <a:r>
              <a:rPr lang="en-US" sz="1800" b="0" i="0" dirty="0">
                <a:solidFill>
                  <a:schemeClr val="tx1"/>
                </a:solidFill>
                <a:effectLst/>
                <a:latin typeface="Times New Roman" panose="02020603050405020304" pitchFamily="18" charset="0"/>
                <a:cs typeface="Times New Roman" panose="02020603050405020304" pitchFamily="18" charset="0"/>
              </a:rPr>
              <a:t>The model uses physiological equations to describe glucose-insulin interactions, incorporating insulin absorption and glucose kinetics for interpretable, biologically-based predictions.</a:t>
            </a:r>
          </a:p>
        </p:txBody>
      </p:sp>
    </p:spTree>
    <p:extLst>
      <p:ext uri="{BB962C8B-B14F-4D97-AF65-F5344CB8AC3E}">
        <p14:creationId xmlns:p14="http://schemas.microsoft.com/office/powerpoint/2010/main" val="6416093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ADC1DF6C-24F4-E54F-D6A1-FA36D2BAC4CD}"/>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7909EC02-8FA0-8E9C-D828-A1922F8F92E9}"/>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73DFD005-E2DD-5A6F-9017-5948B4A20F18}"/>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F7A80F20-CBB7-C497-BE3B-87FB54C72A1C}"/>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90B30D8D-7D0E-FA8E-7862-C9AA41780DBD}"/>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41</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23347D9A-277E-2806-498A-6C597BA079C6}"/>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827CA3A6-9E53-0FD7-29AA-3B58335621B5}"/>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8F535EA4-0F40-4EEE-4679-44BB04F7A056}"/>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8180E1EC-9E7B-8810-505A-3508B9B86CF4}"/>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F03AC112-047F-EE79-07CD-6CE10F62BAF2}"/>
              </a:ext>
            </a:extLst>
          </p:cNvPr>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A752D844-DCA9-2AFB-5EE8-998DB571EFE6}"/>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C3AD0FB3-342E-CD9A-C7DA-E4981F46C6DE}"/>
                  </a:ext>
                </a:extLst>
              </p:cNvPr>
              <p:cNvSpPr txBox="1">
                <a:spLocks noChangeArrowheads="1"/>
              </p:cNvSpPr>
              <p:nvPr/>
            </p:nvSpPr>
            <p:spPr>
              <a:xfrm>
                <a:off x="30162" y="47625"/>
                <a:ext cx="9038885" cy="610318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IN" sz="2000" b="1" dirty="0"/>
                  <a:t>Adaptive Single Component Metropolis Hastings</a:t>
                </a:r>
                <a:r>
                  <a:rPr lang="en-IN" sz="1200" dirty="0"/>
                  <a:t>.</a:t>
                </a:r>
              </a:p>
              <a:p>
                <a:pPr marL="457200" lvl="1" indent="0">
                  <a:buNone/>
                </a:pPr>
                <a:r>
                  <a:rPr lang="en-US" sz="1800" dirty="0"/>
                  <a:t>	</a:t>
                </a:r>
                <a:r>
                  <a:rPr lang="en-US" sz="1800" b="1" dirty="0"/>
                  <a:t>Bayesian estimation</a:t>
                </a:r>
              </a:p>
              <a:p>
                <a:pPr marL="457200" lvl="1" indent="0">
                  <a:buNone/>
                </a:pPr>
                <a:r>
                  <a:rPr lang="en-US" sz="1800" dirty="0"/>
                  <a:t>		Markov Chain Monte Carlo (MCMC) is used to estimate the individual parameters(Which uses Single Component Metropolis- Hastings).</a:t>
                </a:r>
              </a:p>
              <a:p>
                <a:pPr marL="457200" lvl="1" indent="0">
                  <a:buNone/>
                </a:pPr>
                <a:endParaRPr lang="en-IN" sz="1200" dirty="0"/>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18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IN" sz="2400" dirty="0">
                    <a:solidFill>
                      <a:schemeClr val="tx1"/>
                    </a:solidFill>
                    <a:latin typeface="Times New Roman" panose="02020603050405020304" pitchFamily="18" charset="0"/>
                    <a:cs typeface="Times New Roman" panose="02020603050405020304" pitchFamily="18" charset="0"/>
                  </a:rPr>
                  <a:t> = min ( 1, </a:t>
                </a:r>
                <a14:m>
                  <m:oMath xmlns:m="http://schemas.openxmlformats.org/officeDocument/2006/math">
                    <m:f>
                      <m:fPr>
                        <m:ctrlP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I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𝜋</m:t>
                        </m:r>
                        <m:d>
                          <m:dPr>
                            <m:endChr m:val="|"/>
                            <m:ctrlP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sub>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e>
                        </m:d>
                        <m:sSub>
                          <m:sSubPr>
                            <m:ctrlP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sub>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𝑖</m:t>
                            </m:r>
                          </m:sub>
                        </m:sSub>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𝑞</m:t>
                            </m:r>
                          </m:e>
                          <m:sub>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𝜃</m:t>
                            </m:r>
                          </m:e>
                          <m:sub>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𝑖</m:t>
                            </m:r>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sub>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num>
                      <m:den>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𝜋</m:t>
                        </m:r>
                        <m:d>
                          <m:dPr>
                            <m:ctrlP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𝜃</m:t>
                                </m:r>
                              </m:e>
                              <m:sub>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𝑖</m:t>
                                </m:r>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e>
                          <m:e>
                            <m:sSub>
                              <m:sSubPr>
                                <m:ctrlP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𝜃</m:t>
                                </m:r>
                              </m:e>
                              <m:sub>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𝑖</m:t>
                                </m:r>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e>
                        </m:d>
                        <m:sSub>
                          <m:sSubPr>
                            <m:ctrlP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𝑞</m:t>
                            </m:r>
                          </m:e>
                          <m:sub>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sub>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𝜃</m:t>
                            </m:r>
                          </m:e>
                          <m:sub>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𝑖</m:t>
                            </m:r>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den>
                    </m:f>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b="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 </a:t>
                </a:r>
                <a:r>
                  <a:rPr lang="en-US" sz="1800" b="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(eq 1)</a:t>
                </a:r>
              </a:p>
              <a:p>
                <a:pPr marL="457200" lvl="1" indent="0">
                  <a:buNone/>
                </a:pPr>
                <a:endParaRPr lang="en-IN" sz="24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IN" sz="1800" dirty="0">
                    <a:solidFill>
                      <a:schemeClr val="tx1"/>
                    </a:solidFill>
                    <a:ea typeface="Cambria Math" panose="02040503050406030204" pitchFamily="18" charset="0"/>
                    <a:cs typeface="Times New Roman" panose="02020603050405020304" pitchFamily="18" charset="0"/>
                  </a:rPr>
                  <a:t>1)   </a:t>
                </a:r>
                <a14:m>
                  <m:oMath xmlns:m="http://schemas.openxmlformats.org/officeDocument/2006/math">
                    <m:r>
                      <a:rPr lang="en-IN"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𝛑</m:t>
                    </m:r>
                    <m:d>
                      <m:dPr>
                        <m:endChr m:val="|"/>
                        <m:ctrlP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sub>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𝐩</m:t>
                            </m:r>
                          </m:sub>
                        </m:sSub>
                      </m:e>
                    </m:d>
                    <m:sSub>
                      <m:sSubPr>
                        <m:ctrlP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sub>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𝐢</m:t>
                        </m:r>
                      </m:sub>
                    </m:sSub>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𝐩</m:t>
                    </m:r>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IN" sz="1800" b="1" dirty="0">
                    <a:solidFill>
                      <a:schemeClr val="tx1"/>
                    </a:solidFill>
                    <a:latin typeface="Times New Roman" panose="02020603050405020304" pitchFamily="18" charset="0"/>
                    <a:cs typeface="Times New Roman" panose="02020603050405020304" pitchFamily="18" charset="0"/>
                  </a:rPr>
                  <a:t>      </a:t>
                </a:r>
                <a:r>
                  <a:rPr lang="en-IN" sz="1800" dirty="0">
                    <a:solidFill>
                      <a:schemeClr val="tx1"/>
                    </a:solidFill>
                    <a:latin typeface="Times New Roman" panose="02020603050405020304" pitchFamily="18" charset="0"/>
                    <a:cs typeface="Times New Roman" panose="02020603050405020304" pitchFamily="18" charset="0"/>
                  </a:rPr>
                  <a:t>Posterior probability of the predicted value</a:t>
                </a:r>
              </a:p>
              <a:p>
                <a:pPr marL="457200" lvl="1" indent="0">
                  <a:buNone/>
                </a:pPr>
                <a:r>
                  <a:rPr lang="en-IN" sz="1800" dirty="0">
                    <a:solidFill>
                      <a:schemeClr val="tx1"/>
                    </a:solidFill>
                    <a:latin typeface="Times New Roman" panose="02020603050405020304" pitchFamily="18" charset="0"/>
                    <a:cs typeface="Times New Roman" panose="02020603050405020304" pitchFamily="18" charset="0"/>
                  </a:rPr>
                  <a:t>2)   </a:t>
                </a:r>
                <a14:m>
                  <m:oMath xmlns:m="http://schemas.openxmlformats.org/officeDocument/2006/math">
                    <m: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𝝅</m:t>
                    </m:r>
                    <m:d>
                      <m:dPr>
                        <m:ctrlP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𝜽</m:t>
                            </m:r>
                          </m:e>
                          <m:sub>
                            <m: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𝒊</m:t>
                            </m:r>
                            <m: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𝟏</m:t>
                            </m:r>
                            <m: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𝒑</m:t>
                            </m:r>
                          </m:sub>
                        </m:sSub>
                      </m:e>
                      <m:e>
                        <m:sSub>
                          <m:sSubPr>
                            <m:ctrlP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𝜽</m:t>
                            </m:r>
                          </m:e>
                          <m:sub>
                            <m: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𝒊</m:t>
                            </m:r>
                            <m: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𝒑</m:t>
                            </m:r>
                          </m:sub>
                        </m:sSub>
                      </m:e>
                    </m:d>
                  </m:oMath>
                </a14:m>
                <a:r>
                  <a:rPr lang="en-IN" sz="1800" dirty="0">
                    <a:solidFill>
                      <a:schemeClr val="tx1"/>
                    </a:solidFill>
                    <a:latin typeface="Times New Roman" panose="02020603050405020304" pitchFamily="18" charset="0"/>
                    <a:cs typeface="Times New Roman" panose="02020603050405020304" pitchFamily="18" charset="0"/>
                  </a:rPr>
                  <a:t>   Posterior probability of the current value </a:t>
                </a:r>
              </a:p>
              <a:p>
                <a:pPr marL="457200" lvl="1" indent="0">
                  <a:buNone/>
                </a:pPr>
                <a:r>
                  <a:rPr lang="en-US" sz="1800" dirty="0">
                    <a:solidFill>
                      <a:schemeClr val="tx1"/>
                    </a:solidFill>
                    <a:ea typeface="Cambria Math" panose="02040503050406030204" pitchFamily="18" charset="0"/>
                    <a:cs typeface="Times New Roman" panose="02020603050405020304" pitchFamily="18" charset="0"/>
                  </a:rPr>
                  <a:t>3)   </a:t>
                </a:r>
                <a14:m>
                  <m:oMath xmlns:m="http://schemas.openxmlformats.org/officeDocument/2006/math">
                    <m:sSub>
                      <m:sSubPr>
                        <m:ctrlP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𝐪</m:t>
                        </m:r>
                      </m:e>
                      <m:sub>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𝐩</m:t>
                        </m:r>
                      </m:sub>
                    </m:sSub>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𝛉</m:t>
                        </m:r>
                      </m:e>
                      <m:sub>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𝐢</m:t>
                        </m:r>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𝟏</m:t>
                        </m:r>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𝐩</m:t>
                        </m:r>
                      </m:sub>
                    </m:sSub>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sub>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𝐩</m:t>
                        </m:r>
                      </m:sub>
                    </m:sSub>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IN" sz="1800" b="1" dirty="0">
                    <a:solidFill>
                      <a:schemeClr val="tx1"/>
                    </a:solidFill>
                    <a:latin typeface="Times New Roman" panose="02020603050405020304" pitchFamily="18" charset="0"/>
                    <a:cs typeface="Times New Roman" panose="02020603050405020304" pitchFamily="18" charset="0"/>
                  </a:rPr>
                  <a:t> </a:t>
                </a:r>
                <a:r>
                  <a:rPr lang="en-IN" sz="1800" dirty="0">
                    <a:solidFill>
                      <a:schemeClr val="tx1"/>
                    </a:solidFill>
                    <a:latin typeface="Times New Roman" panose="02020603050405020304" pitchFamily="18" charset="0"/>
                    <a:cs typeface="Times New Roman" panose="02020603050405020304" pitchFamily="18" charset="0"/>
                  </a:rPr>
                  <a:t>     </a:t>
                </a:r>
                <a:r>
                  <a:rPr lang="en-US" sz="1800" dirty="0"/>
                  <a:t>Probability of transitioning from the predicted state to the current    state</a:t>
                </a:r>
              </a:p>
              <a:p>
                <a:pPr marL="457200" lvl="1" indent="0">
                  <a:buNone/>
                </a:pPr>
                <a14:m>
                  <m:oMath xmlns:m="http://schemas.openxmlformats.org/officeDocument/2006/math">
                    <m:r>
                      <a:rPr lang="en-US" sz="1800" b="0"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4</m:t>
                    </m:r>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0"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𝐪</m:t>
                        </m:r>
                      </m:e>
                      <m:sub>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𝐩</m:t>
                        </m:r>
                      </m:sub>
                    </m:sSub>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sub>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𝐩</m:t>
                        </m:r>
                      </m:sub>
                    </m:sSub>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𝛉</m:t>
                        </m:r>
                      </m:e>
                      <m:sub>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𝐢</m:t>
                        </m:r>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𝟏</m:t>
                        </m:r>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𝐩</m:t>
                        </m:r>
                      </m:sub>
                    </m:sSub>
                  </m:oMath>
                </a14:m>
                <a:r>
                  <a:rPr lang="en-IN" sz="1800" b="1" dirty="0">
                    <a:solidFill>
                      <a:schemeClr val="tx1"/>
                    </a:solidFill>
                    <a:latin typeface="Times New Roman" panose="02020603050405020304" pitchFamily="18" charset="0"/>
                    <a:cs typeface="Times New Roman" panose="02020603050405020304" pitchFamily="18" charset="0"/>
                  </a:rPr>
                  <a:t>)     </a:t>
                </a:r>
                <a:r>
                  <a:rPr lang="en-US" sz="1800" b="1" dirty="0"/>
                  <a:t> </a:t>
                </a:r>
                <a:r>
                  <a:rPr lang="en-US" sz="1800" dirty="0"/>
                  <a:t>Probability of transitioning from the current state to the predicted state</a:t>
                </a:r>
                <a:endParaRPr lang="en-IN" sz="18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 name="Content Placeholder 4">
                <a:extLst>
                  <a:ext uri="{FF2B5EF4-FFF2-40B4-BE49-F238E27FC236}">
                    <a16:creationId xmlns:a16="http://schemas.microsoft.com/office/drawing/2014/main" id="{C3AD0FB3-342E-CD9A-C7DA-E4981F46C6DE}"/>
                  </a:ext>
                </a:extLst>
              </p:cNvPr>
              <p:cNvSpPr txBox="1">
                <a:spLocks noRot="1" noChangeAspect="1" noMove="1" noResize="1" noEditPoints="1" noAdjustHandles="1" noChangeArrowheads="1" noChangeShapeType="1" noTextEdit="1"/>
              </p:cNvSpPr>
              <p:nvPr/>
            </p:nvSpPr>
            <p:spPr>
              <a:xfrm>
                <a:off x="30162" y="47625"/>
                <a:ext cx="9038885" cy="6103180"/>
              </a:xfrm>
              <a:prstGeom prst="rect">
                <a:avLst/>
              </a:prstGeom>
              <a:blipFill>
                <a:blip r:embed="rId5"/>
                <a:stretch>
                  <a:fillRect b="-7193"/>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18850455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42</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6E1EE43-1B10-0981-F063-5DC27731C8A2}"/>
              </a:ext>
            </a:extLst>
          </p:cNvPr>
          <p:cNvSpPr txBox="1">
            <a:spLocks noChangeArrowheads="1"/>
          </p:cNvSpPr>
          <p:nvPr/>
        </p:nvSpPr>
        <p:spPr>
          <a:xfrm>
            <a:off x="428830" y="1079500"/>
            <a:ext cx="8121445" cy="535305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algn="l"/>
            <a:endParaRPr lang="en-US" sz="1600" dirty="0">
              <a:solidFill>
                <a:schemeClr val="tx1"/>
              </a:solidFill>
              <a:latin typeface="Times New Roman" panose="02020603050405020304" pitchFamily="18" charset="0"/>
              <a:cs typeface="Times New Roman" panose="02020603050405020304" pitchFamily="18" charset="0"/>
            </a:endParaRPr>
          </a:p>
          <a:p>
            <a:pPr algn="l"/>
            <a:endParaRPr lang="en-US" sz="1600" dirty="0">
              <a:solidFill>
                <a:schemeClr val="tx1"/>
              </a:solidFill>
              <a:latin typeface="Times New Roman" panose="02020603050405020304" pitchFamily="18" charset="0"/>
              <a:cs typeface="Times New Roman" panose="02020603050405020304" pitchFamily="18" charset="0"/>
            </a:endParaRPr>
          </a:p>
          <a:p>
            <a:pPr algn="l"/>
            <a:r>
              <a:rPr lang="en-US" sz="2000" b="1" dirty="0">
                <a:solidFill>
                  <a:schemeClr val="tx1"/>
                </a:solidFill>
                <a:latin typeface="Times New Roman" panose="02020603050405020304" pitchFamily="18" charset="0"/>
                <a:cs typeface="Times New Roman" panose="02020603050405020304" pitchFamily="18" charset="0"/>
              </a:rPr>
              <a:t>Glucose Insulin Dynamics</a:t>
            </a:r>
            <a:endParaRPr lang="en-US" sz="1800" b="1"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Insulin Absorption Subsystem</a:t>
            </a:r>
            <a:r>
              <a:rPr lang="en-US" sz="1800" b="0" i="0" dirty="0">
                <a:solidFill>
                  <a:schemeClr val="tx1"/>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Description</a:t>
            </a:r>
            <a:r>
              <a:rPr lang="en-US" sz="1800" b="0" i="0" dirty="0">
                <a:solidFill>
                  <a:schemeClr val="tx1"/>
                </a:solidFill>
                <a:effectLst/>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T</a:t>
            </a:r>
            <a:r>
              <a:rPr lang="en-US" sz="1800" b="0" i="0" dirty="0">
                <a:solidFill>
                  <a:schemeClr val="tx1"/>
                </a:solidFill>
                <a:effectLst/>
                <a:latin typeface="Times New Roman" panose="02020603050405020304" pitchFamily="18" charset="0"/>
                <a:cs typeface="Times New Roman" panose="02020603050405020304" pitchFamily="18" charset="0"/>
              </a:rPr>
              <a:t>racks subcutaneous insulin absorption, accounting for injected insulin entering the bloodstream..</a:t>
            </a:r>
          </a:p>
          <a:p>
            <a:pPr marL="742950" lvl="1" indent="-285750" algn="l">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Techniques</a:t>
            </a:r>
            <a:r>
              <a:rPr lang="en-US" sz="1800" b="0" i="0" dirty="0">
                <a:solidFill>
                  <a:schemeClr val="tx1"/>
                </a:solidFill>
                <a:effectLst/>
                <a:latin typeface="Times New Roman" panose="02020603050405020304" pitchFamily="18" charset="0"/>
                <a:cs typeface="Times New Roman" panose="02020603050405020304" pitchFamily="18" charset="0"/>
              </a:rPr>
              <a:t>: Utilizes compartments for insulin states (non-monomeric and monomeric) and equations for diffusion and absorption to predict plasma insulin levels.</a:t>
            </a:r>
          </a:p>
          <a:p>
            <a:pPr algn="l"/>
            <a:endParaRPr lang="en-US" sz="1600"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12650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43</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36E1EE43-1B10-0981-F063-5DC27731C8A2}"/>
                  </a:ext>
                </a:extLst>
              </p:cNvPr>
              <p:cNvSpPr txBox="1">
                <a:spLocks noChangeArrowheads="1"/>
              </p:cNvSpPr>
              <p:nvPr/>
            </p:nvSpPr>
            <p:spPr>
              <a:xfrm>
                <a:off x="511275" y="879474"/>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algn="l"/>
                <a:endParaRPr lang="en-US" sz="1600" dirty="0">
                  <a:solidFill>
                    <a:schemeClr val="tx1"/>
                  </a:solidFill>
                  <a:latin typeface="Times New Roman" panose="02020603050405020304" pitchFamily="18" charset="0"/>
                  <a:cs typeface="Times New Roman" panose="02020603050405020304" pitchFamily="18" charset="0"/>
                </a:endParaRPr>
              </a:p>
              <a:p>
                <a:pPr algn="l"/>
                <a:endParaRPr lang="en-US" sz="1600" dirty="0">
                  <a:solidFill>
                    <a:schemeClr val="tx1"/>
                  </a:solidFill>
                  <a:latin typeface="Times New Roman" panose="02020603050405020304" pitchFamily="18" charset="0"/>
                  <a:cs typeface="Times New Roman" panose="02020603050405020304" pitchFamily="18" charset="0"/>
                </a:endParaRPr>
              </a:p>
              <a:p>
                <a:pPr algn="l"/>
                <a:r>
                  <a:rPr lang="en-US" sz="1800" b="1" dirty="0">
                    <a:solidFill>
                      <a:schemeClr val="tx1"/>
                    </a:solidFill>
                    <a:latin typeface="Times New Roman" panose="02020603050405020304" pitchFamily="18" charset="0"/>
                    <a:cs typeface="Times New Roman" panose="02020603050405020304" pitchFamily="18" charset="0"/>
                  </a:rPr>
                  <a:t>Equation 1:</a:t>
                </a:r>
              </a:p>
              <a:p>
                <a:r>
                  <a:rPr lang="en-US" sz="1800" b="1" i="0" dirty="0">
                    <a:solidFill>
                      <a:schemeClr val="tx1"/>
                    </a:solidFill>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1">
                            <a:latin typeface="Cambria Math" panose="02040503050406030204" pitchFamily="18" charset="0"/>
                          </a:rPr>
                          <m:t>𝑠𝑐</m:t>
                        </m:r>
                        <m:r>
                          <a:rPr lang="en-IN" sz="2000" i="1">
                            <a:latin typeface="Cambria Math" panose="02040503050406030204" pitchFamily="18" charset="0"/>
                          </a:rPr>
                          <m:t>1</m:t>
                        </m:r>
                      </m:sub>
                    </m:sSub>
                    <m:r>
                      <m:rPr>
                        <m:nor/>
                      </m:rPr>
                      <a:rPr lang="en-IN" sz="2000" i="1"/>
                      <m:t>(</m:t>
                    </m:r>
                    <m:r>
                      <m:rPr>
                        <m:nor/>
                      </m:rPr>
                      <a:rPr lang="en-IN" sz="2000" i="1"/>
                      <m:t>t</m:t>
                    </m:r>
                    <m:r>
                      <m:rPr>
                        <m:nor/>
                      </m:rPr>
                      <a:rPr lang="en-IN" sz="2000" i="1"/>
                      <m:t>) = −</m:t>
                    </m:r>
                    <m:sSub>
                      <m:sSubPr>
                        <m:ctrlPr>
                          <a:rPr lang="en-IN" sz="2000" i="1">
                            <a:latin typeface="Cambria Math" panose="02040503050406030204" pitchFamily="18" charset="0"/>
                          </a:rPr>
                        </m:ctrlPr>
                      </m:sSubPr>
                      <m:e>
                        <m:r>
                          <a:rPr lang="en-US" sz="2000" b="0" i="1">
                            <a:latin typeface="Cambria Math" panose="02040503050406030204" pitchFamily="18" charset="0"/>
                          </a:rPr>
                          <m:t>𝑘</m:t>
                        </m:r>
                      </m:e>
                      <m:sub>
                        <m:r>
                          <a:rPr lang="en-US" sz="2000" b="0" i="1">
                            <a:latin typeface="Cambria Math" panose="02040503050406030204" pitchFamily="18" charset="0"/>
                          </a:rPr>
                          <m:t>𝑑</m:t>
                        </m:r>
                      </m:sub>
                    </m:sSub>
                    <m:r>
                      <m:rPr>
                        <m:nor/>
                      </m:rPr>
                      <a:rPr lang="en-IN" sz="2000" i="1"/>
                      <m:t>·</m:t>
                    </m:r>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1">
                            <a:latin typeface="Cambria Math" panose="02040503050406030204" pitchFamily="18" charset="0"/>
                          </a:rPr>
                          <m:t>𝑠𝑐</m:t>
                        </m:r>
                        <m:r>
                          <a:rPr lang="en-IN" sz="2000" i="1">
                            <a:latin typeface="Cambria Math" panose="02040503050406030204" pitchFamily="18" charset="0"/>
                          </a:rPr>
                          <m:t>1</m:t>
                        </m:r>
                      </m:sub>
                    </m:sSub>
                    <m:r>
                      <m:rPr>
                        <m:nor/>
                      </m:rPr>
                      <a:rPr lang="en-IN" sz="2000" i="1"/>
                      <m:t>(</m:t>
                    </m:r>
                    <m:r>
                      <m:rPr>
                        <m:nor/>
                      </m:rPr>
                      <a:rPr lang="en-IN" sz="2000" i="1"/>
                      <m:t>t</m:t>
                    </m:r>
                    <m:r>
                      <m:rPr>
                        <m:nor/>
                      </m:rPr>
                      <a:rPr lang="en-IN" sz="2000" i="1"/>
                      <m:t>) + </m:t>
                    </m:r>
                    <m:r>
                      <m:rPr>
                        <m:nor/>
                      </m:rPr>
                      <a:rPr lang="en-IN" sz="2000" i="1"/>
                      <m:t>I</m:t>
                    </m:r>
                    <m:r>
                      <m:rPr>
                        <m:nor/>
                      </m:rPr>
                      <a:rPr lang="en-IN" sz="2000" i="1"/>
                      <m:t>(</m:t>
                    </m:r>
                    <m:r>
                      <m:rPr>
                        <m:nor/>
                      </m:rPr>
                      <a:rPr lang="en-IN" sz="2000" i="1"/>
                      <m:t>t</m:t>
                    </m:r>
                    <m:r>
                      <m:rPr>
                        <m:nor/>
                      </m:rPr>
                      <a:rPr lang="en-IN" sz="2000" i="1"/>
                      <m:t> − </m:t>
                    </m:r>
                    <m:r>
                      <m:rPr>
                        <m:nor/>
                      </m:rPr>
                      <a:rPr lang="el-GR" sz="2000" i="1"/>
                      <m:t>β</m:t>
                    </m:r>
                    <m:r>
                      <m:rPr>
                        <m:nor/>
                      </m:rPr>
                      <a:rPr lang="el-GR" sz="2000" i="1"/>
                      <m:t>)/</m:t>
                    </m:r>
                    <m:r>
                      <m:rPr>
                        <m:nor/>
                      </m:rPr>
                      <a:rPr lang="en-IN" sz="2000" i="1"/>
                      <m:t>V</m:t>
                    </m:r>
                    <m:r>
                      <m:rPr>
                        <m:nor/>
                      </m:rPr>
                      <a:rPr lang="en-IN" sz="2000" b="0" i="0"/>
                      <m:t>  </m:t>
                    </m:r>
                  </m:oMath>
                </a14:m>
                <a:r>
                  <a:rPr lang="en-IN" sz="1600" dirty="0"/>
                  <a:t>(</a:t>
                </a:r>
                <a:r>
                  <a:rPr lang="en-IN" sz="1600" dirty="0" err="1"/>
                  <a:t>eq</a:t>
                </a:r>
                <a:r>
                  <a:rPr lang="en-IN" sz="1600" dirty="0"/>
                  <a:t> 2.1)</a:t>
                </a:r>
              </a:p>
              <a:p>
                <a14:m>
                  <m:oMath xmlns:m="http://schemas.openxmlformats.org/officeDocument/2006/math">
                    <m:sSub>
                      <m:sSubPr>
                        <m:ctrlPr>
                          <a:rPr lang="en-IN" sz="2000" i="1">
                            <a:latin typeface="Cambria Math" panose="02040503050406030204" pitchFamily="18" charset="0"/>
                          </a:rPr>
                        </m:ctrlPr>
                      </m:sSubPr>
                      <m:e>
                        <m:r>
                          <a:rPr lang="en-US" sz="2000" b="0" i="1">
                            <a:latin typeface="Cambria Math" panose="02040503050406030204" pitchFamily="18" charset="0"/>
                          </a:rPr>
                          <m:t>                              </m:t>
                        </m:r>
                        <m:r>
                          <a:rPr lang="en-IN" sz="2000" i="1">
                            <a:latin typeface="Cambria Math" panose="02040503050406030204" pitchFamily="18" charset="0"/>
                          </a:rPr>
                          <m:t>𝐼</m:t>
                        </m:r>
                      </m:e>
                      <m:sub>
                        <m:r>
                          <a:rPr lang="en-IN" sz="2000" i="1">
                            <a:latin typeface="Cambria Math" panose="02040503050406030204" pitchFamily="18" charset="0"/>
                          </a:rPr>
                          <m:t>𝑠𝑐</m:t>
                        </m:r>
                        <m:r>
                          <a:rPr lang="en-US" sz="2000" b="0" i="1">
                            <a:latin typeface="Cambria Math" panose="02040503050406030204" pitchFamily="18" charset="0"/>
                          </a:rPr>
                          <m:t>2</m:t>
                        </m:r>
                      </m:sub>
                    </m:sSub>
                  </m:oMath>
                </a14:m>
                <a:r>
                  <a:rPr lang="de-DE" sz="2000" dirty="0"/>
                  <a:t>(t) = </a:t>
                </a:r>
                <a14:m>
                  <m:oMath xmlns:m="http://schemas.openxmlformats.org/officeDocument/2006/math">
                    <m:sSub>
                      <m:sSubPr>
                        <m:ctrlPr>
                          <a:rPr lang="en-IN" sz="2000" i="1">
                            <a:latin typeface="Cambria Math" panose="02040503050406030204" pitchFamily="18" charset="0"/>
                          </a:rPr>
                        </m:ctrlPr>
                      </m:sSubPr>
                      <m:e>
                        <m:r>
                          <a:rPr lang="en-US" sz="2000" b="0" i="1">
                            <a:latin typeface="Cambria Math" panose="02040503050406030204" pitchFamily="18" charset="0"/>
                          </a:rPr>
                          <m:t>𝑘</m:t>
                        </m:r>
                      </m:e>
                      <m:sub>
                        <m:r>
                          <a:rPr lang="en-US" sz="2000" b="0" i="1">
                            <a:latin typeface="Cambria Math" panose="02040503050406030204" pitchFamily="18" charset="0"/>
                          </a:rPr>
                          <m:t>𝑒</m:t>
                        </m:r>
                      </m:sub>
                    </m:sSub>
                  </m:oMath>
                </a14:m>
                <a:r>
                  <a:rPr lang="de-DE" sz="2000" dirty="0"/>
                  <a:t> ·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1">
                            <a:latin typeface="Cambria Math" panose="02040503050406030204" pitchFamily="18" charset="0"/>
                          </a:rPr>
                          <m:t>𝑠𝑐</m:t>
                        </m:r>
                        <m:r>
                          <a:rPr lang="en-US" sz="2000" b="0" i="1">
                            <a:latin typeface="Cambria Math" panose="02040503050406030204" pitchFamily="18" charset="0"/>
                          </a:rPr>
                          <m:t>1</m:t>
                        </m:r>
                      </m:sub>
                    </m:sSub>
                  </m:oMath>
                </a14:m>
                <a:r>
                  <a:rPr lang="de-DE" sz="2000" dirty="0"/>
                  <a:t>(t) − </a:t>
                </a:r>
                <a14:m>
                  <m:oMath xmlns:m="http://schemas.openxmlformats.org/officeDocument/2006/math">
                    <m:sSub>
                      <m:sSubPr>
                        <m:ctrlPr>
                          <a:rPr lang="en-IN" sz="2000" i="1">
                            <a:latin typeface="Cambria Math" panose="02040503050406030204" pitchFamily="18" charset="0"/>
                          </a:rPr>
                        </m:ctrlPr>
                      </m:sSubPr>
                      <m:e>
                        <m:r>
                          <a:rPr lang="en-US" sz="2000" b="0" i="1">
                            <a:latin typeface="Cambria Math" panose="02040503050406030204" pitchFamily="18" charset="0"/>
                          </a:rPr>
                          <m:t>𝑘</m:t>
                        </m:r>
                      </m:e>
                      <m:sub>
                        <m:r>
                          <a:rPr lang="en-US" sz="2000" b="0" i="1">
                            <a:latin typeface="Cambria Math" panose="02040503050406030204" pitchFamily="18" charset="0"/>
                          </a:rPr>
                          <m:t>𝑎</m:t>
                        </m:r>
                        <m:r>
                          <a:rPr lang="en-US" sz="2000" b="0" i="1">
                            <a:latin typeface="Cambria Math" panose="02040503050406030204" pitchFamily="18" charset="0"/>
                          </a:rPr>
                          <m:t>2</m:t>
                        </m:r>
                      </m:sub>
                    </m:sSub>
                  </m:oMath>
                </a14:m>
                <a:r>
                  <a:rPr lang="de-DE" sz="2000" dirty="0"/>
                  <a:t> ·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1">
                            <a:latin typeface="Cambria Math" panose="02040503050406030204" pitchFamily="18" charset="0"/>
                          </a:rPr>
                          <m:t>𝑠𝑐</m:t>
                        </m:r>
                        <m:r>
                          <a:rPr lang="en-US" sz="2000" b="0" i="1">
                            <a:latin typeface="Cambria Math" panose="02040503050406030204" pitchFamily="18" charset="0"/>
                          </a:rPr>
                          <m:t>2</m:t>
                        </m:r>
                      </m:sub>
                    </m:sSub>
                  </m:oMath>
                </a14:m>
                <a:r>
                  <a:rPr lang="de-DE" sz="2000" dirty="0"/>
                  <a:t>(t) </a:t>
                </a:r>
                <a:r>
                  <a:rPr lang="de-DE" sz="1600" dirty="0"/>
                  <a:t>(eq 2.2)</a:t>
                </a:r>
                <a:endParaRPr lang="en-IN" sz="1600" dirty="0"/>
              </a:p>
              <a:p>
                <a14:m>
                  <m:oMath xmlns:m="http://schemas.openxmlformats.org/officeDocument/2006/math">
                    <m:sSub>
                      <m:sSubPr>
                        <m:ctrlPr>
                          <a:rPr lang="en-IN" sz="2000" i="1">
                            <a:latin typeface="Cambria Math" panose="02040503050406030204" pitchFamily="18" charset="0"/>
                          </a:rPr>
                        </m:ctrlPr>
                      </m:sSubPr>
                      <m:e>
                        <m:r>
                          <a:rPr lang="en-US" sz="2000" b="0" i="1">
                            <a:latin typeface="Cambria Math" panose="02040503050406030204" pitchFamily="18" charset="0"/>
                          </a:rPr>
                          <m:t>                             </m:t>
                        </m:r>
                        <m:r>
                          <a:rPr lang="en-IN" sz="2000" i="1">
                            <a:latin typeface="Cambria Math" panose="02040503050406030204" pitchFamily="18" charset="0"/>
                          </a:rPr>
                          <m:t>𝐼</m:t>
                        </m:r>
                      </m:e>
                      <m:sub>
                        <m:r>
                          <a:rPr lang="en-US" sz="2000" b="0" i="1">
                            <a:latin typeface="Cambria Math" panose="02040503050406030204" pitchFamily="18" charset="0"/>
                          </a:rPr>
                          <m:t>𝑝</m:t>
                        </m:r>
                      </m:sub>
                    </m:sSub>
                  </m:oMath>
                </a14:m>
                <a:r>
                  <a:rPr lang="de-DE" sz="2000" dirty="0"/>
                  <a:t>(t) = </a:t>
                </a:r>
                <a14:m>
                  <m:oMath xmlns:m="http://schemas.openxmlformats.org/officeDocument/2006/math">
                    <m:sSub>
                      <m:sSubPr>
                        <m:ctrlPr>
                          <a:rPr lang="en-IN" sz="2000" i="1">
                            <a:latin typeface="Cambria Math" panose="02040503050406030204" pitchFamily="18" charset="0"/>
                          </a:rPr>
                        </m:ctrlPr>
                      </m:sSubPr>
                      <m:e>
                        <m:r>
                          <a:rPr lang="en-US" sz="2000" b="0" i="1">
                            <a:latin typeface="Cambria Math" panose="02040503050406030204" pitchFamily="18" charset="0"/>
                          </a:rPr>
                          <m:t>𝑘</m:t>
                        </m:r>
                      </m:e>
                      <m:sub>
                        <m:r>
                          <a:rPr lang="en-US" sz="2000" b="0" i="1">
                            <a:latin typeface="Cambria Math" panose="02040503050406030204" pitchFamily="18" charset="0"/>
                          </a:rPr>
                          <m:t>𝑎</m:t>
                        </m:r>
                        <m:r>
                          <a:rPr lang="en-US" sz="2000" b="0" i="1">
                            <a:latin typeface="Cambria Math" panose="02040503050406030204" pitchFamily="18" charset="0"/>
                          </a:rPr>
                          <m:t>2</m:t>
                        </m:r>
                      </m:sub>
                    </m:sSub>
                  </m:oMath>
                </a14:m>
                <a:r>
                  <a:rPr lang="de-DE" sz="2000" dirty="0"/>
                  <a:t> ·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1">
                            <a:latin typeface="Cambria Math" panose="02040503050406030204" pitchFamily="18" charset="0"/>
                          </a:rPr>
                          <m:t>𝑠𝑐</m:t>
                        </m:r>
                        <m:r>
                          <a:rPr lang="en-US" sz="2000" b="0" i="1">
                            <a:latin typeface="Cambria Math" panose="02040503050406030204" pitchFamily="18" charset="0"/>
                          </a:rPr>
                          <m:t>2</m:t>
                        </m:r>
                      </m:sub>
                    </m:sSub>
                  </m:oMath>
                </a14:m>
                <a:r>
                  <a:rPr lang="de-DE" sz="2000" dirty="0"/>
                  <a:t> − </a:t>
                </a:r>
                <a14:m>
                  <m:oMath xmlns:m="http://schemas.openxmlformats.org/officeDocument/2006/math">
                    <m:sSub>
                      <m:sSubPr>
                        <m:ctrlPr>
                          <a:rPr lang="en-IN" sz="2000" i="1">
                            <a:latin typeface="Cambria Math" panose="02040503050406030204" pitchFamily="18" charset="0"/>
                          </a:rPr>
                        </m:ctrlPr>
                      </m:sSubPr>
                      <m:e>
                        <m:r>
                          <a:rPr lang="en-US" sz="2000" b="0" i="1">
                            <a:latin typeface="Cambria Math" panose="02040503050406030204" pitchFamily="18" charset="0"/>
                          </a:rPr>
                          <m:t>𝑘</m:t>
                        </m:r>
                      </m:e>
                      <m:sub>
                        <m:r>
                          <a:rPr lang="en-US" sz="2000" b="0" i="1">
                            <a:latin typeface="Cambria Math" panose="02040503050406030204" pitchFamily="18" charset="0"/>
                          </a:rPr>
                          <m:t>𝑒</m:t>
                        </m:r>
                      </m:sub>
                    </m:sSub>
                  </m:oMath>
                </a14:m>
                <a:r>
                  <a:rPr lang="de-DE" sz="2000" dirty="0"/>
                  <a:t> ·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US" sz="2000" b="0" i="1">
                            <a:latin typeface="Cambria Math" panose="02040503050406030204" pitchFamily="18" charset="0"/>
                          </a:rPr>
                          <m:t>𝑝</m:t>
                        </m:r>
                      </m:sub>
                    </m:sSub>
                  </m:oMath>
                </a14:m>
                <a:r>
                  <a:rPr lang="de-DE" sz="2000" dirty="0"/>
                  <a:t>(t)  </a:t>
                </a:r>
                <a:r>
                  <a:rPr lang="de-DE" sz="1600" dirty="0"/>
                  <a:t>(eq 2.3)</a:t>
                </a:r>
              </a:p>
              <a:p>
                <a:pPr marL="400050" indent="-285750">
                  <a:buFont typeface="Arial" panose="020B0604020202020204" pitchFamily="34" charset="0"/>
                  <a:buChar char="•"/>
                </a:pP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𝐼</m:t>
                        </m:r>
                      </m:e>
                      <m:sub>
                        <m:r>
                          <a:rPr lang="en-IN" sz="1800" i="1">
                            <a:latin typeface="Cambria Math" panose="02040503050406030204" pitchFamily="18" charset="0"/>
                          </a:rPr>
                          <m:t>𝑠𝑐</m:t>
                        </m:r>
                        <m:r>
                          <a:rPr lang="en-IN" sz="1800" i="1">
                            <a:latin typeface="Cambria Math" panose="02040503050406030204" pitchFamily="18" charset="0"/>
                          </a:rPr>
                          <m:t>1</m:t>
                        </m:r>
                      </m:sub>
                    </m:sSub>
                    <m:r>
                      <m:rPr>
                        <m:nor/>
                      </m:rPr>
                      <a:rPr lang="en-IN" sz="1800" i="1"/>
                      <m:t>(</m:t>
                    </m:r>
                    <m:r>
                      <m:rPr>
                        <m:nor/>
                      </m:rPr>
                      <a:rPr lang="en-IN" sz="1800" i="1"/>
                      <m:t>t</m:t>
                    </m:r>
                    <m:r>
                      <m:rPr>
                        <m:nor/>
                      </m:rPr>
                      <a:rPr lang="en-IN" sz="1800" i="1"/>
                      <m:t>) </m:t>
                    </m:r>
                  </m:oMath>
                </a14:m>
                <a:r>
                  <a:rPr lang="en-US" sz="1800" dirty="0"/>
                  <a:t>represents insulin in its non-monomeric form in the first compartment</a:t>
                </a:r>
              </a:p>
              <a:p>
                <a:r>
                  <a:rPr lang="en-US" sz="1800" dirty="0"/>
                  <a:t>(before it starts to become active).</a:t>
                </a:r>
              </a:p>
              <a:p>
                <a:pPr marL="400050" indent="-285750">
                  <a:buFont typeface="Arial" panose="020B0604020202020204" pitchFamily="34" charset="0"/>
                  <a:buChar char="•"/>
                </a:pPr>
                <a14:m>
                  <m:oMath xmlns:m="http://schemas.openxmlformats.org/officeDocument/2006/math">
                    <m:sSub>
                      <m:sSubPr>
                        <m:ctrlPr>
                          <a:rPr lang="en-IN" sz="1800" i="1">
                            <a:latin typeface="Cambria Math" panose="02040503050406030204" pitchFamily="18" charset="0"/>
                          </a:rPr>
                        </m:ctrlPr>
                      </m:sSubPr>
                      <m:e>
                        <m:r>
                          <a:rPr lang="en-US" sz="1800" b="0" i="1">
                            <a:latin typeface="Cambria Math" panose="02040503050406030204" pitchFamily="18" charset="0"/>
                          </a:rPr>
                          <m:t> </m:t>
                        </m:r>
                        <m:r>
                          <a:rPr lang="en-IN" sz="1800" i="1">
                            <a:latin typeface="Cambria Math" panose="02040503050406030204" pitchFamily="18" charset="0"/>
                          </a:rPr>
                          <m:t>𝐼</m:t>
                        </m:r>
                      </m:e>
                      <m:sub>
                        <m:r>
                          <a:rPr lang="en-IN" sz="1800" i="1">
                            <a:latin typeface="Cambria Math" panose="02040503050406030204" pitchFamily="18" charset="0"/>
                          </a:rPr>
                          <m:t>𝑠𝑐</m:t>
                        </m:r>
                        <m:r>
                          <a:rPr lang="en-US" sz="1800" b="0" i="1">
                            <a:latin typeface="Cambria Math" panose="02040503050406030204" pitchFamily="18" charset="0"/>
                          </a:rPr>
                          <m:t>2</m:t>
                        </m:r>
                      </m:sub>
                    </m:sSub>
                  </m:oMath>
                </a14:m>
                <a:r>
                  <a:rPr lang="de-DE" sz="1800" dirty="0"/>
                  <a:t>(t)</a:t>
                </a:r>
                <a:r>
                  <a:rPr lang="en-US" sz="1800" dirty="0"/>
                  <a:t>represents insulin that has transitioned to a monomeric state (ready for absorption into the bloodstream).</a:t>
                </a:r>
              </a:p>
              <a:p>
                <a:pPr marL="400050" indent="-285750">
                  <a:buFont typeface="Arial" panose="020B0604020202020204" pitchFamily="34" charset="0"/>
                  <a:buChar char="•"/>
                </a:pP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𝐼</m:t>
                        </m:r>
                      </m:e>
                      <m:sub>
                        <m:r>
                          <a:rPr lang="en-US" sz="1800" b="0" i="1">
                            <a:latin typeface="Cambria Math" panose="02040503050406030204" pitchFamily="18" charset="0"/>
                          </a:rPr>
                          <m:t>𝑝</m:t>
                        </m:r>
                      </m:sub>
                    </m:sSub>
                  </m:oMath>
                </a14:m>
                <a:r>
                  <a:rPr lang="de-DE" sz="1800" dirty="0"/>
                  <a:t>(t) </a:t>
                </a:r>
                <a:r>
                  <a:rPr lang="en-US" sz="1800" dirty="0"/>
                  <a:t>is the plasma insulin concentration, i.e., the insulin available in the bloodstream</a:t>
                </a:r>
                <a:r>
                  <a:rPr lang="en-US" sz="2000" dirty="0"/>
                  <a:t>.</a:t>
                </a:r>
                <a:endParaRPr lang="en-IN" sz="2000" dirty="0"/>
              </a:p>
              <a:p>
                <a:endParaRPr lang="en-IN" sz="2000" dirty="0"/>
              </a:p>
              <a:p>
                <a:pPr algn="l"/>
                <a:endParaRPr lang="en-US" sz="2000" b="1" i="0" dirty="0">
                  <a:solidFill>
                    <a:schemeClr val="tx1"/>
                  </a:solidFill>
                  <a:effectLst/>
                  <a:latin typeface="Times New Roman" panose="02020603050405020304" pitchFamily="18" charset="0"/>
                  <a:cs typeface="Times New Roman" panose="02020603050405020304" pitchFamily="18" charset="0"/>
                </a:endParaRPr>
              </a:p>
              <a:p>
                <a:pPr algn="l"/>
                <a:endParaRPr lang="en-US" sz="1600" b="0" i="0" dirty="0">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5" name="Content Placeholder 4">
                <a:extLst>
                  <a:ext uri="{FF2B5EF4-FFF2-40B4-BE49-F238E27FC236}">
                    <a16:creationId xmlns:a16="http://schemas.microsoft.com/office/drawing/2014/main" id="{36E1EE43-1B10-0981-F063-5DC27731C8A2}"/>
                  </a:ext>
                </a:extLst>
              </p:cNvPr>
              <p:cNvSpPr txBox="1">
                <a:spLocks noRot="1" noChangeAspect="1" noMove="1" noResize="1" noEditPoints="1" noAdjustHandles="1" noChangeArrowheads="1" noChangeShapeType="1" noTextEdit="1"/>
              </p:cNvSpPr>
              <p:nvPr/>
            </p:nvSpPr>
            <p:spPr>
              <a:xfrm>
                <a:off x="511275" y="879474"/>
                <a:ext cx="8121445" cy="4981915"/>
              </a:xfrm>
              <a:prstGeom prst="rect">
                <a:avLst/>
              </a:prstGeom>
              <a:blipFill>
                <a:blip r:embed="rId5"/>
                <a:stretch>
                  <a:fillRect b="-15159"/>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1769705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44</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36E1EE43-1B10-0981-F063-5DC27731C8A2}"/>
                  </a:ext>
                </a:extLst>
              </p:cNvPr>
              <p:cNvSpPr txBox="1">
                <a:spLocks noChangeArrowheads="1"/>
              </p:cNvSpPr>
              <p:nvPr/>
            </p:nvSpPr>
            <p:spPr>
              <a:xfrm>
                <a:off x="511275" y="879474"/>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algn="l"/>
                <a:endParaRPr lang="en-US" sz="1600" dirty="0">
                  <a:solidFill>
                    <a:schemeClr val="tx1"/>
                  </a:solidFill>
                  <a:latin typeface="Times New Roman" panose="02020603050405020304" pitchFamily="18" charset="0"/>
                  <a:cs typeface="Times New Roman" panose="02020603050405020304" pitchFamily="18" charset="0"/>
                </a:endParaRPr>
              </a:p>
              <a:p>
                <a:pPr algn="l"/>
                <a:endParaRPr lang="en-US" sz="1600" dirty="0">
                  <a:solidFill>
                    <a:schemeClr val="tx1"/>
                  </a:solidFill>
                  <a:latin typeface="Times New Roman" panose="02020603050405020304" pitchFamily="18" charset="0"/>
                  <a:cs typeface="Times New Roman" panose="02020603050405020304" pitchFamily="18" charset="0"/>
                </a:endParaRPr>
              </a:p>
              <a:p>
                <a:pPr marL="400050" indent="-285750" algn="l">
                  <a:buFont typeface="Arial" panose="020B0604020202020204" pitchFamily="34" charset="0"/>
                  <a:buChar char="•"/>
                </a:pPr>
                <a14:m>
                  <m:oMath xmlns:m="http://schemas.openxmlformats.org/officeDocument/2006/math">
                    <m:sSub>
                      <m:sSubPr>
                        <m:ctrlPr>
                          <a:rPr lang="en-IN" sz="1800" i="1">
                            <a:latin typeface="Cambria Math" panose="02040503050406030204" pitchFamily="18" charset="0"/>
                          </a:rPr>
                        </m:ctrlPr>
                      </m:sSubPr>
                      <m:e>
                        <m:r>
                          <a:rPr lang="en-US" sz="1800" b="0" i="1">
                            <a:latin typeface="Cambria Math" panose="02040503050406030204" pitchFamily="18" charset="0"/>
                          </a:rPr>
                          <m:t>𝑘</m:t>
                        </m:r>
                      </m:e>
                      <m:sub>
                        <m:r>
                          <a:rPr lang="en-US" sz="1800" b="0" i="1">
                            <a:latin typeface="Cambria Math" panose="02040503050406030204" pitchFamily="18" charset="0"/>
                          </a:rPr>
                          <m:t>𝑑</m:t>
                        </m:r>
                      </m:sub>
                    </m:sSub>
                    <m:r>
                      <a:rPr lang="en-US" sz="1800" b="0" i="1">
                        <a:latin typeface="Cambria Math" panose="02040503050406030204" pitchFamily="18" charset="0"/>
                      </a:rPr>
                      <m:t> </m:t>
                    </m:r>
                  </m:oMath>
                </a14:m>
                <a:r>
                  <a:rPr lang="en-US" sz="1800" dirty="0">
                    <a:solidFill>
                      <a:schemeClr val="tx1"/>
                    </a:solidFill>
                    <a:latin typeface="Times New Roman" panose="02020603050405020304" pitchFamily="18" charset="0"/>
                    <a:cs typeface="Times New Roman" panose="02020603050405020304" pitchFamily="18" charset="0"/>
                  </a:rPr>
                  <a:t>is the rate at which insulin transforms from a non-monomeric state to a monomeric state.</a:t>
                </a:r>
              </a:p>
              <a:p>
                <a:pPr marL="400050" indent="-285750" algn="l">
                  <a:buFont typeface="Arial" panose="020B0604020202020204" pitchFamily="34" charset="0"/>
                  <a:buChar char="•"/>
                </a:pPr>
                <a14:m>
                  <m:oMath xmlns:m="http://schemas.openxmlformats.org/officeDocument/2006/math">
                    <m:sSub>
                      <m:sSubPr>
                        <m:ctrlPr>
                          <a:rPr lang="en-IN" sz="1800" i="1">
                            <a:latin typeface="Cambria Math" panose="02040503050406030204" pitchFamily="18" charset="0"/>
                          </a:rPr>
                        </m:ctrlPr>
                      </m:sSubPr>
                      <m:e>
                        <m:r>
                          <a:rPr lang="en-US" sz="1800" b="0" i="1">
                            <a:latin typeface="Cambria Math" panose="02040503050406030204" pitchFamily="18" charset="0"/>
                          </a:rPr>
                          <m:t>𝑘</m:t>
                        </m:r>
                      </m:e>
                      <m:sub>
                        <m:r>
                          <a:rPr lang="en-US" sz="1800" b="0" i="1">
                            <a:latin typeface="Cambria Math" panose="02040503050406030204" pitchFamily="18" charset="0"/>
                          </a:rPr>
                          <m:t>𝑎</m:t>
                        </m:r>
                        <m:r>
                          <a:rPr lang="en-US" sz="1800" b="0" i="1">
                            <a:latin typeface="Cambria Math" panose="02040503050406030204" pitchFamily="18" charset="0"/>
                          </a:rPr>
                          <m:t>2</m:t>
                        </m:r>
                      </m:sub>
                    </m:sSub>
                  </m:oMath>
                </a14:m>
                <a:r>
                  <a:rPr lang="de-DE" sz="1800" dirty="0"/>
                  <a:t> </a:t>
                </a:r>
                <a:r>
                  <a:rPr lang="en-US" sz="1800" dirty="0">
                    <a:solidFill>
                      <a:schemeClr val="tx1"/>
                    </a:solidFill>
                    <a:latin typeface="Times New Roman" panose="02020603050405020304" pitchFamily="18" charset="0"/>
                    <a:cs typeface="Times New Roman" panose="02020603050405020304" pitchFamily="18" charset="0"/>
                  </a:rPr>
                  <a:t>​ is the absorption rate from the monomeric form into the plasma.</a:t>
                </a:r>
              </a:p>
              <a:p>
                <a:pPr marL="400050" indent="-285750" algn="l">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1800" i="1">
                            <a:latin typeface="Cambria Math" panose="02040503050406030204" pitchFamily="18" charset="0"/>
                          </a:rPr>
                        </m:ctrlPr>
                      </m:sSubPr>
                      <m:e>
                        <m:r>
                          <a:rPr lang="en-US" sz="1800" b="0" i="1">
                            <a:latin typeface="Cambria Math" panose="02040503050406030204" pitchFamily="18" charset="0"/>
                          </a:rPr>
                          <m:t>𝑘</m:t>
                        </m:r>
                      </m:e>
                      <m:sub>
                        <m:r>
                          <a:rPr lang="en-US" sz="1800" b="0" i="1">
                            <a:latin typeface="Cambria Math" panose="02040503050406030204" pitchFamily="18" charset="0"/>
                          </a:rPr>
                          <m:t>𝑒</m:t>
                        </m:r>
                      </m:sub>
                    </m:sSub>
                  </m:oMath>
                </a14:m>
                <a:r>
                  <a:rPr lang="en-US" sz="1800" dirty="0">
                    <a:solidFill>
                      <a:schemeClr val="tx1"/>
                    </a:solidFill>
                    <a:latin typeface="Times New Roman" panose="02020603050405020304" pitchFamily="18" charset="0"/>
                    <a:cs typeface="Times New Roman" panose="02020603050405020304" pitchFamily="18" charset="0"/>
                  </a:rPr>
                  <a:t> is the clearance rate, indicating how quickly insulin is removed from the plasma.</a:t>
                </a:r>
              </a:p>
              <a:p>
                <a:pPr marL="400050" indent="-285750" algn="l">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V  is the volume of insulin distribution in the body.</a:t>
                </a:r>
              </a:p>
              <a:p>
                <a:pPr marL="400050" indent="-285750">
                  <a:buFont typeface="Arial" panose="020B0604020202020204" pitchFamily="34" charset="0"/>
                  <a:buChar char="•"/>
                </a:pPr>
                <a14:m>
                  <m:oMath xmlns:m="http://schemas.openxmlformats.org/officeDocument/2006/math">
                    <m:r>
                      <m:rPr>
                        <m:nor/>
                      </m:rPr>
                      <a:rPr lang="en-IN" sz="1800" i="1"/>
                      <m:t>I</m:t>
                    </m:r>
                    <m:r>
                      <m:rPr>
                        <m:nor/>
                      </m:rPr>
                      <a:rPr lang="en-IN" sz="1800" i="1"/>
                      <m:t>(</m:t>
                    </m:r>
                    <m:r>
                      <m:rPr>
                        <m:nor/>
                      </m:rPr>
                      <a:rPr lang="en-IN" sz="1800" i="1"/>
                      <m:t>t</m:t>
                    </m:r>
                    <m:r>
                      <m:rPr>
                        <m:nor/>
                      </m:rPr>
                      <a:rPr lang="en-IN" sz="1800" i="1"/>
                      <m:t> − </m:t>
                    </m:r>
                    <m:r>
                      <m:rPr>
                        <m:nor/>
                      </m:rPr>
                      <a:rPr lang="el-GR" sz="1800" i="1"/>
                      <m:t>β</m:t>
                    </m:r>
                    <m:r>
                      <m:rPr>
                        <m:nor/>
                      </m:rPr>
                      <a:rPr lang="el-GR" sz="1800" i="1"/>
                      <m:t>)</m:t>
                    </m:r>
                  </m:oMath>
                </a14:m>
                <a:r>
                  <a:rPr lang="en-US" sz="1800" b="0" i="0" dirty="0">
                    <a:solidFill>
                      <a:schemeClr val="tx1"/>
                    </a:solidFill>
                    <a:effectLst/>
                    <a:latin typeface="Times New Roman" panose="02020603050405020304" pitchFamily="18" charset="0"/>
                    <a:cs typeface="Times New Roman" panose="02020603050405020304" pitchFamily="18" charset="0"/>
                  </a:rPr>
                  <a:t>represents the insulin injected at time </a:t>
                </a:r>
                <a14:m>
                  <m:oMath xmlns:m="http://schemas.openxmlformats.org/officeDocument/2006/math">
                    <m:r>
                      <m:rPr>
                        <m:nor/>
                      </m:rPr>
                      <a:rPr lang="en-IN" sz="1800" i="1"/>
                      <m:t>(</m:t>
                    </m:r>
                    <m:r>
                      <m:rPr>
                        <m:nor/>
                      </m:rPr>
                      <a:rPr lang="en-IN" sz="1800" i="1"/>
                      <m:t>t</m:t>
                    </m:r>
                    <m:r>
                      <m:rPr>
                        <m:nor/>
                      </m:rPr>
                      <a:rPr lang="en-IN" sz="1800" i="1"/>
                      <m:t> − </m:t>
                    </m:r>
                    <m:r>
                      <m:rPr>
                        <m:nor/>
                      </m:rPr>
                      <a:rPr lang="el-GR" sz="1800" i="1"/>
                      <m:t>β</m:t>
                    </m:r>
                    <m:r>
                      <m:rPr>
                        <m:nor/>
                      </m:rPr>
                      <a:rPr lang="el-GR" sz="1800" i="1"/>
                      <m:t>)</m:t>
                    </m:r>
                  </m:oMath>
                </a14:m>
                <a:r>
                  <a:rPr lang="en-US" sz="1800" b="0" i="0" dirty="0">
                    <a:solidFill>
                      <a:schemeClr val="tx1"/>
                    </a:solidFill>
                    <a:effectLst/>
                    <a:latin typeface="Times New Roman" panose="02020603050405020304" pitchFamily="18" charset="0"/>
                    <a:cs typeface="Times New Roman" panose="02020603050405020304" pitchFamily="18" charset="0"/>
                  </a:rPr>
                  <a:t>, with a delay 𝛽 accounting for the time it takes for insulin to appear in the body after being injected.</a:t>
                </a:r>
              </a:p>
            </p:txBody>
          </p:sp>
        </mc:Choice>
        <mc:Fallback xmlns="">
          <p:sp>
            <p:nvSpPr>
              <p:cNvPr id="5" name="Content Placeholder 4">
                <a:extLst>
                  <a:ext uri="{FF2B5EF4-FFF2-40B4-BE49-F238E27FC236}">
                    <a16:creationId xmlns:a16="http://schemas.microsoft.com/office/drawing/2014/main" id="{36E1EE43-1B10-0981-F063-5DC27731C8A2}"/>
                  </a:ext>
                </a:extLst>
              </p:cNvPr>
              <p:cNvSpPr txBox="1">
                <a:spLocks noRot="1" noChangeAspect="1" noMove="1" noResize="1" noEditPoints="1" noAdjustHandles="1" noChangeArrowheads="1" noChangeShapeType="1" noTextEdit="1"/>
              </p:cNvSpPr>
              <p:nvPr/>
            </p:nvSpPr>
            <p:spPr>
              <a:xfrm>
                <a:off x="511275" y="879474"/>
                <a:ext cx="8121445" cy="4981915"/>
              </a:xfrm>
              <a:prstGeom prst="rect">
                <a:avLst/>
              </a:prstGeom>
              <a:blipFill>
                <a:blip r:embed="R46a6d27c2f9c47e5"/>
                <a:stretch>
                  <a:fillRect/>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11664375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36E1EE43-1B10-0981-F063-5DC27731C8A2}"/>
                  </a:ext>
                </a:extLst>
              </p:cNvPr>
              <p:cNvSpPr txBox="1">
                <a:spLocks noChangeArrowheads="1"/>
              </p:cNvSpPr>
              <p:nvPr/>
            </p:nvSpPr>
            <p:spPr>
              <a:xfrm>
                <a:off x="0" y="788987"/>
                <a:ext cx="9143999" cy="591661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algn="l">
                  <a:buFont typeface="+mj-lt"/>
                  <a:buAutoNum type="arabicPeriod"/>
                </a:pPr>
                <a:endParaRPr lang="en-US" sz="1800" b="1" i="0" dirty="0">
                  <a:solidFill>
                    <a:schemeClr val="tx1"/>
                  </a:solidFill>
                  <a:effectLst/>
                  <a:latin typeface="Times New Roman" panose="02020603050405020304" pitchFamily="18" charset="0"/>
                  <a:cs typeface="Times New Roman" panose="02020603050405020304" pitchFamily="18" charset="0"/>
                </a:endParaRPr>
              </a:p>
              <a:p>
                <a:pPr algn="l"/>
                <a:r>
                  <a:rPr lang="en-US" sz="1800" b="1" i="0" dirty="0">
                    <a:solidFill>
                      <a:schemeClr val="tx1"/>
                    </a:solidFill>
                    <a:effectLst/>
                    <a:latin typeface="Times New Roman" panose="02020603050405020304" pitchFamily="18" charset="0"/>
                    <a:cs typeface="Times New Roman" panose="02020603050405020304" pitchFamily="18" charset="0"/>
                  </a:rPr>
                  <a:t>2.Oral Glucose Absorption Subsystem</a:t>
                </a:r>
                <a:r>
                  <a:rPr lang="en-US" sz="1800" b="0" i="0" dirty="0">
                    <a:solidFill>
                      <a:schemeClr val="tx1"/>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Description</a:t>
                </a:r>
                <a:r>
                  <a:rPr lang="en-US" sz="1800" b="0" i="0" dirty="0">
                    <a:solidFill>
                      <a:schemeClr val="tx1"/>
                    </a:solidFill>
                    <a:effectLst/>
                    <a:latin typeface="Times New Roman" panose="02020603050405020304" pitchFamily="18" charset="0"/>
                    <a:cs typeface="Times New Roman" panose="02020603050405020304" pitchFamily="18" charset="0"/>
                  </a:rPr>
                  <a:t>: Models carbohydrate absorption in the gastrointestinal system and conversion into glucose in the bloodstream</a:t>
                </a:r>
              </a:p>
              <a:p>
                <a:pPr marL="742950" lvl="1" indent="-285750" algn="l">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Techniques</a:t>
                </a:r>
                <a:r>
                  <a:rPr lang="en-US" sz="1800" b="0" i="0" dirty="0">
                    <a:solidFill>
                      <a:schemeClr val="tx1"/>
                    </a:solidFill>
                    <a:effectLst/>
                    <a:latin typeface="Times New Roman" panose="02020603050405020304" pitchFamily="18" charset="0"/>
                    <a:cs typeface="Times New Roman" panose="02020603050405020304" pitchFamily="18" charset="0"/>
                  </a:rPr>
                  <a:t>: Describes glucose absorption in a three-compartment system (stomach, intestine) with parameters for gastric emptying and intestinal absorption, using differential equations.</a:t>
                </a:r>
              </a:p>
              <a:p>
                <a:pPr marL="742950" lvl="1" indent="-285750" algn="l">
                  <a:buFont typeface="+mj-lt"/>
                  <a:buAutoNum type="arabicPeriod"/>
                </a:pPr>
                <a:r>
                  <a:rPr lang="en-US" sz="1800" b="1" dirty="0">
                    <a:solidFill>
                      <a:schemeClr val="tx1"/>
                    </a:solidFill>
                    <a:latin typeface="Times New Roman" panose="02020603050405020304" pitchFamily="18" charset="0"/>
                    <a:cs typeface="Times New Roman" panose="02020603050405020304" pitchFamily="18" charset="0"/>
                  </a:rPr>
                  <a:t>Equation 2:</a:t>
                </a:r>
              </a:p>
              <a:p>
                <a:pPr algn="just"/>
                <a14:m>
                  <m:oMath xmlns:m="http://schemas.openxmlformats.org/officeDocument/2006/math">
                    <m:sSub>
                      <m:sSubPr>
                        <m:ctrlPr>
                          <a:rPr lang="en-IN" sz="2000" i="1">
                            <a:latin typeface="Cambria Math" panose="02040503050406030204" pitchFamily="18" charset="0"/>
                          </a:rPr>
                        </m:ctrlPr>
                      </m:sSubPr>
                      <m:e>
                        <m:r>
                          <a:rPr lang="en-IN" sz="2000" b="0" i="1">
                            <a:latin typeface="Cambria Math" panose="02040503050406030204" pitchFamily="18" charset="0"/>
                          </a:rPr>
                          <m:t>                                        </m:t>
                        </m:r>
                        <m:r>
                          <a:rPr lang="en-US" sz="2000" b="0" i="1">
                            <a:latin typeface="Cambria Math" panose="02040503050406030204" pitchFamily="18" charset="0"/>
                          </a:rPr>
                          <m:t>𝑄</m:t>
                        </m:r>
                      </m:e>
                      <m:sub>
                        <m:r>
                          <a:rPr lang="en-US" sz="2000" b="0" i="1">
                            <a:latin typeface="Cambria Math" panose="02040503050406030204" pitchFamily="18" charset="0"/>
                          </a:rPr>
                          <m:t>𝑠𝑡𝑜</m:t>
                        </m:r>
                        <m:r>
                          <a:rPr lang="en-US" sz="2000" b="0" i="1">
                            <a:latin typeface="Cambria Math" panose="02040503050406030204" pitchFamily="18" charset="0"/>
                          </a:rPr>
                          <m:t>1</m:t>
                        </m:r>
                      </m:sub>
                    </m:sSub>
                    <m:r>
                      <a:rPr lang="en-IN" sz="2000" i="1" dirty="0">
                        <a:latin typeface="Cambria Math" panose="02040503050406030204" pitchFamily="18" charset="0"/>
                      </a:rPr>
                      <m:t>(</m:t>
                    </m:r>
                    <m:r>
                      <a:rPr lang="en-IN" sz="2000" i="1" dirty="0">
                        <a:latin typeface="Cambria Math" panose="02040503050406030204" pitchFamily="18" charset="0"/>
                      </a:rPr>
                      <m:t>𝑡</m:t>
                    </m:r>
                    <m:r>
                      <a:rPr lang="en-IN" sz="2000" i="1" dirty="0">
                        <a:latin typeface="Cambria Math" panose="02040503050406030204" pitchFamily="18" charset="0"/>
                      </a:rPr>
                      <m:t>) = −</m:t>
                    </m:r>
                    <m:sSub>
                      <m:sSubPr>
                        <m:ctrlPr>
                          <a:rPr lang="en-IN" sz="2000" i="1">
                            <a:latin typeface="Cambria Math" panose="02040503050406030204" pitchFamily="18" charset="0"/>
                          </a:rPr>
                        </m:ctrlPr>
                      </m:sSubPr>
                      <m:e>
                        <m:r>
                          <a:rPr lang="en-US" sz="2000" b="0" i="1">
                            <a:latin typeface="Cambria Math" panose="02040503050406030204" pitchFamily="18" charset="0"/>
                          </a:rPr>
                          <m:t>𝑘</m:t>
                        </m:r>
                      </m:e>
                      <m:sub>
                        <m:r>
                          <a:rPr lang="en-US" sz="2000" b="0" i="1">
                            <a:latin typeface="Cambria Math" panose="02040503050406030204" pitchFamily="18" charset="0"/>
                          </a:rPr>
                          <m:t>𝑔𝑟𝑖</m:t>
                        </m:r>
                      </m:sub>
                    </m:sSub>
                    <m:r>
                      <a:rPr lang="en-IN" sz="2000" i="1" dirty="0">
                        <a:latin typeface="Cambria Math" panose="02040503050406030204" pitchFamily="18" charset="0"/>
                      </a:rPr>
                      <m:t>·</m:t>
                    </m:r>
                    <m:sSub>
                      <m:sSubPr>
                        <m:ctrlPr>
                          <a:rPr lang="en-IN" sz="2000" i="1">
                            <a:latin typeface="Cambria Math" panose="02040503050406030204" pitchFamily="18" charset="0"/>
                          </a:rPr>
                        </m:ctrlPr>
                      </m:sSubPr>
                      <m:e>
                        <m:r>
                          <a:rPr lang="en-US" sz="2000" b="0" i="1">
                            <a:latin typeface="Cambria Math" panose="02040503050406030204" pitchFamily="18" charset="0"/>
                          </a:rPr>
                          <m:t>𝑄</m:t>
                        </m:r>
                      </m:e>
                      <m:sub>
                        <m:r>
                          <a:rPr lang="en-US" sz="2000" b="0" i="1">
                            <a:latin typeface="Cambria Math" panose="02040503050406030204" pitchFamily="18" charset="0"/>
                          </a:rPr>
                          <m:t>𝑠𝑡𝑜</m:t>
                        </m:r>
                        <m:r>
                          <a:rPr lang="en-US" sz="2000" b="0" i="1">
                            <a:latin typeface="Cambria Math" panose="02040503050406030204" pitchFamily="18" charset="0"/>
                          </a:rPr>
                          <m:t>1</m:t>
                        </m:r>
                      </m:sub>
                    </m:sSub>
                    <m:r>
                      <a:rPr lang="en-IN" sz="2000" i="1" dirty="0">
                        <a:latin typeface="Cambria Math" panose="02040503050406030204" pitchFamily="18" charset="0"/>
                      </a:rPr>
                      <m:t>(</m:t>
                    </m:r>
                    <m:r>
                      <a:rPr lang="en-IN" sz="2000" i="1" dirty="0">
                        <a:latin typeface="Cambria Math" panose="02040503050406030204" pitchFamily="18" charset="0"/>
                      </a:rPr>
                      <m:t>𝑡</m:t>
                    </m:r>
                    <m:r>
                      <a:rPr lang="en-IN" sz="2000" i="1" dirty="0">
                        <a:latin typeface="Cambria Math" panose="02040503050406030204" pitchFamily="18" charset="0"/>
                      </a:rPr>
                      <m:t>) + </m:t>
                    </m:r>
                    <m:r>
                      <a:rPr lang="en-IN" sz="2000" i="1" dirty="0">
                        <a:latin typeface="Cambria Math" panose="02040503050406030204" pitchFamily="18" charset="0"/>
                      </a:rPr>
                      <m:t>𝐶𝐻𝑂</m:t>
                    </m:r>
                    <m:r>
                      <a:rPr lang="en-IN" sz="2000" i="1" dirty="0">
                        <a:latin typeface="Cambria Math" panose="02040503050406030204" pitchFamily="18" charset="0"/>
                      </a:rPr>
                      <m:t>(</m:t>
                    </m:r>
                    <m:r>
                      <a:rPr lang="en-IN" sz="2000" i="1" dirty="0">
                        <a:latin typeface="Cambria Math" panose="02040503050406030204" pitchFamily="18" charset="0"/>
                      </a:rPr>
                      <m:t>𝑡</m:t>
                    </m:r>
                    <m:r>
                      <a:rPr lang="en-IN" sz="2000" i="1" dirty="0">
                        <a:latin typeface="Cambria Math" panose="02040503050406030204" pitchFamily="18" charset="0"/>
                      </a:rPr>
                      <m:t>) </m:t>
                    </m:r>
                  </m:oMath>
                </a14:m>
                <a:r>
                  <a:rPr lang="en-IN" sz="2000" dirty="0"/>
                  <a:t> </a:t>
                </a:r>
                <a:r>
                  <a:rPr lang="en-IN" sz="1600" dirty="0"/>
                  <a:t>(</a:t>
                </a:r>
                <a:r>
                  <a:rPr lang="en-IN" sz="1600" dirty="0" err="1"/>
                  <a:t>eq</a:t>
                </a:r>
                <a:r>
                  <a:rPr lang="en-IN" sz="1600" dirty="0"/>
                  <a:t> 3.1)</a:t>
                </a:r>
              </a:p>
              <a:p>
                <a:pPr algn="just"/>
                <a14:m>
                  <m:oMath xmlns:m="http://schemas.openxmlformats.org/officeDocument/2006/math">
                    <m:sSub>
                      <m:sSubPr>
                        <m:ctrlPr>
                          <a:rPr lang="en-IN" sz="2000" i="1">
                            <a:latin typeface="Cambria Math" panose="02040503050406030204" pitchFamily="18" charset="0"/>
                          </a:rPr>
                        </m:ctrlPr>
                      </m:sSubPr>
                      <m:e>
                        <m:r>
                          <a:rPr lang="en-US" sz="2000" b="0" i="1">
                            <a:latin typeface="Cambria Math" panose="02040503050406030204" pitchFamily="18" charset="0"/>
                          </a:rPr>
                          <m:t>             </m:t>
                        </m:r>
                        <m:r>
                          <a:rPr lang="en-IN" sz="2000" b="0" i="1">
                            <a:latin typeface="Cambria Math" panose="02040503050406030204" pitchFamily="18" charset="0"/>
                          </a:rPr>
                          <m:t>                           </m:t>
                        </m:r>
                        <m:r>
                          <a:rPr lang="en-US" sz="2000" b="0" i="1">
                            <a:latin typeface="Cambria Math" panose="02040503050406030204" pitchFamily="18" charset="0"/>
                          </a:rPr>
                          <m:t>𝑄</m:t>
                        </m:r>
                      </m:e>
                      <m:sub>
                        <m:r>
                          <a:rPr lang="en-US" sz="2000" b="0" i="1">
                            <a:latin typeface="Cambria Math" panose="02040503050406030204" pitchFamily="18" charset="0"/>
                          </a:rPr>
                          <m:t>𝑠𝑡𝑜</m:t>
                        </m:r>
                        <m:r>
                          <a:rPr lang="en-US" sz="2000" b="0" i="1">
                            <a:latin typeface="Cambria Math" panose="02040503050406030204" pitchFamily="18" charset="0"/>
                          </a:rPr>
                          <m:t>2</m:t>
                        </m:r>
                      </m:sub>
                    </m:sSub>
                    <m:r>
                      <a:rPr lang="en-IN" sz="2000" i="1" dirty="0">
                        <a:latin typeface="Cambria Math" panose="02040503050406030204" pitchFamily="18" charset="0"/>
                      </a:rPr>
                      <m:t>(</m:t>
                    </m:r>
                    <m:r>
                      <a:rPr lang="en-IN" sz="2000" i="1" dirty="0">
                        <a:latin typeface="Cambria Math" panose="02040503050406030204" pitchFamily="18" charset="0"/>
                      </a:rPr>
                      <m:t>𝑡</m:t>
                    </m:r>
                    <m:r>
                      <a:rPr lang="en-IN" sz="2000" i="1" dirty="0">
                        <a:latin typeface="Cambria Math" panose="02040503050406030204" pitchFamily="18" charset="0"/>
                      </a:rPr>
                      <m:t>) =</m:t>
                    </m:r>
                    <m:sSub>
                      <m:sSubPr>
                        <m:ctrlPr>
                          <a:rPr lang="en-IN" sz="2000" i="1">
                            <a:latin typeface="Cambria Math" panose="02040503050406030204" pitchFamily="18" charset="0"/>
                          </a:rPr>
                        </m:ctrlPr>
                      </m:sSubPr>
                      <m:e>
                        <m:r>
                          <a:rPr lang="en-US" sz="2000" b="0" i="1">
                            <a:latin typeface="Cambria Math" panose="02040503050406030204" pitchFamily="18" charset="0"/>
                          </a:rPr>
                          <m:t>𝑘</m:t>
                        </m:r>
                      </m:e>
                      <m:sub>
                        <m:r>
                          <a:rPr lang="en-US" sz="2000" b="0" i="1">
                            <a:latin typeface="Cambria Math" panose="02040503050406030204" pitchFamily="18" charset="0"/>
                          </a:rPr>
                          <m:t>𝑔𝑟𝑖</m:t>
                        </m:r>
                      </m:sub>
                    </m:sSub>
                    <m:r>
                      <a:rPr lang="en-IN" sz="2000" i="1" dirty="0">
                        <a:latin typeface="Cambria Math" panose="02040503050406030204" pitchFamily="18" charset="0"/>
                      </a:rPr>
                      <m:t>·</m:t>
                    </m:r>
                    <m:sSub>
                      <m:sSubPr>
                        <m:ctrlPr>
                          <a:rPr lang="en-IN" sz="2000" i="1">
                            <a:latin typeface="Cambria Math" panose="02040503050406030204" pitchFamily="18" charset="0"/>
                          </a:rPr>
                        </m:ctrlPr>
                      </m:sSubPr>
                      <m:e>
                        <m:r>
                          <a:rPr lang="en-US" sz="2000" b="0" i="1">
                            <a:latin typeface="Cambria Math" panose="02040503050406030204" pitchFamily="18" charset="0"/>
                          </a:rPr>
                          <m:t>𝑄</m:t>
                        </m:r>
                      </m:e>
                      <m:sub>
                        <m:r>
                          <a:rPr lang="en-US" sz="2000" b="0" i="1">
                            <a:latin typeface="Cambria Math" panose="02040503050406030204" pitchFamily="18" charset="0"/>
                          </a:rPr>
                          <m:t>𝑠𝑡𝑜</m:t>
                        </m:r>
                        <m:r>
                          <a:rPr lang="en-US" sz="2000" b="0" i="1">
                            <a:latin typeface="Cambria Math" panose="02040503050406030204" pitchFamily="18" charset="0"/>
                          </a:rPr>
                          <m:t>1</m:t>
                        </m:r>
                      </m:sub>
                    </m:sSub>
                    <m:r>
                      <a:rPr lang="en-IN" sz="2000" i="1" dirty="0">
                        <a:latin typeface="Cambria Math" panose="02040503050406030204" pitchFamily="18" charset="0"/>
                      </a:rPr>
                      <m:t>(</m:t>
                    </m:r>
                    <m:r>
                      <a:rPr lang="en-IN" sz="2000" i="1" dirty="0">
                        <a:latin typeface="Cambria Math" panose="02040503050406030204" pitchFamily="18" charset="0"/>
                      </a:rPr>
                      <m:t>𝑡</m:t>
                    </m:r>
                    <m:r>
                      <a:rPr lang="en-IN" sz="2000" i="1" dirty="0">
                        <a:latin typeface="Cambria Math" panose="02040503050406030204" pitchFamily="18" charset="0"/>
                      </a:rPr>
                      <m:t>) −</m:t>
                    </m:r>
                    <m:sSub>
                      <m:sSubPr>
                        <m:ctrlPr>
                          <a:rPr lang="en-IN"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𝑒𝑚𝑝𝑡</m:t>
                        </m:r>
                      </m:sub>
                    </m:sSub>
                    <m:r>
                      <a:rPr lang="en-IN" sz="2000" i="1" dirty="0">
                        <a:latin typeface="Cambria Math" panose="02040503050406030204" pitchFamily="18" charset="0"/>
                      </a:rPr>
                      <m:t>·</m:t>
                    </m:r>
                    <m:sSub>
                      <m:sSubPr>
                        <m:ctrlPr>
                          <a:rPr lang="en-IN" sz="2000" i="1">
                            <a:latin typeface="Cambria Math" panose="02040503050406030204" pitchFamily="18" charset="0"/>
                          </a:rPr>
                        </m:ctrlPr>
                      </m:sSubPr>
                      <m:e>
                        <m:r>
                          <a:rPr lang="en-US" sz="2000" b="0" i="1">
                            <a:latin typeface="Cambria Math" panose="02040503050406030204" pitchFamily="18" charset="0"/>
                          </a:rPr>
                          <m:t>𝑄</m:t>
                        </m:r>
                      </m:e>
                      <m:sub>
                        <m:r>
                          <a:rPr lang="en-US" sz="2000" b="0" i="1">
                            <a:latin typeface="Cambria Math" panose="02040503050406030204" pitchFamily="18" charset="0"/>
                          </a:rPr>
                          <m:t>𝑠𝑡𝑜</m:t>
                        </m:r>
                        <m:r>
                          <a:rPr lang="en-US" sz="2000" b="0" i="1">
                            <a:latin typeface="Cambria Math" panose="02040503050406030204" pitchFamily="18" charset="0"/>
                          </a:rPr>
                          <m:t>2</m:t>
                        </m:r>
                      </m:sub>
                    </m:sSub>
                    <m:r>
                      <a:rPr lang="en-IN" sz="2000" i="1" dirty="0">
                        <a:latin typeface="Cambria Math" panose="02040503050406030204" pitchFamily="18" charset="0"/>
                      </a:rPr>
                      <m:t>(</m:t>
                    </m:r>
                    <m:r>
                      <a:rPr lang="en-IN" sz="2000" i="1" dirty="0">
                        <a:latin typeface="Cambria Math" panose="02040503050406030204" pitchFamily="18" charset="0"/>
                      </a:rPr>
                      <m:t>𝑡</m:t>
                    </m:r>
                    <m:r>
                      <a:rPr lang="en-IN" sz="2000" i="1" dirty="0">
                        <a:latin typeface="Cambria Math" panose="02040503050406030204" pitchFamily="18" charset="0"/>
                      </a:rPr>
                      <m:t>) </m:t>
                    </m:r>
                  </m:oMath>
                </a14:m>
                <a:r>
                  <a:rPr lang="en-IN" sz="2000" dirty="0"/>
                  <a:t> </a:t>
                </a:r>
                <a:r>
                  <a:rPr lang="en-IN" sz="1600" dirty="0"/>
                  <a:t>(</a:t>
                </a:r>
                <a:r>
                  <a:rPr lang="en-IN" sz="1600" dirty="0" err="1"/>
                  <a:t>eq</a:t>
                </a:r>
                <a:r>
                  <a:rPr lang="en-IN" sz="1600" dirty="0"/>
                  <a:t> 3.2)</a:t>
                </a:r>
              </a:p>
              <a:p>
                <a:pPr algn="just"/>
                <a14:m>
                  <m:oMath xmlns:m="http://schemas.openxmlformats.org/officeDocument/2006/math">
                    <m:sSub>
                      <m:sSubPr>
                        <m:ctrlPr>
                          <a:rPr lang="en-IN" sz="2000" i="1">
                            <a:latin typeface="Cambria Math" panose="02040503050406030204" pitchFamily="18" charset="0"/>
                          </a:rPr>
                        </m:ctrlPr>
                      </m:sSubPr>
                      <m:e>
                        <m:r>
                          <a:rPr lang="en-US" sz="2000" b="0" i="1">
                            <a:latin typeface="Cambria Math" panose="02040503050406030204" pitchFamily="18" charset="0"/>
                          </a:rPr>
                          <m:t>          </m:t>
                        </m:r>
                        <m:r>
                          <a:rPr lang="en-IN" sz="2000" b="0" i="1">
                            <a:latin typeface="Cambria Math" panose="02040503050406030204" pitchFamily="18" charset="0"/>
                          </a:rPr>
                          <m:t>                              </m:t>
                        </m:r>
                        <m:r>
                          <a:rPr lang="en-US" sz="2000" b="0" i="1">
                            <a:latin typeface="Cambria Math" panose="02040503050406030204" pitchFamily="18" charset="0"/>
                          </a:rPr>
                          <m:t>𝑄</m:t>
                        </m:r>
                      </m:e>
                      <m:sub>
                        <m:r>
                          <a:rPr lang="en-US" sz="2000" b="0" i="1">
                            <a:latin typeface="Cambria Math" panose="02040503050406030204" pitchFamily="18" charset="0"/>
                          </a:rPr>
                          <m:t>𝑔𝑢𝑡</m:t>
                        </m:r>
                      </m:sub>
                    </m:sSub>
                    <m:r>
                      <a:rPr lang="en-IN" sz="2000" i="1" dirty="0">
                        <a:latin typeface="Cambria Math" panose="02040503050406030204" pitchFamily="18" charset="0"/>
                      </a:rPr>
                      <m:t>(</m:t>
                    </m:r>
                    <m:r>
                      <a:rPr lang="en-IN" sz="2000" i="1" dirty="0">
                        <a:latin typeface="Cambria Math" panose="02040503050406030204" pitchFamily="18" charset="0"/>
                      </a:rPr>
                      <m:t>𝑡</m:t>
                    </m:r>
                    <m:r>
                      <a:rPr lang="en-IN" sz="2000" i="1" dirty="0">
                        <a:latin typeface="Cambria Math" panose="02040503050406030204" pitchFamily="18" charset="0"/>
                      </a:rPr>
                      <m:t>) =</m:t>
                    </m:r>
                    <m:sSub>
                      <m:sSubPr>
                        <m:ctrlPr>
                          <a:rPr lang="en-IN" sz="2000" i="1">
                            <a:latin typeface="Cambria Math" panose="02040503050406030204" pitchFamily="18" charset="0"/>
                          </a:rPr>
                        </m:ctrlPr>
                      </m:sSubPr>
                      <m:e>
                        <m:r>
                          <a:rPr lang="en-US" sz="2000" b="0" i="1">
                            <a:latin typeface="Cambria Math" panose="02040503050406030204" pitchFamily="18" charset="0"/>
                          </a:rPr>
                          <m:t>𝑘</m:t>
                        </m:r>
                      </m:e>
                      <m:sub>
                        <m:r>
                          <a:rPr lang="en-US" sz="2000" b="0" i="1">
                            <a:latin typeface="Cambria Math" panose="02040503050406030204" pitchFamily="18" charset="0"/>
                          </a:rPr>
                          <m:t>𝑒𝑚𝑝𝑡</m:t>
                        </m:r>
                      </m:sub>
                    </m:sSub>
                    <m:r>
                      <a:rPr lang="en-IN" sz="2000" i="1" dirty="0">
                        <a:latin typeface="Cambria Math" panose="02040503050406030204" pitchFamily="18" charset="0"/>
                      </a:rPr>
                      <m:t>·</m:t>
                    </m:r>
                    <m:sSub>
                      <m:sSubPr>
                        <m:ctrlPr>
                          <a:rPr lang="en-IN" sz="2000" i="1">
                            <a:latin typeface="Cambria Math" panose="02040503050406030204" pitchFamily="18" charset="0"/>
                          </a:rPr>
                        </m:ctrlPr>
                      </m:sSubPr>
                      <m:e>
                        <m:r>
                          <a:rPr lang="en-US" sz="2000" b="0" i="1">
                            <a:latin typeface="Cambria Math" panose="02040503050406030204" pitchFamily="18" charset="0"/>
                          </a:rPr>
                          <m:t>𝑄</m:t>
                        </m:r>
                      </m:e>
                      <m:sub>
                        <m:r>
                          <a:rPr lang="en-US" sz="2000" b="0" i="1">
                            <a:latin typeface="Cambria Math" panose="02040503050406030204" pitchFamily="18" charset="0"/>
                          </a:rPr>
                          <m:t>𝑠𝑡𝑜</m:t>
                        </m:r>
                        <m:r>
                          <a:rPr lang="en-US" sz="2000" b="0" i="1">
                            <a:latin typeface="Cambria Math" panose="02040503050406030204" pitchFamily="18" charset="0"/>
                          </a:rPr>
                          <m:t>2</m:t>
                        </m:r>
                      </m:sub>
                    </m:sSub>
                    <m:r>
                      <a:rPr lang="en-IN" sz="2000" i="1" dirty="0">
                        <a:latin typeface="Cambria Math" panose="02040503050406030204" pitchFamily="18" charset="0"/>
                      </a:rPr>
                      <m:t>(</m:t>
                    </m:r>
                    <m:r>
                      <a:rPr lang="en-IN" sz="2000" i="1" dirty="0">
                        <a:latin typeface="Cambria Math" panose="02040503050406030204" pitchFamily="18" charset="0"/>
                      </a:rPr>
                      <m:t>𝑡</m:t>
                    </m:r>
                    <m:r>
                      <a:rPr lang="en-IN" sz="2000" i="1" dirty="0">
                        <a:latin typeface="Cambria Math" panose="02040503050406030204" pitchFamily="18" charset="0"/>
                      </a:rPr>
                      <m:t>) −</m:t>
                    </m:r>
                    <m:sSub>
                      <m:sSubPr>
                        <m:ctrlPr>
                          <a:rPr lang="en-IN"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𝑎𝑏𝑠</m:t>
                        </m:r>
                      </m:sub>
                    </m:sSub>
                    <m:r>
                      <a:rPr lang="en-IN" sz="2000" i="1" dirty="0">
                        <a:latin typeface="Cambria Math" panose="02040503050406030204" pitchFamily="18" charset="0"/>
                      </a:rPr>
                      <m:t>·</m:t>
                    </m:r>
                    <m:sSub>
                      <m:sSubPr>
                        <m:ctrlPr>
                          <a:rPr lang="en-IN" sz="2000" i="1">
                            <a:latin typeface="Cambria Math" panose="02040503050406030204" pitchFamily="18" charset="0"/>
                          </a:rPr>
                        </m:ctrlPr>
                      </m:sSubPr>
                      <m:e>
                        <m:r>
                          <a:rPr lang="en-US" sz="2000" b="0" i="1">
                            <a:latin typeface="Cambria Math" panose="02040503050406030204" pitchFamily="18" charset="0"/>
                          </a:rPr>
                          <m:t>𝑄</m:t>
                        </m:r>
                      </m:e>
                      <m:sub>
                        <m:r>
                          <a:rPr lang="en-US" sz="2000" b="0" i="1">
                            <a:latin typeface="Cambria Math" panose="02040503050406030204" pitchFamily="18" charset="0"/>
                          </a:rPr>
                          <m:t>𝑔𝑢𝑡</m:t>
                        </m:r>
                      </m:sub>
                    </m:sSub>
                    <m:r>
                      <a:rPr lang="en-IN" sz="2000" i="1" dirty="0">
                        <a:latin typeface="Cambria Math" panose="02040503050406030204" pitchFamily="18" charset="0"/>
                      </a:rPr>
                      <m:t>(</m:t>
                    </m:r>
                    <m:r>
                      <a:rPr lang="en-IN" sz="2000" i="1" dirty="0">
                        <a:latin typeface="Cambria Math" panose="02040503050406030204" pitchFamily="18" charset="0"/>
                      </a:rPr>
                      <m:t>𝑡</m:t>
                    </m:r>
                    <m:r>
                      <a:rPr lang="en-IN" sz="2000" i="1" dirty="0">
                        <a:latin typeface="Cambria Math" panose="02040503050406030204" pitchFamily="18" charset="0"/>
                      </a:rPr>
                      <m:t>)</m:t>
                    </m:r>
                  </m:oMath>
                </a14:m>
                <a:r>
                  <a:rPr lang="en-IN" sz="2000" dirty="0"/>
                  <a:t> </a:t>
                </a:r>
                <a:r>
                  <a:rPr lang="en-IN" sz="1600" dirty="0"/>
                  <a:t>(</a:t>
                </a:r>
                <a:r>
                  <a:rPr lang="en-IN" sz="1600" dirty="0" err="1"/>
                  <a:t>eq</a:t>
                </a:r>
                <a:r>
                  <a:rPr lang="en-IN" sz="1600" dirty="0"/>
                  <a:t> 3.3)</a:t>
                </a:r>
              </a:p>
              <a:p>
                <a:pPr algn="just"/>
                <a:r>
                  <a:rPr lang="en-IN" sz="2000" dirty="0"/>
                  <a:t>                                    </a:t>
                </a:r>
                <a14:m>
                  <m:oMath xmlns:m="http://schemas.openxmlformats.org/officeDocument/2006/math">
                    <m:sSub>
                      <m:sSubPr>
                        <m:ctrlPr>
                          <a:rPr lang="en-IN" sz="2000" i="1">
                            <a:latin typeface="Cambria Math" panose="02040503050406030204" pitchFamily="18" charset="0"/>
                          </a:rPr>
                        </m:ctrlPr>
                      </m:sSubPr>
                      <m:e>
                        <m:r>
                          <a:rPr lang="en-US" sz="2000" b="0" i="1">
                            <a:latin typeface="Cambria Math" panose="02040503050406030204" pitchFamily="18" charset="0"/>
                          </a:rPr>
                          <m:t>𝑅</m:t>
                        </m:r>
                      </m:e>
                      <m:sub>
                        <m:r>
                          <a:rPr lang="en-US" sz="2000" b="0" i="1">
                            <a:latin typeface="Cambria Math" panose="02040503050406030204" pitchFamily="18" charset="0"/>
                          </a:rPr>
                          <m:t>𝑎</m:t>
                        </m:r>
                      </m:sub>
                    </m:sSub>
                    <m:r>
                      <a:rPr lang="en-IN" sz="2000" i="1" dirty="0">
                        <a:latin typeface="Cambria Math" panose="02040503050406030204" pitchFamily="18" charset="0"/>
                      </a:rPr>
                      <m:t>(</m:t>
                    </m:r>
                    <m:r>
                      <a:rPr lang="en-IN" sz="2000" i="1" dirty="0">
                        <a:latin typeface="Cambria Math" panose="02040503050406030204" pitchFamily="18" charset="0"/>
                      </a:rPr>
                      <m:t>𝑡</m:t>
                    </m:r>
                    <m:r>
                      <a:rPr lang="en-IN" sz="2000" i="1" dirty="0">
                        <a:latin typeface="Cambria Math" panose="02040503050406030204" pitchFamily="18" charset="0"/>
                      </a:rPr>
                      <m:t>) = </m:t>
                    </m:r>
                    <m:r>
                      <a:rPr lang="en-IN" sz="2000" i="1" dirty="0">
                        <a:latin typeface="Cambria Math" panose="02040503050406030204" pitchFamily="18" charset="0"/>
                      </a:rPr>
                      <m:t>𝑓</m:t>
                    </m:r>
                    <m:r>
                      <a:rPr lang="en-IN" sz="2000" i="1" dirty="0">
                        <a:latin typeface="Cambria Math" panose="02040503050406030204" pitchFamily="18" charset="0"/>
                      </a:rPr>
                      <m:t> ·</m:t>
                    </m:r>
                    <m:sSub>
                      <m:sSubPr>
                        <m:ctrlPr>
                          <a:rPr lang="en-IN" sz="2000" i="1">
                            <a:latin typeface="Cambria Math" panose="02040503050406030204" pitchFamily="18" charset="0"/>
                          </a:rPr>
                        </m:ctrlPr>
                      </m:sSubPr>
                      <m:e>
                        <m:r>
                          <a:rPr lang="en-US" sz="2000" b="0" i="1">
                            <a:latin typeface="Cambria Math" panose="02040503050406030204" pitchFamily="18" charset="0"/>
                          </a:rPr>
                          <m:t>𝑘</m:t>
                        </m:r>
                      </m:e>
                      <m:sub>
                        <m:r>
                          <a:rPr lang="en-US" sz="2000" b="0" i="1">
                            <a:latin typeface="Cambria Math" panose="02040503050406030204" pitchFamily="18" charset="0"/>
                          </a:rPr>
                          <m:t>𝑎𝑏𝑠</m:t>
                        </m:r>
                      </m:sub>
                    </m:sSub>
                    <m:r>
                      <a:rPr lang="en-IN" sz="2000" i="1" dirty="0">
                        <a:latin typeface="Cambria Math" panose="02040503050406030204" pitchFamily="18" charset="0"/>
                      </a:rPr>
                      <m:t>·</m:t>
                    </m:r>
                    <m:sSub>
                      <m:sSubPr>
                        <m:ctrlPr>
                          <a:rPr lang="en-IN" sz="2000" i="1">
                            <a:latin typeface="Cambria Math" panose="02040503050406030204" pitchFamily="18" charset="0"/>
                          </a:rPr>
                        </m:ctrlPr>
                      </m:sSubPr>
                      <m:e>
                        <m:r>
                          <a:rPr lang="en-US" sz="2000" b="0" i="1">
                            <a:latin typeface="Cambria Math" panose="02040503050406030204" pitchFamily="18" charset="0"/>
                          </a:rPr>
                          <m:t>𝑄</m:t>
                        </m:r>
                      </m:e>
                      <m:sub>
                        <m:r>
                          <a:rPr lang="en-US" sz="2000" b="0" i="1">
                            <a:latin typeface="Cambria Math" panose="02040503050406030204" pitchFamily="18" charset="0"/>
                          </a:rPr>
                          <m:t>𝑔𝑢𝑡</m:t>
                        </m:r>
                      </m:sub>
                    </m:sSub>
                    <m:r>
                      <a:rPr lang="en-IN" sz="2000" i="1" dirty="0">
                        <a:latin typeface="Cambria Math" panose="02040503050406030204" pitchFamily="18" charset="0"/>
                      </a:rPr>
                      <m:t>(</m:t>
                    </m:r>
                    <m:r>
                      <a:rPr lang="en-IN" sz="2000" i="1" dirty="0">
                        <a:latin typeface="Cambria Math" panose="02040503050406030204" pitchFamily="18" charset="0"/>
                      </a:rPr>
                      <m:t>𝑡</m:t>
                    </m:r>
                    <m:r>
                      <a:rPr lang="en-IN" sz="2000" i="1" dirty="0">
                        <a:latin typeface="Cambria Math" panose="02040503050406030204" pitchFamily="18" charset="0"/>
                      </a:rPr>
                      <m:t>)</m:t>
                    </m:r>
                  </m:oMath>
                </a14:m>
                <a:r>
                  <a:rPr lang="en-IN" sz="2000" dirty="0"/>
                  <a:t> </a:t>
                </a:r>
                <a:r>
                  <a:rPr lang="en-IN" sz="1600" dirty="0"/>
                  <a:t>(</a:t>
                </a:r>
                <a:r>
                  <a:rPr lang="en-IN" sz="1600" dirty="0" err="1"/>
                  <a:t>eq</a:t>
                </a:r>
                <a:r>
                  <a:rPr lang="en-IN" sz="1600" dirty="0"/>
                  <a:t> 3.4)</a:t>
                </a:r>
              </a:p>
              <a:p>
                <a:pPr algn="just"/>
                <a:endParaRPr lang="en-IN" sz="1600" dirty="0"/>
              </a:p>
              <a:p>
                <a:pPr algn="l"/>
                <a:endParaRPr lang="en-US" sz="1800" b="0" i="0" dirty="0">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5" name="Content Placeholder 4">
                <a:extLst>
                  <a:ext uri="{FF2B5EF4-FFF2-40B4-BE49-F238E27FC236}">
                    <a16:creationId xmlns:a16="http://schemas.microsoft.com/office/drawing/2014/main" id="{36E1EE43-1B10-0981-F063-5DC27731C8A2}"/>
                  </a:ext>
                </a:extLst>
              </p:cNvPr>
              <p:cNvSpPr txBox="1">
                <a:spLocks noRot="1" noChangeAspect="1" noMove="1" noResize="1" noEditPoints="1" noAdjustHandles="1" noChangeArrowheads="1" noChangeShapeType="1" noTextEdit="1"/>
              </p:cNvSpPr>
              <p:nvPr/>
            </p:nvSpPr>
            <p:spPr>
              <a:xfrm>
                <a:off x="0" y="788987"/>
                <a:ext cx="9143999" cy="5916613"/>
              </a:xfrm>
              <a:prstGeom prst="rect">
                <a:avLst/>
              </a:prstGeom>
              <a:blipFill>
                <a:blip r:embed="rId5"/>
                <a:stretch>
                  <a:fillRect/>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8670267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36E1EE43-1B10-0981-F063-5DC27731C8A2}"/>
                  </a:ext>
                </a:extLst>
              </p:cNvPr>
              <p:cNvSpPr txBox="1">
                <a:spLocks noChangeArrowheads="1"/>
              </p:cNvSpPr>
              <p:nvPr/>
            </p:nvSpPr>
            <p:spPr>
              <a:xfrm>
                <a:off x="511275" y="879474"/>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algn="l">
                  <a:buFont typeface="+mj-lt"/>
                  <a:buAutoNum type="arabicPeriod"/>
                </a:pPr>
                <a:endParaRPr lang="en-US" sz="1800" b="1" i="0" dirty="0">
                  <a:solidFill>
                    <a:schemeClr val="tx1"/>
                  </a:solidFill>
                  <a:effectLst/>
                  <a:latin typeface="Times New Roman" panose="02020603050405020304" pitchFamily="18" charset="0"/>
                  <a:cs typeface="Times New Roman" panose="02020603050405020304" pitchFamily="18" charset="0"/>
                </a:endParaRPr>
              </a:p>
              <a:p>
                <a:pPr marL="400050" indent="-285750" algn="l">
                  <a:buFont typeface="Arial" panose="020B0604020202020204" pitchFamily="34" charset="0"/>
                  <a:buChar char="•"/>
                </a:pPr>
                <a14:m>
                  <m:oMath xmlns:m="http://schemas.openxmlformats.org/officeDocument/2006/math">
                    <m:sSub>
                      <m:sSubPr>
                        <m:ctrlPr>
                          <a:rPr lang="en-IN" sz="1800" i="1">
                            <a:latin typeface="Cambria Math" panose="02040503050406030204" pitchFamily="18" charset="0"/>
                          </a:rPr>
                        </m:ctrlPr>
                      </m:sSubPr>
                      <m:e>
                        <m:r>
                          <a:rPr lang="en-US" sz="1800" b="0" i="1">
                            <a:latin typeface="Cambria Math" panose="02040503050406030204" pitchFamily="18" charset="0"/>
                          </a:rPr>
                          <m:t>𝑄</m:t>
                        </m:r>
                      </m:e>
                      <m:sub>
                        <m:r>
                          <a:rPr lang="en-US" sz="1800" b="0" i="1">
                            <a:latin typeface="Cambria Math" panose="02040503050406030204" pitchFamily="18" charset="0"/>
                          </a:rPr>
                          <m:t>𝑠𝑡𝑜</m:t>
                        </m:r>
                        <m:r>
                          <a:rPr lang="en-US" sz="1800" b="0" i="1">
                            <a:latin typeface="Cambria Math" panose="02040503050406030204" pitchFamily="18" charset="0"/>
                          </a:rPr>
                          <m:t>1</m:t>
                        </m:r>
                      </m:sub>
                    </m:sSub>
                    <m:r>
                      <a:rPr lang="en-IN" sz="1800" i="1" dirty="0">
                        <a:latin typeface="Cambria Math" panose="02040503050406030204" pitchFamily="18" charset="0"/>
                      </a:rPr>
                      <m:t>(</m:t>
                    </m:r>
                    <m:r>
                      <a:rPr lang="en-IN" sz="1800" i="1" dirty="0">
                        <a:latin typeface="Cambria Math" panose="02040503050406030204" pitchFamily="18" charset="0"/>
                      </a:rPr>
                      <m:t>𝑡</m:t>
                    </m:r>
                    <m:r>
                      <a:rPr lang="en-IN" sz="1800" i="1" dirty="0">
                        <a:latin typeface="Cambria Math" panose="02040503050406030204" pitchFamily="18" charset="0"/>
                      </a:rPr>
                      <m:t>)</m:t>
                    </m:r>
                  </m:oMath>
                </a14:m>
                <a:r>
                  <a:rPr lang="en-US" sz="1800" b="0" i="0" dirty="0">
                    <a:solidFill>
                      <a:schemeClr val="tx1"/>
                    </a:solidFill>
                    <a:effectLst/>
                    <a:latin typeface="Times New Roman" panose="02020603050405020304" pitchFamily="18" charset="0"/>
                    <a:cs typeface="Times New Roman" panose="02020603050405020304" pitchFamily="18" charset="0"/>
                  </a:rPr>
                  <a:t> is the amount of glucose in the solid state in the stomach.</a:t>
                </a:r>
              </a:p>
              <a:p>
                <a:pPr marL="400050" indent="-285750" algn="l">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1800" i="1">
                            <a:latin typeface="Cambria Math" panose="02040503050406030204" pitchFamily="18" charset="0"/>
                          </a:rPr>
                        </m:ctrlPr>
                      </m:sSubPr>
                      <m:e>
                        <m:r>
                          <a:rPr lang="en-US" sz="1800" b="0" i="1">
                            <a:latin typeface="Cambria Math" panose="02040503050406030204" pitchFamily="18" charset="0"/>
                          </a:rPr>
                          <m:t>𝑄</m:t>
                        </m:r>
                      </m:e>
                      <m:sub>
                        <m:r>
                          <a:rPr lang="en-US" sz="1800" b="0" i="1">
                            <a:latin typeface="Cambria Math" panose="02040503050406030204" pitchFamily="18" charset="0"/>
                          </a:rPr>
                          <m:t>𝑠𝑡𝑜</m:t>
                        </m:r>
                        <m:r>
                          <a:rPr lang="en-US" sz="1800" b="0" i="1">
                            <a:latin typeface="Cambria Math" panose="02040503050406030204" pitchFamily="18" charset="0"/>
                          </a:rPr>
                          <m:t>2</m:t>
                        </m:r>
                      </m:sub>
                    </m:sSub>
                    <m:r>
                      <a:rPr lang="en-IN" sz="1800" i="1" dirty="0">
                        <a:latin typeface="Cambria Math" panose="02040503050406030204" pitchFamily="18" charset="0"/>
                      </a:rPr>
                      <m:t>(</m:t>
                    </m:r>
                    <m:r>
                      <a:rPr lang="en-IN" sz="1800" i="1" dirty="0">
                        <a:latin typeface="Cambria Math" panose="02040503050406030204" pitchFamily="18" charset="0"/>
                      </a:rPr>
                      <m:t>𝑡</m:t>
                    </m:r>
                    <m:r>
                      <a:rPr lang="en-IN" sz="1800" i="1" dirty="0">
                        <a:latin typeface="Cambria Math" panose="02040503050406030204" pitchFamily="18" charset="0"/>
                      </a:rPr>
                      <m:t>) </m:t>
                    </m:r>
                  </m:oMath>
                </a14:m>
                <a:r>
                  <a:rPr lang="en-US" sz="1800" b="0" i="0" dirty="0">
                    <a:solidFill>
                      <a:schemeClr val="tx1"/>
                    </a:solidFill>
                    <a:effectLst/>
                    <a:latin typeface="Times New Roman" panose="02020603050405020304" pitchFamily="18" charset="0"/>
                    <a:cs typeface="Times New Roman" panose="02020603050405020304" pitchFamily="18" charset="0"/>
                  </a:rPr>
                  <a:t>is the glucose in the liquid state after being broken down (grinded) in the stomach.</a:t>
                </a:r>
              </a:p>
              <a:p>
                <a:pPr marL="400050" indent="-285750" algn="l">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1800" i="1">
                            <a:latin typeface="Cambria Math" panose="02040503050406030204" pitchFamily="18" charset="0"/>
                          </a:rPr>
                        </m:ctrlPr>
                      </m:sSubPr>
                      <m:e>
                        <m:r>
                          <a:rPr lang="en-US" sz="1800" b="0" i="1">
                            <a:latin typeface="Cambria Math" panose="02040503050406030204" pitchFamily="18" charset="0"/>
                          </a:rPr>
                          <m:t>𝑄</m:t>
                        </m:r>
                      </m:e>
                      <m:sub>
                        <m:r>
                          <a:rPr lang="en-US" sz="1800" b="0" i="1">
                            <a:latin typeface="Cambria Math" panose="02040503050406030204" pitchFamily="18" charset="0"/>
                          </a:rPr>
                          <m:t>𝑔𝑢𝑡</m:t>
                        </m:r>
                      </m:sub>
                    </m:sSub>
                    <m:r>
                      <a:rPr lang="en-IN" sz="1800" i="1" dirty="0">
                        <a:latin typeface="Cambria Math" panose="02040503050406030204" pitchFamily="18" charset="0"/>
                      </a:rPr>
                      <m:t>(</m:t>
                    </m:r>
                    <m:r>
                      <a:rPr lang="en-IN" sz="1800" i="1" dirty="0">
                        <a:latin typeface="Cambria Math" panose="02040503050406030204" pitchFamily="18" charset="0"/>
                      </a:rPr>
                      <m:t>𝑡</m:t>
                    </m:r>
                    <m:r>
                      <a:rPr lang="en-IN" sz="1800" i="1" dirty="0">
                        <a:latin typeface="Cambria Math" panose="02040503050406030204" pitchFamily="18" charset="0"/>
                      </a:rPr>
                      <m:t>) </m:t>
                    </m:r>
                  </m:oMath>
                </a14:m>
                <a:r>
                  <a:rPr lang="en-US" sz="1800" b="0" i="0" dirty="0">
                    <a:solidFill>
                      <a:schemeClr val="tx1"/>
                    </a:solidFill>
                    <a:effectLst/>
                    <a:latin typeface="Times New Roman" panose="02020603050405020304" pitchFamily="18" charset="0"/>
                    <a:cs typeface="Times New Roman" panose="02020603050405020304" pitchFamily="18" charset="0"/>
                  </a:rPr>
                  <a:t>represents the glucose in the intestines ready for absorption into the bloodstream.</a:t>
                </a:r>
              </a:p>
              <a:p>
                <a:pPr marL="400050" indent="-285750" algn="l">
                  <a:buFont typeface="Arial" panose="020B0604020202020204" pitchFamily="34" charset="0"/>
                  <a:buChar char="•"/>
                </a:pPr>
                <a14:m>
                  <m:oMath xmlns:m="http://schemas.openxmlformats.org/officeDocument/2006/math">
                    <m:r>
                      <a:rPr lang="en-IN" sz="1800" i="1" dirty="0">
                        <a:latin typeface="Cambria Math" panose="02040503050406030204" pitchFamily="18" charset="0"/>
                      </a:rPr>
                      <m:t>𝐶𝐻𝑂</m:t>
                    </m:r>
                    <m:r>
                      <a:rPr lang="en-IN" sz="1800" i="1" dirty="0">
                        <a:latin typeface="Cambria Math" panose="02040503050406030204" pitchFamily="18" charset="0"/>
                      </a:rPr>
                      <m:t>(</m:t>
                    </m:r>
                    <m:r>
                      <a:rPr lang="en-IN" sz="1800" i="1" dirty="0">
                        <a:latin typeface="Cambria Math" panose="02040503050406030204" pitchFamily="18" charset="0"/>
                      </a:rPr>
                      <m:t>𝑡</m:t>
                    </m:r>
                    <m:r>
                      <a:rPr lang="en-IN" sz="1800" i="1" dirty="0">
                        <a:latin typeface="Cambria Math" panose="02040503050406030204" pitchFamily="18" charset="0"/>
                      </a:rPr>
                      <m:t>) </m:t>
                    </m:r>
                  </m:oMath>
                </a14:m>
                <a:r>
                  <a:rPr lang="en-US" sz="1800" b="0" i="0" dirty="0">
                    <a:solidFill>
                      <a:schemeClr val="tx1"/>
                    </a:solidFill>
                    <a:effectLst/>
                    <a:latin typeface="Times New Roman" panose="02020603050405020304" pitchFamily="18" charset="0"/>
                    <a:cs typeface="Times New Roman" panose="02020603050405020304" pitchFamily="18" charset="0"/>
                  </a:rPr>
                  <a:t>represents the carbohydrate intake (in mg/kg/min) at time 𝑡.</a:t>
                </a:r>
              </a:p>
              <a:p>
                <a:pPr marL="400050" indent="-285750" algn="l">
                  <a:buFont typeface="Arial" panose="020B0604020202020204" pitchFamily="34" charset="0"/>
                  <a:buChar char="•"/>
                </a:pPr>
                <a14:m>
                  <m:oMath xmlns:m="http://schemas.openxmlformats.org/officeDocument/2006/math">
                    <m:sSub>
                      <m:sSubPr>
                        <m:ctrlPr>
                          <a:rPr lang="en-IN" sz="1800" i="1">
                            <a:latin typeface="Cambria Math" panose="02040503050406030204" pitchFamily="18" charset="0"/>
                          </a:rPr>
                        </m:ctrlPr>
                      </m:sSubPr>
                      <m:e>
                        <m:r>
                          <a:rPr lang="en-US" sz="1800" b="0" i="1">
                            <a:latin typeface="Cambria Math" panose="02040503050406030204" pitchFamily="18" charset="0"/>
                          </a:rPr>
                          <m:t>𝑘</m:t>
                        </m:r>
                      </m:e>
                      <m:sub>
                        <m:r>
                          <a:rPr lang="en-US" sz="1800" b="0" i="1">
                            <a:latin typeface="Cambria Math" panose="02040503050406030204" pitchFamily="18" charset="0"/>
                          </a:rPr>
                          <m:t>𝑔𝑟𝑖</m:t>
                        </m:r>
                      </m:sub>
                    </m:sSub>
                    <m:r>
                      <a:rPr lang="en-US" sz="1800" b="0" i="1">
                        <a:latin typeface="Cambria Math" panose="02040503050406030204" pitchFamily="18" charset="0"/>
                      </a:rPr>
                      <m:t> </m:t>
                    </m:r>
                  </m:oMath>
                </a14:m>
                <a:r>
                  <a:rPr lang="en-US" sz="1800" b="0" i="0" dirty="0">
                    <a:solidFill>
                      <a:schemeClr val="tx1"/>
                    </a:solidFill>
                    <a:effectLst/>
                    <a:latin typeface="Times New Roman" panose="02020603050405020304" pitchFamily="18" charset="0"/>
                    <a:cs typeface="Times New Roman" panose="02020603050405020304" pitchFamily="18" charset="0"/>
                  </a:rPr>
                  <a:t>is the rate constant of grinding, representing how quickly solid food is broken down into liquid form.</a:t>
                </a:r>
              </a:p>
              <a:p>
                <a:pPr marL="400050" indent="-285750" algn="l">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a:t>
                </a:r>
                <a14:m>
                  <m:oMath xmlns:m="http://schemas.openxmlformats.org/officeDocument/2006/math">
                    <m:sSub>
                      <m:sSubPr>
                        <m:ctrlPr>
                          <a:rPr lang="en-IN" sz="1800" i="1">
                            <a:latin typeface="Cambria Math" panose="02040503050406030204" pitchFamily="18" charset="0"/>
                          </a:rPr>
                        </m:ctrlPr>
                      </m:sSubPr>
                      <m:e>
                        <m:r>
                          <a:rPr lang="en-US" sz="1800" b="0" i="1">
                            <a:latin typeface="Cambria Math" panose="02040503050406030204" pitchFamily="18" charset="0"/>
                          </a:rPr>
                          <m:t>𝑘</m:t>
                        </m:r>
                      </m:e>
                      <m:sub>
                        <m:r>
                          <a:rPr lang="en-US" sz="1800" b="0" i="1">
                            <a:latin typeface="Cambria Math" panose="02040503050406030204" pitchFamily="18" charset="0"/>
                          </a:rPr>
                          <m:t>𝑒𝑚𝑝𝑡</m:t>
                        </m:r>
                      </m:sub>
                    </m:sSub>
                    <m:r>
                      <a:rPr lang="en-US" sz="1800" b="0" i="1">
                        <a:latin typeface="Cambria Math" panose="02040503050406030204" pitchFamily="18" charset="0"/>
                      </a:rPr>
                      <m:t> </m:t>
                    </m:r>
                  </m:oMath>
                </a14:m>
                <a:r>
                  <a:rPr lang="en-US" sz="1800" b="0" i="0" dirty="0">
                    <a:solidFill>
                      <a:schemeClr val="tx1"/>
                    </a:solidFill>
                    <a:effectLst/>
                    <a:latin typeface="Times New Roman" panose="02020603050405020304" pitchFamily="18" charset="0"/>
                    <a:cs typeface="Times New Roman" panose="02020603050405020304" pitchFamily="18" charset="0"/>
                  </a:rPr>
                  <a:t>is the gastric emptying rate, determining how quickly glucose moves from the stomach to the intestines.</a:t>
                </a:r>
              </a:p>
              <a:p>
                <a:pPr marL="400050" indent="-285750">
                  <a:buFont typeface="Arial" panose="020B0604020202020204" pitchFamily="34" charset="0"/>
                  <a:buChar char="•"/>
                </a:pPr>
                <a14:m>
                  <m:oMath xmlns:m="http://schemas.openxmlformats.org/officeDocument/2006/math">
                    <m:sSub>
                      <m:sSubPr>
                        <m:ctrlPr>
                          <a:rPr lang="en-IN" sz="1800" i="1">
                            <a:latin typeface="Cambria Math" panose="02040503050406030204" pitchFamily="18" charset="0"/>
                          </a:rPr>
                        </m:ctrlPr>
                      </m:sSubPr>
                      <m:e>
                        <m:r>
                          <a:rPr lang="en-US" sz="1800" i="1">
                            <a:latin typeface="Cambria Math" panose="02040503050406030204" pitchFamily="18" charset="0"/>
                          </a:rPr>
                          <m:t>𝑘</m:t>
                        </m:r>
                      </m:e>
                      <m:sub>
                        <m:r>
                          <a:rPr lang="en-US" sz="1800" i="1">
                            <a:latin typeface="Cambria Math" panose="02040503050406030204" pitchFamily="18" charset="0"/>
                          </a:rPr>
                          <m:t>𝑎𝑏𝑠</m:t>
                        </m:r>
                      </m:sub>
                    </m:sSub>
                  </m:oMath>
                </a14:m>
                <a:r>
                  <a:rPr lang="en-US" sz="1800" b="0" i="0" dirty="0">
                    <a:solidFill>
                      <a:schemeClr val="tx1"/>
                    </a:solidFill>
                    <a:effectLst/>
                    <a:latin typeface="Times New Roman" panose="02020603050405020304" pitchFamily="18" charset="0"/>
                    <a:cs typeface="Times New Roman" panose="02020603050405020304" pitchFamily="18" charset="0"/>
                  </a:rPr>
                  <a:t>​  is the rate of glucose absorption from the intestines into the bloodstream.</a:t>
                </a:r>
              </a:p>
            </p:txBody>
          </p:sp>
        </mc:Choice>
        <mc:Fallback xmlns="">
          <p:sp>
            <p:nvSpPr>
              <p:cNvPr id="5" name="Content Placeholder 4">
                <a:extLst>
                  <a:ext uri="{FF2B5EF4-FFF2-40B4-BE49-F238E27FC236}">
                    <a16:creationId xmlns:a16="http://schemas.microsoft.com/office/drawing/2014/main" id="{36E1EE43-1B10-0981-F063-5DC27731C8A2}"/>
                  </a:ext>
                </a:extLst>
              </p:cNvPr>
              <p:cNvSpPr txBox="1">
                <a:spLocks noRot="1" noChangeAspect="1" noMove="1" noResize="1" noEditPoints="1" noAdjustHandles="1" noChangeArrowheads="1" noChangeShapeType="1" noTextEdit="1"/>
              </p:cNvSpPr>
              <p:nvPr/>
            </p:nvSpPr>
            <p:spPr>
              <a:xfrm>
                <a:off x="511275" y="879474"/>
                <a:ext cx="8121445" cy="4981915"/>
              </a:xfrm>
              <a:prstGeom prst="rect">
                <a:avLst/>
              </a:prstGeom>
              <a:blipFill>
                <a:blip r:embed="R8b4a0633f4d54fba"/>
                <a:stretch>
                  <a:fillRect b="-11980"/>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30640760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36E1EE43-1B10-0981-F063-5DC27731C8A2}"/>
                  </a:ext>
                </a:extLst>
              </p:cNvPr>
              <p:cNvSpPr txBox="1">
                <a:spLocks noChangeArrowheads="1"/>
              </p:cNvSpPr>
              <p:nvPr/>
            </p:nvSpPr>
            <p:spPr>
              <a:xfrm>
                <a:off x="511275" y="879474"/>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algn="l">
                  <a:buFont typeface="+mj-lt"/>
                  <a:buAutoNum type="arabicPeriod"/>
                </a:pPr>
                <a:endParaRPr lang="en-US" sz="1800" b="1" i="0" dirty="0">
                  <a:solidFill>
                    <a:schemeClr val="tx1"/>
                  </a:solidFill>
                  <a:effectLst/>
                  <a:latin typeface="Times New Roman" panose="02020603050405020304" pitchFamily="18" charset="0"/>
                  <a:cs typeface="Times New Roman" panose="02020603050405020304" pitchFamily="18" charset="0"/>
                </a:endParaRPr>
              </a:p>
              <a:p>
                <a:pPr marL="400050" indent="-285750" algn="l">
                  <a:buFont typeface="Arial" panose="020B0604020202020204" pitchFamily="34" charset="0"/>
                  <a:buChar char="•"/>
                </a:pPr>
                <a14:m>
                  <m:oMath xmlns:m="http://schemas.openxmlformats.org/officeDocument/2006/math">
                    <m:sSub>
                      <m:sSubPr>
                        <m:ctrlPr>
                          <a:rPr lang="en-IN" sz="1800" i="1">
                            <a:latin typeface="Cambria Math" panose="02040503050406030204" pitchFamily="18" charset="0"/>
                          </a:rPr>
                        </m:ctrlPr>
                      </m:sSubPr>
                      <m:e>
                        <m:r>
                          <a:rPr lang="en-US" sz="1800" b="0" i="1">
                            <a:latin typeface="Cambria Math" panose="02040503050406030204" pitchFamily="18" charset="0"/>
                          </a:rPr>
                          <m:t>𝑅</m:t>
                        </m:r>
                      </m:e>
                      <m:sub>
                        <m:r>
                          <a:rPr lang="en-US" sz="1800" b="0" i="1">
                            <a:latin typeface="Cambria Math" panose="02040503050406030204" pitchFamily="18" charset="0"/>
                          </a:rPr>
                          <m:t>𝑎</m:t>
                        </m:r>
                      </m:sub>
                    </m:sSub>
                    <m:r>
                      <a:rPr lang="en-IN" sz="1800" i="1" dirty="0">
                        <a:latin typeface="Cambria Math" panose="02040503050406030204" pitchFamily="18" charset="0"/>
                      </a:rPr>
                      <m:t>(</m:t>
                    </m:r>
                    <m:r>
                      <a:rPr lang="en-IN" sz="1800" i="1" dirty="0">
                        <a:latin typeface="Cambria Math" panose="02040503050406030204" pitchFamily="18" charset="0"/>
                      </a:rPr>
                      <m:t>𝑡</m:t>
                    </m:r>
                    <m:r>
                      <a:rPr lang="en-IN" sz="1800" i="1" dirty="0">
                        <a:latin typeface="Cambria Math" panose="02040503050406030204" pitchFamily="18" charset="0"/>
                      </a:rPr>
                      <m:t>) </m:t>
                    </m:r>
                  </m:oMath>
                </a14:m>
                <a:r>
                  <a:rPr lang="en-US" sz="1800" b="0" i="0" dirty="0">
                    <a:solidFill>
                      <a:schemeClr val="tx1"/>
                    </a:solidFill>
                    <a:effectLst/>
                    <a:latin typeface="Times New Roman" panose="02020603050405020304" pitchFamily="18" charset="0"/>
                    <a:cs typeface="Times New Roman" panose="02020603050405020304" pitchFamily="18" charset="0"/>
                  </a:rPr>
                  <a:t>is the rate at which glucose enters the bloodstream</a:t>
                </a:r>
              </a:p>
              <a:p>
                <a:pPr marL="400050" indent="-285750">
                  <a:buFont typeface="Arial" panose="020B0604020202020204" pitchFamily="34" charset="0"/>
                  <a:buChar char="•"/>
                </a:pPr>
                <a14:m>
                  <m:oMath xmlns:m="http://schemas.openxmlformats.org/officeDocument/2006/math">
                    <m:r>
                      <a:rPr lang="en-IN" sz="1800" i="1" dirty="0">
                        <a:latin typeface="Cambria Math" panose="02040503050406030204" pitchFamily="18" charset="0"/>
                      </a:rPr>
                      <m:t> </m:t>
                    </m:r>
                    <m:r>
                      <a:rPr lang="en-IN" sz="1800" i="1" dirty="0">
                        <a:latin typeface="Cambria Math" panose="02040503050406030204" pitchFamily="18" charset="0"/>
                      </a:rPr>
                      <m:t>𝑓</m:t>
                    </m:r>
                    <m:r>
                      <a:rPr lang="en-IN" sz="1800" i="1" dirty="0">
                        <a:latin typeface="Cambria Math" panose="02040503050406030204" pitchFamily="18" charset="0"/>
                      </a:rPr>
                      <m:t> </m:t>
                    </m:r>
                  </m:oMath>
                </a14:m>
                <a:r>
                  <a:rPr lang="en-US" sz="1800" dirty="0"/>
                  <a:t>is a constant representing the fraction of glucose absorbed.</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algn="l"/>
                <a:r>
                  <a:rPr lang="en-US" sz="1800" b="1" i="0" dirty="0">
                    <a:solidFill>
                      <a:schemeClr val="tx1"/>
                    </a:solidFill>
                    <a:effectLst/>
                    <a:latin typeface="Times New Roman" panose="02020603050405020304" pitchFamily="18" charset="0"/>
                    <a:cs typeface="Times New Roman" panose="02020603050405020304" pitchFamily="18" charset="0"/>
                  </a:rPr>
                  <a:t>3.Glucose-Insulin Kinetics Subsystem</a:t>
                </a:r>
                <a:r>
                  <a:rPr lang="en-US" sz="1800" b="0" i="0" dirty="0">
                    <a:solidFill>
                      <a:schemeClr val="tx1"/>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Description</a:t>
                </a:r>
                <a:r>
                  <a:rPr lang="en-US" sz="1800" b="0" i="0" dirty="0">
                    <a:solidFill>
                      <a:schemeClr val="tx1"/>
                    </a:solidFill>
                    <a:effectLst/>
                    <a:latin typeface="Times New Roman" panose="02020603050405020304" pitchFamily="18" charset="0"/>
                    <a:cs typeface="Times New Roman" panose="02020603050405020304" pitchFamily="18" charset="0"/>
                  </a:rPr>
                  <a:t>: Represents the interaction between bloodstream glucose and insulin, predicting glucose transport and utilization in the body.</a:t>
                </a:r>
              </a:p>
              <a:p>
                <a:pPr marL="742950" lvl="1" indent="-285750">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Techniques</a:t>
                </a:r>
                <a:r>
                  <a:rPr lang="en-US" sz="1800" b="0" i="0" dirty="0">
                    <a:solidFill>
                      <a:schemeClr val="tx1"/>
                    </a:solidFill>
                    <a:effectLst/>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A three-compartment model describes glucose dynamics between the bloodstream and tissues, including insulin's effect on lowering glucose levels.</a:t>
                </a:r>
              </a:p>
              <a:p>
                <a:pPr marL="457200" lvl="1" indent="0" algn="l">
                  <a:buNone/>
                </a:pPr>
                <a:r>
                  <a:rPr lang="en-US" sz="1800" b="1" dirty="0">
                    <a:solidFill>
                      <a:schemeClr val="tx1"/>
                    </a:solidFill>
                    <a:latin typeface="Times New Roman" panose="02020603050405020304" pitchFamily="18" charset="0"/>
                    <a:cs typeface="Times New Roman" panose="02020603050405020304" pitchFamily="18" charset="0"/>
                  </a:rPr>
                  <a:t>Equation 3:</a:t>
                </a:r>
              </a:p>
              <a:p>
                <a:pPr algn="just"/>
                <a:r>
                  <a:rPr lang="en-US" sz="1800" b="1"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IN" sz="1600" i="1" dirty="0">
                        <a:latin typeface="Cambria Math" panose="02040503050406030204" pitchFamily="18" charset="0"/>
                      </a:rPr>
                      <m:t>𝐺</m:t>
                    </m:r>
                    <m:d>
                      <m:dPr>
                        <m:ctrlPr>
                          <a:rPr lang="en-IN" sz="1600" i="1" dirty="0">
                            <a:latin typeface="Cambria Math" panose="02040503050406030204" pitchFamily="18" charset="0"/>
                          </a:rPr>
                        </m:ctrlPr>
                      </m:dPr>
                      <m:e>
                        <m:r>
                          <a:rPr lang="en-IN" sz="1600" i="1" dirty="0">
                            <a:latin typeface="Cambria Math" panose="02040503050406030204" pitchFamily="18" charset="0"/>
                          </a:rPr>
                          <m:t>𝑡</m:t>
                        </m:r>
                      </m:e>
                    </m:d>
                    <m:r>
                      <a:rPr lang="en-IN" sz="1600" i="1" dirty="0">
                        <a:latin typeface="Cambria Math" panose="02040503050406030204" pitchFamily="18" charset="0"/>
                      </a:rPr>
                      <m:t>= −</m:t>
                    </m:r>
                    <m:d>
                      <m:dPr>
                        <m:begChr m:val="["/>
                        <m:endChr m:val="]"/>
                        <m:ctrlPr>
                          <a:rPr lang="en-IN" sz="1600" i="1" dirty="0">
                            <a:latin typeface="Cambria Math" panose="02040503050406030204" pitchFamily="18" charset="0"/>
                          </a:rPr>
                        </m:ctrlPr>
                      </m:dPr>
                      <m:e>
                        <m:r>
                          <a:rPr lang="en-IN" sz="1600" i="1" dirty="0">
                            <a:latin typeface="Cambria Math" panose="02040503050406030204" pitchFamily="18" charset="0"/>
                          </a:rPr>
                          <m:t>𝑆𝐺</m:t>
                        </m:r>
                        <m:r>
                          <a:rPr lang="en-IN" sz="1600" i="1" dirty="0">
                            <a:latin typeface="Cambria Math" panose="02040503050406030204" pitchFamily="18" charset="0"/>
                          </a:rPr>
                          <m:t> + </m:t>
                        </m:r>
                        <m:r>
                          <a:rPr lang="el-GR" sz="1600" i="1" dirty="0">
                            <a:latin typeface="Cambria Math" panose="02040503050406030204" pitchFamily="18" charset="0"/>
                          </a:rPr>
                          <m:t>𝜌</m:t>
                        </m:r>
                        <m:d>
                          <m:dPr>
                            <m:ctrlPr>
                              <a:rPr lang="el-GR" sz="1600" i="1" dirty="0">
                                <a:latin typeface="Cambria Math" panose="02040503050406030204" pitchFamily="18" charset="0"/>
                              </a:rPr>
                            </m:ctrlPr>
                          </m:dPr>
                          <m:e>
                            <m:r>
                              <a:rPr lang="en-IN" sz="1600" i="1" dirty="0">
                                <a:latin typeface="Cambria Math" panose="02040503050406030204" pitchFamily="18" charset="0"/>
                              </a:rPr>
                              <m:t>𝐺</m:t>
                            </m:r>
                          </m:e>
                        </m:d>
                        <m:r>
                          <a:rPr lang="en-IN" sz="1600" i="1" dirty="0">
                            <a:latin typeface="Cambria Math" panose="02040503050406030204" pitchFamily="18" charset="0"/>
                          </a:rPr>
                          <m:t>𝑋</m:t>
                        </m:r>
                        <m:d>
                          <m:dPr>
                            <m:ctrlPr>
                              <a:rPr lang="en-IN" sz="1600" i="1" dirty="0">
                                <a:latin typeface="Cambria Math" panose="02040503050406030204" pitchFamily="18" charset="0"/>
                              </a:rPr>
                            </m:ctrlPr>
                          </m:dPr>
                          <m:e>
                            <m:r>
                              <a:rPr lang="en-IN" sz="1600" i="1" dirty="0">
                                <a:latin typeface="Cambria Math" panose="02040503050406030204" pitchFamily="18" charset="0"/>
                              </a:rPr>
                              <m:t>𝑡</m:t>
                            </m:r>
                          </m:e>
                        </m:d>
                      </m:e>
                    </m:d>
                    <m:r>
                      <a:rPr lang="en-IN" sz="1600" i="1" dirty="0">
                        <a:latin typeface="Cambria Math" panose="02040503050406030204" pitchFamily="18" charset="0"/>
                      </a:rPr>
                      <m:t>· </m:t>
                    </m:r>
                    <m:r>
                      <a:rPr lang="en-IN" sz="1600" i="1" dirty="0">
                        <a:latin typeface="Cambria Math" panose="02040503050406030204" pitchFamily="18" charset="0"/>
                      </a:rPr>
                      <m:t>𝐺</m:t>
                    </m:r>
                    <m:d>
                      <m:dPr>
                        <m:ctrlPr>
                          <a:rPr lang="en-IN" sz="1600" i="1" dirty="0">
                            <a:latin typeface="Cambria Math" panose="02040503050406030204" pitchFamily="18" charset="0"/>
                          </a:rPr>
                        </m:ctrlPr>
                      </m:dPr>
                      <m:e>
                        <m:r>
                          <a:rPr lang="en-IN" sz="1600" i="1" dirty="0">
                            <a:latin typeface="Cambria Math" panose="02040503050406030204" pitchFamily="18" charset="0"/>
                          </a:rPr>
                          <m:t>𝑡</m:t>
                        </m:r>
                      </m:e>
                    </m:d>
                    <m:r>
                      <a:rPr lang="en-IN" sz="1600" i="1" dirty="0">
                        <a:latin typeface="Cambria Math" panose="02040503050406030204" pitchFamily="18" charset="0"/>
                      </a:rPr>
                      <m:t>+ </m:t>
                    </m:r>
                    <m:r>
                      <a:rPr lang="en-IN" sz="1600" i="1" dirty="0">
                        <a:latin typeface="Cambria Math" panose="02040503050406030204" pitchFamily="18" charset="0"/>
                      </a:rPr>
                      <m:t>𝑆𝐺</m:t>
                    </m:r>
                    <m:r>
                      <a:rPr lang="en-IN" sz="1600" i="1" dirty="0">
                        <a:latin typeface="Cambria Math" panose="02040503050406030204" pitchFamily="18" charset="0"/>
                      </a:rPr>
                      <m:t> · </m:t>
                    </m:r>
                    <m:r>
                      <a:rPr lang="en-IN" sz="1600" i="1" dirty="0">
                        <a:latin typeface="Cambria Math" panose="02040503050406030204" pitchFamily="18" charset="0"/>
                      </a:rPr>
                      <m:t>𝐺𝑏</m:t>
                    </m:r>
                    <m:r>
                      <a:rPr lang="en-IN" sz="1600" i="1" dirty="0">
                        <a:latin typeface="Cambria Math" panose="02040503050406030204" pitchFamily="18" charset="0"/>
                      </a:rPr>
                      <m:t> +</m:t>
                    </m:r>
                    <m:f>
                      <m:fPr>
                        <m:ctrlPr>
                          <a:rPr lang="en-IN" sz="1600" i="1" dirty="0">
                            <a:latin typeface="Cambria Math" panose="02040503050406030204" pitchFamily="18" charset="0"/>
                          </a:rPr>
                        </m:ctrlPr>
                      </m:fPr>
                      <m:num>
                        <m:r>
                          <a:rPr lang="en-IN" sz="1600" i="1" dirty="0">
                            <a:latin typeface="Cambria Math" panose="02040503050406030204" pitchFamily="18" charset="0"/>
                          </a:rPr>
                          <m:t>𝑅𝑎</m:t>
                        </m:r>
                        <m:d>
                          <m:dPr>
                            <m:ctrlPr>
                              <a:rPr lang="en-IN" sz="1600" i="1" dirty="0">
                                <a:latin typeface="Cambria Math" panose="02040503050406030204" pitchFamily="18" charset="0"/>
                              </a:rPr>
                            </m:ctrlPr>
                          </m:dPr>
                          <m:e>
                            <m:r>
                              <a:rPr lang="en-IN" sz="1600" i="1" dirty="0">
                                <a:latin typeface="Cambria Math" panose="02040503050406030204" pitchFamily="18" charset="0"/>
                              </a:rPr>
                              <m:t>𝑡</m:t>
                            </m:r>
                          </m:e>
                        </m:d>
                      </m:num>
                      <m:den>
                        <m:r>
                          <a:rPr lang="en-IN" sz="1600" i="1" dirty="0">
                            <a:latin typeface="Cambria Math" panose="02040503050406030204" pitchFamily="18" charset="0"/>
                          </a:rPr>
                          <m:t>𝑉𝐺</m:t>
                        </m:r>
                      </m:den>
                    </m:f>
                    <m:r>
                      <a:rPr lang="en-IN" sz="1600" b="0" i="1" dirty="0">
                        <a:latin typeface="Cambria Math" panose="02040503050406030204" pitchFamily="18" charset="0"/>
                      </a:rPr>
                      <m:t> (</m:t>
                    </m:r>
                    <m:r>
                      <a:rPr lang="en-IN" sz="1600" b="0" i="1" dirty="0">
                        <a:latin typeface="Cambria Math" panose="02040503050406030204" pitchFamily="18" charset="0"/>
                      </a:rPr>
                      <m:t>𝑒𝑞</m:t>
                    </m:r>
                    <m:r>
                      <a:rPr lang="en-IN" sz="1600" b="0" i="1" dirty="0">
                        <a:latin typeface="Cambria Math" panose="02040503050406030204" pitchFamily="18" charset="0"/>
                      </a:rPr>
                      <m:t> 4.1) </m:t>
                    </m:r>
                  </m:oMath>
                </a14:m>
                <a:endParaRPr lang="en-IN" sz="1600" dirty="0">
                  <a:latin typeface="Times New Roman" panose="02020603050405020304" pitchFamily="18" charset="0"/>
                  <a:cs typeface="Times New Roman" panose="02020603050405020304" pitchFamily="18" charset="0"/>
                </a:endParaRPr>
              </a:p>
              <a:p>
                <a:pPr algn="just"/>
                <a14:m>
                  <m:oMath xmlns:m="http://schemas.openxmlformats.org/officeDocument/2006/math">
                    <m:r>
                      <a:rPr lang="en-US" sz="1800" b="0" i="1" dirty="0">
                        <a:latin typeface="Cambria Math" panose="02040503050406030204" pitchFamily="18" charset="0"/>
                      </a:rPr>
                      <m:t>   </m:t>
                    </m:r>
                    <m:r>
                      <a:rPr lang="en-IN" sz="1800" b="0" i="1" dirty="0">
                        <a:latin typeface="Cambria Math" panose="02040503050406030204" pitchFamily="18" charset="0"/>
                      </a:rPr>
                      <m:t>                         </m:t>
                    </m:r>
                    <m:r>
                      <a:rPr lang="en-IN" sz="1800" i="1" dirty="0">
                        <a:latin typeface="Cambria Math" panose="02040503050406030204" pitchFamily="18" charset="0"/>
                      </a:rPr>
                      <m:t>𝑋</m:t>
                    </m:r>
                    <m:r>
                      <a:rPr lang="en-IN" sz="1800" i="1" dirty="0">
                        <a:latin typeface="Cambria Math" panose="02040503050406030204" pitchFamily="18" charset="0"/>
                      </a:rPr>
                      <m:t>(</m:t>
                    </m:r>
                    <m:r>
                      <a:rPr lang="en-IN" sz="1800" i="1" dirty="0">
                        <a:latin typeface="Cambria Math" panose="02040503050406030204" pitchFamily="18" charset="0"/>
                      </a:rPr>
                      <m:t>𝑡</m:t>
                    </m:r>
                    <m:r>
                      <a:rPr lang="en-IN" sz="1800" i="1" dirty="0">
                        <a:latin typeface="Cambria Math" panose="02040503050406030204" pitchFamily="18" charset="0"/>
                      </a:rPr>
                      <m:t>) = −</m:t>
                    </m:r>
                    <m:r>
                      <a:rPr lang="en-IN" sz="1800" i="1" dirty="0">
                        <a:latin typeface="Cambria Math" panose="02040503050406030204" pitchFamily="18" charset="0"/>
                      </a:rPr>
                      <m:t>𝑝</m:t>
                    </m:r>
                    <m:r>
                      <a:rPr lang="en-IN" sz="1800" i="1" dirty="0">
                        <a:latin typeface="Cambria Math" panose="02040503050406030204" pitchFamily="18" charset="0"/>
                      </a:rPr>
                      <m:t>2 · [</m:t>
                    </m:r>
                    <m:r>
                      <a:rPr lang="en-IN" sz="1800" i="1" dirty="0">
                        <a:latin typeface="Cambria Math" panose="02040503050406030204" pitchFamily="18" charset="0"/>
                      </a:rPr>
                      <m:t>𝑋</m:t>
                    </m:r>
                    <m:r>
                      <a:rPr lang="en-IN" sz="1800" i="1" dirty="0">
                        <a:latin typeface="Cambria Math" panose="02040503050406030204" pitchFamily="18" charset="0"/>
                      </a:rPr>
                      <m:t>(</m:t>
                    </m:r>
                    <m:r>
                      <a:rPr lang="en-IN" sz="1800" i="1" dirty="0">
                        <a:latin typeface="Cambria Math" panose="02040503050406030204" pitchFamily="18" charset="0"/>
                      </a:rPr>
                      <m:t>𝑡</m:t>
                    </m:r>
                    <m:r>
                      <a:rPr lang="en-IN" sz="1800" i="1" dirty="0">
                        <a:latin typeface="Cambria Math" panose="02040503050406030204" pitchFamily="18" charset="0"/>
                      </a:rPr>
                      <m:t>) − </m:t>
                    </m:r>
                    <m:r>
                      <a:rPr lang="en-IN" sz="1800" i="1" dirty="0">
                        <a:latin typeface="Cambria Math" panose="02040503050406030204" pitchFamily="18" charset="0"/>
                      </a:rPr>
                      <m:t>𝑆𝐼</m:t>
                    </m:r>
                    <m:r>
                      <a:rPr lang="en-IN" sz="1800" i="1" dirty="0">
                        <a:latin typeface="Cambria Math" panose="02040503050406030204" pitchFamily="18" charset="0"/>
                      </a:rPr>
                      <m:t> · (</m:t>
                    </m:r>
                    <m:r>
                      <a:rPr lang="en-IN" sz="1800" i="1" dirty="0">
                        <a:latin typeface="Cambria Math" panose="02040503050406030204" pitchFamily="18" charset="0"/>
                      </a:rPr>
                      <m:t>𝐼𝑝</m:t>
                    </m:r>
                    <m:r>
                      <a:rPr lang="en-IN" sz="1800" i="1" dirty="0">
                        <a:latin typeface="Cambria Math" panose="02040503050406030204" pitchFamily="18" charset="0"/>
                      </a:rPr>
                      <m:t>(</m:t>
                    </m:r>
                    <m:r>
                      <a:rPr lang="en-IN" sz="1800" i="1" dirty="0">
                        <a:latin typeface="Cambria Math" panose="02040503050406030204" pitchFamily="18" charset="0"/>
                      </a:rPr>
                      <m:t>𝑡</m:t>
                    </m:r>
                    <m:r>
                      <a:rPr lang="en-IN" sz="1800" i="1" dirty="0">
                        <a:latin typeface="Cambria Math" panose="02040503050406030204" pitchFamily="18" charset="0"/>
                      </a:rPr>
                      <m:t>) − </m:t>
                    </m:r>
                    <m:r>
                      <a:rPr lang="en-IN" sz="1800" i="1" dirty="0" err="1">
                        <a:latin typeface="Cambria Math" panose="02040503050406030204" pitchFamily="18" charset="0"/>
                      </a:rPr>
                      <m:t>𝐼𝑝𝑏</m:t>
                    </m:r>
                    <m:r>
                      <a:rPr lang="en-IN" sz="1800" i="1" dirty="0">
                        <a:latin typeface="Cambria Math" panose="02040503050406030204" pitchFamily="18" charset="0"/>
                      </a:rPr>
                      <m:t>)] </m:t>
                    </m:r>
                  </m:oMath>
                </a14:m>
                <a:r>
                  <a:rPr lang="en-IN" sz="1600" dirty="0"/>
                  <a:t>(</a:t>
                </a:r>
                <a:r>
                  <a:rPr lang="en-IN" sz="1600" dirty="0" err="1"/>
                  <a:t>eq</a:t>
                </a:r>
                <a:r>
                  <a:rPr lang="en-IN" sz="1600" dirty="0"/>
                  <a:t> 4.2)</a:t>
                </a:r>
              </a:p>
              <a:p>
                <a:pPr algn="just"/>
                <a:r>
                  <a:rPr lang="en-IN" sz="1800" dirty="0"/>
                  <a:t>                         </a:t>
                </a:r>
                <a14:m>
                  <m:oMath xmlns:m="http://schemas.openxmlformats.org/officeDocument/2006/math">
                    <m:r>
                      <a:rPr lang="en-IN" sz="1800" i="1" dirty="0">
                        <a:latin typeface="Cambria Math" panose="02040503050406030204" pitchFamily="18" charset="0"/>
                      </a:rPr>
                      <m:t>𝐼𝐺</m:t>
                    </m:r>
                    <m:r>
                      <a:rPr lang="en-IN" sz="1800" i="1" dirty="0">
                        <a:latin typeface="Cambria Math" panose="02040503050406030204" pitchFamily="18" charset="0"/>
                      </a:rPr>
                      <m:t>(</m:t>
                    </m:r>
                    <m:r>
                      <a:rPr lang="en-IN" sz="1800" i="1" dirty="0">
                        <a:latin typeface="Cambria Math" panose="02040503050406030204" pitchFamily="18" charset="0"/>
                      </a:rPr>
                      <m:t>𝑡</m:t>
                    </m:r>
                    <m:r>
                      <a:rPr lang="en-IN" sz="1800" i="1" dirty="0">
                        <a:latin typeface="Cambria Math" panose="02040503050406030204" pitchFamily="18" charset="0"/>
                      </a:rPr>
                      <m:t>) = − 1 /</m:t>
                    </m:r>
                    <m:r>
                      <a:rPr lang="el-GR" sz="1800" i="1" dirty="0">
                        <a:latin typeface="Cambria Math" panose="02040503050406030204" pitchFamily="18" charset="0"/>
                      </a:rPr>
                      <m:t>𝛼</m:t>
                    </m:r>
                    <m:r>
                      <a:rPr lang="el-GR" sz="1800" i="1" dirty="0">
                        <a:latin typeface="Cambria Math" panose="02040503050406030204" pitchFamily="18" charset="0"/>
                      </a:rPr>
                      <m:t> (</m:t>
                    </m:r>
                    <m:r>
                      <a:rPr lang="en-IN" sz="1800" i="1" dirty="0">
                        <a:latin typeface="Cambria Math" panose="02040503050406030204" pitchFamily="18" charset="0"/>
                      </a:rPr>
                      <m:t>𝐼𝐺</m:t>
                    </m:r>
                    <m:r>
                      <a:rPr lang="en-IN" sz="1800" i="1" dirty="0">
                        <a:latin typeface="Cambria Math" panose="02040503050406030204" pitchFamily="18" charset="0"/>
                      </a:rPr>
                      <m:t>(</m:t>
                    </m:r>
                    <m:r>
                      <a:rPr lang="en-IN" sz="1800" i="1" dirty="0">
                        <a:latin typeface="Cambria Math" panose="02040503050406030204" pitchFamily="18" charset="0"/>
                      </a:rPr>
                      <m:t>𝑡</m:t>
                    </m:r>
                    <m:r>
                      <a:rPr lang="en-IN" sz="1800" i="1" dirty="0">
                        <a:latin typeface="Cambria Math" panose="02040503050406030204" pitchFamily="18" charset="0"/>
                      </a:rPr>
                      <m:t>) − </m:t>
                    </m:r>
                    <m:r>
                      <a:rPr lang="en-IN" sz="1800" i="1" dirty="0">
                        <a:latin typeface="Cambria Math" panose="02040503050406030204" pitchFamily="18" charset="0"/>
                      </a:rPr>
                      <m:t>𝐺</m:t>
                    </m:r>
                    <m:r>
                      <a:rPr lang="en-IN" sz="1800" i="1" dirty="0">
                        <a:latin typeface="Cambria Math" panose="02040503050406030204" pitchFamily="18" charset="0"/>
                      </a:rPr>
                      <m:t>(</m:t>
                    </m:r>
                    <m:r>
                      <a:rPr lang="en-IN" sz="1800" i="1" dirty="0">
                        <a:latin typeface="Cambria Math" panose="02040503050406030204" pitchFamily="18" charset="0"/>
                      </a:rPr>
                      <m:t>𝑡</m:t>
                    </m:r>
                    <m:r>
                      <a:rPr lang="en-IN" sz="1800" i="1" dirty="0">
                        <a:latin typeface="Cambria Math" panose="02040503050406030204" pitchFamily="18" charset="0"/>
                      </a:rPr>
                      <m:t>))</m:t>
                    </m:r>
                  </m:oMath>
                </a14:m>
                <a:r>
                  <a:rPr lang="en-IN" sz="1800" dirty="0"/>
                  <a:t> </a:t>
                </a:r>
                <a:r>
                  <a:rPr lang="en-IN" sz="1600" dirty="0"/>
                  <a:t>(</a:t>
                </a:r>
                <a:r>
                  <a:rPr lang="en-IN" sz="1600" dirty="0" err="1"/>
                  <a:t>eq</a:t>
                </a:r>
                <a:r>
                  <a:rPr lang="en-IN" sz="1600" dirty="0"/>
                  <a:t> 4.3)</a:t>
                </a:r>
              </a:p>
              <a:p>
                <a:endParaRPr lang="en-IN" sz="1800" dirty="0"/>
              </a:p>
              <a:p>
                <a:pPr marL="457200" lvl="1" indent="0" algn="l">
                  <a:buNone/>
                </a:pPr>
                <a:r>
                  <a:rPr lang="en-US" sz="1800" b="1" dirty="0">
                    <a:solidFill>
                      <a:schemeClr val="tx1"/>
                    </a:solidFill>
                    <a:latin typeface="Times New Roman" panose="02020603050405020304" pitchFamily="18" charset="0"/>
                    <a:cs typeface="Times New Roman" panose="02020603050405020304" pitchFamily="18" charset="0"/>
                  </a:rPr>
                  <a:t>	</a:t>
                </a:r>
              </a:p>
              <a:p>
                <a:pPr marL="457200" lvl="1" indent="0" algn="l">
                  <a:buNone/>
                </a:pPr>
                <a:endParaRPr lang="en-US" sz="1800" dirty="0">
                  <a:solidFill>
                    <a:schemeClr val="tx1"/>
                  </a:solidFill>
                  <a:latin typeface="Times New Roman" panose="02020603050405020304" pitchFamily="18" charset="0"/>
                  <a:cs typeface="Times New Roman" panose="02020603050405020304" pitchFamily="18" charset="0"/>
                </a:endParaRPr>
              </a:p>
              <a:p>
                <a:pPr marL="742950" lvl="1" indent="-285750" algn="l">
                  <a:buFont typeface="+mj-lt"/>
                  <a:buAutoNum type="arabicPeriod"/>
                </a:pP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endParaRPr lang="en-US" sz="1800" b="0" i="0" dirty="0">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5" name="Content Placeholder 4">
                <a:extLst>
                  <a:ext uri="{FF2B5EF4-FFF2-40B4-BE49-F238E27FC236}">
                    <a16:creationId xmlns:a16="http://schemas.microsoft.com/office/drawing/2014/main" id="{36E1EE43-1B10-0981-F063-5DC27731C8A2}"/>
                  </a:ext>
                </a:extLst>
              </p:cNvPr>
              <p:cNvSpPr txBox="1">
                <a:spLocks noRot="1" noChangeAspect="1" noMove="1" noResize="1" noEditPoints="1" noAdjustHandles="1" noChangeArrowheads="1" noChangeShapeType="1" noTextEdit="1"/>
              </p:cNvSpPr>
              <p:nvPr/>
            </p:nvSpPr>
            <p:spPr>
              <a:xfrm>
                <a:off x="511275" y="879474"/>
                <a:ext cx="8121445" cy="4981915"/>
              </a:xfrm>
              <a:prstGeom prst="rect">
                <a:avLst/>
              </a:prstGeom>
              <a:blipFill>
                <a:blip r:embed="rId5"/>
                <a:stretch>
                  <a:fillRect b="-5746"/>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35421737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36E1EE43-1B10-0981-F063-5DC27731C8A2}"/>
                  </a:ext>
                </a:extLst>
              </p:cNvPr>
              <p:cNvSpPr txBox="1">
                <a:spLocks noChangeArrowheads="1"/>
              </p:cNvSpPr>
              <p:nvPr/>
            </p:nvSpPr>
            <p:spPr>
              <a:xfrm>
                <a:off x="511275" y="879474"/>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algn="l">
                  <a:buFont typeface="+mj-lt"/>
                  <a:buAutoNum type="arabicPeriod"/>
                </a:pPr>
                <a:endParaRPr lang="en-US" sz="1800" b="1" i="0" dirty="0">
                  <a:solidFill>
                    <a:schemeClr val="tx1"/>
                  </a:solidFill>
                  <a:effectLst/>
                  <a:latin typeface="Times New Roman" panose="02020603050405020304" pitchFamily="18" charset="0"/>
                  <a:cs typeface="Times New Roman" panose="02020603050405020304" pitchFamily="18" charset="0"/>
                </a:endParaRPr>
              </a:p>
              <a:p>
                <a:pPr marL="400050" indent="-285750">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IN" sz="1800" i="1" dirty="0">
                        <a:latin typeface="Cambria Math" panose="02040503050406030204" pitchFamily="18" charset="0"/>
                      </a:rPr>
                      <m:t>𝐺</m:t>
                    </m:r>
                    <m:r>
                      <a:rPr lang="en-IN" sz="1800" i="1" dirty="0">
                        <a:latin typeface="Cambria Math" panose="02040503050406030204" pitchFamily="18" charset="0"/>
                      </a:rPr>
                      <m:t>(</m:t>
                    </m:r>
                    <m:r>
                      <a:rPr lang="en-IN" sz="1800" i="1" dirty="0">
                        <a:latin typeface="Cambria Math" panose="02040503050406030204" pitchFamily="18" charset="0"/>
                      </a:rPr>
                      <m:t>𝑡</m:t>
                    </m:r>
                    <m:r>
                      <a:rPr lang="en-IN" sz="1800" i="1" dirty="0">
                        <a:latin typeface="Cambria Math" panose="02040503050406030204" pitchFamily="18" charset="0"/>
                      </a:rPr>
                      <m:t>) </m:t>
                    </m:r>
                  </m:oMath>
                </a14:m>
                <a:r>
                  <a:rPr lang="en-IN" sz="1800" dirty="0"/>
                  <a:t> represents the plasma glucose concentration (the blood sugar level).</a:t>
                </a:r>
              </a:p>
              <a:p>
                <a:pPr marL="400050" indent="-285750">
                  <a:buFont typeface="Arial" panose="020B0604020202020204" pitchFamily="34" charset="0"/>
                  <a:buChar char="•"/>
                </a:pPr>
                <a14:m>
                  <m:oMath xmlns:m="http://schemas.openxmlformats.org/officeDocument/2006/math">
                    <m:r>
                      <a:rPr lang="en-US" sz="1800" b="0" i="1" dirty="0">
                        <a:latin typeface="Cambria Math" panose="02040503050406030204" pitchFamily="18" charset="0"/>
                      </a:rPr>
                      <m:t> </m:t>
                    </m:r>
                    <m:r>
                      <a:rPr lang="en-IN" sz="1800" i="1" dirty="0">
                        <a:latin typeface="Cambria Math" panose="02040503050406030204" pitchFamily="18" charset="0"/>
                      </a:rPr>
                      <m:t>𝑋</m:t>
                    </m:r>
                    <m:r>
                      <a:rPr lang="en-IN" sz="1800" i="1" dirty="0">
                        <a:latin typeface="Cambria Math" panose="02040503050406030204" pitchFamily="18" charset="0"/>
                      </a:rPr>
                      <m:t>(</m:t>
                    </m:r>
                    <m:r>
                      <a:rPr lang="en-IN" sz="1800" i="1" dirty="0">
                        <a:latin typeface="Cambria Math" panose="02040503050406030204" pitchFamily="18" charset="0"/>
                      </a:rPr>
                      <m:t>𝑡</m:t>
                    </m:r>
                    <m:r>
                      <a:rPr lang="en-IN" sz="1800" i="1" dirty="0">
                        <a:latin typeface="Cambria Math" panose="02040503050406030204" pitchFamily="18" charset="0"/>
                      </a:rPr>
                      <m:t>) </m:t>
                    </m:r>
                  </m:oMath>
                </a14:m>
                <a:r>
                  <a:rPr lang="en-IN" sz="1800" dirty="0"/>
                  <a:t>is the insulin action on glucose, representing how insulin reduces blood glucose.</a:t>
                </a:r>
              </a:p>
              <a:p>
                <a:pPr marL="400050" indent="-285750">
                  <a:buFont typeface="Arial" panose="020B0604020202020204" pitchFamily="34" charset="0"/>
                  <a:buChar char="•"/>
                </a:pPr>
                <a14:m>
                  <m:oMath xmlns:m="http://schemas.openxmlformats.org/officeDocument/2006/math">
                    <m:r>
                      <a:rPr lang="en-IN" sz="1800" i="1" dirty="0">
                        <a:latin typeface="Cambria Math" panose="02040503050406030204" pitchFamily="18" charset="0"/>
                      </a:rPr>
                      <m:t>𝐼𝐺</m:t>
                    </m:r>
                    <m:r>
                      <a:rPr lang="en-IN" sz="1800" i="1" dirty="0">
                        <a:latin typeface="Cambria Math" panose="02040503050406030204" pitchFamily="18" charset="0"/>
                      </a:rPr>
                      <m:t>(</m:t>
                    </m:r>
                    <m:r>
                      <a:rPr lang="en-IN" sz="1800" i="1" dirty="0">
                        <a:latin typeface="Cambria Math" panose="02040503050406030204" pitchFamily="18" charset="0"/>
                      </a:rPr>
                      <m:t>𝑡</m:t>
                    </m:r>
                    <m:r>
                      <a:rPr lang="en-IN" sz="1800" i="1" dirty="0">
                        <a:latin typeface="Cambria Math" panose="02040503050406030204" pitchFamily="18" charset="0"/>
                      </a:rPr>
                      <m:t>) </m:t>
                    </m:r>
                  </m:oMath>
                </a14:m>
                <a:r>
                  <a:rPr lang="en-IN" sz="1800" dirty="0"/>
                  <a:t>is the interstitial glucose concentration, which is the glucose level measured by CGM devices.</a:t>
                </a:r>
              </a:p>
              <a:p>
                <a:pPr marL="400050" indent="-285750">
                  <a:buFont typeface="Arial" panose="020B0604020202020204" pitchFamily="34" charset="0"/>
                  <a:buChar char="•"/>
                </a:pPr>
                <a:r>
                  <a:rPr lang="en-US" sz="1800" dirty="0"/>
                  <a:t>SG​  is the glucose effectiveness, representing the body's ability to dispose of glucose.</a:t>
                </a:r>
              </a:p>
              <a:p>
                <a:pPr marL="400050" indent="-285750">
                  <a:buFont typeface="Arial" panose="020B0604020202020204" pitchFamily="34" charset="0"/>
                  <a:buChar char="•"/>
                </a:pPr>
                <a:r>
                  <a:rPr lang="en-US" sz="1800" dirty="0"/>
                  <a:t>𝐺𝑏​ is the basal glucose level, the normal level of glucose in the blood.</a:t>
                </a:r>
              </a:p>
              <a:p>
                <a:pPr marL="400050" indent="-285750">
                  <a:buFont typeface="Arial" panose="020B0604020202020204" pitchFamily="34" charset="0"/>
                  <a:buChar char="•"/>
                </a:pPr>
                <a:r>
                  <a:rPr lang="en-US" sz="1800" dirty="0"/>
                  <a:t>𝑉𝐺​ is the volume of glucose distribution in the body.</a:t>
                </a:r>
              </a:p>
              <a:p>
                <a:pPr marL="400050" indent="-285750">
                  <a:buFont typeface="Arial" panose="020B0604020202020204" pitchFamily="34" charset="0"/>
                  <a:buChar char="•"/>
                </a:pPr>
                <a:r>
                  <a:rPr lang="en-US" sz="1800" dirty="0"/>
                  <a:t>𝑝2 is a rate constant related to insulin action dynamics.</a:t>
                </a:r>
              </a:p>
              <a:p>
                <a:pPr marL="400050" indent="-285750">
                  <a:buFont typeface="Arial" panose="020B0604020202020204" pitchFamily="34" charset="0"/>
                  <a:buChar char="•"/>
                </a:pPr>
                <a:r>
                  <a:rPr lang="en-US" sz="1800" dirty="0"/>
                  <a:t>SI is the insulin sensitivity, indicating how responsive the body is to insulin.</a:t>
                </a:r>
                <a:endParaRPr lang="en-IN" sz="1800" dirty="0"/>
              </a:p>
              <a:p>
                <a:pPr marL="457200" lvl="1" indent="0" algn="l">
                  <a:buNone/>
                </a:pPr>
                <a:r>
                  <a:rPr lang="en-US" sz="1800" b="1" dirty="0">
                    <a:solidFill>
                      <a:schemeClr val="tx1"/>
                    </a:solidFill>
                    <a:latin typeface="Times New Roman" panose="02020603050405020304" pitchFamily="18" charset="0"/>
                    <a:cs typeface="Times New Roman" panose="02020603050405020304" pitchFamily="18" charset="0"/>
                  </a:rPr>
                  <a:t>	</a:t>
                </a:r>
              </a:p>
              <a:p>
                <a:pPr marL="457200" lvl="1" indent="0" algn="l">
                  <a:buNone/>
                </a:pPr>
                <a:endParaRPr lang="en-US" sz="1800" dirty="0">
                  <a:solidFill>
                    <a:schemeClr val="tx1"/>
                  </a:solidFill>
                  <a:latin typeface="Times New Roman" panose="02020603050405020304" pitchFamily="18" charset="0"/>
                  <a:cs typeface="Times New Roman" panose="02020603050405020304" pitchFamily="18" charset="0"/>
                </a:endParaRPr>
              </a:p>
              <a:p>
                <a:pPr marL="742950" lvl="1" indent="-285750" algn="l">
                  <a:buFont typeface="+mj-lt"/>
                  <a:buAutoNum type="arabicPeriod"/>
                </a:pP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endParaRPr lang="en-US" sz="1800" b="0" i="0" dirty="0">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5" name="Content Placeholder 4">
                <a:extLst>
                  <a:ext uri="{FF2B5EF4-FFF2-40B4-BE49-F238E27FC236}">
                    <a16:creationId xmlns:a16="http://schemas.microsoft.com/office/drawing/2014/main" id="{36E1EE43-1B10-0981-F063-5DC27731C8A2}"/>
                  </a:ext>
                </a:extLst>
              </p:cNvPr>
              <p:cNvSpPr txBox="1">
                <a:spLocks noRot="1" noChangeAspect="1" noMove="1" noResize="1" noEditPoints="1" noAdjustHandles="1" noChangeArrowheads="1" noChangeShapeType="1" noTextEdit="1"/>
              </p:cNvSpPr>
              <p:nvPr/>
            </p:nvSpPr>
            <p:spPr>
              <a:xfrm>
                <a:off x="511275" y="879474"/>
                <a:ext cx="8121445" cy="4981915"/>
              </a:xfrm>
              <a:prstGeom prst="rect">
                <a:avLst/>
              </a:prstGeom>
              <a:blipFill>
                <a:blip r:embed="R73be68b050214465"/>
                <a:stretch>
                  <a:fillRect r="-1126" b="-11002"/>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10590388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49</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36E1EE43-1B10-0981-F063-5DC27731C8A2}"/>
                  </a:ext>
                </a:extLst>
              </p:cNvPr>
              <p:cNvSpPr txBox="1">
                <a:spLocks noChangeArrowheads="1"/>
              </p:cNvSpPr>
              <p:nvPr/>
            </p:nvSpPr>
            <p:spPr>
              <a:xfrm>
                <a:off x="511275" y="879474"/>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marL="457200" lvl="1" indent="0" algn="l">
                  <a:buNone/>
                </a:pPr>
                <a:endParaRPr lang="en-US" sz="1800" b="1" dirty="0">
                  <a:solidFill>
                    <a:schemeClr val="tx1"/>
                  </a:solidFill>
                  <a:latin typeface="Times New Roman" panose="02020603050405020304" pitchFamily="18" charset="0"/>
                  <a:cs typeface="Times New Roman" panose="02020603050405020304" pitchFamily="18" charset="0"/>
                </a:endParaRPr>
              </a:p>
              <a:p>
                <a:pPr marL="457200" lvl="1" indent="0">
                  <a:buNone/>
                </a:pPr>
                <a:br>
                  <a:rPr lang="en-US" sz="1800" dirty="0">
                    <a:solidFill>
                      <a:schemeClr val="tx1"/>
                    </a:solidFill>
                    <a:latin typeface="Times New Roman" panose="02020603050405020304" pitchFamily="18" charset="0"/>
                    <a:cs typeface="Times New Roman" panose="02020603050405020304" pitchFamily="18" charset="0"/>
                  </a:rPr>
                </a:br>
                <a:endParaRPr lang="en-US" sz="1800" dirty="0">
                  <a:solidFill>
                    <a:schemeClr val="tx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14:m>
                  <m:oMath xmlns:m="http://schemas.openxmlformats.org/officeDocument/2006/math">
                    <m:r>
                      <a:rPr lang="en-IN" sz="1800" i="1" dirty="0">
                        <a:latin typeface="Cambria Math" panose="02040503050406030204" pitchFamily="18" charset="0"/>
                      </a:rPr>
                      <m:t>𝐼𝑝𝑏</m:t>
                    </m:r>
                    <m:r>
                      <a:rPr lang="en-IN" sz="1800" i="1" dirty="0">
                        <a:latin typeface="Cambria Math" panose="02040503050406030204" pitchFamily="18" charset="0"/>
                      </a:rPr>
                      <m:t> </m:t>
                    </m:r>
                  </m:oMath>
                </a14:m>
                <a:r>
                  <a:rPr lang="en-US" sz="1800" dirty="0">
                    <a:solidFill>
                      <a:schemeClr val="tx1"/>
                    </a:solidFill>
                    <a:latin typeface="Times New Roman" panose="02020603050405020304" pitchFamily="18" charset="0"/>
                    <a:cs typeface="Times New Roman" panose="02020603050405020304" pitchFamily="18" charset="0"/>
                  </a:rPr>
                  <a:t>is the basal (normal) insulin level in the plasma.</a:t>
                </a: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𝛼 is the delay factor between plasma glucose and interstitial glucose.</a:t>
                </a: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𝜌(𝐺) is a function that increases insulin action when glucose levels are low, allowing the model to capture the stronger effect of insulin during hypoglycemia.</a:t>
                </a:r>
              </a:p>
              <a:p>
                <a:pPr marL="742950" lvl="1" indent="-285750" algn="l">
                  <a:buFont typeface="+mj-lt"/>
                  <a:buAutoNum type="arabicPeriod"/>
                </a:pP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endParaRPr lang="en-US" sz="1800" b="0" i="0" dirty="0">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5" name="Content Placeholder 4">
                <a:extLst>
                  <a:ext uri="{FF2B5EF4-FFF2-40B4-BE49-F238E27FC236}">
                    <a16:creationId xmlns:a16="http://schemas.microsoft.com/office/drawing/2014/main" id="{36E1EE43-1B10-0981-F063-5DC27731C8A2}"/>
                  </a:ext>
                </a:extLst>
              </p:cNvPr>
              <p:cNvSpPr txBox="1">
                <a:spLocks noRot="1" noChangeAspect="1" noMove="1" noResize="1" noEditPoints="1" noAdjustHandles="1" noChangeArrowheads="1" noChangeShapeType="1" noTextEdit="1"/>
              </p:cNvSpPr>
              <p:nvPr/>
            </p:nvSpPr>
            <p:spPr>
              <a:xfrm>
                <a:off x="511275" y="879474"/>
                <a:ext cx="8121445" cy="4981915"/>
              </a:xfrm>
              <a:prstGeom prst="rect">
                <a:avLst/>
              </a:prstGeom>
              <a:blipFill>
                <a:blip r:embed="R36fa7a576d554eb1"/>
                <a:stretch>
                  <a:fillRect/>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4006357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600075" y="798513"/>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Outcomes </a:t>
            </a:r>
            <a:endParaRPr sz="2800" b="0" i="0" u="none" strike="noStrike" cap="none" dirty="0">
              <a:solidFill>
                <a:srgbClr val="000000"/>
              </a:solidFill>
              <a:latin typeface="Arial"/>
              <a:ea typeface="Arial"/>
              <a:cs typeface="Arial"/>
              <a:sym typeface="Arial"/>
            </a:endParaRP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600074" y="1321693"/>
            <a:ext cx="8327615" cy="524262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Outcome 1</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chemeClr val="tx1"/>
                </a:solidFill>
                <a:latin typeface="Arial" panose="020B0604020202020204" pitchFamily="34"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Predictive Model Development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Achieve a highly accurate and robust deep learning model for forecasting blood glucose levels, validated with patient data.</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tx1"/>
                </a:solidFill>
                <a:latin typeface="Times New Roman" panose="02020603050405020304" pitchFamily="18" charset="0"/>
                <a:cs typeface="Times New Roman" panose="02020603050405020304" pitchFamily="18" charset="0"/>
              </a:rPr>
              <a:t>Outcome 2:</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lang="en-US" sz="2000" dirty="0">
                <a:latin typeface="Times New Roman" panose="02020603050405020304" pitchFamily="18" charset="0"/>
                <a:cs typeface="Times New Roman" panose="02020603050405020304" pitchFamily="18" charset="0"/>
              </a:rPr>
              <a:t>	Designed an algorithm that collect and preprocess CGM data, insulin doses, and food intake for timely glucose predictions using a trained deep learning model.</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Outcome 3</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chemeClr val="tx1"/>
                </a:solidFill>
                <a:latin typeface="Arial" panose="020B0604020202020204" pitchFamily="34" charset="0"/>
              </a:rPr>
              <a:t>	</a:t>
            </a:r>
            <a:r>
              <a:rPr lang="en-US" sz="1800" dirty="0">
                <a:latin typeface="Times New Roman" panose="02020603050405020304" pitchFamily="18" charset="0"/>
                <a:cs typeface="Times New Roman" panose="02020603050405020304" pitchFamily="18" charset="0"/>
              </a:rPr>
              <a:t> Integrated fuzzy-based algorithm for estimating the severity of blood glucose levels by analyzing the patient's weight and glucose trends over time.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50</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6E1EE43-1B10-0981-F063-5DC27731C8A2}"/>
              </a:ext>
            </a:extLst>
          </p:cNvPr>
          <p:cNvSpPr txBox="1">
            <a:spLocks noChangeArrowheads="1"/>
          </p:cNvSpPr>
          <p:nvPr/>
        </p:nvSpPr>
        <p:spPr>
          <a:xfrm>
            <a:off x="511240" y="938042"/>
            <a:ext cx="8121445" cy="549450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algn="l"/>
            <a:r>
              <a:rPr lang="en-US" sz="1800" b="1" i="0" dirty="0">
                <a:effectLst/>
                <a:latin typeface="Times New Roman" panose="02020603050405020304" pitchFamily="18" charset="0"/>
                <a:cs typeface="Times New Roman" panose="02020603050405020304" pitchFamily="18" charset="0"/>
              </a:rPr>
              <a:t> </a:t>
            </a:r>
            <a:endParaRPr lang="en-US" sz="2400" b="1" i="0" dirty="0">
              <a:effectLst/>
              <a:latin typeface="Times New Roman" panose="02020603050405020304" pitchFamily="18" charset="0"/>
              <a:cs typeface="Times New Roman" panose="02020603050405020304" pitchFamily="18" charset="0"/>
            </a:endParaRPr>
          </a:p>
          <a:p>
            <a:pPr algn="l"/>
            <a:r>
              <a:rPr lang="en-US" sz="1800" b="1" i="0" dirty="0">
                <a:effectLst/>
                <a:latin typeface="Times New Roman" panose="02020603050405020304" pitchFamily="18" charset="0"/>
                <a:cs typeface="Times New Roman" panose="02020603050405020304" pitchFamily="18" charset="0"/>
              </a:rPr>
              <a:t>Black-Box Model Module</a:t>
            </a:r>
          </a:p>
          <a:p>
            <a:pPr algn="l">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Description</a:t>
            </a:r>
            <a:r>
              <a:rPr lang="en-US" sz="1800" b="0" i="0" dirty="0">
                <a:solidFill>
                  <a:srgbClr val="000000"/>
                </a:solidFill>
                <a:effectLst/>
                <a:latin typeface="Times New Roman" panose="02020603050405020304" pitchFamily="18" charset="0"/>
                <a:cs typeface="Times New Roman" panose="02020603050405020304" pitchFamily="18" charset="0"/>
              </a:rPr>
              <a:t>: This module encompasses several advanced deep learning algorithms designed to capture complex patterns in the data. The specific models implemented include:</a:t>
            </a:r>
          </a:p>
          <a:p>
            <a:pPr algn="l"/>
            <a:r>
              <a:rPr lang="en-US" sz="1800" b="1" dirty="0">
                <a:solidFill>
                  <a:srgbClr val="000000"/>
                </a:solidFill>
                <a:latin typeface="Times New Roman" panose="02020603050405020304" pitchFamily="18" charset="0"/>
                <a:cs typeface="Times New Roman" panose="02020603050405020304" pitchFamily="18" charset="0"/>
              </a:rPr>
              <a:t>Algorithm:</a:t>
            </a:r>
            <a:endParaRPr lang="en-US" sz="1800" b="1" i="0" dirty="0">
              <a:solidFill>
                <a:srgbClr val="000000"/>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Long Short-Term Memory (LSTM)</a:t>
            </a:r>
            <a:r>
              <a:rPr lang="en-US" sz="1800" b="0" i="0" dirty="0">
                <a:solidFill>
                  <a:srgbClr val="000000"/>
                </a:solidFill>
                <a:effectLst/>
                <a:latin typeface="Times New Roman" panose="02020603050405020304" pitchFamily="18" charset="0"/>
                <a:cs typeface="Times New Roman" panose="02020603050405020304" pitchFamily="18" charset="0"/>
              </a:rPr>
              <a:t>:</a:t>
            </a:r>
          </a:p>
          <a:p>
            <a:pPr marL="1657350" lvl="3" indent="-285750">
              <a:buFont typeface="Arial" panose="020B0604020202020204" pitchFamily="34" charset="0"/>
              <a:buChar char="•"/>
            </a:pPr>
            <a:r>
              <a:rPr lang="en-US" sz="1800" dirty="0">
                <a:solidFill>
                  <a:srgbClr val="000000"/>
                </a:solidFill>
                <a:latin typeface="Times New Roman" panose="02020603050405020304" pitchFamily="18" charset="0"/>
                <a:cs typeface="Times New Roman" panose="02020603050405020304" pitchFamily="18" charset="0"/>
              </a:rPr>
              <a:t>A t</a:t>
            </a:r>
            <a:r>
              <a:rPr lang="en-US" sz="1800" b="0" i="0" dirty="0">
                <a:solidFill>
                  <a:srgbClr val="000000"/>
                </a:solidFill>
                <a:effectLst/>
                <a:latin typeface="Times New Roman" panose="02020603050405020304" pitchFamily="18" charset="0"/>
                <a:cs typeface="Times New Roman" panose="02020603050405020304" pitchFamily="18" charset="0"/>
              </a:rPr>
              <a:t>ype of recurrent neural network (RNN) designed to learn and remember over long sequences</a:t>
            </a:r>
            <a:r>
              <a:rPr lang="en-US" sz="1000" b="0" i="0" dirty="0">
                <a:solidFill>
                  <a:srgbClr val="000000"/>
                </a:solidFill>
                <a:effectLst/>
                <a:latin typeface="Times New Roman" panose="02020603050405020304" pitchFamily="18" charset="0"/>
                <a:cs typeface="Times New Roman" panose="02020603050405020304" pitchFamily="18" charset="0"/>
              </a:rPr>
              <a:t>.</a:t>
            </a:r>
          </a:p>
          <a:p>
            <a:pPr marL="1657350" lvl="3" indent="-285750">
              <a:buFont typeface="Arial" panose="020B0604020202020204" pitchFamily="34" charset="0"/>
              <a:buChar char="•"/>
            </a:pPr>
            <a:r>
              <a:rPr lang="en-US" sz="1800" dirty="0"/>
              <a:t>designed to handle sequential data (like time series).</a:t>
            </a:r>
          </a:p>
          <a:p>
            <a:pPr marL="1657350" lvl="3" indent="-285750">
              <a:buFont typeface="Arial" panose="020B0604020202020204" pitchFamily="34" charset="0"/>
              <a:buChar char="•"/>
            </a:pPr>
            <a:r>
              <a:rPr lang="en-US" sz="1800" dirty="0"/>
              <a:t>use a special structure with memory cells that allow to</a:t>
            </a:r>
          </a:p>
          <a:p>
            <a:pPr marL="3028950" lvl="6" indent="-285750">
              <a:buFont typeface="Arial" panose="020B0604020202020204" pitchFamily="34" charset="0"/>
              <a:buChar char="•"/>
            </a:pPr>
            <a:r>
              <a:rPr lang="en-US" dirty="0"/>
              <a:t>Remember important information for a long time</a:t>
            </a:r>
          </a:p>
          <a:p>
            <a:pPr marL="3028950" lvl="6" indent="-285750">
              <a:buFont typeface="Arial" panose="020B0604020202020204" pitchFamily="34" charset="0"/>
              <a:buChar char="•"/>
            </a:pPr>
            <a:r>
              <a:rPr lang="en-US" dirty="0"/>
              <a:t>Forget less relevant information when needed</a:t>
            </a:r>
          </a:p>
        </p:txBody>
      </p:sp>
    </p:spTree>
    <p:extLst>
      <p:ext uri="{BB962C8B-B14F-4D97-AF65-F5344CB8AC3E}">
        <p14:creationId xmlns:p14="http://schemas.microsoft.com/office/powerpoint/2010/main" val="11675788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6A3538F8-E9FC-6B19-F6F7-5BDBD0BD796D}"/>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D566D72A-5F9F-DF3A-2D87-F9523C4EB334}"/>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FB4F2787-5D96-524A-C79F-B2119FBF0F96}"/>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2AAFAD25-7230-5284-29FF-270E775B3426}"/>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12E0825C-07BA-F1C4-9F5A-DF9C9A5CBAE2}"/>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51</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2D83D24E-7BD1-1058-2300-80751DFF60BD}"/>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FF9B30AF-EA0E-B2B9-1CFA-D9BC1EA56877}"/>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148C81A9-2F87-EB96-EC8F-3DDE947D8DBF}"/>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D9BEC07D-5334-C082-8FC0-D75886919A2B}"/>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ECCA8621-F8E1-42A1-9568-9874D2A96883}"/>
              </a:ext>
            </a:extLst>
          </p:cNvPr>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F26301A5-FA2F-DC89-4753-B08C578E58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B42C5CD-A3E0-0190-B51B-7AEDF6D63D16}"/>
              </a:ext>
            </a:extLst>
          </p:cNvPr>
          <p:cNvSpPr txBox="1">
            <a:spLocks noChangeArrowheads="1"/>
          </p:cNvSpPr>
          <p:nvPr/>
        </p:nvSpPr>
        <p:spPr>
          <a:xfrm>
            <a:off x="-2" y="938042"/>
            <a:ext cx="9144002" cy="562627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marL="400050" indent="-285750" algn="l">
              <a:buFont typeface="Arial" panose="020B0604020202020204" pitchFamily="34" charset="0"/>
              <a:buChar char="•"/>
            </a:pPr>
            <a:endParaRPr lang="en-US" sz="1800" b="1" dirty="0">
              <a:solidFill>
                <a:srgbClr val="000000"/>
              </a:solidFill>
              <a:latin typeface="Times New Roman" panose="02020603050405020304" pitchFamily="18" charset="0"/>
              <a:cs typeface="Times New Roman" panose="02020603050405020304" pitchFamily="18" charset="0"/>
            </a:endParaRPr>
          </a:p>
          <a:p>
            <a:pPr marL="1200150" lvl="1" indent="-285750">
              <a:buFont typeface="Arial" panose="020B0604020202020204" pitchFamily="34" charset="0"/>
              <a:buChar char="•"/>
            </a:pPr>
            <a:endParaRPr lang="en-US" sz="1800" dirty="0">
              <a:solidFill>
                <a:srgbClr val="000000"/>
              </a:solidFill>
              <a:latin typeface="Times New Roman" panose="02020603050405020304" pitchFamily="18" charset="0"/>
              <a:cs typeface="Times New Roman" panose="02020603050405020304" pitchFamily="18" charset="0"/>
            </a:endParaRPr>
          </a:p>
          <a:p>
            <a:pPr marL="1200150" lvl="1" indent="-285750">
              <a:buFont typeface="Arial" panose="020B0604020202020204" pitchFamily="34" charset="0"/>
              <a:buChar char="•"/>
            </a:pPr>
            <a:r>
              <a:rPr lang="en-US" sz="1800" dirty="0">
                <a:solidFill>
                  <a:srgbClr val="000000"/>
                </a:solidFill>
                <a:latin typeface="Times New Roman" panose="02020603050405020304" pitchFamily="18" charset="0"/>
                <a:cs typeface="Times New Roman" panose="02020603050405020304" pitchFamily="18" charset="0"/>
              </a:rPr>
              <a:t>Takes the input as </a:t>
            </a:r>
            <a:r>
              <a:rPr lang="en-US" sz="1800" dirty="0"/>
              <a:t>Historical BG levels, meal intake, and insulin doses</a:t>
            </a:r>
            <a:r>
              <a:rPr lang="en-US" sz="1800" dirty="0">
                <a:solidFill>
                  <a:srgbClr val="000000"/>
                </a:solidFill>
                <a:latin typeface="Times New Roman" panose="02020603050405020304" pitchFamily="18" charset="0"/>
                <a:cs typeface="Times New Roman" panose="02020603050405020304" pitchFamily="18" charset="0"/>
              </a:rPr>
              <a:t> </a:t>
            </a:r>
          </a:p>
          <a:p>
            <a:pPr marL="1200150" lvl="1" indent="-285750">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Predict the BG levels for a given time in the future.</a:t>
            </a:r>
          </a:p>
          <a:p>
            <a:pPr marL="1200150" lvl="1" indent="-285750">
              <a:buFont typeface="Arial" panose="020B0604020202020204" pitchFamily="34" charset="0"/>
              <a:buChar char="•"/>
            </a:pPr>
            <a:endParaRPr lang="en-US" sz="1800" dirty="0">
              <a:solidFill>
                <a:srgbClr val="000000"/>
              </a:solidFill>
              <a:latin typeface="Times New Roman" panose="02020603050405020304" pitchFamily="18" charset="0"/>
              <a:cs typeface="Times New Roman" panose="02020603050405020304" pitchFamily="18" charset="0"/>
            </a:endParaRPr>
          </a:p>
          <a:p>
            <a:pPr marL="1200150" lvl="1" indent="-285750">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Gated Recurrent Units (GRU)</a:t>
            </a:r>
          </a:p>
          <a:p>
            <a:pPr marL="2114550" lvl="3" indent="-285750">
              <a:buFont typeface="Arial" panose="020B0604020202020204" pitchFamily="34" charset="0"/>
              <a:buChar char="•"/>
            </a:pPr>
            <a:endParaRPr lang="en-US" sz="1000" b="1" dirty="0">
              <a:solidFill>
                <a:srgbClr val="000000"/>
              </a:solidFill>
              <a:latin typeface="Times New Roman" panose="02020603050405020304" pitchFamily="18" charset="0"/>
              <a:cs typeface="Times New Roman" panose="02020603050405020304" pitchFamily="18" charset="0"/>
            </a:endParaRPr>
          </a:p>
          <a:p>
            <a:pPr marL="2114550" lvl="3" indent="-285750">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simplifies the architecture while maintaining performance in sequential data tasks </a:t>
            </a:r>
          </a:p>
          <a:p>
            <a:pPr marL="2114550" lvl="3" indent="-285750">
              <a:buFont typeface="Arial" panose="020B0604020202020204" pitchFamily="34" charset="0"/>
              <a:buChar char="•"/>
            </a:pPr>
            <a:r>
              <a:rPr lang="en-US" sz="1800" dirty="0"/>
              <a:t>similar to LSTM, but with a simpler architecture.</a:t>
            </a:r>
          </a:p>
          <a:p>
            <a:pPr marL="2114550" lvl="3" indent="-285750">
              <a:buFont typeface="Arial" panose="020B0604020202020204" pitchFamily="34" charset="0"/>
              <a:buChar char="•"/>
            </a:pPr>
            <a:r>
              <a:rPr lang="en-US" sz="1800" dirty="0"/>
              <a:t>fewer parameters compared to LSTM, making it computationally more efficient.</a:t>
            </a:r>
          </a:p>
          <a:p>
            <a:pPr marL="2114550" lvl="3" indent="-285750">
              <a:buFont typeface="Arial" panose="020B0604020202020204" pitchFamily="34" charset="0"/>
              <a:buChar char="•"/>
            </a:pPr>
            <a:r>
              <a:rPr lang="en-IN" sz="1800" dirty="0"/>
              <a:t>uses two gates</a:t>
            </a:r>
          </a:p>
          <a:p>
            <a:pPr marL="3028950" lvl="5" indent="-285750">
              <a:buFont typeface="Arial" panose="020B0604020202020204" pitchFamily="34" charset="0"/>
              <a:buChar char="•"/>
            </a:pPr>
            <a:r>
              <a:rPr lang="en-IN" dirty="0"/>
              <a:t>Update Gate</a:t>
            </a:r>
            <a:r>
              <a:rPr lang="en-IN" sz="1600" dirty="0"/>
              <a:t>: </a:t>
            </a:r>
            <a:r>
              <a:rPr lang="en-IN" dirty="0"/>
              <a:t>Determines how much past information to be continue to carry forward</a:t>
            </a:r>
          </a:p>
          <a:p>
            <a:pPr marL="3028950" lvl="5" indent="-285750">
              <a:buFont typeface="Arial" panose="020B0604020202020204" pitchFamily="34" charset="0"/>
              <a:buChar char="•"/>
            </a:pPr>
            <a:r>
              <a:rPr lang="en-IN" dirty="0"/>
              <a:t>Reset Gate: Determines how much of the past information to forget.</a:t>
            </a:r>
            <a:endParaRPr lang="en-IN" b="1"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37187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62E736B1-FB76-DEBF-C06D-F3C75E532ACA}"/>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FB88937F-9DCF-0B7D-3EB5-7A357558E1FC}"/>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7B866879-07DA-0D27-9E20-6B8C8B88470A}"/>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B4B7A80C-A0F9-73D4-CB77-377EB95937E9}"/>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5EDB3573-A1C9-1B22-ADDE-F1F7AD9D46DC}"/>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52</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26AA3A30-1BE3-668F-BB94-E304FB1B85AE}"/>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CF51924A-9F51-79E8-59A4-71664070CAD4}"/>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425A5089-1500-16CD-FCC7-50094ABFC90F}"/>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B8A181F0-AC7D-9006-8E1E-D672E107E69C}"/>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E7BA8A98-CED7-F431-7112-B5AB6D2D0D67}"/>
              </a:ext>
            </a:extLst>
          </p:cNvPr>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B104934E-A030-93D9-8AE0-41CDD1869562}"/>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0752BB20-603B-6C81-A1F1-A279ECFE3AFD}"/>
              </a:ext>
            </a:extLst>
          </p:cNvPr>
          <p:cNvSpPr txBox="1">
            <a:spLocks noChangeArrowheads="1"/>
          </p:cNvSpPr>
          <p:nvPr/>
        </p:nvSpPr>
        <p:spPr>
          <a:xfrm>
            <a:off x="-2" y="938042"/>
            <a:ext cx="9144002" cy="562627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marL="400050" indent="-285750" algn="l">
              <a:buFont typeface="Arial" panose="020B0604020202020204" pitchFamily="34" charset="0"/>
              <a:buChar char="•"/>
            </a:pPr>
            <a:endParaRPr lang="en-US" sz="1800" b="1" dirty="0">
              <a:solidFill>
                <a:srgbClr val="000000"/>
              </a:solidFill>
              <a:latin typeface="Times New Roman" panose="02020603050405020304" pitchFamily="18" charset="0"/>
              <a:cs typeface="Times New Roman" panose="02020603050405020304" pitchFamily="18" charset="0"/>
            </a:endParaRPr>
          </a:p>
          <a:p>
            <a:pPr marL="1200150" lvl="1" indent="-285750">
              <a:buFont typeface="Arial" panose="020B0604020202020204" pitchFamily="34" charset="0"/>
              <a:buChar char="•"/>
            </a:pPr>
            <a:endParaRPr lang="en-US" sz="1800" dirty="0">
              <a:solidFill>
                <a:srgbClr val="000000"/>
              </a:solidFill>
              <a:latin typeface="Times New Roman" panose="02020603050405020304" pitchFamily="18" charset="0"/>
              <a:cs typeface="Times New Roman" panose="02020603050405020304" pitchFamily="18" charset="0"/>
            </a:endParaRPr>
          </a:p>
          <a:p>
            <a:pPr marL="1200150" lvl="1" indent="-285750">
              <a:buFont typeface="Arial" panose="020B0604020202020204" pitchFamily="34" charset="0"/>
              <a:buChar char="•"/>
            </a:pPr>
            <a:r>
              <a:rPr lang="en-US" sz="1800" dirty="0">
                <a:solidFill>
                  <a:srgbClr val="000000"/>
                </a:solidFill>
                <a:latin typeface="Times New Roman" panose="02020603050405020304" pitchFamily="18" charset="0"/>
                <a:cs typeface="Times New Roman" panose="02020603050405020304" pitchFamily="18" charset="0"/>
              </a:rPr>
              <a:t>Takes the input as </a:t>
            </a:r>
            <a:r>
              <a:rPr lang="en-US" sz="1800" dirty="0"/>
              <a:t>Historical BG levels, meal intake, and insulin doses were fed into a single hidden layer with 35 GRU units</a:t>
            </a:r>
            <a:endParaRPr lang="en-US" sz="1800" dirty="0">
              <a:solidFill>
                <a:srgbClr val="000000"/>
              </a:solidFill>
              <a:latin typeface="Times New Roman" panose="02020603050405020304" pitchFamily="18" charset="0"/>
              <a:cs typeface="Times New Roman" panose="02020603050405020304" pitchFamily="18" charset="0"/>
            </a:endParaRPr>
          </a:p>
          <a:p>
            <a:pPr marL="1200150" lvl="1" indent="-285750">
              <a:buFont typeface="Arial" panose="020B0604020202020204" pitchFamily="34" charset="0"/>
              <a:buChar char="•"/>
            </a:pPr>
            <a:r>
              <a:rPr lang="en-US" sz="1800" dirty="0"/>
              <a:t>Predicted the BG over 60 minutes, generating consecutive future BG values.</a:t>
            </a:r>
          </a:p>
          <a:p>
            <a:pPr marL="1200150" lvl="1" indent="-285750">
              <a:buFont typeface="Arial" panose="020B0604020202020204" pitchFamily="34" charset="0"/>
              <a:buChar char="•"/>
            </a:pPr>
            <a:endParaRPr lang="en-US" sz="1800" dirty="0"/>
          </a:p>
          <a:p>
            <a:pPr marL="1200150" lvl="1" indent="-285750">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Temporal Convolutional Network (TCN)</a:t>
            </a:r>
          </a:p>
          <a:p>
            <a:pPr marL="2571750" lvl="4" indent="-285750">
              <a:buFont typeface="Arial" panose="020B0604020202020204" pitchFamily="34" charset="0"/>
              <a:buChar char="•"/>
            </a:pPr>
            <a:endParaRPr lang="en-US" sz="1000" b="1" dirty="0">
              <a:solidFill>
                <a:srgbClr val="000000"/>
              </a:solidFill>
              <a:latin typeface="Times New Roman" panose="02020603050405020304" pitchFamily="18" charset="0"/>
              <a:cs typeface="Times New Roman" panose="02020603050405020304" pitchFamily="18" charset="0"/>
            </a:endParaRPr>
          </a:p>
          <a:p>
            <a:pPr marL="2571750" lvl="4" indent="-285750">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Type of Convolutional Networks designed to handle sequential data, utilizing convolutional layers</a:t>
            </a:r>
          </a:p>
          <a:p>
            <a:pPr marL="2571750" lvl="4" indent="-285750">
              <a:buFont typeface="Arial" panose="020B0604020202020204" pitchFamily="34" charset="0"/>
              <a:buChar char="•"/>
            </a:pPr>
            <a:r>
              <a:rPr lang="en-US" sz="1800" dirty="0"/>
              <a:t>Use convolution layers to process time-series data</a:t>
            </a:r>
          </a:p>
          <a:p>
            <a:pPr marL="2571750" lvl="4" indent="-285750">
              <a:buFont typeface="Arial" panose="020B0604020202020204" pitchFamily="34" charset="0"/>
              <a:buChar char="•"/>
            </a:pPr>
            <a:r>
              <a:rPr lang="en-US" dirty="0"/>
              <a:t>TCNs use</a:t>
            </a:r>
          </a:p>
          <a:p>
            <a:pPr marL="3028950" lvl="5" indent="-285750">
              <a:buFont typeface="Arial" panose="020B0604020202020204" pitchFamily="34" charset="0"/>
              <a:buChar char="•"/>
            </a:pPr>
            <a:r>
              <a:rPr lang="en-IN" dirty="0"/>
              <a:t>Causal Convolutions : Predictions are determined only by past data.</a:t>
            </a:r>
          </a:p>
          <a:p>
            <a:pPr marL="3028950" lvl="5" indent="-285750">
              <a:buFont typeface="Arial" panose="020B0604020202020204" pitchFamily="34" charset="0"/>
              <a:buChar char="•"/>
            </a:pPr>
            <a:r>
              <a:rPr lang="en-IN" dirty="0"/>
              <a:t>Dilated Convolutions: </a:t>
            </a:r>
            <a:r>
              <a:rPr lang="en-US" dirty="0"/>
              <a:t>expands the receptive field to capture long-term dependencies efficiently</a:t>
            </a:r>
          </a:p>
          <a:p>
            <a:pPr marL="2571750" lvl="4" indent="-285750">
              <a:buFont typeface="Arial" panose="020B0604020202020204" pitchFamily="34" charset="0"/>
              <a:buChar char="•"/>
            </a:pPr>
            <a:endParaRPr lang="en-US" sz="1800" dirty="0"/>
          </a:p>
          <a:p>
            <a:pPr marL="2571750" lvl="4" indent="-285750">
              <a:buFont typeface="Arial" panose="020B0604020202020204" pitchFamily="34" charset="0"/>
              <a:buChar char="•"/>
            </a:pPr>
            <a:endParaRPr lang="en-US" sz="1800" dirty="0"/>
          </a:p>
          <a:p>
            <a:pPr lvl="1" indent="0">
              <a:buNone/>
            </a:pPr>
            <a:endParaRPr lang="en-US" sz="18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59386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53</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6E1EE43-1B10-0981-F063-5DC27731C8A2}"/>
              </a:ext>
            </a:extLst>
          </p:cNvPr>
          <p:cNvSpPr txBox="1">
            <a:spLocks noChangeArrowheads="1"/>
          </p:cNvSpPr>
          <p:nvPr/>
        </p:nvSpPr>
        <p:spPr>
          <a:xfrm>
            <a:off x="511240" y="938042"/>
            <a:ext cx="8427632" cy="562627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algn="l"/>
            <a:endParaRPr lang="en-US" sz="1800" b="1" i="0" dirty="0">
              <a:effectLst/>
              <a:latin typeface="Times New Roman" panose="02020603050405020304" pitchFamily="18" charset="0"/>
              <a:cs typeface="Times New Roman" panose="02020603050405020304" pitchFamily="18" charset="0"/>
            </a:endParaRPr>
          </a:p>
          <a:p>
            <a:pPr algn="l"/>
            <a:r>
              <a:rPr lang="en-US" sz="1800" b="1" i="0" dirty="0">
                <a:effectLst/>
                <a:latin typeface="Times New Roman" panose="02020603050405020304" pitchFamily="18" charset="0"/>
                <a:cs typeface="Times New Roman" panose="02020603050405020304" pitchFamily="18" charset="0"/>
              </a:rPr>
              <a:t>SCHEMATIC REPRESENTATION OF BG FORECASTING WITH </a:t>
            </a:r>
          </a:p>
          <a:p>
            <a:pPr algn="l"/>
            <a:r>
              <a:rPr lang="en-US" sz="1800" b="1" i="0" dirty="0">
                <a:effectLst/>
                <a:latin typeface="Times New Roman" panose="02020603050405020304" pitchFamily="18" charset="0"/>
                <a:cs typeface="Times New Roman" panose="02020603050405020304" pitchFamily="18" charset="0"/>
              </a:rPr>
              <a:t>LSTM,GRU AND TCN</a:t>
            </a:r>
          </a:p>
          <a:p>
            <a:pPr algn="l"/>
            <a:endParaRPr lang="en-US" sz="1800" b="1" dirty="0">
              <a:latin typeface="Times New Roman" panose="02020603050405020304" pitchFamily="18" charset="0"/>
              <a:cs typeface="Times New Roman" panose="02020603050405020304" pitchFamily="18" charset="0"/>
            </a:endParaRPr>
          </a:p>
          <a:p>
            <a:pPr algn="l"/>
            <a:endParaRPr lang="en-US" sz="1800" b="1" i="0" dirty="0">
              <a:effectLst/>
              <a:latin typeface="Times New Roman" panose="02020603050405020304" pitchFamily="18" charset="0"/>
              <a:cs typeface="Times New Roman" panose="02020603050405020304" pitchFamily="18" charset="0"/>
            </a:endParaRPr>
          </a:p>
          <a:p>
            <a:pPr algn="l"/>
            <a:endParaRPr lang="en-US" sz="1800" b="1" dirty="0">
              <a:latin typeface="Times New Roman" panose="02020603050405020304" pitchFamily="18" charset="0"/>
              <a:cs typeface="Times New Roman" panose="02020603050405020304" pitchFamily="18" charset="0"/>
            </a:endParaRPr>
          </a:p>
          <a:p>
            <a:pPr algn="l"/>
            <a:endParaRPr lang="en-US" sz="1800" b="1" i="0" dirty="0">
              <a:effectLst/>
              <a:latin typeface="Times New Roman" panose="02020603050405020304" pitchFamily="18" charset="0"/>
              <a:cs typeface="Times New Roman" panose="02020603050405020304" pitchFamily="18" charset="0"/>
            </a:endParaRPr>
          </a:p>
          <a:p>
            <a:pPr algn="l"/>
            <a:endParaRPr lang="en-US" sz="1800" b="1" dirty="0">
              <a:latin typeface="Times New Roman" panose="02020603050405020304" pitchFamily="18" charset="0"/>
              <a:cs typeface="Times New Roman" panose="02020603050405020304" pitchFamily="18" charset="0"/>
            </a:endParaRPr>
          </a:p>
          <a:p>
            <a:pPr algn="l"/>
            <a:endParaRPr lang="en-US" sz="1800" b="1" i="0" dirty="0">
              <a:effectLst/>
              <a:latin typeface="Times New Roman" panose="02020603050405020304" pitchFamily="18" charset="0"/>
              <a:cs typeface="Times New Roman" panose="02020603050405020304" pitchFamily="18" charset="0"/>
            </a:endParaRPr>
          </a:p>
          <a:p>
            <a:pPr algn="l"/>
            <a:r>
              <a:rPr lang="en-US" sz="1800" b="1" i="0" dirty="0">
                <a:effectLst/>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6BF1BFE4-C241-0659-DC61-676366FA125A}"/>
              </a:ext>
            </a:extLst>
          </p:cNvPr>
          <p:cNvPicPr>
            <a:picLocks noChangeAspect="1"/>
          </p:cNvPicPr>
          <p:nvPr/>
        </p:nvPicPr>
        <p:blipFill>
          <a:blip r:embed="rId5"/>
          <a:srcRect/>
          <a:stretch/>
        </p:blipFill>
        <p:spPr>
          <a:xfrm>
            <a:off x="830424" y="2609737"/>
            <a:ext cx="7802336" cy="3009900"/>
          </a:xfrm>
          <a:prstGeom prst="rect">
            <a:avLst/>
          </a:prstGeom>
        </p:spPr>
      </p:pic>
    </p:spTree>
    <p:extLst>
      <p:ext uri="{BB962C8B-B14F-4D97-AF65-F5344CB8AC3E}">
        <p14:creationId xmlns:p14="http://schemas.microsoft.com/office/powerpoint/2010/main" val="901396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54</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6E1EE43-1B10-0981-F063-5DC27731C8A2}"/>
              </a:ext>
            </a:extLst>
          </p:cNvPr>
          <p:cNvSpPr txBox="1">
            <a:spLocks noChangeArrowheads="1"/>
          </p:cNvSpPr>
          <p:nvPr/>
        </p:nvSpPr>
        <p:spPr>
          <a:xfrm>
            <a:off x="622505" y="1250610"/>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algn="l">
              <a:buFont typeface="Arial" panose="020B0604020202020204" pitchFamily="34" charset="0"/>
              <a:buChar char="•"/>
            </a:pPr>
            <a:endParaRPr lang="en-US" sz="1800" b="1" i="0" dirty="0">
              <a:solidFill>
                <a:srgbClr val="000000"/>
              </a:solidFill>
              <a:effectLst/>
              <a:latin typeface="Times New Roman" panose="02020603050405020304" pitchFamily="18" charset="0"/>
              <a:cs typeface="Times New Roman" panose="02020603050405020304" pitchFamily="18" charset="0"/>
            </a:endParaRPr>
          </a:p>
          <a:p>
            <a:pPr algn="l"/>
            <a:r>
              <a:rPr lang="en-US" sz="1800" b="1" dirty="0">
                <a:solidFill>
                  <a:srgbClr val="000000"/>
                </a:solidFill>
                <a:latin typeface="Times New Roman" panose="02020603050405020304" pitchFamily="18" charset="0"/>
                <a:cs typeface="Times New Roman" panose="02020603050405020304" pitchFamily="18" charset="0"/>
              </a:rPr>
              <a:t>Techniques</a:t>
            </a:r>
            <a:r>
              <a:rPr lang="en-US" sz="1800" b="0" i="0" dirty="0">
                <a:solidFill>
                  <a:srgbClr val="000000"/>
                </a:solidFill>
                <a:effectLst/>
                <a:latin typeface="Times New Roman" panose="02020603050405020304" pitchFamily="18" charset="0"/>
                <a:cs typeface="Times New Roman" panose="02020603050405020304" pitchFamily="18" charset="0"/>
              </a:rPr>
              <a:t>:</a:t>
            </a:r>
          </a:p>
          <a:p>
            <a:pPr algn="l"/>
            <a:r>
              <a:rPr lang="en-US" sz="1800" b="0" i="0" dirty="0">
                <a:solidFill>
                  <a:srgbClr val="000000"/>
                </a:solidFill>
                <a:effectLst/>
                <a:latin typeface="Times New Roman" panose="02020603050405020304" pitchFamily="18" charset="0"/>
                <a:cs typeface="Times New Roman" panose="02020603050405020304" pitchFamily="18" charset="0"/>
              </a:rPr>
              <a:t>	Models trained on historical data with hyperparameter tuning predict future blood glucose levels, capturing varying postprandial responses.</a:t>
            </a:r>
          </a:p>
          <a:p>
            <a:pPr marL="742950" lvl="1" indent="-285750" algn="l">
              <a:buFont typeface="Arial" panose="020B0604020202020204" pitchFamily="34" charset="0"/>
              <a:buChar char="•"/>
            </a:pPr>
            <a:endParaRPr lang="en-US" sz="1800" b="1" i="0" dirty="0">
              <a:solidFill>
                <a:srgbClr val="000000"/>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Model Training</a:t>
            </a:r>
            <a:r>
              <a:rPr lang="en-US" sz="1800" b="0" i="0" dirty="0">
                <a:solidFill>
                  <a:srgbClr val="000000"/>
                </a:solidFill>
                <a:effectLst/>
                <a:latin typeface="Times New Roman" panose="02020603050405020304" pitchFamily="18" charset="0"/>
                <a:cs typeface="Times New Roman" panose="02020603050405020304" pitchFamily="18" charset="0"/>
              </a:rPr>
              <a:t>: Use </a:t>
            </a:r>
            <a:r>
              <a:rPr lang="en-US" sz="1800" b="0" i="0" dirty="0" err="1">
                <a:solidFill>
                  <a:srgbClr val="000000"/>
                </a:solidFill>
                <a:effectLst/>
                <a:latin typeface="Times New Roman" panose="02020603050405020304" pitchFamily="18" charset="0"/>
                <a:cs typeface="Times New Roman" panose="02020603050405020304" pitchFamily="18" charset="0"/>
              </a:rPr>
              <a:t>Keras</a:t>
            </a:r>
            <a:r>
              <a:rPr lang="en-US" sz="1800" b="0" i="0" dirty="0">
                <a:solidFill>
                  <a:srgbClr val="000000"/>
                </a:solidFill>
                <a:effectLst/>
                <a:latin typeface="Times New Roman" panose="02020603050405020304" pitchFamily="18" charset="0"/>
                <a:cs typeface="Times New Roman" panose="02020603050405020304" pitchFamily="18" charset="0"/>
              </a:rPr>
              <a:t> in Python to implement and train LSTM, GRU, </a:t>
            </a:r>
          </a:p>
          <a:p>
            <a:pPr marL="457200" lvl="1" indent="0" algn="l">
              <a:buNone/>
            </a:pPr>
            <a:r>
              <a:rPr lang="en-US" sz="1800" dirty="0">
                <a:solidFill>
                  <a:srgbClr val="000000"/>
                </a:solidFill>
                <a:latin typeface="Times New Roman" panose="02020603050405020304" pitchFamily="18" charset="0"/>
                <a:cs typeface="Times New Roman" panose="02020603050405020304" pitchFamily="18" charset="0"/>
              </a:rPr>
              <a:t>     </a:t>
            </a:r>
            <a:r>
              <a:rPr lang="en-US" sz="1800" b="0" i="0" dirty="0">
                <a:solidFill>
                  <a:srgbClr val="000000"/>
                </a:solidFill>
                <a:effectLst/>
                <a:latin typeface="Times New Roman" panose="02020603050405020304" pitchFamily="18" charset="0"/>
                <a:cs typeface="Times New Roman" panose="02020603050405020304" pitchFamily="18" charset="0"/>
              </a:rPr>
              <a:t>and TCN models.</a:t>
            </a:r>
          </a:p>
        </p:txBody>
      </p:sp>
    </p:spTree>
    <p:extLst>
      <p:ext uri="{BB962C8B-B14F-4D97-AF65-F5344CB8AC3E}">
        <p14:creationId xmlns:p14="http://schemas.microsoft.com/office/powerpoint/2010/main" val="38841362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EB2DD9AA-CA2E-CBC7-B0D7-41D708F2A530}"/>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559579C2-238C-8002-6C1D-58B3DCB3F15B}"/>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45BB9676-DC9D-B05A-68A7-C2B5BBDCBE7B}"/>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1C3B044E-405D-F153-8DD9-39A41D6ED8F6}"/>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D64D554E-676E-4838-EB03-ABCA8A7CEF96}"/>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77AFE77C-EDE4-F848-15AA-E5C7B3A7BF1C}"/>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DC3B6FA5-FE7A-2D22-E66F-923C340EA702}"/>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C352B4C2-D249-BF4B-F561-122E70ECE43D}"/>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E0F4989A-1E78-84D7-FB23-D58C9688FB15}"/>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12C9C42A-8E98-92D3-805A-273FB8F370EC}"/>
              </a:ext>
            </a:extLst>
          </p:cNvPr>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DDF5B457-1F24-CC65-E755-D9D729D68B61}"/>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FF12964A-BC7D-20B8-6D56-A82EF72CD32A}"/>
                  </a:ext>
                </a:extLst>
              </p:cNvPr>
              <p:cNvSpPr txBox="1">
                <a:spLocks noChangeArrowheads="1"/>
              </p:cNvSpPr>
              <p:nvPr/>
            </p:nvSpPr>
            <p:spPr>
              <a:xfrm>
                <a:off x="135935" y="329372"/>
                <a:ext cx="8733745" cy="610318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IN" sz="2000" b="1" dirty="0"/>
                  <a:t>HbA1c Calculation</a:t>
                </a:r>
              </a:p>
              <a:p>
                <a:pPr marL="457200" lvl="1" indent="0">
                  <a:buNone/>
                </a:pPr>
                <a:r>
                  <a:rPr lang="en-IN" sz="2400" b="1" dirty="0"/>
                  <a:t>		      </a:t>
                </a:r>
                <a:r>
                  <a:rPr lang="en-IN" dirty="0">
                    <a:solidFill>
                      <a:schemeClr val="bg1"/>
                    </a:solidFill>
                  </a:rPr>
                  <a:t> </a:t>
                </a:r>
                <a:r>
                  <a:rPr lang="en-IN" sz="1800" dirty="0">
                    <a:solidFill>
                      <a:schemeClr val="tx1"/>
                    </a:solidFill>
                  </a:rPr>
                  <a:t>1.</a:t>
                </a:r>
                <a:r>
                  <a:rPr lang="en-IN" dirty="0">
                    <a:solidFill>
                      <a:schemeClr val="bg1"/>
                    </a:solidFill>
                  </a:rPr>
                  <a:t> </a:t>
                </a:r>
                <a:r>
                  <a:rPr lang="en-US" sz="2000" dirty="0">
                    <a:solidFill>
                      <a:schemeClr val="tx1"/>
                    </a:solidFill>
                  </a:rPr>
                  <a:t>Predict future blood glucose levels for better diabetes management.</a:t>
                </a:r>
                <a:endParaRPr lang="en-US" sz="2000" dirty="0"/>
              </a:p>
              <a:p>
                <a:pPr marL="457200" lvl="1" indent="0">
                  <a:buNone/>
                </a:pPr>
                <a:r>
                  <a:rPr lang="en-US" sz="2000" dirty="0"/>
                  <a:t>	                       2. Serves as a long-term indicator to guide and validate predictions.</a:t>
                </a:r>
              </a:p>
              <a:p>
                <a:pPr marL="457200" lvl="1" indent="0">
                  <a:buNone/>
                </a:pPr>
                <a:r>
                  <a:rPr lang="en-US" sz="2000" dirty="0"/>
                  <a:t>		         3. Enhances accuracy by combining short-term trends with long-term control.</a:t>
                </a:r>
              </a:p>
              <a:p>
                <a:pPr marL="457200" lvl="1" indent="0">
                  <a:buNone/>
                </a:pPr>
                <a:r>
                  <a:rPr lang="en-US" sz="2000" dirty="0"/>
                  <a:t>			HbA1c =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𝑒𝐴𝐺</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𝑚𝑔</m:t>
                                </m:r>
                              </m:num>
                              <m:den>
                                <m:r>
                                  <a:rPr lang="en-US" sz="2000" b="0" i="1" smtClean="0">
                                    <a:latin typeface="Cambria Math" panose="02040503050406030204" pitchFamily="18" charset="0"/>
                                  </a:rPr>
                                  <m:t>𝑑𝐿</m:t>
                                </m:r>
                              </m:den>
                            </m:f>
                          </m:e>
                        </m:d>
                        <m:r>
                          <a:rPr lang="en-US" sz="2000" b="0" i="1" smtClean="0">
                            <a:latin typeface="Cambria Math" panose="02040503050406030204" pitchFamily="18" charset="0"/>
                          </a:rPr>
                          <m:t>+46.7</m:t>
                        </m:r>
                      </m:num>
                      <m:den>
                        <m:r>
                          <a:rPr lang="en-US" sz="2000" b="0" i="1" smtClean="0">
                            <a:latin typeface="Cambria Math" panose="02040503050406030204" pitchFamily="18" charset="0"/>
                          </a:rPr>
                          <m:t>28.7</m:t>
                        </m:r>
                      </m:den>
                    </m:f>
                  </m:oMath>
                </a14:m>
                <a:endParaRPr lang="en-US" sz="2000" dirty="0"/>
              </a:p>
              <a:p>
                <a:pPr marL="457200" lvl="1" indent="0">
                  <a:buNone/>
                </a:pPr>
                <a:r>
                  <a:rPr lang="en-US" sz="6000" b="0" dirty="0"/>
                  <a:t> . </a:t>
                </a:r>
                <a14:m>
                  <m:oMath xmlns:m="http://schemas.openxmlformats.org/officeDocument/2006/math">
                    <m:r>
                      <a:rPr lang="en-US" sz="2000" b="0" i="1" smtClean="0">
                        <a:latin typeface="Cambria Math" panose="02040503050406030204" pitchFamily="18" charset="0"/>
                      </a:rPr>
                      <m:t>𝑒𝐴𝐺</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𝑚𝑔</m:t>
                            </m:r>
                          </m:num>
                          <m:den>
                            <m:r>
                              <a:rPr lang="en-US" sz="2000" b="0" i="1" smtClean="0">
                                <a:latin typeface="Cambria Math" panose="02040503050406030204" pitchFamily="18" charset="0"/>
                              </a:rPr>
                              <m:t>𝑑𝑙</m:t>
                            </m:r>
                          </m:den>
                        </m:f>
                      </m:e>
                    </m:d>
                  </m:oMath>
                </a14:m>
                <a:r>
                  <a:rPr lang="en-US" sz="2000" dirty="0"/>
                  <a:t>  - estimated Average Glucose over period of time(mg/dL)</a:t>
                </a:r>
              </a:p>
              <a:p>
                <a:pPr marL="457200" lvl="1" indent="0">
                  <a:buNone/>
                </a:pPr>
                <a:endParaRPr lang="en-IN" sz="2000" b="1" dirty="0"/>
              </a:p>
              <a:p>
                <a:pPr marL="457200" lvl="1" indent="0">
                  <a:buNone/>
                </a:pPr>
                <a:r>
                  <a:rPr lang="en-IN" sz="2400" b="1" dirty="0"/>
                  <a:t>		</a:t>
                </a:r>
                <a:endParaRPr lang="en-IN" sz="2000" b="1" dirty="0"/>
              </a:p>
              <a:p>
                <a:pPr marL="457200" lvl="1" indent="0">
                  <a:buNone/>
                </a:pPr>
                <a:r>
                  <a:rPr lang="en-IN" sz="2000" b="1" dirty="0"/>
                  <a:t>	</a:t>
                </a:r>
                <a:endParaRPr lang="en-IN" sz="1200" dirty="0"/>
              </a:p>
            </p:txBody>
          </p:sp>
        </mc:Choice>
        <mc:Fallback xmlns="">
          <p:sp>
            <p:nvSpPr>
              <p:cNvPr id="5" name="Content Placeholder 4">
                <a:extLst>
                  <a:ext uri="{FF2B5EF4-FFF2-40B4-BE49-F238E27FC236}">
                    <a16:creationId xmlns:a16="http://schemas.microsoft.com/office/drawing/2014/main" id="{FF12964A-BC7D-20B8-6D56-A82EF72CD32A}"/>
                  </a:ext>
                </a:extLst>
              </p:cNvPr>
              <p:cNvSpPr txBox="1">
                <a:spLocks noRot="1" noChangeAspect="1" noMove="1" noResize="1" noEditPoints="1" noAdjustHandles="1" noChangeArrowheads="1" noChangeShapeType="1" noTextEdit="1"/>
              </p:cNvSpPr>
              <p:nvPr/>
            </p:nvSpPr>
            <p:spPr>
              <a:xfrm>
                <a:off x="135935" y="329372"/>
                <a:ext cx="8733745" cy="6103180"/>
              </a:xfrm>
              <a:prstGeom prst="rect">
                <a:avLst/>
              </a:prstGeom>
              <a:blipFill>
                <a:blip r:embed="rId5"/>
                <a:stretch>
                  <a:fillRect/>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31005600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C548E002-F50B-44B6-2FB6-042FE613A68D}"/>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25DF05B9-4A00-AABB-520E-7A84A14C8813}"/>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87AE9666-6956-29CE-C402-047E79B7D722}"/>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4771E525-61D0-51A7-818B-5710CE1B891B}"/>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DE8DB620-E776-F543-4C2A-7A0A5A2B65E9}"/>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03B4B7DE-F4DA-97B2-8951-FAFF5A1C954B}"/>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6264D453-45B9-BD56-00F2-DE41A5C20935}"/>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dirty="0" err="1">
                <a:solidFill>
                  <a:srgbClr val="47FFD0"/>
                </a:solidFill>
                <a:latin typeface="Comic Sans MS"/>
                <a:ea typeface="Comic Sans MS"/>
                <a:cs typeface="Comic Sans MS"/>
                <a:sym typeface="Comic Sans MS"/>
              </a:rPr>
              <a:t>Mepco</a:t>
            </a:r>
            <a:r>
              <a:rPr lang="en-US" sz="2500" b="1" i="0" u="none" strike="noStrike" cap="none" dirty="0">
                <a:solidFill>
                  <a:srgbClr val="47FFD0"/>
                </a:solidFill>
                <a:latin typeface="Comic Sans MS"/>
                <a:ea typeface="Comic Sans MS"/>
                <a:cs typeface="Comic Sans MS"/>
                <a:sym typeface="Comic Sans MS"/>
              </a:rPr>
              <a:t> Schlenk Engineering College </a:t>
            </a:r>
            <a:r>
              <a:rPr lang="en-US" sz="1800" b="1" i="0" u="none" strike="noStrike" cap="none" dirty="0">
                <a:solidFill>
                  <a:srgbClr val="47FFD0"/>
                </a:solidFill>
                <a:latin typeface="Comic Sans MS"/>
                <a:ea typeface="Comic Sans MS"/>
                <a:cs typeface="Comic Sans MS"/>
                <a:sym typeface="Comic Sans MS"/>
              </a:rPr>
              <a:t>(Autonomous)</a:t>
            </a:r>
            <a:endParaRPr sz="1800" b="1" i="1" u="none" strike="noStrike" cap="none" dirty="0">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7E37769B-B9E6-8685-0BF2-BDCC3F9467F4}"/>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C392441A-6F23-A808-090A-3E36662983EC}"/>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04C82AAB-EE4E-3219-4F7F-C04CEFDBB34B}"/>
              </a:ext>
            </a:extLst>
          </p:cNvPr>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83F9FBD8-20C6-D180-2B28-A6776F10D5C6}"/>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372184A-28C9-0684-C362-E0A28BB72397}"/>
              </a:ext>
            </a:extLst>
          </p:cNvPr>
          <p:cNvSpPr txBox="1">
            <a:spLocks noChangeArrowheads="1"/>
          </p:cNvSpPr>
          <p:nvPr/>
        </p:nvSpPr>
        <p:spPr>
          <a:xfrm>
            <a:off x="-1384075" y="461133"/>
            <a:ext cx="8733745" cy="610318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2000" b="1" dirty="0"/>
              <a:t>                  Fuzzy Logic-Based Diabetes Severity Prediction</a:t>
            </a:r>
          </a:p>
          <a:p>
            <a:pPr marL="457200" lvl="1" indent="0">
              <a:buNone/>
            </a:pPr>
            <a:r>
              <a:rPr lang="en-IN" sz="2400" b="1" dirty="0"/>
              <a:t>			</a:t>
            </a:r>
            <a:endParaRPr lang="en-IN" sz="2000" b="1" dirty="0"/>
          </a:p>
          <a:p>
            <a:pPr marL="457200" lvl="1" indent="0">
              <a:buNone/>
            </a:pPr>
            <a:r>
              <a:rPr lang="en-IN" sz="2000" b="1" dirty="0"/>
              <a:t>	</a:t>
            </a:r>
            <a:endParaRPr lang="en-IN" sz="1200" dirty="0"/>
          </a:p>
        </p:txBody>
      </p:sp>
      <p:pic>
        <p:nvPicPr>
          <p:cNvPr id="4" name="Picture 3">
            <a:extLst>
              <a:ext uri="{FF2B5EF4-FFF2-40B4-BE49-F238E27FC236}">
                <a16:creationId xmlns:a16="http://schemas.microsoft.com/office/drawing/2014/main" id="{76206392-5DE3-8287-7E19-68D721F4763E}"/>
              </a:ext>
            </a:extLst>
          </p:cNvPr>
          <p:cNvPicPr>
            <a:picLocks noChangeAspect="1"/>
          </p:cNvPicPr>
          <p:nvPr/>
        </p:nvPicPr>
        <p:blipFill>
          <a:blip r:embed="rId5"/>
          <a:stretch>
            <a:fillRect/>
          </a:stretch>
        </p:blipFill>
        <p:spPr>
          <a:xfrm>
            <a:off x="274320" y="1869895"/>
            <a:ext cx="8664552" cy="4619806"/>
          </a:xfrm>
          <a:prstGeom prst="rect">
            <a:avLst/>
          </a:prstGeom>
        </p:spPr>
      </p:pic>
    </p:spTree>
    <p:extLst>
      <p:ext uri="{BB962C8B-B14F-4D97-AF65-F5344CB8AC3E}">
        <p14:creationId xmlns:p14="http://schemas.microsoft.com/office/powerpoint/2010/main" val="30158929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B2743BD4-4860-9D40-1794-BCAE2FEEAE3A}"/>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F19A443F-A11A-EF49-F859-DF433097F677}"/>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DBEF1AA5-6C4A-EC30-70F5-B3925FEDA3F8}"/>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F25119E0-F3DD-1288-CC74-B8A9A2694801}"/>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E8D76224-0AC0-1AA8-470A-13BB5E34ABA1}"/>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1C93524A-B5F9-EA47-D97A-C2165AB69281}"/>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0FC3A02B-86CE-1DEF-50F6-7455665E7596}"/>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44F9CA09-5CF4-DD4A-2292-9FF8F439FD03}"/>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E356742C-D111-A5DC-7C11-7397E8369B37}"/>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74513DDB-9AB4-75F3-B68E-9E43FC30BD8E}"/>
              </a:ext>
            </a:extLst>
          </p:cNvPr>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AD58F621-A1F8-38B5-8C74-244094B23EB4}"/>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F17F6E5C-FD93-E31A-94A9-97043F9DC96C}"/>
              </a:ext>
            </a:extLst>
          </p:cNvPr>
          <p:cNvSpPr txBox="1">
            <a:spLocks noChangeArrowheads="1"/>
          </p:cNvSpPr>
          <p:nvPr/>
        </p:nvSpPr>
        <p:spPr>
          <a:xfrm>
            <a:off x="-1" y="129345"/>
            <a:ext cx="8733745" cy="638734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2000" b="1" dirty="0"/>
              <a:t> Fuzzy Logic-Based Diabetes Severity Prediction</a:t>
            </a:r>
          </a:p>
          <a:p>
            <a:pPr marL="457200" lvl="1" indent="0">
              <a:buNone/>
            </a:pPr>
            <a:r>
              <a:rPr lang="en-US" sz="2000" b="1" dirty="0"/>
              <a:t>	     </a:t>
            </a:r>
            <a:r>
              <a:rPr lang="en-US" sz="2000" dirty="0"/>
              <a:t>1. Used for classifying diabetes severity based on glucose level &amp;      weight.</a:t>
            </a:r>
          </a:p>
          <a:p>
            <a:pPr marL="457200" lvl="1" indent="0">
              <a:buNone/>
            </a:pPr>
            <a:r>
              <a:rPr lang="en-US" sz="2000" dirty="0"/>
              <a:t>	     2. Allows a smooth transition between severity levels.</a:t>
            </a:r>
          </a:p>
          <a:p>
            <a:pPr marL="457200" lvl="1" indent="0">
              <a:buNone/>
            </a:pPr>
            <a:r>
              <a:rPr lang="en-US" sz="2000" b="1" dirty="0"/>
              <a:t>Key  Components</a:t>
            </a:r>
          </a:p>
          <a:p>
            <a:pPr marL="457200" lvl="1" indent="0">
              <a:buNone/>
            </a:pPr>
            <a:r>
              <a:rPr lang="en-US" sz="2000" b="1" dirty="0"/>
              <a:t>	Inputs:</a:t>
            </a:r>
          </a:p>
          <a:p>
            <a:pPr marL="457200" lvl="1" indent="0">
              <a:buNone/>
            </a:pPr>
            <a:r>
              <a:rPr lang="en-US" sz="2000" dirty="0"/>
              <a:t>	     1. Glucose Level (mg/dL): Very Low, Low, Medium, High, Very High</a:t>
            </a:r>
          </a:p>
          <a:p>
            <a:pPr marL="457200" lvl="1" indent="0">
              <a:buNone/>
            </a:pPr>
            <a:r>
              <a:rPr lang="en-US" sz="2000" dirty="0"/>
              <a:t>	     2. Weight (kg): Underweight, Normal, Overweight, Obese</a:t>
            </a:r>
          </a:p>
          <a:p>
            <a:pPr marL="457200" lvl="1" indent="0">
              <a:buNone/>
            </a:pPr>
            <a:r>
              <a:rPr lang="en-US" sz="2000" dirty="0"/>
              <a:t>	</a:t>
            </a:r>
            <a:r>
              <a:rPr lang="en-US" sz="2000" b="1" dirty="0"/>
              <a:t>Output:</a:t>
            </a:r>
          </a:p>
          <a:p>
            <a:pPr marL="457200" lvl="1" indent="0">
              <a:buNone/>
            </a:pPr>
            <a:r>
              <a:rPr lang="en-US" sz="2000" dirty="0"/>
              <a:t>	     1. Prediction : Probability of having diabetes (yes or no) .</a:t>
            </a:r>
          </a:p>
          <a:p>
            <a:pPr marL="457200" lvl="1" indent="0">
              <a:buNone/>
            </a:pPr>
            <a:r>
              <a:rPr lang="en-US" sz="2000" dirty="0"/>
              <a:t>	     2. Severity Levels: Very Low, Low, Medium, High, Very High.</a:t>
            </a:r>
          </a:p>
          <a:p>
            <a:pPr marL="457200" lvl="1" indent="0">
              <a:buNone/>
            </a:pPr>
            <a:r>
              <a:rPr lang="en-US" sz="2000" dirty="0"/>
              <a:t>	</a:t>
            </a:r>
            <a:r>
              <a:rPr lang="en-US" sz="2000" b="1" dirty="0"/>
              <a:t>Methodology:</a:t>
            </a:r>
          </a:p>
          <a:p>
            <a:pPr marL="457200" lvl="1" indent="0">
              <a:buNone/>
            </a:pPr>
            <a:r>
              <a:rPr lang="en-US" sz="2000" dirty="0"/>
              <a:t>		20 fuzzy rules based on the relationship between glucose, weight &amp; diabetes severity.</a:t>
            </a:r>
            <a:endParaRPr lang="en-IN" sz="1200" dirty="0"/>
          </a:p>
        </p:txBody>
      </p:sp>
    </p:spTree>
    <p:extLst>
      <p:ext uri="{BB962C8B-B14F-4D97-AF65-F5344CB8AC3E}">
        <p14:creationId xmlns:p14="http://schemas.microsoft.com/office/powerpoint/2010/main" val="9506841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EE4EE6C0-2E29-0465-6374-588A2E14186E}"/>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326BBF20-9AAD-DF63-5592-25FFBA64AA23}"/>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CFA343D5-8B6C-4761-C8E5-ABA9C7A2A72C}"/>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622B7A39-C0F4-F456-250B-B2071802C69D}"/>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047CBCF0-43F8-99C3-7A67-EDC8A0D86950}"/>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2EACB687-B42C-81F2-E380-AD0A5F3DB35A}"/>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D2B328ED-D57D-509B-4FF1-629BD597BC89}"/>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F433F5A5-D380-AE9B-9B34-9D5482DFD5CF}"/>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E2B0AF3C-9990-952C-95F7-3B05B62C8FDF}"/>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42E320B0-3162-D2F3-CCAE-8CBE7B5EC69F}"/>
              </a:ext>
            </a:extLst>
          </p:cNvPr>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D0A5F1C8-4C84-7440-C304-498A998205CE}"/>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6959D05-26AB-12E1-A6A3-F98FD7DED9CD}"/>
              </a:ext>
            </a:extLst>
          </p:cNvPr>
          <p:cNvSpPr txBox="1">
            <a:spLocks noChangeArrowheads="1"/>
          </p:cNvSpPr>
          <p:nvPr/>
        </p:nvSpPr>
        <p:spPr>
          <a:xfrm>
            <a:off x="214652" y="102359"/>
            <a:ext cx="8854395" cy="638734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2000" b="1" dirty="0"/>
              <a:t>Membership Functions</a:t>
            </a:r>
          </a:p>
          <a:p>
            <a:pPr marL="457200" lvl="1" indent="0">
              <a:buNone/>
            </a:pPr>
            <a:r>
              <a:rPr lang="en-US" sz="2000" b="1" dirty="0"/>
              <a:t>	Glucose    </a:t>
            </a:r>
          </a:p>
          <a:p>
            <a:pPr marL="457200" lvl="1" indent="0">
              <a:buNone/>
            </a:pPr>
            <a:r>
              <a:rPr lang="en-US" sz="2000" b="1" dirty="0"/>
              <a:t> 	          </a:t>
            </a:r>
            <a:r>
              <a:rPr lang="en-US" sz="2000" dirty="0"/>
              <a:t>(Glucose = Very Low) → Trapezoidal function (0, 53, 61.5, 97.5)</a:t>
            </a:r>
          </a:p>
          <a:p>
            <a:pPr marL="457200" lvl="1" indent="0">
              <a:buNone/>
            </a:pPr>
            <a:r>
              <a:rPr lang="en-US" sz="2000" dirty="0"/>
              <a:t>                 (Glucose = Low) → Triangular function (53, 83.75, 125)</a:t>
            </a:r>
          </a:p>
          <a:p>
            <a:pPr marL="457200" lvl="1" indent="0">
              <a:buNone/>
            </a:pPr>
            <a:r>
              <a:rPr lang="en-US" sz="2000" dirty="0"/>
              <a:t>                 (Glucose = Medium) → Triangular function (70, 111.25, 162.5)</a:t>
            </a:r>
          </a:p>
          <a:p>
            <a:pPr marL="457200" lvl="1" indent="0">
              <a:buNone/>
            </a:pPr>
            <a:r>
              <a:rPr lang="en-US" sz="2000" dirty="0"/>
              <a:t>                 (Glucose = High) → Triangular function (97.5, 143.75, 200)</a:t>
            </a:r>
          </a:p>
          <a:p>
            <a:pPr marL="457200" lvl="1" indent="0">
              <a:buNone/>
            </a:pPr>
            <a:r>
              <a:rPr lang="en-US" sz="2000" dirty="0"/>
              <a:t>	          (Glucose = Very high) → Trapezoidal function (125, 181.25,200,300)</a:t>
            </a:r>
          </a:p>
          <a:p>
            <a:pPr marL="457200" lvl="1" indent="0">
              <a:buNone/>
            </a:pPr>
            <a:r>
              <a:rPr lang="en-US" sz="2000" dirty="0"/>
              <a:t> 	</a:t>
            </a:r>
          </a:p>
          <a:p>
            <a:pPr marL="457200" lvl="1" indent="0">
              <a:buNone/>
            </a:pPr>
            <a:r>
              <a:rPr lang="en-US" sz="2000" dirty="0"/>
              <a:t>      </a:t>
            </a:r>
            <a:r>
              <a:rPr lang="en-US" sz="2000" b="1" dirty="0"/>
              <a:t>Weight</a:t>
            </a:r>
          </a:p>
          <a:p>
            <a:pPr marL="457200" lvl="1" indent="0">
              <a:buNone/>
            </a:pPr>
            <a:r>
              <a:rPr lang="en-US" sz="2000" b="1" dirty="0"/>
              <a:t>	           </a:t>
            </a:r>
            <a:r>
              <a:rPr lang="en-US" sz="2000" dirty="0"/>
              <a:t>(Weight = Under weight) → Trapezoidal function (0, 0, 50, 60)</a:t>
            </a:r>
          </a:p>
          <a:p>
            <a:pPr marL="457200" lvl="1" indent="0">
              <a:buNone/>
            </a:pPr>
            <a:r>
              <a:rPr lang="en-US" sz="2000" dirty="0"/>
              <a:t>	           (Weight = normal weight) → Triangular function (50, 60,80)</a:t>
            </a:r>
          </a:p>
          <a:p>
            <a:pPr marL="457200" lvl="1" indent="0">
              <a:buNone/>
            </a:pPr>
            <a:r>
              <a:rPr lang="en-US" sz="2000" dirty="0"/>
              <a:t>                  (Weight = over weight) → Triangular function (70,80,100)</a:t>
            </a:r>
          </a:p>
          <a:p>
            <a:pPr marL="457200" lvl="1" indent="0">
              <a:buNone/>
            </a:pPr>
            <a:r>
              <a:rPr lang="en-US" sz="2000" dirty="0"/>
              <a:t>	           (Weight = obese) → Trapezoidal function (90, 100, 150, 150)</a:t>
            </a:r>
          </a:p>
          <a:p>
            <a:pPr marL="457200" lvl="1" indent="0">
              <a:buNone/>
            </a:pPr>
            <a:endParaRPr lang="en-US" sz="2000" dirty="0"/>
          </a:p>
          <a:p>
            <a:pPr marL="457200" lvl="1" indent="0">
              <a:buNone/>
            </a:pPr>
            <a:endParaRPr lang="en-US" sz="2000" dirty="0"/>
          </a:p>
          <a:p>
            <a:pPr marL="457200" lvl="1" indent="0">
              <a:buNone/>
            </a:pPr>
            <a:endParaRPr lang="en-US" sz="2000" dirty="0"/>
          </a:p>
          <a:p>
            <a:pPr marL="457200" lvl="1" indent="0">
              <a:buNone/>
            </a:pPr>
            <a:endParaRPr lang="en-US" sz="2000" dirty="0"/>
          </a:p>
          <a:p>
            <a:pPr marL="457200" lvl="1" indent="0">
              <a:buNone/>
            </a:pPr>
            <a:endParaRPr lang="en-US" sz="2000" dirty="0"/>
          </a:p>
          <a:p>
            <a:pPr marL="457200" lvl="1" indent="0">
              <a:buNone/>
            </a:pPr>
            <a:endParaRPr lang="en-US" sz="2000" dirty="0"/>
          </a:p>
          <a:p>
            <a:pPr marL="457200" lvl="1" indent="0">
              <a:buNone/>
            </a:pPr>
            <a:r>
              <a:rPr lang="en-US" sz="2000" b="1" dirty="0"/>
              <a:t>			 </a:t>
            </a:r>
          </a:p>
          <a:p>
            <a:pPr marL="457200" lvl="1" indent="0">
              <a:buNone/>
            </a:pPr>
            <a:r>
              <a:rPr lang="en-US" sz="2000" b="1" dirty="0"/>
              <a:t> 		</a:t>
            </a:r>
          </a:p>
          <a:p>
            <a:pPr marL="457200" lvl="1" indent="0">
              <a:buNone/>
            </a:pPr>
            <a:r>
              <a:rPr lang="en-US" sz="2000" b="1" dirty="0"/>
              <a:t>		</a:t>
            </a:r>
          </a:p>
          <a:p>
            <a:pPr marL="457200" lvl="1" indent="0">
              <a:buNone/>
            </a:pPr>
            <a:endParaRPr lang="en-US" sz="2000" b="1" dirty="0"/>
          </a:p>
          <a:p>
            <a:pPr marL="457200" lvl="1" indent="0">
              <a:buNone/>
            </a:pPr>
            <a:r>
              <a:rPr lang="en-US" sz="2000" b="1" dirty="0"/>
              <a:t>	</a:t>
            </a:r>
            <a:endParaRPr lang="en-IN" sz="1200" dirty="0"/>
          </a:p>
        </p:txBody>
      </p:sp>
    </p:spTree>
    <p:extLst>
      <p:ext uri="{BB962C8B-B14F-4D97-AF65-F5344CB8AC3E}">
        <p14:creationId xmlns:p14="http://schemas.microsoft.com/office/powerpoint/2010/main" val="39211341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C480011D-B8DF-ED75-5C56-BBB4A9523221}"/>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13FA5299-D3CB-FE19-DCCE-5BA3B38CA927}"/>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F3979755-728D-2A34-0069-AA339F122040}"/>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0FD45EAC-23C1-0ADC-ABA8-23A40161B6FF}"/>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090ABC59-BC34-7E13-E73D-F96836B8DA09}"/>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59</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9F689C95-3632-F9CD-11B0-64DB7D763943}"/>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5AB303B0-BE86-C79F-7B61-6B6DA5510C23}"/>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8BB437B7-3CBC-417E-E366-37CEDEB721A0}"/>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EA2EBB45-12EB-AABE-32EC-7F79A093D2A0}"/>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E7DF1F5F-FC76-C66E-0BBE-F617C327EF9C}"/>
              </a:ext>
            </a:extLst>
          </p:cNvPr>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E87EE07F-AE7C-612C-F884-6A66CD305063}"/>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135AE4D2-D268-68EE-E61A-C428D7335581}"/>
              </a:ext>
            </a:extLst>
          </p:cNvPr>
          <p:cNvSpPr txBox="1">
            <a:spLocks noChangeArrowheads="1"/>
          </p:cNvSpPr>
          <p:nvPr/>
        </p:nvSpPr>
        <p:spPr>
          <a:xfrm>
            <a:off x="15078" y="214293"/>
            <a:ext cx="9113839" cy="638734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2000" b="1" dirty="0"/>
          </a:p>
          <a:p>
            <a:pPr marL="457200" lvl="1" indent="0">
              <a:buNone/>
            </a:pPr>
            <a:r>
              <a:rPr lang="en-US" sz="2000" b="1" dirty="0"/>
              <a:t>Triangular membership function</a:t>
            </a:r>
          </a:p>
          <a:p>
            <a:pPr marL="457200" lvl="1" indent="0">
              <a:buNone/>
            </a:pPr>
            <a:r>
              <a:rPr lang="en-IN" sz="1200" b="1" dirty="0"/>
              <a:t>		</a:t>
            </a:r>
            <a:r>
              <a:rPr lang="en-IN" sz="2000" dirty="0"/>
              <a:t>1. </a:t>
            </a:r>
            <a:r>
              <a:rPr lang="en-US" sz="2000" dirty="0"/>
              <a:t>Defined by three points forming a triangle</a:t>
            </a:r>
          </a:p>
          <a:p>
            <a:pPr marL="457200" lvl="1" indent="0">
              <a:buNone/>
            </a:pPr>
            <a:r>
              <a:rPr lang="en-US" sz="2000" dirty="0"/>
              <a:t>		2. Simple and computationally efficient.</a:t>
            </a:r>
          </a:p>
          <a:p>
            <a:pPr marL="457200" lvl="1" indent="0">
              <a:buNone/>
            </a:pPr>
            <a:r>
              <a:rPr lang="en-US" sz="2000" dirty="0"/>
              <a:t>		3. Used to represent fuzzy sets where the membership value increases linearly to a peak and then decreases linearly.		</a:t>
            </a:r>
            <a:endParaRPr lang="en-US" sz="2000" b="1" dirty="0"/>
          </a:p>
          <a:p>
            <a:pPr marL="457200" lvl="1" indent="0">
              <a:buNone/>
            </a:pPr>
            <a:r>
              <a:rPr lang="en-US" sz="2000" b="1" dirty="0"/>
              <a:t>Trapezoidal membership function</a:t>
            </a:r>
          </a:p>
          <a:p>
            <a:pPr marL="457200" lvl="1" indent="0">
              <a:buNone/>
            </a:pPr>
            <a:r>
              <a:rPr lang="en-US" sz="2000" b="1" dirty="0"/>
              <a:t>		</a:t>
            </a:r>
            <a:r>
              <a:rPr lang="en-US" sz="2000" dirty="0"/>
              <a:t>1. Defined by four points forming a trapezoid.</a:t>
            </a:r>
          </a:p>
          <a:p>
            <a:pPr marL="457200" lvl="1" indent="0">
              <a:buNone/>
            </a:pPr>
            <a:r>
              <a:rPr lang="en-US" sz="2000" dirty="0"/>
              <a:t>		2. Useful when the membership should be at its maximum over a range of values, not just a single point.</a:t>
            </a:r>
          </a:p>
          <a:p>
            <a:pPr marL="457200" lvl="1" indent="0">
              <a:buNone/>
            </a:pPr>
            <a:r>
              <a:rPr lang="en-US" sz="2000" b="1" dirty="0"/>
              <a:t>Defuzzification (Centroid method)</a:t>
            </a:r>
          </a:p>
          <a:p>
            <a:pPr marL="457200" lvl="1" indent="0">
              <a:buNone/>
            </a:pPr>
            <a:r>
              <a:rPr lang="en-US" sz="2000" b="1" dirty="0"/>
              <a:t>		</a:t>
            </a:r>
            <a:r>
              <a:rPr lang="en-US" sz="2000" dirty="0"/>
              <a:t>1. Converts a fuzzy set into a single crisp value.</a:t>
            </a:r>
          </a:p>
          <a:p>
            <a:pPr marL="457200" lvl="1" indent="0">
              <a:buNone/>
            </a:pPr>
            <a:r>
              <a:rPr lang="en-US" sz="2000" dirty="0"/>
              <a:t>		2. essential for making a final decision or output from the fuzzy inference system.</a:t>
            </a:r>
          </a:p>
        </p:txBody>
      </p:sp>
    </p:spTree>
    <p:extLst>
      <p:ext uri="{BB962C8B-B14F-4D97-AF65-F5344CB8AC3E}">
        <p14:creationId xmlns:p14="http://schemas.microsoft.com/office/powerpoint/2010/main" val="1776052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273300" y="788510"/>
            <a:ext cx="520568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a:t>
            </a:r>
            <a:r>
              <a:rPr lang="en-US" sz="2800" b="1" i="0" u="none" strike="noStrike" cap="none" dirty="0">
                <a:solidFill>
                  <a:schemeClr val="accent1">
                    <a:lumMod val="75000"/>
                  </a:schemeClr>
                </a:solidFill>
                <a:latin typeface="Times New Roman"/>
                <a:ea typeface="Times New Roman"/>
                <a:cs typeface="Times New Roman"/>
                <a:sym typeface="Times New Roman"/>
              </a:rPr>
              <a:t> Base Paper</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71450" y="1399155"/>
            <a:ext cx="8961438" cy="468777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defRPr/>
            </a:pPr>
            <a:r>
              <a:rPr lang="en-US" altLang="en-US" sz="2000" dirty="0">
                <a:solidFill>
                  <a:srgbClr val="FF0000"/>
                </a:solidFill>
                <a:latin typeface="Times New Roman" panose="02020603050405020304" pitchFamily="18" charset="0"/>
                <a:cs typeface="Times New Roman" panose="02020603050405020304" pitchFamily="18" charset="0"/>
              </a:rPr>
              <a:t>Giacomo </a:t>
            </a:r>
            <a:r>
              <a:rPr lang="en-US" altLang="en-US" sz="2000" dirty="0" err="1">
                <a:solidFill>
                  <a:srgbClr val="FF0000"/>
                </a:solidFill>
                <a:latin typeface="Times New Roman" panose="02020603050405020304" pitchFamily="18" charset="0"/>
                <a:cs typeface="Times New Roman" panose="02020603050405020304" pitchFamily="18" charset="0"/>
              </a:rPr>
              <a:t>Cappon</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i="1" dirty="0">
                <a:solidFill>
                  <a:schemeClr val="tx1"/>
                </a:solidFill>
                <a:latin typeface="Times New Roman" panose="02020603050405020304" pitchFamily="18" charset="0"/>
                <a:cs typeface="Times New Roman" panose="02020603050405020304" pitchFamily="18" charset="0"/>
              </a:rPr>
              <a:t>et al </a:t>
            </a:r>
            <a:r>
              <a:rPr lang="en-US" altLang="en-US" sz="2000" dirty="0">
                <a:solidFill>
                  <a:srgbClr val="FF0000"/>
                </a:solidFill>
                <a:latin typeface="Times New Roman" panose="02020603050405020304" pitchFamily="18" charset="0"/>
                <a:cs typeface="Times New Roman" panose="02020603050405020304" pitchFamily="18" charset="0"/>
              </a:rPr>
              <a:t>(2023) </a:t>
            </a:r>
            <a:r>
              <a:rPr lang="en-US" altLang="en-US" sz="2000" dirty="0">
                <a:solidFill>
                  <a:schemeClr val="tx1"/>
                </a:solidFill>
                <a:latin typeface="Times New Roman" panose="02020603050405020304" pitchFamily="18" charset="0"/>
                <a:cs typeface="Times New Roman" panose="02020603050405020304" pitchFamily="18" charset="0"/>
              </a:rPr>
              <a:t>performed a study </a:t>
            </a:r>
            <a:r>
              <a:rPr lang="en-US" altLang="en-US" sz="2000" dirty="0" err="1">
                <a:solidFill>
                  <a:schemeClr val="tx1"/>
                </a:solidFill>
                <a:latin typeface="Times New Roman" panose="02020603050405020304" pitchFamily="18" charset="0"/>
                <a:cs typeface="Times New Roman" panose="02020603050405020304" pitchFamily="18" charset="0"/>
              </a:rPr>
              <a:t>on,“</a:t>
            </a:r>
            <a:r>
              <a:rPr lang="en-US" altLang="en-US" sz="2000" b="1" dirty="0" err="1">
                <a:solidFill>
                  <a:schemeClr val="tx1"/>
                </a:solidFill>
                <a:latin typeface="Times New Roman" panose="02020603050405020304" pitchFamily="18" charset="0"/>
                <a:cs typeface="Times New Roman" panose="02020603050405020304" pitchFamily="18" charset="0"/>
              </a:rPr>
              <a:t>Individualized</a:t>
            </a:r>
            <a:r>
              <a:rPr lang="en-US" altLang="en-US" sz="2000" b="1" dirty="0">
                <a:solidFill>
                  <a:schemeClr val="tx1"/>
                </a:solidFill>
                <a:latin typeface="Times New Roman" panose="02020603050405020304" pitchFamily="18" charset="0"/>
                <a:cs typeface="Times New Roman" panose="02020603050405020304" pitchFamily="18" charset="0"/>
              </a:rPr>
              <a:t> Models for Glucose Prediction in Type 1 Diabetes: Comparing Black-Box Approaches to a Physiological White-Box One</a:t>
            </a:r>
            <a:r>
              <a:rPr lang="en-US" altLang="en-US" sz="2000" dirty="0">
                <a:solidFill>
                  <a:schemeClr val="tx1"/>
                </a:solidFill>
                <a:latin typeface="Times New Roman" panose="02020603050405020304" pitchFamily="18" charset="0"/>
                <a:cs typeface="Times New Roman" panose="02020603050405020304" pitchFamily="18" charset="0"/>
              </a:rPr>
              <a:t>”, IEEE TRANSACTIONS ON BIOMEDICAL ENGINEERING, VOL. 70, NO. 11, NOVEMBER 2023.</a:t>
            </a:r>
          </a:p>
          <a:p>
            <a:pPr algn="just">
              <a:spcBef>
                <a:spcPct val="0"/>
              </a:spcBef>
              <a:defRPr/>
            </a:pPr>
            <a:endParaRPr lang="en-US" altLang="en-US" sz="2000"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Methodologies Adopted</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b="1" dirty="0"/>
              <a:t>Black-box Approaches</a:t>
            </a:r>
            <a:r>
              <a:rPr lang="en-US" sz="1800" dirty="0"/>
              <a:t>: Utilize machine learning techniques to model complex relationships without explicit physiological knowledge. They excel in capturing nonlinear patterns in data.</a:t>
            </a:r>
          </a:p>
          <a:p>
            <a:pPr>
              <a:buFont typeface="Arial" panose="020B0604020202020204" pitchFamily="34" charset="0"/>
              <a:buChar char="•"/>
            </a:pPr>
            <a:r>
              <a:rPr lang="en-US" sz="1800" b="1" dirty="0"/>
              <a:t>White-box Model</a:t>
            </a:r>
            <a:r>
              <a:rPr lang="en-US" sz="1800" dirty="0"/>
              <a:t>: A structured physiological model that reflects biological processes, providing insights into glucose regulation mechanisms. It requires extensive parameter tuning, which can be complex.</a:t>
            </a:r>
          </a:p>
          <a:p>
            <a:pPr>
              <a:buFont typeface="Arial" panose="020B0604020202020204" pitchFamily="34" charset="0"/>
              <a:buChar char="•"/>
            </a:pPr>
            <a:r>
              <a:rPr lang="en-US" sz="1800" b="1" dirty="0"/>
              <a:t>Adaptive Strategies</a:t>
            </a:r>
            <a:r>
              <a:rPr lang="en-US" sz="1800" dirty="0"/>
              <a:t>: The </a:t>
            </a:r>
            <a:r>
              <a:rPr lang="en-US" sz="1800" dirty="0" err="1"/>
              <a:t>rARX</a:t>
            </a:r>
            <a:r>
              <a:rPr lang="en-US" sz="1800" dirty="0"/>
              <a:t> model updates parameters based on new CGM data, enhancing prediction accuracy. This adaptability is crucial for real-time diabetes management.</a:t>
            </a:r>
          </a:p>
          <a:p>
            <a:pPr algn="just">
              <a:spcBef>
                <a:spcPct val="0"/>
              </a:spcBef>
              <a:defRPr/>
            </a:pPr>
            <a:endParaRPr lang="en-IN" altLang="en-US" sz="22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1D95AAF-86A7-3796-8190-CEEF464E563E}"/>
              </a:ext>
            </a:extLst>
          </p:cNvPr>
          <p:cNvSpPr/>
          <p:nvPr/>
        </p:nvSpPr>
        <p:spPr>
          <a:xfrm>
            <a:off x="171450" y="5668157"/>
            <a:ext cx="8649843" cy="954107"/>
          </a:xfrm>
          <a:prstGeom prst="rect">
            <a:avLst/>
          </a:prstGeom>
        </p:spPr>
        <p:txBody>
          <a:bodyPr wrap="square">
            <a:spAutoFit/>
          </a:bodyPr>
          <a:lstStyle/>
          <a:p>
            <a:pPr algn="just">
              <a:defRPr/>
            </a:pPr>
            <a:r>
              <a:rPr lang="en-IN" dirty="0">
                <a:solidFill>
                  <a:schemeClr val="accent6"/>
                </a:solidFill>
                <a:latin typeface="Times New Roman" panose="02020603050405020304" pitchFamily="18" charset="0"/>
                <a:cs typeface="Times New Roman" panose="02020603050405020304" pitchFamily="18" charset="0"/>
              </a:rPr>
              <a:t>Giacomo </a:t>
            </a:r>
            <a:r>
              <a:rPr lang="en-IN" dirty="0" err="1">
                <a:solidFill>
                  <a:schemeClr val="accent6"/>
                </a:solidFill>
                <a:latin typeface="Times New Roman" panose="02020603050405020304" pitchFamily="18" charset="0"/>
                <a:cs typeface="Times New Roman" panose="02020603050405020304" pitchFamily="18" charset="0"/>
              </a:rPr>
              <a:t>Cappon</a:t>
            </a:r>
            <a:r>
              <a:rPr lang="en-IN" dirty="0">
                <a:solidFill>
                  <a:schemeClr val="accent6"/>
                </a:solidFill>
                <a:latin typeface="Times New Roman" panose="02020603050405020304" pitchFamily="18" charset="0"/>
                <a:cs typeface="Times New Roman" panose="02020603050405020304" pitchFamily="18" charset="0"/>
              </a:rPr>
              <a:t> , Francesco </a:t>
            </a:r>
            <a:r>
              <a:rPr lang="en-IN" dirty="0" err="1">
                <a:solidFill>
                  <a:schemeClr val="accent6"/>
                </a:solidFill>
                <a:latin typeface="Times New Roman" panose="02020603050405020304" pitchFamily="18" charset="0"/>
                <a:cs typeface="Times New Roman" panose="02020603050405020304" pitchFamily="18" charset="0"/>
              </a:rPr>
              <a:t>Prendin</a:t>
            </a:r>
            <a:r>
              <a:rPr lang="en-IN" dirty="0">
                <a:solidFill>
                  <a:schemeClr val="accent6"/>
                </a:solidFill>
                <a:latin typeface="Times New Roman" panose="02020603050405020304" pitchFamily="18" charset="0"/>
                <a:cs typeface="Times New Roman" panose="02020603050405020304" pitchFamily="18" charset="0"/>
              </a:rPr>
              <a:t> , Andrea </a:t>
            </a:r>
            <a:r>
              <a:rPr lang="en-IN" dirty="0" err="1">
                <a:solidFill>
                  <a:schemeClr val="accent6"/>
                </a:solidFill>
                <a:latin typeface="Times New Roman" panose="02020603050405020304" pitchFamily="18" charset="0"/>
                <a:cs typeface="Times New Roman" panose="02020603050405020304" pitchFamily="18" charset="0"/>
              </a:rPr>
              <a:t>Facchinetti</a:t>
            </a:r>
            <a:r>
              <a:rPr lang="en-IN" dirty="0">
                <a:solidFill>
                  <a:schemeClr val="accent6"/>
                </a:solidFill>
                <a:latin typeface="Times New Roman" panose="02020603050405020304" pitchFamily="18" charset="0"/>
                <a:cs typeface="Times New Roman" panose="02020603050405020304" pitchFamily="18" charset="0"/>
              </a:rPr>
              <a:t> , Giovanni </a:t>
            </a:r>
            <a:r>
              <a:rPr lang="en-IN" dirty="0" err="1">
                <a:solidFill>
                  <a:schemeClr val="accent6"/>
                </a:solidFill>
                <a:latin typeface="Times New Roman" panose="02020603050405020304" pitchFamily="18" charset="0"/>
                <a:cs typeface="Times New Roman" panose="02020603050405020304" pitchFamily="18" charset="0"/>
              </a:rPr>
              <a:t>Sparacino</a:t>
            </a:r>
            <a:r>
              <a:rPr lang="en-IN" dirty="0">
                <a:solidFill>
                  <a:schemeClr val="accent6"/>
                </a:solidFill>
                <a:latin typeface="Times New Roman" panose="02020603050405020304" pitchFamily="18" charset="0"/>
                <a:cs typeface="Times New Roman" panose="02020603050405020304" pitchFamily="18" charset="0"/>
              </a:rPr>
              <a:t> and Simone Del </a:t>
            </a:r>
            <a:r>
              <a:rPr lang="en-IN" dirty="0" err="1">
                <a:solidFill>
                  <a:schemeClr val="accent6"/>
                </a:solidFill>
                <a:latin typeface="Times New Roman" panose="02020603050405020304" pitchFamily="18" charset="0"/>
                <a:cs typeface="Times New Roman" panose="02020603050405020304" pitchFamily="18" charset="0"/>
              </a:rPr>
              <a:t>Favero</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Individualized Models for Glucose Prediction in Type 1 Diabetes: Comparing Black-Box Approaches to a Physiological White-Box One</a:t>
            </a:r>
            <a:r>
              <a:rPr lang="en-IN" dirty="0">
                <a:solidFill>
                  <a:schemeClr val="accent6"/>
                </a:solidFill>
                <a:latin typeface="Times New Roman" panose="02020603050405020304" pitchFamily="18" charset="0"/>
                <a:cs typeface="Times New Roman" panose="02020603050405020304" pitchFamily="18" charset="0"/>
              </a:rPr>
              <a:t>”, IEEE TRANSACTIONS ON BIOMEDICAL ENGINEERING, VOL. 70, NO. 11, NOVEMBER 2023</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566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C73BBB67-7774-2929-C583-F05916149DCB}"/>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3ADE49C8-E796-39D0-6F99-62F878CBA2CC}"/>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3EF6D525-418C-73CE-E76E-4866DB92ABDC}"/>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3E28D6D1-EA54-A44A-FD40-21D40E008729}"/>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6411D824-AC6F-084E-EE6D-143BED4C5BC6}"/>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60</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30357482-59FB-38C9-D3F5-FE0E120A25FC}"/>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536738CC-480F-164A-9C3F-B7EF6F9E8666}"/>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A56B38D8-C8E7-DC0E-9252-D1B8385FC134}"/>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43026B02-B564-0485-31D6-1247FC717A89}"/>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38E3F4B7-02EE-C899-71F0-7082B4AA8988}"/>
              </a:ext>
            </a:extLst>
          </p:cNvPr>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51B21D7D-3C71-BAE4-1A10-6F156052C38E}"/>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12701E6D-C8C7-DD21-D538-319EE2168DF7}"/>
              </a:ext>
            </a:extLst>
          </p:cNvPr>
          <p:cNvSpPr txBox="1">
            <a:spLocks noChangeArrowheads="1"/>
          </p:cNvSpPr>
          <p:nvPr/>
        </p:nvSpPr>
        <p:spPr>
          <a:xfrm>
            <a:off x="-1" y="129345"/>
            <a:ext cx="9113839" cy="638734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2000" b="1" dirty="0"/>
          </a:p>
          <a:p>
            <a:pPr marL="457200" lvl="1" indent="0">
              <a:buNone/>
            </a:pPr>
            <a:r>
              <a:rPr lang="en-US" sz="2000" b="1" dirty="0"/>
              <a:t>Fuzzy Rule-Based System</a:t>
            </a:r>
          </a:p>
          <a:p>
            <a:pPr marL="457200" lvl="1" indent="0">
              <a:buNone/>
            </a:pPr>
            <a:r>
              <a:rPr lang="en-IN" sz="1200" b="1" dirty="0"/>
              <a:t>		</a:t>
            </a:r>
            <a:r>
              <a:rPr lang="en-IN" sz="2000" dirty="0"/>
              <a:t>1. </a:t>
            </a:r>
            <a:r>
              <a:rPr lang="en-US" sz="2000" dirty="0"/>
              <a:t>Applies 20 rules based on glucose &amp; weight . </a:t>
            </a:r>
          </a:p>
          <a:p>
            <a:pPr marL="457200" lvl="1" indent="0">
              <a:buNone/>
            </a:pPr>
            <a:r>
              <a:rPr lang="en-US" sz="2000" dirty="0"/>
              <a:t>		2. Some of the rules are </a:t>
            </a:r>
          </a:p>
          <a:p>
            <a:pPr marL="457200" lvl="1" indent="0">
              <a:buNone/>
            </a:pPr>
            <a:r>
              <a:rPr lang="en-US" sz="2000" dirty="0"/>
              <a:t>		        1. If (Glucose = Very Low) AND (Weight = Normal) → Diabetes = No</a:t>
            </a:r>
          </a:p>
          <a:p>
            <a:pPr marL="457200" lvl="1" indent="0">
              <a:buNone/>
            </a:pPr>
            <a:r>
              <a:rPr lang="en-US" sz="2000" dirty="0"/>
              <a:t>		        2. If (Glucose = High) AND (Weight = Overweight) → Diabetes = Yes</a:t>
            </a:r>
          </a:p>
          <a:p>
            <a:pPr marL="457200" lvl="1" indent="0">
              <a:buNone/>
            </a:pPr>
            <a:r>
              <a:rPr lang="en-US" sz="2000" dirty="0"/>
              <a:t>		        3. If (Glucose = Very High) AND (Weight = Obese) → Diabetes = Yes (High Severity)</a:t>
            </a:r>
          </a:p>
          <a:p>
            <a:pPr marL="457200" lvl="1" indent="0">
              <a:buNone/>
            </a:pPr>
            <a:endParaRPr lang="en-US" sz="2000" b="1" dirty="0"/>
          </a:p>
          <a:p>
            <a:pPr marL="457200" lvl="1" indent="0">
              <a:buNone/>
            </a:pPr>
            <a:r>
              <a:rPr lang="en-US" sz="2000" b="1" dirty="0"/>
              <a:t>Severity Classification Criteria</a:t>
            </a:r>
          </a:p>
          <a:p>
            <a:pPr marL="457200" lvl="1" indent="0">
              <a:buNone/>
            </a:pPr>
            <a:r>
              <a:rPr lang="en-US" sz="2000" b="1" dirty="0"/>
              <a:t>		</a:t>
            </a:r>
            <a:r>
              <a:rPr lang="en-US" sz="2000" dirty="0"/>
              <a:t>1. Confidence &gt; 0.9 → Very High Severity	</a:t>
            </a:r>
          </a:p>
        </p:txBody>
      </p:sp>
    </p:spTree>
    <p:extLst>
      <p:ext uri="{BB962C8B-B14F-4D97-AF65-F5344CB8AC3E}">
        <p14:creationId xmlns:p14="http://schemas.microsoft.com/office/powerpoint/2010/main" val="17631989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2CEB72B3-7BEC-98B0-0E49-BF8A1C0E1802}"/>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18F917D6-CCC6-3B83-152B-245F0C0F781E}"/>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8FFE046E-558F-E9CC-A9B5-F5EEA4FBE566}"/>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8248D378-6876-0BD2-122B-FE44CD5E8A40}"/>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44EE23A7-2A8D-E66C-F7DE-0F63BC77B942}"/>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61</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FDF8A97B-8C1D-7EAB-2ABC-9B54D17CBEEE}"/>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E8C7AE70-EC56-B46A-EBB0-3969DA01211E}"/>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30FCFC86-A520-0C4F-6DE1-3D51622ADDEF}"/>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DDC0F4D6-97B4-DC99-FFAB-30F34F750374}"/>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70FFECA7-5152-CC87-E676-DA3D5166AECE}"/>
              </a:ext>
            </a:extLst>
          </p:cNvPr>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CFD5A9F3-5369-41B1-A3ED-AEC46F4D279F}"/>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F9159393-C9ED-3D56-49EA-0D9FEB6A5D23}"/>
              </a:ext>
            </a:extLst>
          </p:cNvPr>
          <p:cNvSpPr txBox="1">
            <a:spLocks noChangeArrowheads="1"/>
          </p:cNvSpPr>
          <p:nvPr/>
        </p:nvSpPr>
        <p:spPr>
          <a:xfrm>
            <a:off x="390104" y="573436"/>
            <a:ext cx="9155112" cy="58480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2000" b="1" dirty="0"/>
          </a:p>
          <a:p>
            <a:pPr marL="457200" lvl="1" indent="0">
              <a:buNone/>
            </a:pPr>
            <a:r>
              <a:rPr lang="en-US" sz="2000" b="1" dirty="0"/>
              <a:t>Severity Classification Criteria</a:t>
            </a:r>
          </a:p>
          <a:p>
            <a:pPr marL="457200" lvl="1" indent="0">
              <a:buNone/>
            </a:pPr>
            <a:r>
              <a:rPr lang="en-US" sz="2000" b="1" dirty="0"/>
              <a:t>		</a:t>
            </a:r>
            <a:r>
              <a:rPr lang="en-US" sz="2000" dirty="0"/>
              <a:t>2.</a:t>
            </a:r>
            <a:r>
              <a:rPr lang="en-US" sz="2000" b="1" dirty="0"/>
              <a:t> </a:t>
            </a:r>
            <a:r>
              <a:rPr lang="en-US" sz="2000" dirty="0"/>
              <a:t>Confidence &gt; 0.7 → High Severity</a:t>
            </a:r>
          </a:p>
          <a:p>
            <a:pPr marL="457200" lvl="1" indent="0">
              <a:buNone/>
            </a:pPr>
            <a:r>
              <a:rPr lang="en-US" sz="2000" dirty="0"/>
              <a:t>		3. Confidence &gt; 0.5 → Medium Severity</a:t>
            </a:r>
          </a:p>
          <a:p>
            <a:pPr marL="457200" lvl="1" indent="0">
              <a:buNone/>
            </a:pPr>
            <a:r>
              <a:rPr lang="en-US" sz="2000" dirty="0"/>
              <a:t>		4. Confidence &gt; 0.3 → Low Severity</a:t>
            </a:r>
          </a:p>
          <a:p>
            <a:pPr marL="457200" lvl="1" indent="0">
              <a:buNone/>
            </a:pPr>
            <a:r>
              <a:rPr lang="en-US" sz="2000" dirty="0"/>
              <a:t>		5. Confidence ≤ 0.3 → Very Low Severity</a:t>
            </a:r>
          </a:p>
          <a:p>
            <a:pPr marL="457200" lvl="1" indent="0">
              <a:buNone/>
            </a:pPr>
            <a:endParaRPr lang="en-US" sz="2000" dirty="0"/>
          </a:p>
          <a:p>
            <a:pPr marL="457200" lvl="1" indent="0">
              <a:buNone/>
            </a:pPr>
            <a:r>
              <a:rPr lang="en-US" sz="2000" dirty="0"/>
              <a:t>        These are Calculated using the fuzzy output (confidence value).</a:t>
            </a:r>
          </a:p>
        </p:txBody>
      </p:sp>
    </p:spTree>
    <p:extLst>
      <p:ext uri="{BB962C8B-B14F-4D97-AF65-F5344CB8AC3E}">
        <p14:creationId xmlns:p14="http://schemas.microsoft.com/office/powerpoint/2010/main" val="34817739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62</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Evaluation Metrices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ontent Placeholder 4">
                <a:extLst>
                  <a:ext uri="{FF2B5EF4-FFF2-40B4-BE49-F238E27FC236}">
                    <a16:creationId xmlns:a16="http://schemas.microsoft.com/office/drawing/2014/main" id="{E0D5B6DE-E43B-D2B9-A24D-9633CAF64C69}"/>
                  </a:ext>
                </a:extLst>
              </p:cNvPr>
              <p:cNvSpPr txBox="1">
                <a:spLocks noChangeArrowheads="1"/>
              </p:cNvSpPr>
              <p:nvPr/>
            </p:nvSpPr>
            <p:spPr>
              <a:xfrm>
                <a:off x="511240" y="770086"/>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r>
                  <a:rPr lang="en-US" sz="2000" dirty="0"/>
                  <a:t>The models will be evaluated using several key metrics:</a:t>
                </a:r>
              </a:p>
              <a:p>
                <a:r>
                  <a:rPr lang="en-US" sz="1800" b="1" dirty="0"/>
                  <a:t>    Root Mean Square Error (RMSE)</a:t>
                </a:r>
                <a:r>
                  <a:rPr lang="en-US" sz="1800" dirty="0"/>
                  <a:t>:</a:t>
                </a:r>
              </a:p>
              <a:p>
                <a:pPr marL="1257300" lvl="1">
                  <a:buFont typeface="Arial" panose="020B0604020202020204" pitchFamily="34" charset="0"/>
                  <a:buChar char="•"/>
                </a:pPr>
                <a:r>
                  <a:rPr lang="en-US" sz="1800" dirty="0"/>
                  <a:t>RMSE is a standard metric used to measure the accuracy of predictions in time-series models, such as glucose prediction models.</a:t>
                </a:r>
              </a:p>
              <a:p>
                <a:pPr marL="1257300" lvl="1">
                  <a:buFont typeface="Arial" panose="020B0604020202020204" pitchFamily="34" charset="0"/>
                  <a:buChar char="•"/>
                </a:pPr>
                <a:r>
                  <a:rPr lang="en-US" sz="1800" dirty="0"/>
                  <a:t>Calculates the square root of the average of the squared differences between actual and predicted values. </a:t>
                </a:r>
              </a:p>
              <a:p>
                <a:pPr marL="1257300" lvl="1">
                  <a:buFont typeface="Arial" panose="020B0604020202020204" pitchFamily="34" charset="0"/>
                  <a:buChar char="•"/>
                </a:pPr>
                <a:r>
                  <a:rPr lang="en-US" sz="1800" dirty="0"/>
                  <a:t>RMSE penalizes large errors more than smaller ones, which makes it sensitive to large deviations.</a:t>
                </a:r>
              </a:p>
              <a:p>
                <a:pPr marL="1257300" lvl="1">
                  <a:buFont typeface="Arial" panose="020B0604020202020204" pitchFamily="34" charset="0"/>
                  <a:buChar char="•"/>
                </a:pPr>
                <a:r>
                  <a:rPr lang="en-US" sz="1800" dirty="0"/>
                  <a:t>A lower RMSE indicates a more accurate prediction, while a higher RMSE indicates poor performance.</a:t>
                </a:r>
              </a:p>
              <a:p>
                <a:pPr marL="457200" indent="-342900">
                  <a:buFont typeface="Arial" panose="020B0604020202020204" pitchFamily="34" charset="0"/>
                  <a:buChar char="•"/>
                </a:pPr>
                <a14:m>
                  <m:oMath xmlns:m="http://schemas.openxmlformats.org/officeDocument/2006/math">
                    <m:r>
                      <a:rPr lang="en-US" altLang="en-US" sz="2000" b="0" i="1">
                        <a:latin typeface="Cambria Math" panose="02040503050406030204" pitchFamily="18" charset="0"/>
                      </a:rPr>
                      <m:t>𝑅𝑀𝑆𝐸</m:t>
                    </m:r>
                    <m:r>
                      <a:rPr lang="en-US" altLang="en-US" sz="2000" b="0" i="1">
                        <a:latin typeface="Cambria Math" panose="02040503050406030204" pitchFamily="18" charset="0"/>
                      </a:rPr>
                      <m:t>=</m:t>
                    </m:r>
                    <m:rad>
                      <m:radPr>
                        <m:degHide m:val="on"/>
                        <m:ctrlPr>
                          <a:rPr lang="en-US" altLang="en-US" sz="2000" b="0" i="1" smtClean="0">
                            <a:latin typeface="Cambria Math" panose="02040503050406030204" pitchFamily="18" charset="0"/>
                          </a:rPr>
                        </m:ctrlPr>
                      </m:radPr>
                      <m:deg/>
                      <m:e>
                        <m:f>
                          <m:fPr>
                            <m:ctrlPr>
                              <a:rPr lang="en-US" altLang="en-US" sz="2000" i="1">
                                <a:latin typeface="Cambria Math" panose="02040503050406030204" pitchFamily="18" charset="0"/>
                                <a:ea typeface="Cambria Math" panose="02040503050406030204" pitchFamily="18" charset="0"/>
                              </a:rPr>
                            </m:ctrlPr>
                          </m:fPr>
                          <m:num>
                            <m:r>
                              <a:rPr lang="en-US" altLang="en-US" sz="2000" i="1">
                                <a:latin typeface="Cambria Math" panose="02040503050406030204" pitchFamily="18" charset="0"/>
                                <a:ea typeface="Cambria Math" panose="02040503050406030204" pitchFamily="18" charset="0"/>
                              </a:rPr>
                              <m:t>1</m:t>
                            </m:r>
                          </m:num>
                          <m:den>
                            <m:r>
                              <a:rPr lang="en-US" altLang="en-US" sz="2000" i="1">
                                <a:latin typeface="Cambria Math" panose="02040503050406030204" pitchFamily="18" charset="0"/>
                                <a:ea typeface="Cambria Math" panose="02040503050406030204" pitchFamily="18" charset="0"/>
                              </a:rPr>
                              <m:t>𝑛</m:t>
                            </m:r>
                          </m:den>
                        </m:f>
                        <m:nary>
                          <m:naryPr>
                            <m:chr m:val="∑"/>
                            <m:ctrlPr>
                              <a:rPr lang="en-US" altLang="en-US" sz="2000" i="1">
                                <a:latin typeface="Cambria Math" panose="02040503050406030204" pitchFamily="18" charset="0"/>
                                <a:ea typeface="Cambria Math" panose="02040503050406030204" pitchFamily="18" charset="0"/>
                              </a:rPr>
                            </m:ctrlPr>
                          </m:naryPr>
                          <m:sub>
                            <m:r>
                              <m:rPr>
                                <m:brk m:alnAt="23"/>
                              </m:rPr>
                              <a:rPr lang="en-US" altLang="en-US" sz="2000" i="1">
                                <a:latin typeface="Cambria Math" panose="02040503050406030204" pitchFamily="18" charset="0"/>
                                <a:ea typeface="Cambria Math" panose="02040503050406030204" pitchFamily="18" charset="0"/>
                              </a:rPr>
                              <m:t>𝑖</m:t>
                            </m:r>
                            <m:r>
                              <a:rPr lang="en-US" altLang="en-US" sz="2000" i="1">
                                <a:latin typeface="Cambria Math" panose="02040503050406030204" pitchFamily="18" charset="0"/>
                                <a:ea typeface="Cambria Math" panose="02040503050406030204" pitchFamily="18" charset="0"/>
                              </a:rPr>
                              <m:t>=1</m:t>
                            </m:r>
                          </m:sub>
                          <m:sup>
                            <m:r>
                              <a:rPr lang="en-US" altLang="en-US" sz="2000" i="1">
                                <a:latin typeface="Cambria Math" panose="02040503050406030204" pitchFamily="18" charset="0"/>
                                <a:ea typeface="Cambria Math" panose="02040503050406030204" pitchFamily="18" charset="0"/>
                              </a:rPr>
                              <m:t>𝑛</m:t>
                            </m:r>
                          </m:sup>
                          <m:e>
                            <m:sSup>
                              <m:sSupPr>
                                <m:ctrlPr>
                                  <a:rPr lang="nn-NO" sz="2000" i="1">
                                    <a:latin typeface="Cambria Math" panose="02040503050406030204" pitchFamily="18" charset="0"/>
                                  </a:rPr>
                                </m:ctrlPr>
                              </m:sSupPr>
                              <m:e>
                                <m:r>
                                  <m:rPr>
                                    <m:nor/>
                                  </m:rPr>
                                  <a:rPr lang="en-US" sz="2000"/>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r>
                                      <a:rPr lang="en-US" sz="2000" i="1">
                                        <a:latin typeface="Cambria Math" panose="02040503050406030204" pitchFamily="18" charset="0"/>
                                      </a:rPr>
                                      <m:t>  </m:t>
                                    </m:r>
                                  </m:sub>
                                </m:sSub>
                                <m:r>
                                  <a:rPr lang="en-US" sz="2000" i="1">
                                    <a:latin typeface="Cambria Math" panose="02040503050406030204" pitchFamily="18" charset="0"/>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r>
                                          <a:rPr lang="en-US" sz="2000" i="1">
                                            <a:latin typeface="Cambria Math" panose="02040503050406030204" pitchFamily="18" charset="0"/>
                                          </a:rPr>
                                          <m:t>  </m:t>
                                        </m:r>
                                      </m:sub>
                                    </m:sSub>
                                  </m:e>
                                </m:acc>
                                <m:r>
                                  <a:rPr lang="en-US" sz="2000" i="1">
                                    <a:latin typeface="Cambria Math" panose="02040503050406030204" pitchFamily="18" charset="0"/>
                                  </a:rPr>
                                  <m:t>)</m:t>
                                </m:r>
                              </m:e>
                              <m:sup>
                                <m:r>
                                  <a:rPr lang="en-US" sz="2000" i="1">
                                    <a:latin typeface="Cambria Math" panose="02040503050406030204" pitchFamily="18" charset="0"/>
                                  </a:rPr>
                                  <m:t>2</m:t>
                                </m:r>
                              </m:sup>
                            </m:sSup>
                          </m:e>
                        </m:nary>
                      </m:e>
                    </m:rad>
                  </m:oMath>
                </a14:m>
                <a:r>
                  <a:rPr lang="en-US" altLang="en-US" sz="2000" dirty="0"/>
                  <a:t> </a:t>
                </a:r>
                <a:endParaRPr lang="en-US" altLang="en-US" sz="1600" dirty="0"/>
              </a:p>
              <a:p>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r>
                          <a:rPr lang="en-US" sz="1800" i="1">
                            <a:latin typeface="Cambria Math" panose="02040503050406030204" pitchFamily="18" charset="0"/>
                          </a:rPr>
                          <m:t>  </m:t>
                        </m:r>
                      </m:sub>
                    </m:sSub>
                    <m:r>
                      <a:rPr lang="en-US" sz="1800" i="1">
                        <a:latin typeface="Cambria Math" panose="02040503050406030204" pitchFamily="18" charset="0"/>
                      </a:rPr>
                      <m:t> </m:t>
                    </m:r>
                  </m:oMath>
                </a14:m>
                <a:r>
                  <a:rPr lang="en-US" sz="1800" dirty="0"/>
                  <a:t>-True glucose value at time.</a:t>
                </a:r>
              </a:p>
              <a:p>
                <a14:m>
                  <m:oMath xmlns:m="http://schemas.openxmlformats.org/officeDocument/2006/math">
                    <m:acc>
                      <m:accPr>
                        <m:chr m:val="̂"/>
                        <m:ctrlPr>
                          <a:rPr lang="en-US" sz="1800" i="1">
                            <a:latin typeface="Cambria Math" panose="02040503050406030204" pitchFamily="18" charset="0"/>
                          </a:rPr>
                        </m:ctrlPr>
                      </m:accPr>
                      <m:e>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r>
                              <a:rPr lang="en-US" sz="1800" i="1">
                                <a:latin typeface="Cambria Math" panose="02040503050406030204" pitchFamily="18" charset="0"/>
                              </a:rPr>
                              <m:t>  </m:t>
                            </m:r>
                          </m:sub>
                        </m:sSub>
                      </m:e>
                    </m:acc>
                  </m:oMath>
                </a14:m>
                <a:r>
                  <a:rPr lang="en-US" sz="1800" dirty="0"/>
                  <a:t>- Predicted glucose value at time.</a:t>
                </a:r>
              </a:p>
              <a:p>
                <a:r>
                  <a:rPr lang="en-US" sz="1800" dirty="0"/>
                  <a:t>n - Total number of data points.</a:t>
                </a:r>
                <a:endParaRPr lang="en-US" altLang="en-US" sz="1800" dirty="0"/>
              </a:p>
            </p:txBody>
          </p:sp>
        </mc:Choice>
        <mc:Fallback xmlns="">
          <p:sp>
            <p:nvSpPr>
              <p:cNvPr id="4" name="Content Placeholder 4">
                <a:extLst>
                  <a:ext uri="{FF2B5EF4-FFF2-40B4-BE49-F238E27FC236}">
                    <a16:creationId xmlns:a16="http://schemas.microsoft.com/office/drawing/2014/main" id="{E0D5B6DE-E43B-D2B9-A24D-9633CAF64C69}"/>
                  </a:ext>
                </a:extLst>
              </p:cNvPr>
              <p:cNvSpPr txBox="1">
                <a:spLocks noRot="1" noChangeAspect="1" noMove="1" noResize="1" noEditPoints="1" noAdjustHandles="1" noChangeArrowheads="1" noChangeShapeType="1" noTextEdit="1"/>
              </p:cNvSpPr>
              <p:nvPr/>
            </p:nvSpPr>
            <p:spPr>
              <a:xfrm>
                <a:off x="511240" y="770086"/>
                <a:ext cx="8121445" cy="4981915"/>
              </a:xfrm>
              <a:prstGeom prst="rect">
                <a:avLst/>
              </a:prstGeom>
              <a:blipFill>
                <a:blip r:embed="rId5"/>
                <a:stretch>
                  <a:fillRect b="-17848"/>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26425667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95835BA6-CB04-F8BC-3257-65BAB6138DDD}"/>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3D8B0853-F981-FCEA-DF17-BAFA24363886}"/>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DA58380B-709C-6DC4-7035-5D4FECB2FEA4}"/>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C1D6C1AC-8DDF-0659-0ABD-B6D2A0205E19}"/>
              </a:ext>
            </a:extLst>
          </p:cNvPr>
          <p:cNvPicPr preferRelativeResize="0"/>
          <p:nvPr/>
        </p:nvPicPr>
        <p:blipFill rotWithShape="1">
          <a:blip r:embed="rId3">
            <a:alphaModFix/>
          </a:blip>
          <a:srcRect/>
          <a:stretch/>
        </p:blipFill>
        <p:spPr>
          <a:xfrm>
            <a:off x="-9331" y="0"/>
            <a:ext cx="9144000" cy="609600"/>
          </a:xfrm>
          <a:prstGeom prst="rect">
            <a:avLst/>
          </a:prstGeom>
          <a:noFill/>
          <a:ln>
            <a:noFill/>
          </a:ln>
        </p:spPr>
      </p:pic>
      <p:sp>
        <p:nvSpPr>
          <p:cNvPr id="137" name="Google Shape;137;p2">
            <a:extLst>
              <a:ext uri="{FF2B5EF4-FFF2-40B4-BE49-F238E27FC236}">
                <a16:creationId xmlns:a16="http://schemas.microsoft.com/office/drawing/2014/main" id="{F6BF7767-0294-1089-807F-2C64F0B84CA6}"/>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63</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87591C9C-E3D9-D240-385B-3DCF92246D32}"/>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E963B1CB-A09B-3C2D-EE7A-20395164BCAA}"/>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C844D2CF-A829-B168-12D1-6AD25C00FF44}"/>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275E6EDA-BD6D-49B4-58BE-E61F94F6A6B4}"/>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31A8CF68-21F8-D71F-2752-75F4D8A6FDDE}"/>
              </a:ext>
            </a:extLst>
          </p:cNvPr>
          <p:cNvSpPr txBox="1"/>
          <p:nvPr/>
        </p:nvSpPr>
        <p:spPr>
          <a:xfrm>
            <a:off x="1784996" y="536923"/>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Evaluation Metrices</a:t>
            </a:r>
          </a:p>
        </p:txBody>
      </p:sp>
      <p:sp>
        <p:nvSpPr>
          <p:cNvPr id="3" name="Content Placeholder 4">
            <a:extLst>
              <a:ext uri="{FF2B5EF4-FFF2-40B4-BE49-F238E27FC236}">
                <a16:creationId xmlns:a16="http://schemas.microsoft.com/office/drawing/2014/main" id="{BC55977B-DC9D-44BA-FE76-43A7AE916DC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ontent Placeholder 4">
                <a:extLst>
                  <a:ext uri="{FF2B5EF4-FFF2-40B4-BE49-F238E27FC236}">
                    <a16:creationId xmlns:a16="http://schemas.microsoft.com/office/drawing/2014/main" id="{D7CF59D8-4843-FC2A-3B86-FEB3717D4609}"/>
                  </a:ext>
                </a:extLst>
              </p:cNvPr>
              <p:cNvSpPr txBox="1">
                <a:spLocks noChangeArrowheads="1"/>
              </p:cNvSpPr>
              <p:nvPr/>
            </p:nvSpPr>
            <p:spPr>
              <a:xfrm>
                <a:off x="622505" y="883834"/>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endParaRPr lang="en-US" sz="2000" dirty="0"/>
              </a:p>
              <a:p>
                <a:r>
                  <a:rPr lang="en-US" sz="1800" b="1" dirty="0"/>
                  <a:t> Mean Squared Error (MSE)</a:t>
                </a:r>
                <a:r>
                  <a:rPr lang="en-US" sz="1800" dirty="0"/>
                  <a:t>:</a:t>
                </a:r>
              </a:p>
              <a:p>
                <a:pPr marL="1257300" lvl="1">
                  <a:buFont typeface="Arial" panose="020B0604020202020204" pitchFamily="34" charset="0"/>
                  <a:buChar char="•"/>
                </a:pPr>
                <a:r>
                  <a:rPr lang="en-US" sz="1800" dirty="0"/>
                  <a:t>MSE measures the average squared difference between actual and predicted values. </a:t>
                </a:r>
              </a:p>
              <a:p>
                <a:pPr marL="1257300" lvl="1">
                  <a:buFont typeface="Arial" panose="020B0604020202020204" pitchFamily="34" charset="0"/>
                  <a:buChar char="•"/>
                </a:pPr>
                <a:r>
                  <a:rPr lang="en-US" sz="1800" dirty="0"/>
                  <a:t>It penalizes larger errors more due to squaring.</a:t>
                </a:r>
              </a:p>
              <a:p>
                <a:r>
                  <a:rPr lang="en-US" sz="1800" dirty="0"/>
                  <a:t>                              MSE = </a:t>
                </a:r>
                <a14:m>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𝑛</m:t>
                        </m:r>
                      </m:den>
                    </m:f>
                    <m:nary>
                      <m:naryPr>
                        <m:chr m:val="∑"/>
                        <m:limLoc m:val="subSup"/>
                        <m:ctrlPr>
                          <a:rPr lang="en-US" sz="1800" i="1" smtClean="0">
                            <a:latin typeface="Cambria Math" panose="02040503050406030204" pitchFamily="18" charset="0"/>
                          </a:rPr>
                        </m:ctrlPr>
                      </m:naryPr>
                      <m:sub>
                        <m:r>
                          <m:rPr>
                            <m:brk m:alnAt="25"/>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𝑛</m:t>
                        </m:r>
                      </m:sup>
                      <m:e>
                        <m:sSup>
                          <m:sSupPr>
                            <m:ctrlPr>
                              <a:rPr lang="nn-NO" sz="1800" i="1" smtClean="0">
                                <a:latin typeface="Cambria Math" panose="02040503050406030204" pitchFamily="18" charset="0"/>
                              </a:rPr>
                            </m:ctrlPr>
                          </m:sSupPr>
                          <m:e>
                            <m:r>
                              <m:rPr>
                                <m:nor/>
                              </m:rPr>
                              <a:rPr lang="en-US" sz="1800"/>
                              <m:t>(</m:t>
                            </m:r>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r>
                                  <a:rPr lang="en-US" sz="1800" i="1">
                                    <a:latin typeface="Cambria Math" panose="02040503050406030204" pitchFamily="18" charset="0"/>
                                  </a:rPr>
                                  <m:t>  </m:t>
                                </m:r>
                              </m:sub>
                            </m:sSub>
                            <m:r>
                              <a:rPr lang="en-US" sz="1800" i="1">
                                <a:latin typeface="Cambria Math" panose="02040503050406030204" pitchFamily="18" charset="0"/>
                              </a:rPr>
                              <m:t>−</m:t>
                            </m:r>
                            <m:r>
                              <a:rPr lang="en-US" sz="1800" b="0" i="1" smtClean="0">
                                <a:latin typeface="Cambria Math" panose="02040503050406030204" pitchFamily="18" charset="0"/>
                              </a:rPr>
                              <m:t> </m:t>
                            </m:r>
                            <m:acc>
                              <m:accPr>
                                <m:chr m:val="̂"/>
                                <m:ctrlPr>
                                  <a:rPr lang="en-US" sz="1800" b="0" i="1" smtClean="0">
                                    <a:latin typeface="Cambria Math" panose="02040503050406030204" pitchFamily="18" charset="0"/>
                                  </a:rPr>
                                </m:ctrlPr>
                              </m:accPr>
                              <m:e>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r>
                                      <a:rPr lang="en-US" sz="1800" i="1">
                                        <a:latin typeface="Cambria Math" panose="02040503050406030204" pitchFamily="18" charset="0"/>
                                      </a:rPr>
                                      <m:t>  </m:t>
                                    </m:r>
                                  </m:sub>
                                </m:sSub>
                              </m:e>
                            </m:acc>
                            <m:r>
                              <a:rPr lang="en-US" sz="1800" i="1">
                                <a:latin typeface="Cambria Math" panose="02040503050406030204" pitchFamily="18" charset="0"/>
                              </a:rPr>
                              <m:t>)</m:t>
                            </m:r>
                          </m:e>
                          <m:sup>
                            <m:r>
                              <a:rPr lang="en-US" sz="1800" i="1">
                                <a:latin typeface="Cambria Math" panose="02040503050406030204" pitchFamily="18" charset="0"/>
                              </a:rPr>
                              <m:t>2</m:t>
                            </m:r>
                          </m:sup>
                        </m:sSup>
                      </m:e>
                    </m:nary>
                  </m:oMath>
                </a14:m>
                <a:endParaRPr lang="en-US" altLang="en-US" sz="1800" dirty="0"/>
              </a:p>
              <a:p>
                <a:r>
                  <a:rPr lang="en-US" altLang="en-US" sz="1800" dirty="0"/>
                  <a:t>           where , </a:t>
                </a:r>
              </a:p>
              <a:p>
                <a:r>
                  <a:rPr lang="en-US" altLang="en-US" sz="1800" dirty="0"/>
                  <a:t>		</a:t>
                </a:r>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r>
                          <a:rPr lang="en-US" sz="1800" i="1">
                            <a:latin typeface="Cambria Math" panose="02040503050406030204" pitchFamily="18" charset="0"/>
                          </a:rPr>
                          <m:t>  </m:t>
                        </m:r>
                      </m:sub>
                    </m:sSub>
                  </m:oMath>
                </a14:m>
                <a:r>
                  <a:rPr lang="en-US" altLang="en-US" sz="1800" dirty="0"/>
                  <a:t>= actual values</a:t>
                </a:r>
              </a:p>
              <a:p>
                <a:r>
                  <a:rPr lang="en-US" altLang="en-US" sz="1800" dirty="0"/>
                  <a:t>		</a:t>
                </a:r>
                <a:r>
                  <a:rPr lang="en-US" sz="1800" dirty="0"/>
                  <a:t> </a:t>
                </a:r>
                <a14:m>
                  <m:oMath xmlns:m="http://schemas.openxmlformats.org/officeDocument/2006/math">
                    <m:acc>
                      <m:accPr>
                        <m:chr m:val="̂"/>
                        <m:ctrlPr>
                          <a:rPr lang="en-US" sz="1800" i="1">
                            <a:latin typeface="Cambria Math" panose="02040503050406030204" pitchFamily="18" charset="0"/>
                          </a:rPr>
                        </m:ctrlPr>
                      </m:accPr>
                      <m:e>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r>
                              <a:rPr lang="en-US" sz="1800" i="1">
                                <a:latin typeface="Cambria Math" panose="02040503050406030204" pitchFamily="18" charset="0"/>
                              </a:rPr>
                              <m:t>  </m:t>
                            </m:r>
                          </m:sub>
                        </m:sSub>
                      </m:e>
                    </m:acc>
                  </m:oMath>
                </a14:m>
                <a:r>
                  <a:rPr lang="en-US" altLang="en-US" sz="1800" dirty="0"/>
                  <a:t> = predicted values</a:t>
                </a:r>
              </a:p>
              <a:p>
                <a:r>
                  <a:rPr lang="en-US" altLang="en-US" sz="1800" dirty="0"/>
                  <a:t>		  n  = number of observations</a:t>
                </a:r>
              </a:p>
              <a:p>
                <a:r>
                  <a:rPr lang="en-US" altLang="en-US" sz="1800" dirty="0"/>
                  <a:t>                    </a:t>
                </a:r>
              </a:p>
            </p:txBody>
          </p:sp>
        </mc:Choice>
        <mc:Fallback xmlns="">
          <p:sp>
            <p:nvSpPr>
              <p:cNvPr id="4" name="Content Placeholder 4">
                <a:extLst>
                  <a:ext uri="{FF2B5EF4-FFF2-40B4-BE49-F238E27FC236}">
                    <a16:creationId xmlns:a16="http://schemas.microsoft.com/office/drawing/2014/main" id="{D7CF59D8-4843-FC2A-3B86-FEB3717D4609}"/>
                  </a:ext>
                </a:extLst>
              </p:cNvPr>
              <p:cNvSpPr txBox="1">
                <a:spLocks noRot="1" noChangeAspect="1" noMove="1" noResize="1" noEditPoints="1" noAdjustHandles="1" noChangeArrowheads="1" noChangeShapeType="1" noTextEdit="1"/>
              </p:cNvSpPr>
              <p:nvPr/>
            </p:nvSpPr>
            <p:spPr>
              <a:xfrm>
                <a:off x="622505" y="883834"/>
                <a:ext cx="8121445" cy="4981915"/>
              </a:xfrm>
              <a:prstGeom prst="rect">
                <a:avLst/>
              </a:prstGeom>
              <a:blipFill>
                <a:blip r:embed="rId5"/>
                <a:stretch>
                  <a:fillRect/>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37539015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B7778E8A-9953-C2AE-E6CA-F5DB6E303664}"/>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9F808308-3BCE-FC74-0B2E-BFF5E96EC52D}"/>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FC1090BA-EFD3-EACA-011F-80BCCEADB493}"/>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5EA51DD9-4867-CA70-5B63-085BDB4BD1F4}"/>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04E2EFC5-E318-78AD-E5B9-EC59C783BEC6}"/>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64</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3B5FCC5C-7167-F643-5E8D-180142E481C4}"/>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FF8F7076-D9CA-1A2D-7499-EA75D2342E54}"/>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65196B40-D5ED-086E-4F07-FC8FF3ABA5E8}"/>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37BF9DFC-D9A5-DC44-EF37-3851451AD4F1}"/>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BDCC74FE-3EA8-93A9-66B4-7FDDB822D760}"/>
              </a:ext>
            </a:extLst>
          </p:cNvPr>
          <p:cNvSpPr txBox="1"/>
          <p:nvPr/>
        </p:nvSpPr>
        <p:spPr>
          <a:xfrm>
            <a:off x="1794327" y="536923"/>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Evaluation Metrices</a:t>
            </a:r>
          </a:p>
        </p:txBody>
      </p:sp>
      <p:sp>
        <p:nvSpPr>
          <p:cNvPr id="3" name="Content Placeholder 4">
            <a:extLst>
              <a:ext uri="{FF2B5EF4-FFF2-40B4-BE49-F238E27FC236}">
                <a16:creationId xmlns:a16="http://schemas.microsoft.com/office/drawing/2014/main" id="{9AA68B4F-99B8-446B-6199-DDCF077E1201}"/>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ontent Placeholder 4">
                <a:extLst>
                  <a:ext uri="{FF2B5EF4-FFF2-40B4-BE49-F238E27FC236}">
                    <a16:creationId xmlns:a16="http://schemas.microsoft.com/office/drawing/2014/main" id="{BDA7E0A1-4667-46AC-7754-7424531FEA2A}"/>
                  </a:ext>
                </a:extLst>
              </p:cNvPr>
              <p:cNvSpPr txBox="1">
                <a:spLocks noChangeArrowheads="1"/>
              </p:cNvSpPr>
              <p:nvPr/>
            </p:nvSpPr>
            <p:spPr>
              <a:xfrm>
                <a:off x="622505" y="883834"/>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endParaRPr lang="en-US" sz="2000" dirty="0"/>
              </a:p>
              <a:p>
                <a:r>
                  <a:rPr lang="en-US" sz="1800" b="1" dirty="0"/>
                  <a:t> Mean Absolute Error (MAE)</a:t>
                </a:r>
                <a:r>
                  <a:rPr lang="en-US" sz="1800" dirty="0"/>
                  <a:t>:</a:t>
                </a:r>
              </a:p>
              <a:p>
                <a:pPr marL="1257300" lvl="1">
                  <a:buFont typeface="Arial" panose="020B0604020202020204" pitchFamily="34" charset="0"/>
                  <a:buChar char="•"/>
                </a:pPr>
                <a:r>
                  <a:rPr lang="en-US" sz="1800" dirty="0"/>
                  <a:t>MAE calculates the average absolute difference between actual and predicted values.</a:t>
                </a:r>
              </a:p>
              <a:p>
                <a:pPr marL="1257300" lvl="1">
                  <a:buFont typeface="Arial" panose="020B0604020202020204" pitchFamily="34" charset="0"/>
                  <a:buChar char="•"/>
                </a:pPr>
                <a:r>
                  <a:rPr lang="en-US" sz="1800" dirty="0"/>
                  <a:t>It gives equal weight to all errors..</a:t>
                </a:r>
              </a:p>
              <a:p>
                <a:r>
                  <a:rPr lang="en-US" sz="1800" dirty="0"/>
                  <a:t>                              MAE = </a:t>
                </a:r>
                <a14:m>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𝑛</m:t>
                        </m:r>
                      </m:den>
                    </m:f>
                    <m:nary>
                      <m:naryPr>
                        <m:chr m:val="∑"/>
                        <m:limLoc m:val="subSup"/>
                        <m:ctrlPr>
                          <a:rPr lang="en-US" sz="1800" i="1" smtClean="0">
                            <a:latin typeface="Cambria Math" panose="02040503050406030204" pitchFamily="18" charset="0"/>
                          </a:rPr>
                        </m:ctrlPr>
                      </m:naryPr>
                      <m:sub>
                        <m:r>
                          <m:rPr>
                            <m:brk m:alnAt="25"/>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𝑛</m:t>
                        </m:r>
                      </m:sup>
                      <m:e>
                        <m:r>
                          <m:rPr>
                            <m:nor/>
                          </m:rPr>
                          <a:rPr lang="en-US" sz="1800" b="0" i="0"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r>
                              <a:rPr lang="en-US" sz="1800" i="1">
                                <a:latin typeface="Cambria Math" panose="02040503050406030204" pitchFamily="18" charset="0"/>
                              </a:rPr>
                              <m:t>  </m:t>
                            </m:r>
                          </m:sub>
                        </m:sSub>
                        <m:r>
                          <a:rPr lang="en-US" sz="1800" i="1">
                            <a:latin typeface="Cambria Math" panose="02040503050406030204" pitchFamily="18" charset="0"/>
                          </a:rPr>
                          <m:t>−</m:t>
                        </m:r>
                        <m:acc>
                          <m:accPr>
                            <m:chr m:val="̂"/>
                            <m:ctrlPr>
                              <a:rPr lang="en-US" sz="1800" i="1">
                                <a:latin typeface="Cambria Math" panose="02040503050406030204" pitchFamily="18" charset="0"/>
                              </a:rPr>
                            </m:ctrlPr>
                          </m:accPr>
                          <m:e>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r>
                                  <a:rPr lang="en-US" sz="1800" i="1">
                                    <a:latin typeface="Cambria Math" panose="02040503050406030204" pitchFamily="18" charset="0"/>
                                  </a:rPr>
                                  <m:t>  </m:t>
                                </m:r>
                              </m:sub>
                            </m:sSub>
                          </m:e>
                        </m:acc>
                        <m:r>
                          <a:rPr lang="en-US" sz="1800" b="0" i="1" smtClean="0">
                            <a:latin typeface="Cambria Math" panose="02040503050406030204" pitchFamily="18" charset="0"/>
                          </a:rPr>
                          <m:t>|</m:t>
                        </m:r>
                      </m:e>
                    </m:nary>
                  </m:oMath>
                </a14:m>
                <a:endParaRPr lang="en-US" altLang="en-US" sz="1800" dirty="0"/>
              </a:p>
              <a:p>
                <a:r>
                  <a:rPr lang="en-US" altLang="en-US" sz="1800" dirty="0"/>
                  <a:t>           where , </a:t>
                </a:r>
              </a:p>
              <a:p>
                <a:r>
                  <a:rPr lang="en-US" altLang="en-US" sz="1800" dirty="0"/>
                  <a:t>		</a:t>
                </a:r>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r>
                          <a:rPr lang="en-US" sz="1800" i="1">
                            <a:latin typeface="Cambria Math" panose="02040503050406030204" pitchFamily="18" charset="0"/>
                          </a:rPr>
                          <m:t>  </m:t>
                        </m:r>
                      </m:sub>
                    </m:sSub>
                  </m:oMath>
                </a14:m>
                <a:r>
                  <a:rPr lang="en-US" altLang="en-US" sz="1800" dirty="0"/>
                  <a:t>= actual values</a:t>
                </a:r>
              </a:p>
              <a:p>
                <a:r>
                  <a:rPr lang="en-US" altLang="en-US" sz="1800" dirty="0"/>
                  <a:t>		</a:t>
                </a:r>
                <a:r>
                  <a:rPr lang="en-US" sz="1800" dirty="0"/>
                  <a:t> </a:t>
                </a:r>
                <a14:m>
                  <m:oMath xmlns:m="http://schemas.openxmlformats.org/officeDocument/2006/math">
                    <m:acc>
                      <m:accPr>
                        <m:chr m:val="̂"/>
                        <m:ctrlPr>
                          <a:rPr lang="en-US" sz="1800" i="1">
                            <a:latin typeface="Cambria Math" panose="02040503050406030204" pitchFamily="18" charset="0"/>
                          </a:rPr>
                        </m:ctrlPr>
                      </m:accPr>
                      <m:e>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r>
                              <a:rPr lang="en-US" sz="1800" i="1">
                                <a:latin typeface="Cambria Math" panose="02040503050406030204" pitchFamily="18" charset="0"/>
                              </a:rPr>
                              <m:t>  </m:t>
                            </m:r>
                          </m:sub>
                        </m:sSub>
                      </m:e>
                    </m:acc>
                  </m:oMath>
                </a14:m>
                <a:r>
                  <a:rPr lang="en-US" altLang="en-US" sz="1800" dirty="0"/>
                  <a:t>= predicted values</a:t>
                </a:r>
              </a:p>
              <a:p>
                <a:r>
                  <a:rPr lang="en-US" altLang="en-US" sz="1800" dirty="0"/>
                  <a:t>		 n = number of observations</a:t>
                </a:r>
              </a:p>
              <a:p>
                <a:r>
                  <a:rPr lang="en-US" altLang="en-US" sz="1800" dirty="0"/>
                  <a:t>                    </a:t>
                </a:r>
              </a:p>
            </p:txBody>
          </p:sp>
        </mc:Choice>
        <mc:Fallback xmlns="">
          <p:sp>
            <p:nvSpPr>
              <p:cNvPr id="4" name="Content Placeholder 4">
                <a:extLst>
                  <a:ext uri="{FF2B5EF4-FFF2-40B4-BE49-F238E27FC236}">
                    <a16:creationId xmlns:a16="http://schemas.microsoft.com/office/drawing/2014/main" id="{BDA7E0A1-4667-46AC-7754-7424531FEA2A}"/>
                  </a:ext>
                </a:extLst>
              </p:cNvPr>
              <p:cNvSpPr txBox="1">
                <a:spLocks noRot="1" noChangeAspect="1" noMove="1" noResize="1" noEditPoints="1" noAdjustHandles="1" noChangeArrowheads="1" noChangeShapeType="1" noTextEdit="1"/>
              </p:cNvSpPr>
              <p:nvPr/>
            </p:nvSpPr>
            <p:spPr>
              <a:xfrm>
                <a:off x="622505" y="883834"/>
                <a:ext cx="8121445" cy="4981915"/>
              </a:xfrm>
              <a:prstGeom prst="rect">
                <a:avLst/>
              </a:prstGeom>
              <a:blipFill>
                <a:blip r:embed="rId5"/>
                <a:stretch>
                  <a:fillRect/>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34786020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6048D602-0B35-1930-6AF1-8D86637C4AC7}"/>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B857F2E5-C19E-C77B-F543-B66E8DE346F4}"/>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D8562852-3BAF-6DC0-1E4E-8D78A41F0C33}"/>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6EFEBE9A-EF22-B667-E7E3-F7E3F922CEA8}"/>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D80B196F-E783-85E3-25A2-592F7E0BE253}"/>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65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D361953F-0AE7-2967-F86F-F6A8D56CD7DA}"/>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9577B401-8263-F49F-0A31-22A740CD6EE9}"/>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6F2560B2-A98F-D5D0-599B-45C237EFBC6E}"/>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2F5EE7D5-8972-1EB3-C73E-D8F2D541401A}"/>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C183CCDF-E442-745B-CB0C-641C6660FCF9}"/>
              </a:ext>
            </a:extLst>
          </p:cNvPr>
          <p:cNvSpPr txBox="1"/>
          <p:nvPr/>
        </p:nvSpPr>
        <p:spPr>
          <a:xfrm>
            <a:off x="1794327" y="536923"/>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Evaluation Metrices</a:t>
            </a:r>
          </a:p>
        </p:txBody>
      </p:sp>
      <p:sp>
        <p:nvSpPr>
          <p:cNvPr id="3" name="Content Placeholder 4">
            <a:extLst>
              <a:ext uri="{FF2B5EF4-FFF2-40B4-BE49-F238E27FC236}">
                <a16:creationId xmlns:a16="http://schemas.microsoft.com/office/drawing/2014/main" id="{64D5A0B5-48B3-41A9-EA69-C5ED1B10F274}"/>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ontent Placeholder 4">
                <a:extLst>
                  <a:ext uri="{FF2B5EF4-FFF2-40B4-BE49-F238E27FC236}">
                    <a16:creationId xmlns:a16="http://schemas.microsoft.com/office/drawing/2014/main" id="{55CBF792-BD7F-A3E3-6EA7-955AE2628595}"/>
                  </a:ext>
                </a:extLst>
              </p:cNvPr>
              <p:cNvSpPr txBox="1">
                <a:spLocks noChangeArrowheads="1"/>
              </p:cNvSpPr>
              <p:nvPr/>
            </p:nvSpPr>
            <p:spPr>
              <a:xfrm>
                <a:off x="622505" y="883834"/>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endParaRPr lang="en-US" sz="2000" dirty="0"/>
              </a:p>
              <a:p>
                <a:r>
                  <a:rPr lang="en-US" sz="1800" b="1" dirty="0"/>
                  <a:t>R² Score (Coefficient of Determination)</a:t>
                </a:r>
                <a:r>
                  <a:rPr lang="en-US" sz="1800" dirty="0"/>
                  <a:t>:</a:t>
                </a:r>
              </a:p>
              <a:p>
                <a:pPr marL="1257300" lvl="1">
                  <a:buFont typeface="Arial" panose="020B0604020202020204" pitchFamily="34" charset="0"/>
                  <a:buChar char="•"/>
                </a:pPr>
                <a:r>
                  <a:rPr lang="en-US" sz="1800" dirty="0"/>
                  <a:t>R² score indicates how well the regression model fits the data..</a:t>
                </a:r>
              </a:p>
              <a:p>
                <a:pPr marL="1257300" lvl="1">
                  <a:buFont typeface="Arial" panose="020B0604020202020204" pitchFamily="34" charset="0"/>
                  <a:buChar char="•"/>
                </a:pPr>
                <a:r>
                  <a:rPr lang="en-US" sz="1800" dirty="0"/>
                  <a:t>A value close to 1 means a better fit.                              </a:t>
                </a:r>
              </a:p>
              <a:p>
                <a:pPr lvl="1" indent="0">
                  <a:buNone/>
                </a:pPr>
                <a:r>
                  <a:rPr lang="en-US" sz="1800" dirty="0"/>
                  <a:t>               </a:t>
                </a:r>
              </a:p>
              <a:p>
                <a:pPr lvl="1" indent="0">
                  <a:buNone/>
                </a:pPr>
                <a:r>
                  <a:rPr lang="en-US" sz="1800" dirty="0"/>
                  <a:t> 	     R² = 1 -  </a:t>
                </a:r>
                <a14:m>
                  <m:oMath xmlns:m="http://schemas.openxmlformats.org/officeDocument/2006/math">
                    <m:f>
                      <m:fPr>
                        <m:ctrlPr>
                          <a:rPr lang="en-US" sz="1800" i="1" smtClean="0">
                            <a:latin typeface="Cambria Math" panose="02040503050406030204" pitchFamily="18" charset="0"/>
                          </a:rPr>
                        </m:ctrlPr>
                      </m:fPr>
                      <m:num>
                        <m:sSup>
                          <m:sSupPr>
                            <m:ctrlPr>
                              <a:rPr lang="nn-NO" sz="1800" i="1">
                                <a:latin typeface="Cambria Math" panose="02040503050406030204" pitchFamily="18" charset="0"/>
                              </a:rPr>
                            </m:ctrlPr>
                          </m:sSupPr>
                          <m:e>
                            <m:r>
                              <m:rPr>
                                <m:nor/>
                              </m:rPr>
                              <a:rPr lang="en-US" sz="1800"/>
                              <m:t>(</m:t>
                            </m:r>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r>
                                  <a:rPr lang="en-US" sz="1800" i="1">
                                    <a:latin typeface="Cambria Math" panose="02040503050406030204" pitchFamily="18" charset="0"/>
                                  </a:rPr>
                                  <m:t>  </m:t>
                                </m:r>
                              </m:sub>
                            </m:sSub>
                            <m:r>
                              <a:rPr lang="en-US" sz="1800" i="1">
                                <a:latin typeface="Cambria Math" panose="02040503050406030204" pitchFamily="18" charset="0"/>
                              </a:rPr>
                              <m:t>−</m:t>
                            </m:r>
                            <m:acc>
                              <m:accPr>
                                <m:chr m:val="̂"/>
                                <m:ctrlPr>
                                  <a:rPr lang="en-US" sz="1800" i="1">
                                    <a:latin typeface="Cambria Math" panose="02040503050406030204" pitchFamily="18" charset="0"/>
                                  </a:rPr>
                                </m:ctrlPr>
                              </m:accPr>
                              <m:e>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r>
                                      <a:rPr lang="en-US" sz="1800" i="1">
                                        <a:latin typeface="Cambria Math" panose="02040503050406030204" pitchFamily="18" charset="0"/>
                                      </a:rPr>
                                      <m:t>  </m:t>
                                    </m:r>
                                  </m:sub>
                                </m:sSub>
                              </m:e>
                            </m:acc>
                            <m:r>
                              <a:rPr lang="en-US" sz="1800" i="1">
                                <a:latin typeface="Cambria Math" panose="02040503050406030204" pitchFamily="18" charset="0"/>
                              </a:rPr>
                              <m:t>)</m:t>
                            </m:r>
                          </m:e>
                          <m:sup>
                            <m:r>
                              <a:rPr lang="en-US" sz="1800" i="1">
                                <a:latin typeface="Cambria Math" panose="02040503050406030204" pitchFamily="18" charset="0"/>
                              </a:rPr>
                              <m:t>2</m:t>
                            </m:r>
                          </m:sup>
                        </m:sSup>
                      </m:num>
                      <m:den>
                        <m:sSup>
                          <m:sSupPr>
                            <m:ctrlPr>
                              <a:rPr lang="nn-NO" sz="1800" i="1" smtClean="0">
                                <a:latin typeface="Cambria Math" panose="02040503050406030204" pitchFamily="18" charset="0"/>
                              </a:rPr>
                            </m:ctrlPr>
                          </m:sSupPr>
                          <m:e>
                            <m:r>
                              <m:rPr>
                                <m:nor/>
                              </m:rPr>
                              <a:rPr lang="en-US" sz="1800"/>
                              <m:t>(</m:t>
                            </m:r>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r>
                                  <a:rPr lang="en-US" sz="1800" i="1">
                                    <a:latin typeface="Cambria Math" panose="02040503050406030204" pitchFamily="18" charset="0"/>
                                  </a:rPr>
                                  <m:t>  </m:t>
                                </m:r>
                              </m:sub>
                            </m:sSub>
                            <m:r>
                              <a:rPr lang="en-US" sz="1800" i="1">
                                <a:latin typeface="Cambria Math" panose="02040503050406030204" pitchFamily="18" charset="0"/>
                              </a:rPr>
                              <m:t>−</m:t>
                            </m:r>
                            <m:r>
                              <a:rPr lang="en-US" sz="1800" b="0" i="1" smtClean="0">
                                <a:latin typeface="Cambria Math" panose="02040503050406030204" pitchFamily="18" charset="0"/>
                              </a:rPr>
                              <m:t> </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𝑦</m:t>
                                </m:r>
                              </m:e>
                            </m:acc>
                            <m:r>
                              <a:rPr lang="en-US" sz="1800" i="1">
                                <a:latin typeface="Cambria Math" panose="02040503050406030204" pitchFamily="18" charset="0"/>
                              </a:rPr>
                              <m:t>)</m:t>
                            </m:r>
                          </m:e>
                          <m:sup>
                            <m:r>
                              <a:rPr lang="en-US" sz="1800" i="1">
                                <a:latin typeface="Cambria Math" panose="02040503050406030204" pitchFamily="18" charset="0"/>
                              </a:rPr>
                              <m:t>2</m:t>
                            </m:r>
                          </m:sup>
                        </m:sSup>
                      </m:den>
                    </m:f>
                  </m:oMath>
                </a14:m>
                <a:endParaRPr lang="en-US" altLang="en-US" sz="1800" dirty="0"/>
              </a:p>
              <a:p>
                <a:r>
                  <a:rPr lang="en-US" altLang="en-US" sz="1800" dirty="0"/>
                  <a:t>           where , </a:t>
                </a:r>
              </a:p>
              <a:p>
                <a:r>
                  <a:rPr lang="en-US" altLang="en-US" sz="1800" dirty="0"/>
                  <a:t>		</a:t>
                </a:r>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r>
                          <a:rPr lang="en-US" sz="1800" i="1">
                            <a:latin typeface="Cambria Math" panose="02040503050406030204" pitchFamily="18" charset="0"/>
                          </a:rPr>
                          <m:t>  </m:t>
                        </m:r>
                      </m:sub>
                    </m:sSub>
                  </m:oMath>
                </a14:m>
                <a:r>
                  <a:rPr lang="en-US" altLang="en-US" sz="1800" dirty="0"/>
                  <a:t>= actual values</a:t>
                </a:r>
              </a:p>
              <a:p>
                <a:r>
                  <a:rPr lang="en-US" altLang="en-US" sz="1800" dirty="0"/>
                  <a:t>		</a:t>
                </a:r>
                <a14:m>
                  <m:oMath xmlns:m="http://schemas.openxmlformats.org/officeDocument/2006/math">
                    <m:acc>
                      <m:accPr>
                        <m:chr m:val="̂"/>
                        <m:ctrlPr>
                          <a:rPr lang="en-US" sz="1800" i="1">
                            <a:latin typeface="Cambria Math" panose="02040503050406030204" pitchFamily="18" charset="0"/>
                          </a:rPr>
                        </m:ctrlPr>
                      </m:accPr>
                      <m:e>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r>
                              <a:rPr lang="en-US" sz="1800" i="1">
                                <a:latin typeface="Cambria Math" panose="02040503050406030204" pitchFamily="18" charset="0"/>
                              </a:rPr>
                              <m:t>  </m:t>
                            </m:r>
                          </m:sub>
                        </m:sSub>
                      </m:e>
                    </m:acc>
                  </m:oMath>
                </a14:m>
                <a:r>
                  <a:rPr lang="en-US" altLang="en-US" sz="1800" dirty="0"/>
                  <a:t>= predicted values</a:t>
                </a:r>
              </a:p>
              <a:p>
                <a:r>
                  <a:rPr lang="en-US" altLang="en-US" sz="1800" dirty="0"/>
                  <a:t>	</a:t>
                </a:r>
                <a14:m>
                  <m:oMath xmlns:m="http://schemas.openxmlformats.org/officeDocument/2006/math">
                    <m:r>
                      <a:rPr lang="en-US" sz="1800" b="0" i="0" smtClean="0">
                        <a:latin typeface="Cambria Math" panose="02040503050406030204" pitchFamily="18" charset="0"/>
                      </a:rPr>
                      <m:t>                   </m:t>
                    </m:r>
                    <m:acc>
                      <m:accPr>
                        <m:chr m:val="̅"/>
                        <m:ctrlPr>
                          <a:rPr lang="en-US" sz="1800" i="1">
                            <a:latin typeface="Cambria Math" panose="02040503050406030204" pitchFamily="18" charset="0"/>
                          </a:rPr>
                        </m:ctrlPr>
                      </m:accPr>
                      <m:e>
                        <m:r>
                          <a:rPr lang="en-US" sz="1800" i="1">
                            <a:latin typeface="Cambria Math" panose="02040503050406030204" pitchFamily="18" charset="0"/>
                          </a:rPr>
                          <m:t>𝑦</m:t>
                        </m:r>
                        <m:r>
                          <a:rPr lang="en-US" sz="1800" b="0" i="1" smtClean="0">
                            <a:latin typeface="Cambria Math" panose="02040503050406030204" pitchFamily="18" charset="0"/>
                          </a:rPr>
                          <m:t> </m:t>
                        </m:r>
                      </m:e>
                    </m:acc>
                  </m:oMath>
                </a14:m>
                <a:r>
                  <a:rPr lang="en-US" altLang="en-US" sz="1800" dirty="0"/>
                  <a:t>= mean of actual values</a:t>
                </a:r>
              </a:p>
              <a:p>
                <a:r>
                  <a:rPr lang="en-US" altLang="en-US" sz="1800" dirty="0"/>
                  <a:t>                    </a:t>
                </a:r>
              </a:p>
            </p:txBody>
          </p:sp>
        </mc:Choice>
        <mc:Fallback xmlns="">
          <p:sp>
            <p:nvSpPr>
              <p:cNvPr id="4" name="Content Placeholder 4">
                <a:extLst>
                  <a:ext uri="{FF2B5EF4-FFF2-40B4-BE49-F238E27FC236}">
                    <a16:creationId xmlns:a16="http://schemas.microsoft.com/office/drawing/2014/main" id="{55CBF792-BD7F-A3E3-6EA7-955AE2628595}"/>
                  </a:ext>
                </a:extLst>
              </p:cNvPr>
              <p:cNvSpPr txBox="1">
                <a:spLocks noRot="1" noChangeAspect="1" noMove="1" noResize="1" noEditPoints="1" noAdjustHandles="1" noChangeArrowheads="1" noChangeShapeType="1" noTextEdit="1"/>
              </p:cNvSpPr>
              <p:nvPr/>
            </p:nvSpPr>
            <p:spPr>
              <a:xfrm>
                <a:off x="622505" y="883834"/>
                <a:ext cx="8121445" cy="4981915"/>
              </a:xfrm>
              <a:prstGeom prst="rect">
                <a:avLst/>
              </a:prstGeom>
              <a:blipFill>
                <a:blip r:embed="rId5"/>
                <a:stretch>
                  <a:fillRect/>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31847804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0C493004-772D-3D06-6DC1-9F44EB84AC14}"/>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4A0DFBFD-B97B-AA2D-27DA-2C113C3C0D60}"/>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195B0A84-B906-3213-6A63-346676E13233}"/>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A2EF0C38-6168-2135-0D32-8729664EB170}"/>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5C643D9D-5062-E455-88A8-E675547604AF}"/>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66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4F28FA6C-E6DE-303E-5772-94F19CA05D3E}"/>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C74DAE86-79D6-94AB-4582-E09D3A56FBD3}"/>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49227F27-0B51-5B6B-B4E2-96A50E7E4131}"/>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3487A8E4-8ABC-684E-5DE6-6538E4A4C7A5}"/>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A2E22E18-DC4B-92C5-200A-E33E3B0363D7}"/>
              </a:ext>
            </a:extLst>
          </p:cNvPr>
          <p:cNvSpPr txBox="1"/>
          <p:nvPr/>
        </p:nvSpPr>
        <p:spPr>
          <a:xfrm>
            <a:off x="1672772" y="733501"/>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Dataset Details</a:t>
            </a:r>
          </a:p>
        </p:txBody>
      </p:sp>
      <p:sp>
        <p:nvSpPr>
          <p:cNvPr id="3" name="Content Placeholder 4">
            <a:extLst>
              <a:ext uri="{FF2B5EF4-FFF2-40B4-BE49-F238E27FC236}">
                <a16:creationId xmlns:a16="http://schemas.microsoft.com/office/drawing/2014/main" id="{3B47BA52-72B1-0972-59E1-0D33BC8FC4A8}"/>
              </a:ext>
            </a:extLst>
          </p:cNvPr>
          <p:cNvSpPr txBox="1">
            <a:spLocks noChangeArrowheads="1"/>
          </p:cNvSpPr>
          <p:nvPr/>
        </p:nvSpPr>
        <p:spPr>
          <a:xfrm>
            <a:off x="195943" y="1336492"/>
            <a:ext cx="8818661" cy="50849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buFontTx/>
              <a:buNone/>
              <a:tabLst>
                <a:tab pos="520700" algn="l"/>
              </a:tabLst>
            </a:pPr>
            <a:r>
              <a:rPr lang="nb-NO" sz="1800" b="1" dirty="0">
                <a:latin typeface="Times New Roman" panose="02020603050405020304" pitchFamily="18" charset="0"/>
                <a:cs typeface="Times New Roman" panose="02020603050405020304" pitchFamily="18" charset="0"/>
              </a:rPr>
              <a:t>Name:Ohio Type 1 Diabetes Mellitus</a:t>
            </a:r>
            <a:r>
              <a:rPr lang="nb-NO" sz="1800" b="1" dirty="0">
                <a:solidFill>
                  <a:schemeClr val="tx1"/>
                </a:solidFill>
                <a:latin typeface="Times New Roman" panose="02020603050405020304" pitchFamily="18" charset="0"/>
                <a:cs typeface="Times New Roman" panose="02020603050405020304" pitchFamily="18" charset="0"/>
              </a:rPr>
              <a:t>(</a:t>
            </a:r>
            <a:r>
              <a:rPr lang="nb-NO" sz="1800" b="1" i="1" dirty="0">
                <a:solidFill>
                  <a:schemeClr val="accent2"/>
                </a:solidFill>
                <a:latin typeface="Times New Roman" panose="02020603050405020304" pitchFamily="18" charset="0"/>
                <a:cs typeface="Times New Roman" panose="02020603050405020304" pitchFamily="18" charset="0"/>
              </a:rPr>
              <a:t>https://www.kaggle.com/datasets/ryanmouton/ohiot1dm</a:t>
            </a:r>
            <a:r>
              <a:rPr lang="nb-NO" sz="1800" b="1" i="1" dirty="0">
                <a:solidFill>
                  <a:schemeClr val="tx1"/>
                </a:solidFill>
                <a:latin typeface="Times New Roman" panose="02020603050405020304" pitchFamily="18" charset="0"/>
                <a:cs typeface="Times New Roman" panose="02020603050405020304" pitchFamily="18" charset="0"/>
              </a:rPr>
              <a:t>)</a:t>
            </a:r>
            <a:r>
              <a:rPr lang="nb-NO" sz="1800" b="1" dirty="0">
                <a:latin typeface="Times New Roman" panose="02020603050405020304" pitchFamily="18" charset="0"/>
                <a:cs typeface="Times New Roman" panose="02020603050405020304" pitchFamily="18" charset="0"/>
              </a:rPr>
              <a:t> (</a:t>
            </a:r>
            <a:r>
              <a:rPr lang="nb-NO" sz="1800" b="1" i="1" dirty="0">
                <a:solidFill>
                  <a:schemeClr val="accent6"/>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http://smarthealth.cs.ohio.edu/OhioT1DMdataset.html</a:t>
            </a:r>
            <a:r>
              <a:rPr lang="nb-NO" sz="1800" b="1" dirty="0">
                <a:latin typeface="Times New Roman" panose="02020603050405020304" pitchFamily="18" charset="0"/>
                <a:cs typeface="Times New Roman" panose="02020603050405020304" pitchFamily="18" charset="0"/>
              </a:rPr>
              <a:t>)</a:t>
            </a:r>
          </a:p>
          <a:p>
            <a:pPr algn="just">
              <a:spcBef>
                <a:spcPct val="0"/>
              </a:spcBef>
              <a:tabLst>
                <a:tab pos="520700" algn="l"/>
              </a:tabLst>
            </a:pPr>
            <a:r>
              <a:rPr lang="nb-NO" sz="1800" b="1" dirty="0">
                <a:latin typeface="Times New Roman" panose="02020603050405020304" pitchFamily="18" charset="0"/>
                <a:cs typeface="Times New Roman" panose="02020603050405020304" pitchFamily="18" charset="0"/>
              </a:rPr>
              <a:t>Reference:</a:t>
            </a:r>
            <a:r>
              <a:rPr lang="en-IN" sz="1800" dirty="0">
                <a:latin typeface="Times New Roman" panose="02020603050405020304" pitchFamily="18" charset="0"/>
                <a:cs typeface="Times New Roman" panose="02020603050405020304" pitchFamily="18" charset="0"/>
              </a:rPr>
              <a:t>OhioT1DM Dataset, “</a:t>
            </a:r>
            <a:r>
              <a:rPr lang="en-IN" sz="1800" b="1" dirty="0">
                <a:latin typeface="Times New Roman" panose="02020603050405020304" pitchFamily="18" charset="0"/>
                <a:cs typeface="Times New Roman" panose="02020603050405020304" pitchFamily="18" charset="0"/>
              </a:rPr>
              <a:t>The OhioT1DM Dataset for Blood Glucose Level Prediction: Update 2020</a:t>
            </a:r>
            <a:r>
              <a:rPr lang="en-IN" sz="1800" dirty="0">
                <a:latin typeface="Times New Roman" panose="02020603050405020304" pitchFamily="18" charset="0"/>
                <a:cs typeface="Times New Roman" panose="02020603050405020304" pitchFamily="18" charset="0"/>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 Description:</a:t>
            </a:r>
            <a:endParaRPr lang="en-US" altLang="en-US" sz="1800" b="1" dirty="0">
              <a:solidFill>
                <a:schemeClr val="tx1"/>
              </a:solidFill>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dataset contains patient information for Type 1 Diabetes Mellitus, specifically focusing on glucose levels and insulin types. The data is stored in an XML format, providing structured and timestamped glucose readings.</a:t>
            </a: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Key Components of the Dataset: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1)Patient Details: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ID(Integer):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Unique identifier for each patient (e.g., 559).</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Weight(Float/Integer):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weight of the patient in kilograms (e.g., 99).</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Insulin Type(String):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Type of insulin used by the patient (e.g.,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Novalog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2)Glucose Level Readings: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Timestamp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ts</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DateTime</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Date and time when the glucose level was recorded (e.g., 18-01-2022 00:01:00).</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Value(Double):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recorded glucose level at that specific timestamp (e.g., 179).</a:t>
            </a:r>
          </a:p>
        </p:txBody>
      </p:sp>
    </p:spTree>
    <p:extLst>
      <p:ext uri="{BB962C8B-B14F-4D97-AF65-F5344CB8AC3E}">
        <p14:creationId xmlns:p14="http://schemas.microsoft.com/office/powerpoint/2010/main" val="38311100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67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672772" y="733501"/>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Dataset Details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256681"/>
            <a:ext cx="8938873" cy="522455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 3.</a:t>
            </a:r>
            <a:r>
              <a:rPr lang="en-US" sz="1800" b="1" dirty="0">
                <a:latin typeface="Times New Roman" panose="02020603050405020304" pitchFamily="18" charset="0"/>
                <a:cs typeface="Times New Roman" panose="02020603050405020304" pitchFamily="18" charset="0"/>
              </a:rPr>
              <a:t>Finger </a:t>
            </a:r>
            <a:r>
              <a:rPr lang="en-US" sz="1800" b="1" dirty="0" err="1">
                <a:latin typeface="Times New Roman" panose="02020603050405020304" pitchFamily="18" charset="0"/>
                <a:cs typeface="Times New Roman" panose="02020603050405020304" pitchFamily="18" charset="0"/>
              </a:rPr>
              <a:t>Stick</a:t>
            </a:r>
            <a:r>
              <a:rPr lang="en-US" sz="1600" b="1" dirty="0" err="1"/>
              <a:t>:</a:t>
            </a:r>
            <a:r>
              <a:rPr lang="en-US" sz="1800" dirty="0" err="1">
                <a:latin typeface="Times New Roman" panose="02020603050405020304" pitchFamily="18" charset="0"/>
                <a:cs typeface="Times New Roman" panose="02020603050405020304" pitchFamily="18" charset="0"/>
              </a:rPr>
              <a:t>Blood</a:t>
            </a:r>
            <a:r>
              <a:rPr lang="en-US" sz="1800" dirty="0">
                <a:latin typeface="Times New Roman" panose="02020603050405020304" pitchFamily="18" charset="0"/>
                <a:cs typeface="Times New Roman" panose="02020603050405020304" pitchFamily="18" charset="0"/>
              </a:rPr>
              <a:t> glucose values obtained through self-monitoring by the patient.</a:t>
            </a:r>
          </a:p>
          <a:p>
            <a:endParaRPr lang="en-US" sz="1600" dirty="0"/>
          </a:p>
          <a:p>
            <a:r>
              <a:rPr lang="en-US" sz="1600" dirty="0"/>
              <a:t> 4.</a:t>
            </a:r>
            <a:r>
              <a:rPr lang="en-US" sz="1600" b="1" dirty="0"/>
              <a:t> </a:t>
            </a:r>
            <a:r>
              <a:rPr lang="en-US" sz="1800" b="1" dirty="0" err="1">
                <a:latin typeface="Times New Roman" panose="02020603050405020304" pitchFamily="18" charset="0"/>
                <a:cs typeface="Times New Roman" panose="02020603050405020304" pitchFamily="18" charset="0"/>
              </a:rPr>
              <a:t>Basal</a:t>
            </a:r>
            <a:r>
              <a:rPr lang="en-US" sz="1600" b="1" dirty="0" err="1"/>
              <a:t>:</a:t>
            </a:r>
            <a:r>
              <a:rPr lang="en-US" sz="1800" dirty="0" err="1">
                <a:latin typeface="Times New Roman" panose="02020603050405020304" pitchFamily="18" charset="0"/>
                <a:cs typeface="Times New Roman" panose="02020603050405020304" pitchFamily="18" charset="0"/>
              </a:rPr>
              <a:t>The</a:t>
            </a:r>
            <a:r>
              <a:rPr lang="en-US" sz="1800" dirty="0">
                <a:latin typeface="Times New Roman" panose="02020603050405020304" pitchFamily="18" charset="0"/>
                <a:cs typeface="Times New Roman" panose="02020603050405020304" pitchFamily="18" charset="0"/>
              </a:rPr>
              <a:t> basal insulin rate is continuously infused from the specified timestamp 𝑡𝑠​  until a new rate is set.</a:t>
            </a:r>
          </a:p>
          <a:p>
            <a:endParaRPr lang="en-US" sz="1600" dirty="0"/>
          </a:p>
          <a:p>
            <a:r>
              <a:rPr lang="en-US" sz="1600" dirty="0"/>
              <a:t> 5. </a:t>
            </a:r>
            <a:r>
              <a:rPr lang="en-US" sz="1800" b="1" dirty="0">
                <a:latin typeface="Times New Roman" panose="02020603050405020304" pitchFamily="18" charset="0"/>
                <a:cs typeface="Times New Roman" panose="02020603050405020304" pitchFamily="18" charset="0"/>
              </a:rPr>
              <a:t>Temp </a:t>
            </a:r>
            <a:r>
              <a:rPr lang="en-US" sz="1800" b="1" dirty="0" err="1">
                <a:latin typeface="Times New Roman" panose="02020603050405020304" pitchFamily="18" charset="0"/>
                <a:cs typeface="Times New Roman" panose="02020603050405020304" pitchFamily="18" charset="0"/>
              </a:rPr>
              <a:t>Basal</a:t>
            </a:r>
            <a:r>
              <a:rPr lang="en-US" sz="1600" b="1" dirty="0" err="1"/>
              <a:t>:</a:t>
            </a:r>
            <a:r>
              <a:rPr lang="en-US" sz="1800" dirty="0" err="1">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temporary basal insulin rate replaces the normal basal rate. A value of 0 indicates suspended insulin flow. At the end of the temp basal, the rate returns to normal.</a:t>
            </a:r>
          </a:p>
          <a:p>
            <a:endParaRPr lang="en-US" sz="1800" dirty="0">
              <a:latin typeface="Times New Roman" panose="02020603050405020304" pitchFamily="18" charset="0"/>
              <a:cs typeface="Times New Roman" panose="02020603050405020304" pitchFamily="18" charset="0"/>
            </a:endParaRPr>
          </a:p>
          <a:p>
            <a:r>
              <a:rPr lang="en-US" sz="1600" dirty="0"/>
              <a:t> 6. </a:t>
            </a:r>
            <a:r>
              <a:rPr lang="en-US" sz="1800" b="1" dirty="0" err="1">
                <a:latin typeface="Times New Roman" panose="02020603050405020304" pitchFamily="18" charset="0"/>
                <a:cs typeface="Times New Roman" panose="02020603050405020304" pitchFamily="18" charset="0"/>
              </a:rPr>
              <a:t>Bolus</a:t>
            </a:r>
            <a:r>
              <a:rPr lang="en-US" sz="1600" b="1" dirty="0" err="1"/>
              <a:t>:</a:t>
            </a:r>
            <a:r>
              <a:rPr lang="en-US" sz="1800" dirty="0" err="1">
                <a:latin typeface="Times New Roman" panose="02020603050405020304" pitchFamily="18" charset="0"/>
                <a:cs typeface="Times New Roman" panose="02020603050405020304" pitchFamily="18" charset="0"/>
              </a:rPr>
              <a:t>Insulin</a:t>
            </a:r>
            <a:r>
              <a:rPr lang="en-US" sz="1800" dirty="0">
                <a:latin typeface="Times New Roman" panose="02020603050405020304" pitchFamily="18" charset="0"/>
                <a:cs typeface="Times New Roman" panose="02020603050405020304" pitchFamily="18" charset="0"/>
              </a:rPr>
              <a:t> delivered to the patient, typically before meals or during hyperglycemia. The normal bolus delivers all insulin at once, while other types can spread the dose over the period between 𝑡𝑠 begin and 𝑡s​ end</a:t>
            </a:r>
            <a:r>
              <a:rPr lang="en-US" sz="1600" dirty="0"/>
              <a:t>.</a:t>
            </a:r>
          </a:p>
          <a:p>
            <a:endParaRPr lang="en-US" sz="1600" dirty="0"/>
          </a:p>
          <a:p>
            <a:r>
              <a:rPr lang="en-US" sz="1600" dirty="0"/>
              <a:t> 7. </a:t>
            </a:r>
            <a:r>
              <a:rPr lang="en-US" sz="1800" b="1" dirty="0" err="1">
                <a:latin typeface="Times New Roman" panose="02020603050405020304" pitchFamily="18" charset="0"/>
                <a:cs typeface="Times New Roman" panose="02020603050405020304" pitchFamily="18" charset="0"/>
              </a:rPr>
              <a:t>Meal:</a:t>
            </a:r>
            <a:r>
              <a:rPr lang="en-US" sz="1800" dirty="0" err="1">
                <a:latin typeface="Times New Roman" panose="02020603050405020304" pitchFamily="18" charset="0"/>
                <a:cs typeface="Times New Roman" panose="02020603050405020304" pitchFamily="18" charset="0"/>
              </a:rPr>
              <a:t>The</a:t>
            </a:r>
            <a:r>
              <a:rPr lang="en-US" sz="1800" dirty="0">
                <a:latin typeface="Times New Roman" panose="02020603050405020304" pitchFamily="18" charset="0"/>
                <a:cs typeface="Times New Roman" panose="02020603050405020304" pitchFamily="18" charset="0"/>
              </a:rPr>
              <a:t> self-reported time and type of a meal, plus the patient’s carbohydrate estimate for the meal. </a:t>
            </a:r>
          </a:p>
          <a:p>
            <a:endParaRPr lang="en-US" sz="1600" dirty="0"/>
          </a:p>
          <a:p>
            <a:r>
              <a:rPr lang="en-US" sz="1600" dirty="0"/>
              <a:t> 8.</a:t>
            </a:r>
            <a:r>
              <a:rPr lang="en-US" sz="1600" b="1" dirty="0"/>
              <a:t> </a:t>
            </a:r>
            <a:r>
              <a:rPr lang="en-US" sz="1800" b="1" dirty="0" err="1">
                <a:latin typeface="Times New Roman" panose="02020603050405020304" pitchFamily="18" charset="0"/>
                <a:cs typeface="Times New Roman" panose="02020603050405020304" pitchFamily="18" charset="0"/>
              </a:rPr>
              <a:t>Sleep</a:t>
            </a:r>
            <a:r>
              <a:rPr lang="en-US" sz="1600" b="1" dirty="0" err="1"/>
              <a:t>:</a:t>
            </a:r>
            <a:r>
              <a:rPr lang="en-US" sz="1800" dirty="0" err="1">
                <a:latin typeface="Times New Roman" panose="02020603050405020304" pitchFamily="18" charset="0"/>
                <a:cs typeface="Times New Roman" panose="02020603050405020304" pitchFamily="18" charset="0"/>
              </a:rPr>
              <a:t>The</a:t>
            </a:r>
            <a:r>
              <a:rPr lang="en-US" sz="1800" dirty="0">
                <a:latin typeface="Times New Roman" panose="02020603050405020304" pitchFamily="18" charset="0"/>
                <a:cs typeface="Times New Roman" panose="02020603050405020304" pitchFamily="18" charset="0"/>
              </a:rPr>
              <a:t> times of self-reported sleep, plus the patient’s subjective assessment of sleep quality: 1 for Poor; 2 for Fair; 3 for Good.</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69939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68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672772" y="733501"/>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Working Environment</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794867A-E1E5-EC1D-FF62-66C34B325C5A}"/>
              </a:ext>
            </a:extLst>
          </p:cNvPr>
          <p:cNvSpPr txBox="1"/>
          <p:nvPr/>
        </p:nvSpPr>
        <p:spPr>
          <a:xfrm>
            <a:off x="221273" y="1256681"/>
            <a:ext cx="8522677" cy="5878532"/>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1.Software Tools:</a:t>
            </a:r>
          </a:p>
          <a:p>
            <a:pPr lvl="8"/>
            <a:r>
              <a:rPr lang="en-US" sz="2000" b="1" dirty="0">
                <a:latin typeface="Times New Roman" panose="02020603050405020304" pitchFamily="18" charset="0"/>
                <a:cs typeface="Times New Roman" panose="02020603050405020304" pitchFamily="18" charset="0"/>
              </a:rPr>
              <a:t>	Data Management and Analysis and Visualization:</a:t>
            </a:r>
          </a:p>
          <a:p>
            <a:r>
              <a:rPr lang="en-US" sz="2000" b="1" dirty="0">
                <a:latin typeface="Times New Roman" panose="02020603050405020304" pitchFamily="18" charset="0"/>
                <a:cs typeface="Times New Roman" panose="02020603050405020304" pitchFamily="18" charset="0"/>
              </a:rPr>
              <a:t>		Python Programming</a:t>
            </a:r>
          </a:p>
          <a:p>
            <a:r>
              <a:rPr lang="en-US" sz="2000" b="1" dirty="0">
                <a:latin typeface="Times New Roman" panose="02020603050405020304" pitchFamily="18" charset="0"/>
                <a:cs typeface="Times New Roman" panose="02020603050405020304" pitchFamily="18" charset="0"/>
              </a:rPr>
              <a:t>			Libraries</a:t>
            </a:r>
            <a:r>
              <a:rPr lang="en-US" sz="2000" b="1" dirty="0">
                <a:latin typeface="Times New Roman" panose="02020603050405020304" pitchFamily="18" charset="0"/>
                <a:cs typeface="Times New Roman" panose="02020603050405020304" pitchFamily="18" charset="0"/>
                <a:sym typeface="Wingdings" panose="05000000000000000000" pitchFamily="2" charset="2"/>
              </a:rPr>
              <a:t>:(</a:t>
            </a:r>
            <a:r>
              <a:rPr lang="en-US" sz="2000" dirty="0" err="1">
                <a:latin typeface="Times New Roman" panose="02020603050405020304" pitchFamily="18" charset="0"/>
                <a:cs typeface="Times New Roman" panose="02020603050405020304" pitchFamily="18" charset="0"/>
                <a:sym typeface="Wingdings" panose="05000000000000000000" pitchFamily="2" charset="2"/>
              </a:rPr>
              <a:t>NumPy,MatPlotlib,Pandas,Tensorflow</a:t>
            </a:r>
            <a:r>
              <a:rPr lang="en-US" sz="2000" b="1" dirty="0">
                <a:latin typeface="Times New Roman" panose="02020603050405020304" pitchFamily="18" charset="0"/>
                <a:cs typeface="Times New Roman" panose="02020603050405020304" pitchFamily="18" charset="0"/>
                <a:sym typeface="Wingdings" panose="05000000000000000000" pitchFamily="2" charset="2"/>
              </a:rPr>
              <a:t>)</a:t>
            </a:r>
          </a:p>
          <a:p>
            <a:r>
              <a:rPr lang="en-US" sz="2000" b="1" dirty="0">
                <a:latin typeface="Times New Roman" panose="02020603050405020304" pitchFamily="18" charset="0"/>
                <a:cs typeface="Times New Roman" panose="02020603050405020304" pitchFamily="18" charset="0"/>
                <a:sym typeface="Wingdings" panose="05000000000000000000" pitchFamily="2" charset="2"/>
              </a:rPr>
              <a:t>	Integrated Development Environment (IDE):</a:t>
            </a:r>
          </a:p>
          <a:p>
            <a:r>
              <a:rPr lang="en-US" sz="2000" b="1" dirty="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latin typeface="Times New Roman" panose="02020603050405020304" pitchFamily="18" charset="0"/>
                <a:cs typeface="Times New Roman" panose="02020603050405020304" pitchFamily="18" charset="0"/>
                <a:sym typeface="Wingdings" panose="05000000000000000000" pitchFamily="2" charset="2"/>
              </a:rPr>
              <a:t>Jupyter</a:t>
            </a:r>
            <a:r>
              <a:rPr lang="en-US" sz="2000" dirty="0">
                <a:latin typeface="Times New Roman" panose="02020603050405020304" pitchFamily="18" charset="0"/>
                <a:cs typeface="Times New Roman" panose="02020603050405020304" pitchFamily="18" charset="0"/>
                <a:sym typeface="Wingdings" panose="05000000000000000000" pitchFamily="2" charset="2"/>
              </a:rPr>
              <a:t> Notebook or Google </a:t>
            </a:r>
            <a:r>
              <a:rPr lang="en-US" sz="2000" dirty="0" err="1">
                <a:latin typeface="Times New Roman" panose="02020603050405020304" pitchFamily="18" charset="0"/>
                <a:cs typeface="Times New Roman" panose="02020603050405020304" pitchFamily="18" charset="0"/>
                <a:sym typeface="Wingdings" panose="05000000000000000000" pitchFamily="2" charset="2"/>
              </a:rPr>
              <a:t>Colab</a:t>
            </a:r>
            <a:r>
              <a:rPr lang="en-US" sz="2000" dirty="0">
                <a:latin typeface="Times New Roman" panose="02020603050405020304" pitchFamily="18" charset="0"/>
                <a:cs typeface="Times New Roman" panose="02020603050405020304" pitchFamily="18" charset="0"/>
                <a:sym typeface="Wingdings" panose="05000000000000000000" pitchFamily="2" charset="2"/>
              </a:rPr>
              <a:t> or Visual Studio Code.</a:t>
            </a:r>
          </a:p>
          <a:p>
            <a:endParaRPr lang="en-US" sz="2000" b="1" dirty="0">
              <a:latin typeface="Times New Roman" panose="02020603050405020304" pitchFamily="18" charset="0"/>
              <a:cs typeface="Times New Roman" panose="02020603050405020304" pitchFamily="18" charset="0"/>
              <a:sym typeface="Wingdings" panose="05000000000000000000" pitchFamily="2" charset="2"/>
            </a:endParaRPr>
          </a:p>
          <a:p>
            <a:r>
              <a:rPr lang="en-US" sz="2000" b="1" dirty="0">
                <a:latin typeface="Times New Roman" panose="02020603050405020304" pitchFamily="18" charset="0"/>
                <a:cs typeface="Times New Roman" panose="02020603050405020304" pitchFamily="18" charset="0"/>
                <a:sym typeface="Wingdings" panose="05000000000000000000" pitchFamily="2" charset="2"/>
              </a:rPr>
              <a:t>2.Hardware </a:t>
            </a:r>
            <a:r>
              <a:rPr lang="en-IN" sz="2000" b="1" dirty="0">
                <a:latin typeface="Times New Roman" panose="02020603050405020304" pitchFamily="18" charset="0"/>
                <a:cs typeface="Times New Roman" panose="02020603050405020304" pitchFamily="18" charset="0"/>
                <a:sym typeface="Wingdings" panose="05000000000000000000" pitchFamily="2" charset="2"/>
              </a:rPr>
              <a:t>Requirements:</a:t>
            </a:r>
            <a:endParaRPr lang="en-US" sz="2000" b="1" dirty="0">
              <a:latin typeface="Times New Roman" panose="02020603050405020304" pitchFamily="18" charset="0"/>
              <a:cs typeface="Times New Roman" panose="02020603050405020304" pitchFamily="18" charset="0"/>
              <a:sym typeface="Wingdings" panose="05000000000000000000" pitchFamily="2" charset="2"/>
            </a:endParaRPr>
          </a:p>
          <a:p>
            <a:r>
              <a:rPr lang="en-US" sz="2000" b="1" dirty="0">
                <a:latin typeface="Times New Roman" panose="02020603050405020304" pitchFamily="18" charset="0"/>
                <a:cs typeface="Times New Roman" panose="02020603050405020304" pitchFamily="18" charset="0"/>
                <a:sym typeface="Wingdings" panose="05000000000000000000" pitchFamily="2" charset="2"/>
              </a:rPr>
              <a:t>	</a:t>
            </a:r>
            <a:r>
              <a:rPr lang="en-US" sz="2000" b="1" dirty="0" err="1">
                <a:latin typeface="Times New Roman" panose="02020603050405020304" pitchFamily="18" charset="0"/>
                <a:cs typeface="Times New Roman" panose="02020603050405020304" pitchFamily="18" charset="0"/>
                <a:sym typeface="Wingdings" panose="05000000000000000000" pitchFamily="2" charset="2"/>
              </a:rPr>
              <a:t>Processor:</a:t>
            </a:r>
            <a:r>
              <a:rPr lang="en-US" sz="2000" dirty="0" err="1">
                <a:latin typeface="Times New Roman" panose="02020603050405020304" pitchFamily="18" charset="0"/>
                <a:cs typeface="Times New Roman" panose="02020603050405020304" pitchFamily="18" charset="0"/>
                <a:sym typeface="Wingdings" panose="05000000000000000000" pitchFamily="2" charset="2"/>
              </a:rPr>
              <a:t>Intel</a:t>
            </a:r>
            <a:r>
              <a:rPr lang="en-US" sz="2000" dirty="0">
                <a:latin typeface="Times New Roman" panose="02020603050405020304" pitchFamily="18" charset="0"/>
                <a:cs typeface="Times New Roman" panose="02020603050405020304" pitchFamily="18" charset="0"/>
                <a:sym typeface="Wingdings" panose="05000000000000000000" pitchFamily="2" charset="2"/>
              </a:rPr>
              <a:t> i5 or Similar</a:t>
            </a:r>
          </a:p>
          <a:p>
            <a:r>
              <a:rPr lang="en-US" sz="2000" b="1" dirty="0">
                <a:latin typeface="Times New Roman" panose="02020603050405020304" pitchFamily="18" charset="0"/>
                <a:cs typeface="Times New Roman" panose="02020603050405020304" pitchFamily="18" charset="0"/>
                <a:sym typeface="Wingdings" panose="05000000000000000000" pitchFamily="2" charset="2"/>
              </a:rPr>
              <a:t>	RAM:</a:t>
            </a:r>
            <a:r>
              <a:rPr lang="en-US" sz="2000" dirty="0">
                <a:latin typeface="Times New Roman" panose="02020603050405020304" pitchFamily="18" charset="0"/>
                <a:cs typeface="Times New Roman" panose="02020603050405020304" pitchFamily="18" charset="0"/>
                <a:sym typeface="Wingdings" panose="05000000000000000000" pitchFamily="2" charset="2"/>
              </a:rPr>
              <a:t>8GB or more</a:t>
            </a:r>
          </a:p>
          <a:p>
            <a:pPr marR="0" lvl="4" algn="l" defTabSz="914400" rtl="0" eaLnBrk="1" fontAlgn="auto" latinLnBrk="0" hangingPunct="1">
              <a:lnSpc>
                <a:spcPct val="100000"/>
              </a:lnSpc>
              <a:spcBef>
                <a:spcPts val="0"/>
              </a:spcBef>
              <a:spcAft>
                <a:spcPts val="0"/>
              </a:spcAft>
              <a:buClr>
                <a:srgbClr val="000000"/>
              </a:buClr>
              <a:buSzTx/>
              <a:tabLst/>
              <a:defRPr/>
            </a:pPr>
            <a:r>
              <a:rPr kumimoji="0" lang="en-US" sz="20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Wingdings" panose="05000000000000000000" pitchFamily="2" charset="2"/>
              </a:rPr>
              <a:t>	</a:t>
            </a: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GPU: </a:t>
            </a:r>
            <a:r>
              <a:rPr kumimoji="0" lang="en-IN" sz="20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NVIDIA GTX 1050 / Intel® Iris® Xe Graphics  </a:t>
            </a:r>
          </a:p>
          <a:p>
            <a:pPr marR="0" lvl="4" algn="l" defTabSz="914400" rtl="0" eaLnBrk="1" fontAlgn="auto" latinLnBrk="0" hangingPunct="1">
              <a:lnSpc>
                <a:spcPct val="100000"/>
              </a:lnSpc>
              <a:spcBef>
                <a:spcPts val="0"/>
              </a:spcBef>
              <a:spcAft>
                <a:spcPts val="0"/>
              </a:spcAft>
              <a:buClr>
                <a:srgbClr val="000000"/>
              </a:buClr>
              <a:buSzTx/>
              <a:tabLst/>
              <a:defRPr/>
            </a:pP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Storage: </a:t>
            </a:r>
            <a:r>
              <a:rPr kumimoji="0" lang="en-IN" sz="20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SSD with at least 256 GB of space</a:t>
            </a:r>
            <a:endParaRPr lang="en-US" sz="2000" dirty="0">
              <a:latin typeface="Times New Roman" panose="02020603050405020304" pitchFamily="18" charset="0"/>
              <a:cs typeface="Times New Roman" panose="02020603050405020304" pitchFamily="18" charset="0"/>
              <a:sym typeface="Wingdings" panose="05000000000000000000" pitchFamily="2" charset="2"/>
            </a:endParaRPr>
          </a:p>
          <a:p>
            <a:endParaRPr lang="en-US" sz="2000" dirty="0">
              <a:latin typeface="Times New Roman" panose="02020603050405020304" pitchFamily="18" charset="0"/>
              <a:cs typeface="Times New Roman" panose="02020603050405020304" pitchFamily="18" charset="0"/>
              <a:sym typeface="Wingdings" panose="05000000000000000000" pitchFamily="2" charset="2"/>
            </a:endParaRPr>
          </a:p>
          <a:p>
            <a:r>
              <a:rPr lang="en-US" sz="2000" b="1" dirty="0">
                <a:latin typeface="Times New Roman" panose="02020603050405020304" pitchFamily="18" charset="0"/>
                <a:cs typeface="Times New Roman" panose="02020603050405020304" pitchFamily="18" charset="0"/>
                <a:sym typeface="Wingdings" panose="05000000000000000000" pitchFamily="2" charset="2"/>
              </a:rPr>
              <a:t>3.Environmental Setup:</a:t>
            </a:r>
          </a:p>
          <a:p>
            <a:r>
              <a:rPr lang="en-US" sz="2000" b="1" dirty="0">
                <a:latin typeface="Times New Roman" panose="02020603050405020304" pitchFamily="18" charset="0"/>
                <a:cs typeface="Times New Roman" panose="02020603050405020304" pitchFamily="18" charset="0"/>
                <a:sym typeface="Wingdings" panose="05000000000000000000" pitchFamily="2" charset="2"/>
              </a:rPr>
              <a:t>	Operating </a:t>
            </a:r>
            <a:r>
              <a:rPr lang="en-US" sz="2000" b="1" dirty="0" err="1">
                <a:latin typeface="Times New Roman" panose="02020603050405020304" pitchFamily="18" charset="0"/>
                <a:cs typeface="Times New Roman" panose="02020603050405020304" pitchFamily="18" charset="0"/>
                <a:sym typeface="Wingdings" panose="05000000000000000000" pitchFamily="2" charset="2"/>
              </a:rPr>
              <a:t>System:</a:t>
            </a:r>
            <a:r>
              <a:rPr lang="en-US" sz="2000" dirty="0" err="1">
                <a:latin typeface="Times New Roman" panose="02020603050405020304" pitchFamily="18" charset="0"/>
                <a:cs typeface="Times New Roman" panose="02020603050405020304" pitchFamily="18" charset="0"/>
                <a:sym typeface="Wingdings" panose="05000000000000000000" pitchFamily="2" charset="2"/>
              </a:rPr>
              <a:t>Windows</a:t>
            </a:r>
            <a:r>
              <a:rPr lang="en-US" sz="2000" dirty="0">
                <a:latin typeface="Times New Roman" panose="02020603050405020304" pitchFamily="18" charset="0"/>
                <a:cs typeface="Times New Roman" panose="02020603050405020304" pitchFamily="18" charset="0"/>
                <a:sym typeface="Wingdings" panose="05000000000000000000" pitchFamily="2" charset="2"/>
              </a:rPr>
              <a:t> 10/11, macOS, or Linux (e.g., Ubuntu).</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Version Control:</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GitHub:</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managing changes to your code.</a:t>
            </a:r>
            <a:r>
              <a:rPr lang="en-US" sz="1800" b="1" dirty="0"/>
              <a:t>	</a:t>
            </a:r>
            <a:endParaRPr lang="en-IN" sz="1800" b="1" dirty="0"/>
          </a:p>
          <a:p>
            <a:r>
              <a:rPr lang="en-IN" sz="1800" b="1" dirty="0"/>
              <a:t>	</a:t>
            </a:r>
          </a:p>
          <a:p>
            <a:r>
              <a:rPr lang="en-IN" sz="1800" b="1" dirty="0"/>
              <a:t>	</a:t>
            </a:r>
            <a:endParaRPr lang="en-US" sz="1800" b="1" dirty="0"/>
          </a:p>
        </p:txBody>
      </p:sp>
    </p:spTree>
    <p:extLst>
      <p:ext uri="{BB962C8B-B14F-4D97-AF65-F5344CB8AC3E}">
        <p14:creationId xmlns:p14="http://schemas.microsoft.com/office/powerpoint/2010/main" val="23717018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69</a:t>
            </a:fld>
            <a:endParaRPr sz="1600" b="1" i="0" u="none" strike="noStrike" cap="none" dirty="0">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461182" y="536923"/>
            <a:ext cx="658767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Pseudo Code(Module Implementation)</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4" name="Content Placeholder 4">
            <a:extLst>
              <a:ext uri="{FF2B5EF4-FFF2-40B4-BE49-F238E27FC236}">
                <a16:creationId xmlns:a16="http://schemas.microsoft.com/office/drawing/2014/main" id="{1D1ADEE6-3539-7D1E-DF5B-A8A1EE1FE7FE}"/>
              </a:ext>
            </a:extLst>
          </p:cNvPr>
          <p:cNvSpPr txBox="1">
            <a:spLocks noChangeArrowheads="1"/>
          </p:cNvSpPr>
          <p:nvPr/>
        </p:nvSpPr>
        <p:spPr>
          <a:xfrm>
            <a:off x="205127" y="495059"/>
            <a:ext cx="8760732" cy="620368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endParaRPr lang="en-IN" sz="2000" b="0" dirty="0">
              <a:solidFill>
                <a:schemeClr val="tx1"/>
              </a:solidFill>
              <a:effectLst/>
              <a:latin typeface="Times New Roman" panose="02020603050405020304" pitchFamily="18" charset="0"/>
              <a:cs typeface="Times New Roman" panose="02020603050405020304" pitchFamily="18" charset="0"/>
            </a:endParaRPr>
          </a:p>
          <a:p>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1.1 Deep Neural Network (LSTM / GRU / TCN)</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Input  : Set of optimal features X1, X2, …,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Xn</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Weights (w1, w2, …,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wn</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Output : Target Class (Regression Output)</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begin</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M0 ←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set_seq_model</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 Sequential model is initialized</a:t>
            </a:r>
          </a:p>
          <a:p>
            <a:pPr>
              <a:lnSpc>
                <a:spcPct val="107000"/>
              </a:lnSpc>
              <a:spcAft>
                <a:spcPts val="800"/>
              </a:spcAft>
            </a:pPr>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If using LSTM:                       // selecting the deep neural models                                                      </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M1 ←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lstm</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layer with 30 memory units</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Else If using GRU:</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M1 ← </a:t>
            </a:r>
            <a:r>
              <a:rPr lang="en-IN" sz="1800" i="1" kern="100" dirty="0" err="1">
                <a:latin typeface="Times New Roman" panose="02020603050405020304" pitchFamily="18" charset="0"/>
                <a:ea typeface="Calibri" panose="020F0502020204030204" pitchFamily="34" charset="0"/>
                <a:cs typeface="Times New Roman" panose="02020603050405020304" pitchFamily="18" charset="0"/>
              </a:rPr>
              <a:t>gru</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layer with </a:t>
            </a:r>
            <a:r>
              <a:rPr lang="en-IN" sz="1800" i="1" kern="100" dirty="0">
                <a:latin typeface="Times New Roman" panose="02020603050405020304" pitchFamily="18" charset="0"/>
                <a:ea typeface="Calibri" panose="020F0502020204030204" pitchFamily="34" charset="0"/>
                <a:cs typeface="Times New Roman" panose="02020603050405020304" pitchFamily="18" charset="0"/>
              </a:rPr>
              <a:t>35</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memory units</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M2 ←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gru</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layer with another 50 units</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Else If using TCN:</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M1 ← tcn layer with 64 filters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dirty="0">
              <a:solidFill>
                <a:schemeClr val="tx1"/>
              </a:solidFill>
              <a:effectLst/>
              <a:latin typeface="Times New Roman" panose="02020603050405020304" pitchFamily="18" charset="0"/>
              <a:cs typeface="Times New Roman" panose="02020603050405020304" pitchFamily="18" charset="0"/>
            </a:endParaRPr>
          </a:p>
          <a:p>
            <a:endParaRPr lang="en-IN" sz="2000" b="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3020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568625" y="860618"/>
            <a:ext cx="6276975"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dirty="0">
                <a:solidFill>
                  <a:srgbClr val="00B050"/>
                </a:solidFill>
                <a:latin typeface="Times New Roman"/>
                <a:ea typeface="Times New Roman"/>
                <a:cs typeface="Times New Roman"/>
                <a:sym typeface="Times New Roman"/>
              </a:rPr>
              <a:t>Base Paper Contd..</a:t>
            </a:r>
            <a:r>
              <a:rPr lang="en-US" sz="2800" b="1" i="0" u="none" strike="noStrike" cap="none" dirty="0">
                <a:solidFill>
                  <a:srgbClr val="00B050"/>
                </a:solidFill>
                <a:latin typeface="Times New Roman"/>
                <a:ea typeface="Times New Roman"/>
                <a:cs typeface="Times New Roman"/>
                <a:sym typeface="Times New Roman"/>
              </a:rPr>
              <a:t>  </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556434"/>
            <a:ext cx="8143875" cy="391776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FF0000"/>
                </a:solidFill>
                <a:latin typeface="Times New Roman" panose="02020603050405020304" pitchFamily="18" charset="0"/>
                <a:cs typeface="Times New Roman" panose="02020603050405020304" pitchFamily="18" charset="0"/>
              </a:rPr>
              <a:t>Merits</a:t>
            </a:r>
            <a:r>
              <a:rPr lang="en-US" sz="2000" dirty="0">
                <a:solidFill>
                  <a:srgbClr val="FF0000"/>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High Prediction Accuracy</a:t>
            </a:r>
            <a:r>
              <a:rPr lang="en-US" sz="1800" dirty="0">
                <a:latin typeface="Times New Roman" panose="02020603050405020304" pitchFamily="18" charset="0"/>
                <a:cs typeface="Times New Roman" panose="02020603050405020304" pitchFamily="18" charset="0"/>
              </a:rPr>
              <a:t>: Black-box models often outperform traditional methods, effectively learning from large datasets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Physiological Insight</a:t>
            </a:r>
            <a:r>
              <a:rPr lang="en-US" sz="1800" dirty="0">
                <a:latin typeface="Times New Roman" panose="02020603050405020304" pitchFamily="18" charset="0"/>
                <a:cs typeface="Times New Roman" panose="02020603050405020304" pitchFamily="18" charset="0"/>
              </a:rPr>
              <a:t>: White-box models offer valuable insights into glucose regulation, understanding patient-specific responses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Adaptability</a:t>
            </a:r>
            <a:r>
              <a:rPr lang="en-US" sz="1800" dirty="0">
                <a:latin typeface="Times New Roman" panose="02020603050405020304" pitchFamily="18" charset="0"/>
                <a:cs typeface="Times New Roman" panose="02020603050405020304" pitchFamily="18" charset="0"/>
              </a:rPr>
              <a:t>: Adaptive strategies allow real-time updates, making them responsive to changes in a patient's condition </a:t>
            </a:r>
            <a:r>
              <a:rPr lang="en-US" sz="2000" dirty="0">
                <a:latin typeface="Times New Roman" panose="02020603050405020304" pitchFamily="18" charset="0"/>
                <a:cs typeface="Times New Roman" panose="02020603050405020304" pitchFamily="18" charset="0"/>
              </a:rPr>
              <a:t>.</a:t>
            </a:r>
          </a:p>
          <a:p>
            <a:r>
              <a:rPr lang="en-US" sz="2000" b="1" dirty="0">
                <a:solidFill>
                  <a:srgbClr val="FF0000"/>
                </a:solidFill>
                <a:latin typeface="Times New Roman" panose="02020603050405020304" pitchFamily="18" charset="0"/>
                <a:cs typeface="Times New Roman" panose="02020603050405020304" pitchFamily="18" charset="0"/>
              </a:rPr>
              <a:t>Demerits</a:t>
            </a:r>
            <a:r>
              <a:rPr lang="en-US" sz="2000" dirty="0">
                <a:solidFill>
                  <a:srgbClr val="FF0000"/>
                </a:solidFill>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Lack of Interpretability</a:t>
            </a:r>
            <a:r>
              <a:rPr lang="en-US" sz="1800" dirty="0">
                <a:latin typeface="Times New Roman" panose="02020603050405020304" pitchFamily="18" charset="0"/>
                <a:cs typeface="Times New Roman" panose="02020603050405020304" pitchFamily="18" charset="0"/>
              </a:rPr>
              <a:t>: Black-box models can be difficult to interpret, hindering clinician trust in predictions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Complexity of White-box Models</a:t>
            </a:r>
            <a:r>
              <a:rPr lang="en-US" sz="1800" dirty="0">
                <a:latin typeface="Times New Roman" panose="02020603050405020304" pitchFamily="18" charset="0"/>
                <a:cs typeface="Times New Roman" panose="02020603050405020304" pitchFamily="18" charset="0"/>
              </a:rPr>
              <a:t>: These models can be resource-intensive and require extensive tuning, which may be time-consuming</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Data Dependency</a:t>
            </a:r>
            <a:r>
              <a:rPr lang="en-US" sz="1800" dirty="0">
                <a:latin typeface="Times New Roman" panose="02020603050405020304" pitchFamily="18" charset="0"/>
                <a:cs typeface="Times New Roman" panose="02020603050405020304" pitchFamily="18" charset="0"/>
              </a:rPr>
              <a:t>: Adaptive strategies depend on the quality of CGM data; poor data can lead to inaccurate predictions.</a:t>
            </a:r>
          </a:p>
        </p:txBody>
      </p:sp>
      <p:sp>
        <p:nvSpPr>
          <p:cNvPr id="3" name="Rectangle 2">
            <a:extLst>
              <a:ext uri="{FF2B5EF4-FFF2-40B4-BE49-F238E27FC236}">
                <a16:creationId xmlns:a16="http://schemas.microsoft.com/office/drawing/2014/main" id="{E68772FD-0BBD-119D-4058-8A408CC1D5DD}"/>
              </a:ext>
            </a:extLst>
          </p:cNvPr>
          <p:cNvSpPr/>
          <p:nvPr/>
        </p:nvSpPr>
        <p:spPr>
          <a:xfrm>
            <a:off x="247077" y="5603618"/>
            <a:ext cx="8649843" cy="954107"/>
          </a:xfrm>
          <a:prstGeom prst="rect">
            <a:avLst/>
          </a:prstGeom>
        </p:spPr>
        <p:txBody>
          <a:bodyPr wrap="square">
            <a:spAutoFit/>
          </a:bodyPr>
          <a:lstStyle/>
          <a:p>
            <a:pPr algn="just">
              <a:defRPr/>
            </a:pPr>
            <a:r>
              <a:rPr lang="en-IN" dirty="0">
                <a:solidFill>
                  <a:schemeClr val="accent6"/>
                </a:solidFill>
                <a:latin typeface="Times New Roman" panose="02020603050405020304" pitchFamily="18" charset="0"/>
                <a:cs typeface="Times New Roman" panose="02020603050405020304" pitchFamily="18" charset="0"/>
              </a:rPr>
              <a:t>Giacomo </a:t>
            </a:r>
            <a:r>
              <a:rPr lang="en-IN" dirty="0" err="1">
                <a:solidFill>
                  <a:schemeClr val="accent6"/>
                </a:solidFill>
                <a:latin typeface="Times New Roman" panose="02020603050405020304" pitchFamily="18" charset="0"/>
                <a:cs typeface="Times New Roman" panose="02020603050405020304" pitchFamily="18" charset="0"/>
              </a:rPr>
              <a:t>Cappon</a:t>
            </a:r>
            <a:r>
              <a:rPr lang="en-IN" dirty="0">
                <a:solidFill>
                  <a:schemeClr val="accent6"/>
                </a:solidFill>
                <a:latin typeface="Times New Roman" panose="02020603050405020304" pitchFamily="18" charset="0"/>
                <a:cs typeface="Times New Roman" panose="02020603050405020304" pitchFamily="18" charset="0"/>
              </a:rPr>
              <a:t> , Francesco </a:t>
            </a:r>
            <a:r>
              <a:rPr lang="en-IN" dirty="0" err="1">
                <a:solidFill>
                  <a:schemeClr val="accent6"/>
                </a:solidFill>
                <a:latin typeface="Times New Roman" panose="02020603050405020304" pitchFamily="18" charset="0"/>
                <a:cs typeface="Times New Roman" panose="02020603050405020304" pitchFamily="18" charset="0"/>
              </a:rPr>
              <a:t>Prendin</a:t>
            </a:r>
            <a:r>
              <a:rPr lang="en-IN" dirty="0">
                <a:solidFill>
                  <a:schemeClr val="accent6"/>
                </a:solidFill>
                <a:latin typeface="Times New Roman" panose="02020603050405020304" pitchFamily="18" charset="0"/>
                <a:cs typeface="Times New Roman" panose="02020603050405020304" pitchFamily="18" charset="0"/>
              </a:rPr>
              <a:t> , Andrea </a:t>
            </a:r>
            <a:r>
              <a:rPr lang="en-IN" dirty="0" err="1">
                <a:solidFill>
                  <a:schemeClr val="accent6"/>
                </a:solidFill>
                <a:latin typeface="Times New Roman" panose="02020603050405020304" pitchFamily="18" charset="0"/>
                <a:cs typeface="Times New Roman" panose="02020603050405020304" pitchFamily="18" charset="0"/>
              </a:rPr>
              <a:t>Facchinetti</a:t>
            </a:r>
            <a:r>
              <a:rPr lang="en-IN" dirty="0">
                <a:solidFill>
                  <a:schemeClr val="accent6"/>
                </a:solidFill>
                <a:latin typeface="Times New Roman" panose="02020603050405020304" pitchFamily="18" charset="0"/>
                <a:cs typeface="Times New Roman" panose="02020603050405020304" pitchFamily="18" charset="0"/>
              </a:rPr>
              <a:t> , Giovanni </a:t>
            </a:r>
            <a:r>
              <a:rPr lang="en-IN" dirty="0" err="1">
                <a:solidFill>
                  <a:schemeClr val="accent6"/>
                </a:solidFill>
                <a:latin typeface="Times New Roman" panose="02020603050405020304" pitchFamily="18" charset="0"/>
                <a:cs typeface="Times New Roman" panose="02020603050405020304" pitchFamily="18" charset="0"/>
              </a:rPr>
              <a:t>Sparacino</a:t>
            </a:r>
            <a:r>
              <a:rPr lang="en-IN" dirty="0">
                <a:solidFill>
                  <a:schemeClr val="accent6"/>
                </a:solidFill>
                <a:latin typeface="Times New Roman" panose="02020603050405020304" pitchFamily="18" charset="0"/>
                <a:cs typeface="Times New Roman" panose="02020603050405020304" pitchFamily="18" charset="0"/>
              </a:rPr>
              <a:t> and Simone Del </a:t>
            </a:r>
            <a:r>
              <a:rPr lang="en-IN" dirty="0" err="1">
                <a:solidFill>
                  <a:schemeClr val="accent6"/>
                </a:solidFill>
                <a:latin typeface="Times New Roman" panose="02020603050405020304" pitchFamily="18" charset="0"/>
                <a:cs typeface="Times New Roman" panose="02020603050405020304" pitchFamily="18" charset="0"/>
              </a:rPr>
              <a:t>Favero</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Individualized Models for Glucose Prediction in Type 1 Diabetes: Comparing Black-Box Approaches to a Physiological White-Box One</a:t>
            </a:r>
            <a:r>
              <a:rPr lang="en-IN" dirty="0">
                <a:solidFill>
                  <a:schemeClr val="accent6"/>
                </a:solidFill>
                <a:latin typeface="Times New Roman" panose="02020603050405020304" pitchFamily="18" charset="0"/>
                <a:cs typeface="Times New Roman" panose="02020603050405020304" pitchFamily="18" charset="0"/>
              </a:rPr>
              <a:t>”, IEEE TRANSACTIONS ON BIOMEDICAL ENGINEERING, VOL. 70, NO. 11, NOVEMBER 2023</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88219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5A09BB01-30A2-D645-6521-5685D78E5869}"/>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1235A2EC-70B3-5C0F-E5CD-EAFCEC67C835}"/>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F2C124DD-0234-AB34-C209-74C6C86C9DB2}"/>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1839F58E-314C-4BA1-F7B9-69DC5595EC14}"/>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6C5E16F4-7884-BBBF-3B11-6F0A6CEB61D5}"/>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70</a:t>
            </a:fld>
            <a:endParaRPr sz="1600" b="1" i="0" u="none" strike="noStrike" cap="none" dirty="0">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C3453C56-2C71-7704-35E0-0D5DBDE9DCFE}"/>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729DD366-E2F7-159B-0A97-7150793B9BFE}"/>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2767F6C4-4AC5-57DE-C613-56D794647F75}"/>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3FBEE0BA-8B6B-9C90-DEF7-BB800F706FF4}"/>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48822ABD-5729-2A36-05B8-7BBB00E1FA08}"/>
              </a:ext>
            </a:extLst>
          </p:cNvPr>
          <p:cNvSpPr txBox="1"/>
          <p:nvPr/>
        </p:nvSpPr>
        <p:spPr>
          <a:xfrm>
            <a:off x="1461182" y="536923"/>
            <a:ext cx="658767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Pseudo Code(Module Implementation)</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BF651F0-5FDF-83F3-7591-4663419E3640}"/>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4" name="Content Placeholder 4">
            <a:extLst>
              <a:ext uri="{FF2B5EF4-FFF2-40B4-BE49-F238E27FC236}">
                <a16:creationId xmlns:a16="http://schemas.microsoft.com/office/drawing/2014/main" id="{4343E812-DA83-F577-A6F2-67FA1F4200A1}"/>
              </a:ext>
            </a:extLst>
          </p:cNvPr>
          <p:cNvSpPr txBox="1">
            <a:spLocks noChangeArrowheads="1"/>
          </p:cNvSpPr>
          <p:nvPr/>
        </p:nvSpPr>
        <p:spPr>
          <a:xfrm>
            <a:off x="205127" y="286013"/>
            <a:ext cx="8760732" cy="62783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endParaRPr lang="en-IN" sz="2000" b="0" dirty="0">
              <a:solidFill>
                <a:schemeClr val="tx1"/>
              </a:solidFill>
              <a:effectLst/>
              <a:latin typeface="Times New Roman" panose="02020603050405020304" pitchFamily="18" charset="0"/>
              <a:cs typeface="Times New Roman" panose="02020603050405020304" pitchFamily="18" charset="0"/>
            </a:endParaRPr>
          </a:p>
          <a:p>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1.1 Deep Neural Network (LSTM / GRU / TCN)</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M2 ← </a:t>
            </a:r>
            <a:r>
              <a:rPr lang="en-IN" sz="1800" i="1" dirty="0" err="1">
                <a:effectLst/>
                <a:latin typeface="Times New Roman" panose="02020603050405020304" pitchFamily="18" charset="0"/>
                <a:ea typeface="Calibri" panose="020F0502020204030204" pitchFamily="34" charset="0"/>
                <a:cs typeface="Times New Roman" panose="02020603050405020304" pitchFamily="18" charset="0"/>
              </a:rPr>
              <a:t>addLayer</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(M1, Flatten())</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Mf</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optimiseLayers</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(Mf-1, opt,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lossfn</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 opt ← Adam Optimizer</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lossfn</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 Root Mean Squared Error (RMSE) // as in equation m.1     </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Xb</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Yb ←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setBatch</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Xb</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training input features</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 Yb </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target labels</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ep ←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setEpoch</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 ep </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number of training epochs</a:t>
            </a:r>
          </a:p>
          <a:p>
            <a:pPr>
              <a:lnSpc>
                <a:spcPct val="107000"/>
              </a:lnSpc>
              <a:spcAft>
                <a:spcPts val="800"/>
              </a:spcAft>
            </a:pPr>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For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 1 to ep do</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OM ←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trainModel</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Mf</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Xb</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Yb)</a:t>
            </a:r>
          </a:p>
          <a:p>
            <a:pPr>
              <a:lnSpc>
                <a:spcPct val="107000"/>
              </a:lnSpc>
              <a:spcAft>
                <a:spcPts val="800"/>
              </a:spcAft>
            </a:pPr>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End For</a:t>
            </a: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dirty="0">
              <a:solidFill>
                <a:schemeClr val="tx1"/>
              </a:solidFill>
              <a:effectLst/>
              <a:latin typeface="Times New Roman" panose="02020603050405020304" pitchFamily="18" charset="0"/>
              <a:cs typeface="Times New Roman" panose="02020603050405020304" pitchFamily="18" charset="0"/>
            </a:endParaRPr>
          </a:p>
          <a:p>
            <a:endParaRPr lang="en-IN" sz="2000" b="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78217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6E4AC542-3997-7406-8A3F-F7D81D1E115A}"/>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744B2BF8-EE39-32CA-21E8-7C7C781825B2}"/>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704A79E6-468A-B687-E7AA-8F1E4B5259CF}"/>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A71C12F9-8DF9-3965-D16F-0684740B8FFD}"/>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AA6CDA30-830A-EF07-91C9-8A2E259A8224}"/>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71</a:t>
            </a:fld>
            <a:endParaRPr sz="1600" b="1" i="0" u="none" strike="noStrike" cap="none" dirty="0">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46E3FB7D-F80C-312A-1750-875BDB0F4900}"/>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CD64B86F-1580-8DD9-616E-D4BD4B81F9A8}"/>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4942A976-6E09-5FBE-AC00-D3555EF46E44}"/>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29320819-EB44-E050-DADA-25CD19E8BFC4}"/>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23803ADC-3191-0DB0-ED2C-2CE10BC7762B}"/>
              </a:ext>
            </a:extLst>
          </p:cNvPr>
          <p:cNvSpPr txBox="1"/>
          <p:nvPr/>
        </p:nvSpPr>
        <p:spPr>
          <a:xfrm>
            <a:off x="1461182" y="536923"/>
            <a:ext cx="658767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Pseudo Code(Module Implementation)</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CD951C81-9E8B-52CA-A854-4FE9C48E9DB1}"/>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ontent Placeholder 4">
                <a:extLst>
                  <a:ext uri="{FF2B5EF4-FFF2-40B4-BE49-F238E27FC236}">
                    <a16:creationId xmlns:a16="http://schemas.microsoft.com/office/drawing/2014/main" id="{4E7C0384-4ED3-05EB-34D6-49A5626E62FF}"/>
                  </a:ext>
                </a:extLst>
              </p:cNvPr>
              <p:cNvSpPr txBox="1">
                <a:spLocks noChangeArrowheads="1"/>
              </p:cNvSpPr>
              <p:nvPr/>
            </p:nvSpPr>
            <p:spPr>
              <a:xfrm>
                <a:off x="205126" y="286013"/>
                <a:ext cx="8733745" cy="62783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endParaRPr lang="en-IN" sz="2000" b="0" dirty="0">
                  <a:solidFill>
                    <a:schemeClr val="tx1"/>
                  </a:solidFill>
                  <a:effectLst/>
                  <a:latin typeface="Times New Roman" panose="02020603050405020304" pitchFamily="18" charset="0"/>
                  <a:cs typeface="Times New Roman" panose="02020603050405020304" pitchFamily="18" charset="0"/>
                </a:endParaRP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1.1 Deep Neural Network (LSTM / GRU / TCN)</a:t>
                </a:r>
              </a:p>
              <a:p>
                <a:pPr>
                  <a:lnSpc>
                    <a:spcPct val="107000"/>
                  </a:lnSpc>
                  <a:spcAft>
                    <a:spcPts val="800"/>
                  </a:spcAft>
                </a:pP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Ypred</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 predict(OM,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Xtest</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 OM ← trained model </a:t>
                </a:r>
              </a:p>
              <a:p>
                <a:pPr>
                  <a:lnSpc>
                    <a:spcPct val="107000"/>
                  </a:lnSpc>
                  <a:spcAft>
                    <a:spcPts val="800"/>
                  </a:spcAft>
                </a:pPr>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Xtest</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 test input</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Metrics_test</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get_Score</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Xtest</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Ypred</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End</a:t>
                </a:r>
              </a:p>
              <a:p>
                <a:pPr>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1.2 </a:t>
                </a:r>
                <a:r>
                  <a:rPr lang="en-IN" sz="2000" b="1" dirty="0">
                    <a:latin typeface="Times New Roman" panose="02020603050405020304" pitchFamily="18" charset="0"/>
                    <a:cs typeface="Times New Roman" panose="02020603050405020304" pitchFamily="18" charset="0"/>
                  </a:rPr>
                  <a:t>Adaptive Single Component Metropolis Hastings</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i="1" kern="100" dirty="0">
                    <a:latin typeface="Times New Roman" panose="02020603050405020304" pitchFamily="18" charset="0"/>
                    <a:ea typeface="Calibri" panose="020F0502020204030204" pitchFamily="34" charset="0"/>
                    <a:cs typeface="Times New Roman" panose="02020603050405020304" pitchFamily="18" charset="0"/>
                  </a:rPr>
                  <a:t>I</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nput :  Initial parameters </a:t>
                </a:r>
                <a14:m>
                  <m:oMath xmlns:m="http://schemas.openxmlformats.org/officeDocument/2006/math">
                    <m:sSub>
                      <m:sSubPr>
                        <m:ctrlPr>
                          <a:rPr lang="en-IN"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smtClean="0">
                            <a:effectLst/>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𝑝h𝑦</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0</m:t>
                        </m:r>
                      </m:sub>
                    </m:sSub>
                  </m:oMath>
                </a14:m>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 number of </a:t>
                </a:r>
                <a:r>
                  <a:rPr lang="en-IN" sz="1800" i="1" kern="100" dirty="0">
                    <a:latin typeface="Times New Roman" panose="02020603050405020304" pitchFamily="18" charset="0"/>
                    <a:ea typeface="Calibri" panose="020F0502020204030204" pitchFamily="34" charset="0"/>
                    <a:cs typeface="Times New Roman" panose="02020603050405020304" pitchFamily="18" charset="0"/>
                  </a:rPr>
                  <a:t>iterations </a:t>
                </a:r>
                <a:r>
                  <a:rPr lang="en-IN" sz="1800" i="1" kern="100" dirty="0" err="1">
                    <a:latin typeface="Times New Roman" panose="02020603050405020304" pitchFamily="18" charset="0"/>
                    <a:ea typeface="Calibri" panose="020F0502020204030204" pitchFamily="34" charset="0"/>
                    <a:cs typeface="Times New Roman" panose="02020603050405020304" pitchFamily="18" charset="0"/>
                  </a:rPr>
                  <a:t>nIter</a:t>
                </a:r>
                <a:endParaRPr lang="en-IN" sz="1800" i="1" kern="100" dirty="0">
                  <a:latin typeface="Times New Roman" panose="02020603050405020304" pitchFamily="18" charset="0"/>
                  <a:ea typeface="Calibri" panose="020F0502020204030204" pitchFamily="34" charset="0"/>
                  <a:cs typeface="Times New Roman" panose="02020603050405020304" pitchFamily="18" charset="0"/>
                </a:endParaRPr>
              </a:p>
              <a:p>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Output : Updated parameter </a:t>
                </a:r>
                <a14:m>
                  <m:oMath xmlns:m="http://schemas.openxmlformats.org/officeDocument/2006/math">
                    <m:sSub>
                      <m:sSubPr>
                        <m:ctrlPr>
                          <a:rPr lang="en-IN"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smtClean="0">
                            <a:effectLst/>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𝑝h𝑦</m:t>
                        </m:r>
                      </m:sub>
                    </m:sSub>
                  </m:oMath>
                </a14:m>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after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nIter</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iterations</a:t>
                </a:r>
              </a:p>
              <a:p>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i←0</a:t>
                </a:r>
              </a:p>
              <a:p>
                <a:r>
                  <a:rPr lang="en-IN" sz="1800" i="1" dirty="0">
                    <a:latin typeface="Times New Roman" panose="02020603050405020304" pitchFamily="18" charset="0"/>
                    <a:ea typeface="Calibri" panose="020F0502020204030204" pitchFamily="34" charset="0"/>
                    <a:cs typeface="Times New Roman" panose="02020603050405020304" pitchFamily="18" charset="0"/>
                  </a:rPr>
                  <a:t>i</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nitialize </a:t>
                </a:r>
                <a14:m>
                  <m:oMath xmlns:m="http://schemas.openxmlformats.org/officeDocument/2006/math">
                    <m:sSub>
                      <m:sSubPr>
                        <m:ctrlPr>
                          <a:rPr lang="en-IN"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smtClean="0">
                            <a:effectLst/>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𝑝h𝑦</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0</m:t>
                        </m:r>
                      </m:sub>
                    </m:sSub>
                  </m:oMath>
                </a14:m>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nIter</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dirty="0">
                  <a:solidFill>
                    <a:schemeClr val="tx1"/>
                  </a:solidFill>
                  <a:effectLst/>
                  <a:latin typeface="Times New Roman" panose="02020603050405020304" pitchFamily="18" charset="0"/>
                  <a:cs typeface="Times New Roman" panose="02020603050405020304" pitchFamily="18" charset="0"/>
                </a:endParaRPr>
              </a:p>
              <a:p>
                <a:endParaRPr lang="en-IN" sz="2000" b="0" dirty="0">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4" name="Content Placeholder 4">
                <a:extLst>
                  <a:ext uri="{FF2B5EF4-FFF2-40B4-BE49-F238E27FC236}">
                    <a16:creationId xmlns:a16="http://schemas.microsoft.com/office/drawing/2014/main" id="{4E7C0384-4ED3-05EB-34D6-49A5626E62FF}"/>
                  </a:ext>
                </a:extLst>
              </p:cNvPr>
              <p:cNvSpPr txBox="1">
                <a:spLocks noRot="1" noChangeAspect="1" noMove="1" noResize="1" noEditPoints="1" noAdjustHandles="1" noChangeArrowheads="1" noChangeShapeType="1" noTextEdit="1"/>
              </p:cNvSpPr>
              <p:nvPr/>
            </p:nvSpPr>
            <p:spPr>
              <a:xfrm>
                <a:off x="205126" y="286013"/>
                <a:ext cx="8733745" cy="6278300"/>
              </a:xfrm>
              <a:prstGeom prst="rect">
                <a:avLst/>
              </a:prstGeom>
              <a:blipFill>
                <a:blip r:embed="rId5"/>
                <a:stretch>
                  <a:fillRect b="-485"/>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33651817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B6AFD241-3CC0-F0FC-1547-36BD2059DD29}"/>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EE145937-89ED-3F28-829C-12BB8448300F}"/>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A61EEF66-1961-A96E-F905-F28F494D2DCB}"/>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2D15EA14-77F9-E657-2423-0889CB21E7D8}"/>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D3CAF50D-1864-256A-9BF9-F87565BEDA30}"/>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72</a:t>
            </a:fld>
            <a:endParaRPr sz="1600" b="1" i="0" u="none" strike="noStrike" cap="none" dirty="0">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B3254793-D226-E44E-2E1B-9E32F7677894}"/>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5A6D0980-4CAA-6171-096E-9D5EE6DC2CCE}"/>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81C8FD85-00FB-F6B4-8797-A0355F881AF7}"/>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980A7F4C-E683-C04E-B46D-FAD05B127797}"/>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9016A365-521F-ACD8-C7F3-C069B596C999}"/>
              </a:ext>
            </a:extLst>
          </p:cNvPr>
          <p:cNvSpPr txBox="1"/>
          <p:nvPr/>
        </p:nvSpPr>
        <p:spPr>
          <a:xfrm>
            <a:off x="1461182" y="536923"/>
            <a:ext cx="658767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Pseudo Code(Module Implementation)</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ED641A35-EC7B-35D5-D787-3D4919E1EFE9}"/>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ontent Placeholder 4">
                <a:extLst>
                  <a:ext uri="{FF2B5EF4-FFF2-40B4-BE49-F238E27FC236}">
                    <a16:creationId xmlns:a16="http://schemas.microsoft.com/office/drawing/2014/main" id="{90DF0F46-6F03-6572-8537-CB7E1A95D502}"/>
                  </a:ext>
                </a:extLst>
              </p:cNvPr>
              <p:cNvSpPr txBox="1">
                <a:spLocks noChangeArrowheads="1"/>
              </p:cNvSpPr>
              <p:nvPr/>
            </p:nvSpPr>
            <p:spPr>
              <a:xfrm>
                <a:off x="12175" y="-99942"/>
                <a:ext cx="9144000" cy="62783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endParaRPr lang="en-IN" sz="2000" b="0" dirty="0">
                  <a:solidFill>
                    <a:schemeClr val="tx1"/>
                  </a:solidFill>
                  <a:effectLst/>
                  <a:latin typeface="Times New Roman" panose="02020603050405020304" pitchFamily="18" charset="0"/>
                  <a:cs typeface="Times New Roman" panose="02020603050405020304" pitchFamily="18" charset="0"/>
                </a:endParaRPr>
              </a:p>
              <a:p>
                <a:endParaRPr lang="en-IN" sz="2000" b="1"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1.2 </a:t>
                </a:r>
                <a:r>
                  <a:rPr lang="en-IN" sz="12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Adaptive Single Component Metropolis Hastings</a:t>
                </a:r>
              </a:p>
              <a:p>
                <a:r>
                  <a:rPr lang="en-IN" sz="1800" b="1" dirty="0">
                    <a:latin typeface="Times New Roman" panose="02020603050405020304" pitchFamily="18" charset="0"/>
                    <a:cs typeface="Times New Roman" panose="02020603050405020304" pitchFamily="18" charset="0"/>
                  </a:rPr>
                  <a:t>       </a:t>
                </a:r>
                <a:r>
                  <a:rPr lang="en-IN" sz="1800" i="1" kern="100" dirty="0">
                    <a:latin typeface="Times New Roman" panose="02020603050405020304" pitchFamily="18" charset="0"/>
                    <a:ea typeface="Calibri" panose="020F0502020204030204" pitchFamily="34" charset="0"/>
                    <a:cs typeface="Times New Roman" panose="02020603050405020304" pitchFamily="18" charset="0"/>
                  </a:rPr>
                  <a:t>repeat </a:t>
                </a:r>
              </a:p>
              <a:p>
                <a:r>
                  <a:rPr lang="en-IN" sz="1800" i="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f</a:t>
                </a:r>
                <a:r>
                  <a:rPr lang="en-IN" sz="1800" i="1" dirty="0">
                    <a:solidFill>
                      <a:schemeClr val="tx1"/>
                    </a:solidFill>
                    <a:effectLst/>
                    <a:latin typeface="Times New Roman" panose="02020603050405020304" pitchFamily="18" charset="0"/>
                    <a:cs typeface="Times New Roman" panose="02020603050405020304" pitchFamily="18" charset="0"/>
                  </a:rPr>
                  <a:t>or p←1 to 5 do</a:t>
                </a:r>
              </a:p>
              <a:p>
                <a:r>
                  <a:rPr lang="en-IN" sz="2000" b="1" dirty="0">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set </a:t>
                </a:r>
                <a14:m>
                  <m:oMath xmlns:m="http://schemas.openxmlformats.org/officeDocument/2006/math">
                    <m:sSub>
                      <m:sSubPr>
                        <m:ctrlPr>
                          <a:rPr lang="en-IN" sz="1800" i="1" kern="100"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IN" sz="1800" i="1" kern="10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b="0" i="1" kern="100"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𝑝h𝑦𝑖</m:t>
                        </m:r>
                        <m:r>
                          <a:rPr lang="en-US" sz="1800" b="0" i="1" kern="100"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en-US" sz="1800" b="0" i="1" kern="100"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𝑝</m:t>
                        </m:r>
                      </m:sub>
                    </m:sSub>
                  </m:oMath>
                </a14:m>
                <a:r>
                  <a:rPr lang="en-IN" sz="1800" i="1" dirty="0">
                    <a:solidFill>
                      <a:schemeClr val="tx1"/>
                    </a:solidFill>
                    <a:effectLst/>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sz="1800" i="1" smtClean="0">
                            <a:solidFill>
                              <a:schemeClr val="tx1"/>
                            </a:solidFill>
                            <a:effectLst/>
                            <a:latin typeface="Cambria Math" panose="02040503050406030204" pitchFamily="18" charset="0"/>
                            <a:cs typeface="Times New Roman" panose="02020603050405020304" pitchFamily="18" charset="0"/>
                          </a:rPr>
                        </m:ctrlPr>
                      </m:sSubPr>
                      <m:e>
                        <m:r>
                          <a:rPr lang="en-IN" sz="1800" i="1"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b="0" i="1" smtClean="0">
                            <a:solidFill>
                              <a:schemeClr val="tx1"/>
                            </a:solidFill>
                            <a:effectLst/>
                            <a:latin typeface="Cambria Math" panose="02040503050406030204" pitchFamily="18" charset="0"/>
                            <a:cs typeface="Times New Roman" panose="02020603050405020304" pitchFamily="18" charset="0"/>
                          </a:rPr>
                          <m:t>𝑝h𝑦𝑖</m:t>
                        </m:r>
                        <m:r>
                          <a:rPr lang="en-US" sz="1800" b="0" i="1" smtClean="0">
                            <a:solidFill>
                              <a:schemeClr val="tx1"/>
                            </a:solidFill>
                            <a:effectLst/>
                            <a:latin typeface="Cambria Math" panose="02040503050406030204" pitchFamily="18" charset="0"/>
                            <a:cs typeface="Times New Roman" panose="02020603050405020304" pitchFamily="18" charset="0"/>
                          </a:rPr>
                          <m:t>,1,. . .,</m:t>
                        </m:r>
                      </m:sub>
                    </m:sSub>
                    <m:sSub>
                      <m:sSubPr>
                        <m:ctrlPr>
                          <a:rPr lang="en-IN" sz="1800" i="1" smtClean="0">
                            <a:solidFill>
                              <a:schemeClr val="tx1"/>
                            </a:solidFill>
                            <a:effectLst/>
                            <a:latin typeface="Cambria Math" panose="02040503050406030204" pitchFamily="18" charset="0"/>
                            <a:cs typeface="Times New Roman" panose="02020603050405020304" pitchFamily="18" charset="0"/>
                          </a:rPr>
                        </m:ctrlPr>
                      </m:sSubPr>
                      <m:e>
                        <m:r>
                          <a:rPr lang="en-IN" sz="1800" i="1"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b="0" i="1" smtClean="0">
                            <a:solidFill>
                              <a:schemeClr val="tx1"/>
                            </a:solidFill>
                            <a:effectLst/>
                            <a:latin typeface="Cambria Math" panose="02040503050406030204" pitchFamily="18" charset="0"/>
                            <a:cs typeface="Times New Roman" panose="02020603050405020304" pitchFamily="18" charset="0"/>
                          </a:rPr>
                          <m:t>𝑝h𝑦𝑖</m:t>
                        </m:r>
                        <m:r>
                          <a:rPr lang="en-US" sz="1800" b="0" i="1" smtClean="0">
                            <a:solidFill>
                              <a:schemeClr val="tx1"/>
                            </a:solidFill>
                            <a:effectLst/>
                            <a:latin typeface="Cambria Math" panose="02040503050406030204" pitchFamily="18" charset="0"/>
                            <a:cs typeface="Times New Roman" panose="02020603050405020304" pitchFamily="18" charset="0"/>
                          </a:rPr>
                          <m:t>,</m:t>
                        </m:r>
                        <m:r>
                          <a:rPr lang="en-US" sz="1800" b="0" i="1" smtClean="0">
                            <a:solidFill>
                              <a:schemeClr val="tx1"/>
                            </a:solidFill>
                            <a:effectLst/>
                            <a:latin typeface="Cambria Math" panose="02040503050406030204" pitchFamily="18" charset="0"/>
                            <a:cs typeface="Times New Roman" panose="02020603050405020304" pitchFamily="18" charset="0"/>
                          </a:rPr>
                          <m:t>𝑝</m:t>
                        </m:r>
                        <m:r>
                          <a:rPr lang="en-US" sz="1800" b="0" i="1" smtClean="0">
                            <a:solidFill>
                              <a:schemeClr val="tx1"/>
                            </a:solidFill>
                            <a:effectLst/>
                            <a:latin typeface="Cambria Math" panose="02040503050406030204" pitchFamily="18" charset="0"/>
                            <a:cs typeface="Times New Roman" panose="02020603050405020304" pitchFamily="18" charset="0"/>
                          </a:rPr>
                          <m:t>−1,</m:t>
                        </m:r>
                      </m:sub>
                    </m:sSub>
                    <m:sSub>
                      <m:sSubPr>
                        <m:ctrlPr>
                          <a:rPr lang="en-IN" sz="1800" i="1" smtClean="0">
                            <a:solidFill>
                              <a:schemeClr val="tx1"/>
                            </a:solidFill>
                            <a:effectLst/>
                            <a:latin typeface="Cambria Math" panose="02040503050406030204" pitchFamily="18" charset="0"/>
                            <a:cs typeface="Times New Roman" panose="02020603050405020304" pitchFamily="18" charset="0"/>
                          </a:rPr>
                        </m:ctrlPr>
                      </m:sSubPr>
                      <m:e>
                        <m:r>
                          <a:rPr lang="en-IN" sz="1800" i="1"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b="0" i="1" smtClean="0">
                            <a:solidFill>
                              <a:schemeClr val="tx1"/>
                            </a:solidFill>
                            <a:effectLst/>
                            <a:latin typeface="Cambria Math" panose="02040503050406030204" pitchFamily="18" charset="0"/>
                            <a:cs typeface="Times New Roman" panose="02020603050405020304" pitchFamily="18" charset="0"/>
                          </a:rPr>
                          <m:t>𝑝h𝑦𝑖</m:t>
                        </m:r>
                        <m:r>
                          <a:rPr lang="en-US" sz="1800" b="0" i="1" smtClean="0">
                            <a:solidFill>
                              <a:schemeClr val="tx1"/>
                            </a:solidFill>
                            <a:effectLst/>
                            <a:latin typeface="Cambria Math" panose="02040503050406030204" pitchFamily="18" charset="0"/>
                            <a:cs typeface="Times New Roman" panose="02020603050405020304" pitchFamily="18" charset="0"/>
                          </a:rPr>
                          <m:t>−1,</m:t>
                        </m:r>
                        <m:r>
                          <a:rPr lang="en-US" sz="1800" b="0" i="1" smtClean="0">
                            <a:solidFill>
                              <a:schemeClr val="tx1"/>
                            </a:solidFill>
                            <a:effectLst/>
                            <a:latin typeface="Cambria Math" panose="02040503050406030204" pitchFamily="18" charset="0"/>
                            <a:cs typeface="Times New Roman" panose="02020603050405020304" pitchFamily="18" charset="0"/>
                          </a:rPr>
                          <m:t>𝑝</m:t>
                        </m:r>
                        <m:r>
                          <a:rPr lang="en-US" sz="1800" b="0" i="1" smtClean="0">
                            <a:solidFill>
                              <a:schemeClr val="tx1"/>
                            </a:solidFill>
                            <a:effectLst/>
                            <a:latin typeface="Cambria Math" panose="02040503050406030204" pitchFamily="18" charset="0"/>
                            <a:cs typeface="Times New Roman" panose="02020603050405020304" pitchFamily="18" charset="0"/>
                          </a:rPr>
                          <m:t>+1, </m:t>
                        </m:r>
                      </m:sub>
                    </m:sSub>
                    <m:sSub>
                      <m:sSubPr>
                        <m:ctrlPr>
                          <a:rPr lang="en-IN" sz="1800" i="1" smtClean="0">
                            <a:solidFill>
                              <a:schemeClr val="tx1"/>
                            </a:solidFill>
                            <a:effectLst/>
                            <a:latin typeface="Cambria Math" panose="02040503050406030204" pitchFamily="18" charset="0"/>
                            <a:cs typeface="Times New Roman" panose="02020603050405020304" pitchFamily="18" charset="0"/>
                          </a:rPr>
                        </m:ctrlPr>
                      </m:sSubPr>
                      <m:e>
                        <m:r>
                          <a:rPr lang="en-IN" sz="1800" i="1"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b="0" i="1" smtClean="0">
                            <a:solidFill>
                              <a:schemeClr val="tx1"/>
                            </a:solidFill>
                            <a:effectLst/>
                            <a:latin typeface="Cambria Math" panose="02040503050406030204" pitchFamily="18" charset="0"/>
                            <a:cs typeface="Times New Roman" panose="02020603050405020304" pitchFamily="18" charset="0"/>
                          </a:rPr>
                          <m:t>𝑝h𝑦𝑖</m:t>
                        </m:r>
                        <m:r>
                          <a:rPr lang="en-US" sz="1800" b="0" i="1" smtClean="0">
                            <a:solidFill>
                              <a:schemeClr val="tx1"/>
                            </a:solidFill>
                            <a:effectLst/>
                            <a:latin typeface="Cambria Math" panose="02040503050406030204" pitchFamily="18" charset="0"/>
                            <a:cs typeface="Times New Roman" panose="02020603050405020304" pitchFamily="18" charset="0"/>
                          </a:rPr>
                          <m:t>−1,5</m:t>
                        </m:r>
                      </m:sub>
                    </m:sSub>
                  </m:oMath>
                </a14:m>
                <a:r>
                  <a:rPr lang="en-IN" sz="1800" i="1" dirty="0">
                    <a:solidFill>
                      <a:schemeClr val="tx1"/>
                    </a:solidFill>
                    <a:effectLst/>
                    <a:latin typeface="Times New Roman" panose="02020603050405020304" pitchFamily="18" charset="0"/>
                    <a:cs typeface="Times New Roman" panose="02020603050405020304" pitchFamily="18" charset="0"/>
                  </a:rPr>
                  <a:t>]  // set parameters</a:t>
                </a:r>
              </a:p>
              <a:p>
                <a:r>
                  <a:rPr lang="en-IN" sz="1800" i="1" dirty="0">
                    <a:solidFill>
                      <a:schemeClr val="tx1"/>
                    </a:solidFill>
                    <a:latin typeface="Times New Roman" panose="02020603050405020304" pitchFamily="18" charset="0"/>
                    <a:cs typeface="Times New Roman" panose="02020603050405020304" pitchFamily="18" charset="0"/>
                  </a:rPr>
                  <a:t>           		sample </a:t>
                </a:r>
                <a14:m>
                  <m:oMath xmlns:m="http://schemas.openxmlformats.org/officeDocument/2006/math">
                    <m:sSub>
                      <m:sSubPr>
                        <m:ctrlPr>
                          <a:rPr lang="en-IN" sz="1800" i="1" smtClean="0">
                            <a:solidFill>
                              <a:schemeClr val="tx1"/>
                            </a:solidFill>
                            <a:latin typeface="Cambria Math" panose="02040503050406030204" pitchFamily="18" charset="0"/>
                            <a:cs typeface="Times New Roman" panose="02020603050405020304" pitchFamily="18" charset="0"/>
                          </a:rPr>
                        </m:ctrlPr>
                      </m:sSubPr>
                      <m:e>
                        <m:r>
                          <a:rPr lang="en-IN" sz="18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sub>
                        <m:r>
                          <a:rPr lang="en-US" sz="1800" b="0" i="1" smtClean="0">
                            <a:solidFill>
                              <a:schemeClr val="tx1"/>
                            </a:solidFill>
                            <a:latin typeface="Cambria Math" panose="02040503050406030204" pitchFamily="18" charset="0"/>
                            <a:cs typeface="Times New Roman" panose="02020603050405020304" pitchFamily="18" charset="0"/>
                          </a:rPr>
                          <m:t>𝑝</m:t>
                        </m:r>
                      </m:sub>
                    </m:sSub>
                    <m:r>
                      <a:rPr lang="en-IN" sz="18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18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𝑞</m:t>
                        </m:r>
                      </m:e>
                      <m:sub>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d>
                      <m:dPr>
                        <m:ctrlP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d>
                  </m:oMath>
                </a14:m>
                <a:r>
                  <a:rPr lang="en-US" sz="1800" b="0" i="1"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  //  sampling from the proposal distribution</a:t>
                </a:r>
              </a:p>
              <a:p>
                <a:r>
                  <a:rPr lang="en-IN" sz="1800" i="1" dirty="0">
                    <a:solidFill>
                      <a:schemeClr val="tx1"/>
                    </a:solidFill>
                    <a:latin typeface="Times New Roman" panose="02020603050405020304" pitchFamily="18" charset="0"/>
                    <a:cs typeface="Times New Roman" panose="02020603050405020304" pitchFamily="18" charset="0"/>
                  </a:rPr>
                  <a:t>          		set</a:t>
                </a:r>
              </a:p>
              <a:p>
                <a:r>
                  <a:rPr lang="en-IN" sz="1800" i="1"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18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IN" sz="1800" i="1" dirty="0">
                    <a:solidFill>
                      <a:schemeClr val="tx1"/>
                    </a:solidFill>
                    <a:latin typeface="Times New Roman" panose="02020603050405020304" pitchFamily="18" charset="0"/>
                    <a:cs typeface="Times New Roman" panose="02020603050405020304" pitchFamily="18" charset="0"/>
                  </a:rPr>
                  <a:t> = min ( 1, </a:t>
                </a:r>
                <a14:m>
                  <m:oMath xmlns:m="http://schemas.openxmlformats.org/officeDocument/2006/math">
                    <m:f>
                      <m:fPr>
                        <m:ctrlP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IN"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𝜋</m:t>
                        </m:r>
                        <m:d>
                          <m:dPr>
                            <m:endChr m:val="|"/>
                            <m:ctrlP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sub>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e>
                        </m:d>
                        <m:sSub>
                          <m:sSubPr>
                            <m:ctrlP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sub>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𝑖</m:t>
                            </m:r>
                          </m:sub>
                        </m:sSub>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𝑞</m:t>
                            </m:r>
                          </m:e>
                          <m:sub>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𝑖</m:t>
                            </m:r>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sub>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num>
                      <m:den>
                        <m: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𝜋</m:t>
                        </m:r>
                        <m:d>
                          <m:dPr>
                            <m:ctrlP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𝑖</m:t>
                                </m:r>
                                <m: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e>
                          <m:e>
                            <m:sSub>
                              <m:sSubPr>
                                <m:ctrlP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𝑖</m:t>
                                </m:r>
                                <m: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e>
                        </m:d>
                        <m:sSub>
                          <m:sSubPr>
                            <m:ctrlP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𝑞</m:t>
                            </m:r>
                          </m:e>
                          <m:sub>
                            <m: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sub>
                            <m: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𝑖</m:t>
                            </m:r>
                            <m: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den>
                    </m:f>
                    <m: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b="0" i="1"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 // as in equation 1</a:t>
                </a:r>
              </a:p>
              <a:p>
                <a:r>
                  <a:rPr lang="en-US" sz="1800" b="0" i="1"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           		s</a:t>
                </a:r>
                <a:r>
                  <a:rPr lang="en-US" sz="1800" i="1"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ample U </a:t>
                </a:r>
                <a14:m>
                  <m:oMath xmlns:m="http://schemas.openxmlformats.org/officeDocument/2006/math">
                    <m:r>
                      <a:rPr lang="en-US" sz="18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IN" sz="1800" i="1" dirty="0">
                    <a:solidFill>
                      <a:schemeClr val="tx1"/>
                    </a:solidFill>
                    <a:effectLst/>
                    <a:latin typeface="Times New Roman" panose="02020603050405020304" pitchFamily="18" charset="0"/>
                    <a:cs typeface="Times New Roman" panose="02020603050405020304" pitchFamily="18" charset="0"/>
                  </a:rPr>
                  <a:t>Uniform</a:t>
                </a:r>
                <a:r>
                  <a:rPr lang="en-IN" sz="1800" i="1" dirty="0">
                    <a:solidFill>
                      <a:schemeClr val="tx1"/>
                    </a:solidFill>
                    <a:latin typeface="Times New Roman" panose="02020603050405020304" pitchFamily="18" charset="0"/>
                    <a:cs typeface="Times New Roman" panose="02020603050405020304" pitchFamily="18" charset="0"/>
                  </a:rPr>
                  <a:t>(0,1) // uniform distribution for selecting a random no.</a:t>
                </a:r>
              </a:p>
              <a:p>
                <a:r>
                  <a:rPr lang="en-IN" sz="1800" i="1" dirty="0">
                    <a:solidFill>
                      <a:schemeClr val="tx1"/>
                    </a:solidFill>
                    <a:effectLst/>
                    <a:latin typeface="Times New Roman" panose="02020603050405020304" pitchFamily="18" charset="0"/>
                    <a:cs typeface="Times New Roman" panose="02020603050405020304" pitchFamily="18" charset="0"/>
                  </a:rPr>
                  <a:t>           		if U </a:t>
                </a:r>
                <a14:m>
                  <m:oMath xmlns:m="http://schemas.openxmlformats.org/officeDocument/2006/math">
                    <m:r>
                      <a:rPr lang="en-IN" sz="1800" i="1"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en-IN" sz="1800" i="1" dirty="0">
                    <a:solidFill>
                      <a:schemeClr val="tx1"/>
                    </a:solidFill>
                    <a:effectLst/>
                    <a:latin typeface="Times New Roman" panose="02020603050405020304" pitchFamily="18" charset="0"/>
                    <a:cs typeface="Times New Roman" panose="02020603050405020304" pitchFamily="18" charset="0"/>
                  </a:rPr>
                  <a:t> </a:t>
                </a:r>
                <a14:m>
                  <m:oMath xmlns:m="http://schemas.openxmlformats.org/officeDocument/2006/math">
                    <m:r>
                      <a:rPr lang="en-IN" sz="1800" i="1" dirty="0"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en-IN" sz="1800" i="1" dirty="0">
                    <a:solidFill>
                      <a:schemeClr val="tx1"/>
                    </a:solidFill>
                    <a:effectLst/>
                    <a:latin typeface="Times New Roman" panose="02020603050405020304" pitchFamily="18" charset="0"/>
                    <a:cs typeface="Times New Roman" panose="02020603050405020304" pitchFamily="18" charset="0"/>
                  </a:rPr>
                  <a:t> then       //  </a:t>
                </a:r>
                <a:r>
                  <a:rPr lang="en-IN" sz="1800" i="1" dirty="0">
                    <a:solidFill>
                      <a:schemeClr val="tx1"/>
                    </a:solidFill>
                    <a:latin typeface="Times New Roman" panose="02020603050405020304" pitchFamily="18" charset="0"/>
                    <a:cs typeface="Times New Roman" panose="02020603050405020304" pitchFamily="18" charset="0"/>
                  </a:rPr>
                  <a:t>selecting a new sample</a:t>
                </a:r>
                <a:endParaRPr lang="en-IN" sz="1800" i="1" dirty="0">
                  <a:solidFill>
                    <a:schemeClr val="tx1"/>
                  </a:solidFill>
                  <a:effectLst/>
                  <a:latin typeface="Times New Roman" panose="02020603050405020304" pitchFamily="18" charset="0"/>
                  <a:cs typeface="Times New Roman" panose="02020603050405020304" pitchFamily="18" charset="0"/>
                </a:endParaRPr>
              </a:p>
              <a:p>
                <a:r>
                  <a:rPr lang="en-IN" sz="1800" i="1" dirty="0">
                    <a:solidFill>
                      <a:schemeClr val="tx1"/>
                    </a:solidFill>
                    <a:effectLst/>
                    <a:latin typeface="Times New Roman" panose="02020603050405020304" pitchFamily="18" charset="0"/>
                    <a:cs typeface="Times New Roman" panose="02020603050405020304" pitchFamily="18" charset="0"/>
                  </a:rPr>
                  <a:t>			set </a:t>
                </a:r>
                <a14:m>
                  <m:oMath xmlns:m="http://schemas.openxmlformats.org/officeDocument/2006/math">
                    <m:sSub>
                      <m:sSubPr>
                        <m:ctrlPr>
                          <a:rPr lang="en-IN" sz="1800" i="1" kern="100"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IN" sz="1800" i="1" kern="10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b="0" i="1" kern="100"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𝑝h𝑦𝑖</m:t>
                        </m:r>
                        <m:r>
                          <a:rPr lang="en-US" sz="1800" b="0" i="1" kern="100"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en-US" sz="1800" b="0" i="1" kern="100"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𝑝</m:t>
                        </m:r>
                      </m:sub>
                    </m:sSub>
                    <m:r>
                      <a:rPr lang="en-US" sz="1800" b="0" i="1" kern="100"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800" i="1">
                            <a:solidFill>
                              <a:schemeClr val="tx1"/>
                            </a:solidFill>
                            <a:latin typeface="Cambria Math" panose="02040503050406030204" pitchFamily="18" charset="0"/>
                            <a:cs typeface="Times New Roman" panose="02020603050405020304" pitchFamily="18" charset="0"/>
                          </a:rPr>
                        </m:ctrlPr>
                      </m:sSubPr>
                      <m:e>
                        <m:r>
                          <a:rPr lang="en-IN"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sub>
                        <m:r>
                          <a:rPr lang="en-US" sz="1800" i="1">
                            <a:solidFill>
                              <a:schemeClr val="tx1"/>
                            </a:solidFill>
                            <a:latin typeface="Cambria Math" panose="02040503050406030204" pitchFamily="18" charset="0"/>
                            <a:cs typeface="Times New Roman" panose="02020603050405020304" pitchFamily="18" charset="0"/>
                          </a:rPr>
                          <m:t>𝑝</m:t>
                        </m:r>
                      </m:sub>
                    </m:sSub>
                    <m:r>
                      <a:rPr lang="en-US" sz="1800" b="0" i="1" smtClean="0">
                        <a:solidFill>
                          <a:schemeClr val="tx1"/>
                        </a:solidFill>
                        <a:latin typeface="Cambria Math" panose="02040503050406030204" pitchFamily="18" charset="0"/>
                        <a:cs typeface="Times New Roman" panose="02020603050405020304" pitchFamily="18" charset="0"/>
                      </a:rPr>
                      <m:t>    </m:t>
                    </m:r>
                  </m:oMath>
                </a14:m>
                <a:endParaRPr lang="en-IN" sz="1800" i="1" dirty="0">
                  <a:solidFill>
                    <a:schemeClr val="tx1"/>
                  </a:solidFill>
                  <a:effectLst/>
                  <a:latin typeface="Times New Roman" panose="02020603050405020304" pitchFamily="18" charset="0"/>
                  <a:cs typeface="Times New Roman" panose="02020603050405020304" pitchFamily="18" charset="0"/>
                </a:endParaRPr>
              </a:p>
              <a:p>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else </a:t>
                </a:r>
              </a:p>
              <a:p>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mj-lt"/>
                  <a:buAutoNum type="arabicPeriod"/>
                </a:pP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i="1" dirty="0"/>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i="1"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dirty="0">
                  <a:solidFill>
                    <a:schemeClr val="tx1"/>
                  </a:solidFill>
                  <a:effectLst/>
                  <a:latin typeface="Times New Roman" panose="02020603050405020304" pitchFamily="18" charset="0"/>
                  <a:cs typeface="Times New Roman" panose="02020603050405020304" pitchFamily="18" charset="0"/>
                </a:endParaRPr>
              </a:p>
              <a:p>
                <a:endParaRPr lang="en-IN" sz="2000" b="0" dirty="0">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4" name="Content Placeholder 4">
                <a:extLst>
                  <a:ext uri="{FF2B5EF4-FFF2-40B4-BE49-F238E27FC236}">
                    <a16:creationId xmlns:a16="http://schemas.microsoft.com/office/drawing/2014/main" id="{90DF0F46-6F03-6572-8537-CB7E1A95D502}"/>
                  </a:ext>
                </a:extLst>
              </p:cNvPr>
              <p:cNvSpPr txBox="1">
                <a:spLocks noRot="1" noChangeAspect="1" noMove="1" noResize="1" noEditPoints="1" noAdjustHandles="1" noChangeArrowheads="1" noChangeShapeType="1" noTextEdit="1"/>
              </p:cNvSpPr>
              <p:nvPr/>
            </p:nvSpPr>
            <p:spPr>
              <a:xfrm>
                <a:off x="12175" y="-99942"/>
                <a:ext cx="9144000" cy="6278300"/>
              </a:xfrm>
              <a:prstGeom prst="rect">
                <a:avLst/>
              </a:prstGeom>
              <a:blipFill>
                <a:blip r:embed="rId5"/>
                <a:stretch>
                  <a:fillRect b="-8350"/>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34517655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6530BC29-2876-B033-A3F8-B99B7B908D9C}"/>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2ACBFD9B-24EF-80FF-17FD-8D78E396E11D}"/>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9B7762CF-0451-047E-89AD-195BB64AAD95}"/>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A8764891-DE15-1DF1-7620-EC6186835943}"/>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5D52E5D8-664B-D859-1E45-1BB9534ABF78}"/>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73</a:t>
            </a:fld>
            <a:endParaRPr sz="1600" b="1" i="0" u="none" strike="noStrike" cap="none" dirty="0">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33DC36B5-71DA-09EE-5868-1A6EB7D23ECF}"/>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EF19AE3A-DCB9-EECD-3AFC-3E2B37B1C22D}"/>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B58F050B-A7F6-A1D9-588B-DAEA22551F3C}"/>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DFAC8378-002E-C216-17CC-974AA71539B9}"/>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E28A614C-856F-D06B-B28F-2F3E1D8B1EAB}"/>
              </a:ext>
            </a:extLst>
          </p:cNvPr>
          <p:cNvSpPr txBox="1"/>
          <p:nvPr/>
        </p:nvSpPr>
        <p:spPr>
          <a:xfrm>
            <a:off x="1461182" y="536923"/>
            <a:ext cx="658767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Pseudo Code(Module Implementation)</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92672772-DF09-8485-5008-191B1B54C22F}"/>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ontent Placeholder 4">
                <a:extLst>
                  <a:ext uri="{FF2B5EF4-FFF2-40B4-BE49-F238E27FC236}">
                    <a16:creationId xmlns:a16="http://schemas.microsoft.com/office/drawing/2014/main" id="{F1C7429D-3008-94F4-3C69-C7C7A6D8E2CC}"/>
                  </a:ext>
                </a:extLst>
              </p:cNvPr>
              <p:cNvSpPr txBox="1">
                <a:spLocks noChangeArrowheads="1"/>
              </p:cNvSpPr>
              <p:nvPr/>
            </p:nvSpPr>
            <p:spPr>
              <a:xfrm>
                <a:off x="232114" y="620713"/>
                <a:ext cx="8733745" cy="62783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endParaRPr lang="en-IN" sz="2000" b="0" dirty="0">
                  <a:solidFill>
                    <a:schemeClr val="tx1"/>
                  </a:solidFill>
                  <a:effectLst/>
                  <a:latin typeface="Times New Roman" panose="02020603050405020304" pitchFamily="18" charset="0"/>
                  <a:cs typeface="Times New Roman" panose="02020603050405020304" pitchFamily="18" charset="0"/>
                </a:endParaRPr>
              </a:p>
              <a:p>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1.2 </a:t>
                </a:r>
                <a:r>
                  <a:rPr lang="en-IN" sz="2000" b="1" dirty="0">
                    <a:latin typeface="Times New Roman" panose="02020603050405020304" pitchFamily="18" charset="0"/>
                    <a:cs typeface="Times New Roman" panose="02020603050405020304" pitchFamily="18" charset="0"/>
                  </a:rPr>
                  <a:t>Adaptive Single Component Metropolis Hastings</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i="1" dirty="0">
                    <a:solidFill>
                      <a:schemeClr val="tx1"/>
                    </a:solidFill>
                    <a:effectLst/>
                    <a:latin typeface="Times New Roman" panose="02020603050405020304" pitchFamily="18" charset="0"/>
                    <a:cs typeface="Times New Roman" panose="02020603050405020304" pitchFamily="18" charset="0"/>
                  </a:rPr>
                  <a:t>		set </a:t>
                </a:r>
                <a14:m>
                  <m:oMath xmlns:m="http://schemas.openxmlformats.org/officeDocument/2006/math">
                    <m:sSub>
                      <m:sSubPr>
                        <m:ctrlPr>
                          <a:rPr lang="en-IN" sz="1800" i="1" kern="100"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IN" sz="1800" i="1" kern="10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b="0" i="1" kern="100"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𝑝h𝑦𝑖</m:t>
                        </m:r>
                        <m:r>
                          <a:rPr lang="en-US" sz="1800" b="0" i="1" kern="100"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en-US" sz="1800" b="0" i="1" kern="100"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𝑝</m:t>
                        </m:r>
                      </m:sub>
                    </m:sSub>
                    <m:r>
                      <a:rPr lang="en-US" sz="1800" b="0" i="1" kern="100"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smtClean="0">
                            <a:solidFill>
                              <a:schemeClr val="tx1"/>
                            </a:solidFill>
                            <a:latin typeface="Cambria Math" panose="02040503050406030204" pitchFamily="18" charset="0"/>
                            <a:cs typeface="Times New Roman" panose="02020603050405020304" pitchFamily="18" charset="0"/>
                          </a:rPr>
                        </m:ctrlPr>
                      </m:sSubPr>
                      <m:e>
                        <m:r>
                          <a:rPr lang="en-IN" sz="18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i="1" smtClean="0">
                            <a:solidFill>
                              <a:schemeClr val="tx1"/>
                            </a:solidFill>
                            <a:latin typeface="Cambria Math" panose="02040503050406030204" pitchFamily="18" charset="0"/>
                            <a:cs typeface="Times New Roman" panose="02020603050405020304" pitchFamily="18" charset="0"/>
                          </a:rPr>
                          <m:t>𝑝h𝑦𝑖</m:t>
                        </m:r>
                        <m:r>
                          <a:rPr lang="en-US" sz="1800" i="1" smtClean="0">
                            <a:solidFill>
                              <a:schemeClr val="tx1"/>
                            </a:solidFill>
                            <a:latin typeface="Cambria Math" panose="02040503050406030204" pitchFamily="18" charset="0"/>
                            <a:cs typeface="Times New Roman" panose="02020603050405020304" pitchFamily="18" charset="0"/>
                          </a:rPr>
                          <m:t>−1,</m:t>
                        </m:r>
                        <m:r>
                          <a:rPr lang="en-US" sz="1800" i="1" smtClean="0">
                            <a:solidFill>
                              <a:schemeClr val="tx1"/>
                            </a:solidFill>
                            <a:latin typeface="Cambria Math" panose="02040503050406030204" pitchFamily="18" charset="0"/>
                            <a:cs typeface="Times New Roman" panose="02020603050405020304" pitchFamily="18" charset="0"/>
                          </a:rPr>
                          <m:t>𝑝</m:t>
                        </m:r>
                      </m:sub>
                    </m:sSub>
                  </m:oMath>
                </a14:m>
                <a:endParaRPr lang="en-IN" sz="1800" i="1" kern="100" dirty="0">
                  <a:latin typeface="Times New Roman" panose="02020603050405020304" pitchFamily="18" charset="0"/>
                  <a:ea typeface="Calibri" panose="020F0502020204030204" pitchFamily="34" charset="0"/>
                  <a:cs typeface="Times New Roman" panose="02020603050405020304" pitchFamily="18" charset="0"/>
                </a:endParaRPr>
              </a:p>
              <a:p>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end</a:t>
                </a:r>
              </a:p>
              <a:p>
                <a:r>
                  <a:rPr lang="en-IN" sz="1800" i="1"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end</a:t>
                </a:r>
              </a:p>
              <a:p>
                <a:r>
                  <a:rPr lang="en-IN" sz="1800" i="1"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i</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i+1</a:t>
                </a:r>
              </a:p>
              <a:p>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Until n </a:t>
                </a:r>
                <a14:m>
                  <m:oMath xmlns:m="http://schemas.openxmlformats.org/officeDocument/2006/math">
                    <m:r>
                      <a:rPr lang="en-IN" sz="1800" i="1" kern="100" smtClean="0">
                        <a:effectLst/>
                        <a:latin typeface="Cambria Math" panose="02040503050406030204" pitchFamily="18" charset="0"/>
                        <a:ea typeface="Cambria Math" panose="02040503050406030204" pitchFamily="18" charset="0"/>
                        <a:cs typeface="Times New Roman" panose="02020603050405020304" pitchFamily="18" charset="0"/>
                      </a:rPr>
                      <m:t>&lt;</m:t>
                    </m:r>
                    <m:r>
                      <a:rPr lang="en-US" sz="1800" b="0" i="1" kern="100" smtClean="0">
                        <a:effectLst/>
                        <a:latin typeface="Cambria Math" panose="02040503050406030204" pitchFamily="18" charset="0"/>
                        <a:ea typeface="Cambria Math" panose="02040503050406030204" pitchFamily="18" charset="0"/>
                        <a:cs typeface="Times New Roman" panose="02020603050405020304" pitchFamily="18" charset="0"/>
                      </a:rPr>
                      <m:t> </m:t>
                    </m:r>
                  </m:oMath>
                </a14:m>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nIter</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1.3 Glucose-Insulin Dynamics</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Input  : Model Parameters (ka2, kd, ke, VI, beta, kgri, kempt, kabs, f, SG, Gb, VG, p2, SI,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Ipb,alpha</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Output : Glucose and Insulin Concentration Changes (ΔIsc1, ΔIsc2,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ΔIp</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ΔQsto1, ΔQsto2,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ΔQgut</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Ra, ΔG, ΔX, ΔIG)</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dirty="0">
                  <a:solidFill>
                    <a:schemeClr val="tx1"/>
                  </a:solidFill>
                  <a:effectLst/>
                  <a:latin typeface="Times New Roman" panose="02020603050405020304" pitchFamily="18" charset="0"/>
                  <a:cs typeface="Times New Roman" panose="02020603050405020304" pitchFamily="18" charset="0"/>
                </a:endParaRPr>
              </a:p>
              <a:p>
                <a:endParaRPr lang="en-IN" sz="2000" b="0" dirty="0">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4" name="Content Placeholder 4">
                <a:extLst>
                  <a:ext uri="{FF2B5EF4-FFF2-40B4-BE49-F238E27FC236}">
                    <a16:creationId xmlns:a16="http://schemas.microsoft.com/office/drawing/2014/main" id="{F1C7429D-3008-94F4-3C69-C7C7A6D8E2CC}"/>
                  </a:ext>
                </a:extLst>
              </p:cNvPr>
              <p:cNvSpPr txBox="1">
                <a:spLocks noRot="1" noChangeAspect="1" noMove="1" noResize="1" noEditPoints="1" noAdjustHandles="1" noChangeArrowheads="1" noChangeShapeType="1" noTextEdit="1"/>
              </p:cNvSpPr>
              <p:nvPr/>
            </p:nvSpPr>
            <p:spPr>
              <a:xfrm>
                <a:off x="232114" y="620713"/>
                <a:ext cx="8733745" cy="6278300"/>
              </a:xfrm>
              <a:prstGeom prst="rect">
                <a:avLst/>
              </a:prstGeom>
              <a:blipFill>
                <a:blip r:embed="rId5"/>
                <a:stretch>
                  <a:fillRect/>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4690019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8961D56C-D4A9-E8DC-2EFE-284C5696F50C}"/>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725B42F5-0D3F-00FA-5939-D4CC0B04E241}"/>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77BE3EC3-9B88-F682-D8F3-930F3A889360}"/>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A9CB6B59-BDE3-6F46-C106-41EA9B0D389E}"/>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C272A9EA-329B-5230-C7F8-C3B37C7C4EF8}"/>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74</a:t>
            </a:fld>
            <a:endParaRPr sz="1600" b="1" i="0" u="none" strike="noStrike" cap="none" dirty="0">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8DDD31FA-041F-6136-2A0E-CA964280419D}"/>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6EE8C16E-4DD2-2466-7538-D5C969D0DF68}"/>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7F3FC87F-16CC-AB0F-AE01-42E282C24B2B}"/>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EA86C7C4-6C72-3148-8693-8525FFF6939B}"/>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53AB5883-E1D2-D38D-5F98-39D5BD4667C5}"/>
              </a:ext>
            </a:extLst>
          </p:cNvPr>
          <p:cNvSpPr txBox="1"/>
          <p:nvPr/>
        </p:nvSpPr>
        <p:spPr>
          <a:xfrm>
            <a:off x="1461182" y="536923"/>
            <a:ext cx="658767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Pseudo Code(Module Implementation)</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7C4F3E9A-2448-4FC3-01A7-29A42620C39D}"/>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ontent Placeholder 4">
                <a:extLst>
                  <a:ext uri="{FF2B5EF4-FFF2-40B4-BE49-F238E27FC236}">
                    <a16:creationId xmlns:a16="http://schemas.microsoft.com/office/drawing/2014/main" id="{F32C2971-54FC-234A-6CBF-471E4C196A6C}"/>
                  </a:ext>
                </a:extLst>
              </p:cNvPr>
              <p:cNvSpPr txBox="1">
                <a:spLocks noChangeArrowheads="1"/>
              </p:cNvSpPr>
              <p:nvPr/>
            </p:nvSpPr>
            <p:spPr>
              <a:xfrm>
                <a:off x="205126" y="286013"/>
                <a:ext cx="8733745" cy="62783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endParaRPr lang="en-IN" sz="2000" b="0" dirty="0">
                  <a:solidFill>
                    <a:schemeClr val="tx1"/>
                  </a:solidFill>
                  <a:effectLst/>
                  <a:latin typeface="Times New Roman" panose="02020603050405020304" pitchFamily="18" charset="0"/>
                  <a:cs typeface="Times New Roman" panose="02020603050405020304" pitchFamily="18" charset="0"/>
                </a:endParaRPr>
              </a:p>
              <a:p>
                <a:endParaRPr lang="en-IN" sz="2000" b="1" kern="100" dirty="0">
                  <a:latin typeface="Times New Roman" panose="02020603050405020304" pitchFamily="18" charset="0"/>
                  <a:ea typeface="Calibri" panose="020F0502020204030204" pitchFamily="34" charset="0"/>
                  <a:cs typeface="Times New Roman" panose="02020603050405020304" pitchFamily="18" charset="0"/>
                </a:endParaRPr>
              </a:p>
              <a:p>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1.3 Glucose-Insulin Dynamics</a:t>
                </a:r>
              </a:p>
              <a:p>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begin</a:t>
                </a:r>
              </a:p>
              <a:p>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Initialize parameters P ← {ka2, kd, ke, VI, beta, kgri, kempt, kabs, f, SG, Gb, VG, 			             p2, SI, Ipb, alpha}  // model parameters</a:t>
                </a:r>
              </a:p>
              <a:p>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Function </a:t>
                </a:r>
                <a:r>
                  <a:rPr lang="en-IN" sz="1800" i="1" dirty="0" err="1">
                    <a:effectLst/>
                    <a:latin typeface="Times New Roman" panose="02020603050405020304" pitchFamily="18" charset="0"/>
                    <a:ea typeface="Calibri" panose="020F0502020204030204" pitchFamily="34" charset="0"/>
                    <a:cs typeface="Times New Roman" panose="02020603050405020304" pitchFamily="18" charset="0"/>
                  </a:rPr>
                  <a:t>Subcutaneous_Insulin_Absorption</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(insulin):</a:t>
                </a:r>
              </a:p>
              <a:p>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Isc1, Isc2, Ip ← insulin['Isc1'], insulin['Isc2'], insulin['Ip’]</a:t>
                </a:r>
              </a:p>
              <a:p>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IN" sz="1800" i="1" smtClean="0">
                            <a:latin typeface="Cambria Math" panose="02040503050406030204" pitchFamily="18" charset="0"/>
                          </a:rPr>
                        </m:ctrlPr>
                      </m:sSubPr>
                      <m:e>
                        <m:r>
                          <a:rPr lang="en-IN" sz="1800" i="1" smtClean="0">
                            <a:latin typeface="Cambria Math" panose="02040503050406030204" pitchFamily="18" charset="0"/>
                          </a:rPr>
                          <m:t>𝐼</m:t>
                        </m:r>
                      </m:e>
                      <m:sub>
                        <m:r>
                          <a:rPr lang="en-IN" sz="1800" i="1" smtClean="0">
                            <a:latin typeface="Cambria Math" panose="02040503050406030204" pitchFamily="18" charset="0"/>
                          </a:rPr>
                          <m:t>𝑠𝑐</m:t>
                        </m:r>
                        <m:r>
                          <a:rPr lang="en-IN" sz="1800" i="1" smtClean="0">
                            <a:latin typeface="Cambria Math" panose="02040503050406030204" pitchFamily="18" charset="0"/>
                          </a:rPr>
                          <m:t>1</m:t>
                        </m:r>
                      </m:sub>
                    </m:sSub>
                    <m:r>
                      <m:rPr>
                        <m:nor/>
                      </m:rPr>
                      <a:rPr lang="en-IN" sz="1800" i="1">
                        <a:latin typeface="Times New Roman" panose="02020603050405020304" pitchFamily="18" charset="0"/>
                        <a:cs typeface="Times New Roman" panose="02020603050405020304" pitchFamily="18" charset="0"/>
                      </a:rPr>
                      <m:t>(</m:t>
                    </m:r>
                    <m:r>
                      <m:rPr>
                        <m:nor/>
                      </m:rPr>
                      <a:rPr lang="en-IN" sz="1800" i="1">
                        <a:latin typeface="Times New Roman" panose="02020603050405020304" pitchFamily="18" charset="0"/>
                        <a:cs typeface="Times New Roman" panose="02020603050405020304" pitchFamily="18" charset="0"/>
                      </a:rPr>
                      <m:t>t</m:t>
                    </m:r>
                    <m:r>
                      <m:rPr>
                        <m:nor/>
                      </m:rPr>
                      <a:rPr lang="en-IN" sz="1800" i="1">
                        <a:latin typeface="Times New Roman" panose="02020603050405020304" pitchFamily="18" charset="0"/>
                        <a:cs typeface="Times New Roman" panose="02020603050405020304" pitchFamily="18" charset="0"/>
                      </a:rPr>
                      <m:t>)</m:t>
                    </m:r>
                    <m:r>
                      <m:rPr>
                        <m:nor/>
                      </m:rPr>
                      <a:rPr lang="en-US" sz="1800" b="0" i="1" smtClean="0">
                        <a:latin typeface="Times New Roman" panose="02020603050405020304" pitchFamily="18" charset="0"/>
                        <a:cs typeface="Times New Roman" panose="02020603050405020304" pitchFamily="18" charset="0"/>
                      </a:rPr>
                      <m:t> </m:t>
                    </m:r>
                    <m:r>
                      <m:rPr>
                        <m:nor/>
                      </m:rPr>
                      <a:rPr lang="en-IN" sz="1800" i="1" kern="100" dirty="0">
                        <a:latin typeface="Times New Roman" panose="02020603050405020304" pitchFamily="18" charset="0"/>
                        <a:ea typeface="Calibri" panose="020F0502020204030204" pitchFamily="34" charset="0"/>
                        <a:cs typeface="Times New Roman" panose="02020603050405020304" pitchFamily="18" charset="0"/>
                      </a:rPr>
                      <m:t>←</m:t>
                    </m:r>
                    <m:r>
                      <m:rPr>
                        <m:nor/>
                      </m:rPr>
                      <a:rPr lang="en-US" sz="1800" b="0" i="1" kern="100" dirty="0" smtClean="0">
                        <a:latin typeface="Times New Roman" panose="02020603050405020304" pitchFamily="18" charset="0"/>
                        <a:ea typeface="Calibri" panose="020F0502020204030204" pitchFamily="34" charset="0"/>
                        <a:cs typeface="Times New Roman" panose="02020603050405020304" pitchFamily="18" charset="0"/>
                      </a:rPr>
                      <m:t> </m:t>
                    </m:r>
                    <m:r>
                      <m:rPr>
                        <m:nor/>
                      </m:rPr>
                      <a:rPr lang="en-IN" sz="1800" i="1">
                        <a:latin typeface="Times New Roman" panose="02020603050405020304" pitchFamily="18" charset="0"/>
                        <a:cs typeface="Times New Roman" panose="02020603050405020304" pitchFamily="18" charset="0"/>
                      </a:rPr>
                      <m:t>−</m:t>
                    </m:r>
                    <m:sSub>
                      <m:sSubPr>
                        <m:ctrlPr>
                          <a:rPr lang="en-IN" sz="1800" i="1">
                            <a:latin typeface="Cambria Math" panose="02040503050406030204" pitchFamily="18" charset="0"/>
                          </a:rPr>
                        </m:ctrlPr>
                      </m:sSubPr>
                      <m:e>
                        <m:r>
                          <a:rPr lang="en-US" sz="1800" b="0" i="1" smtClean="0">
                            <a:latin typeface="Cambria Math" panose="02040503050406030204" pitchFamily="18" charset="0"/>
                          </a:rPr>
                          <m:t>𝑘</m:t>
                        </m:r>
                      </m:e>
                      <m:sub>
                        <m:r>
                          <a:rPr lang="en-US" sz="1800" b="0" i="1" smtClean="0">
                            <a:latin typeface="Cambria Math" panose="02040503050406030204" pitchFamily="18" charset="0"/>
                          </a:rPr>
                          <m:t>𝑑</m:t>
                        </m:r>
                      </m:sub>
                    </m:sSub>
                    <m:r>
                      <m:rPr>
                        <m:nor/>
                      </m:rPr>
                      <a:rPr lang="en-IN" sz="1800" i="1">
                        <a:latin typeface="Times New Roman" panose="02020603050405020304" pitchFamily="18" charset="0"/>
                        <a:cs typeface="Times New Roman" panose="02020603050405020304" pitchFamily="18" charset="0"/>
                      </a:rPr>
                      <m:t>·</m:t>
                    </m:r>
                    <m:sSub>
                      <m:sSubPr>
                        <m:ctrlPr>
                          <a:rPr lang="en-IN" sz="1800" i="1">
                            <a:latin typeface="Cambria Math" panose="02040503050406030204" pitchFamily="18" charset="0"/>
                          </a:rPr>
                        </m:ctrlPr>
                      </m:sSubPr>
                      <m:e>
                        <m:r>
                          <a:rPr lang="en-IN" sz="1800" i="1" smtClean="0">
                            <a:latin typeface="Cambria Math" panose="02040503050406030204" pitchFamily="18" charset="0"/>
                          </a:rPr>
                          <m:t>𝐼</m:t>
                        </m:r>
                      </m:e>
                      <m:sub>
                        <m:r>
                          <a:rPr lang="en-IN" sz="1800" i="1" smtClean="0">
                            <a:latin typeface="Cambria Math" panose="02040503050406030204" pitchFamily="18" charset="0"/>
                          </a:rPr>
                          <m:t>𝑠𝑐</m:t>
                        </m:r>
                        <m:r>
                          <a:rPr lang="en-IN" sz="1800" i="1" smtClean="0">
                            <a:latin typeface="Cambria Math" panose="02040503050406030204" pitchFamily="18" charset="0"/>
                          </a:rPr>
                          <m:t>1</m:t>
                        </m:r>
                      </m:sub>
                    </m:sSub>
                    <m:r>
                      <m:rPr>
                        <m:nor/>
                      </m:rPr>
                      <a:rPr lang="en-IN" sz="1800" i="1">
                        <a:latin typeface="Times New Roman" panose="02020603050405020304" pitchFamily="18" charset="0"/>
                        <a:cs typeface="Times New Roman" panose="02020603050405020304" pitchFamily="18" charset="0"/>
                      </a:rPr>
                      <m:t>(</m:t>
                    </m:r>
                    <m:r>
                      <m:rPr>
                        <m:nor/>
                      </m:rPr>
                      <a:rPr lang="en-IN" sz="1800" i="1">
                        <a:latin typeface="Times New Roman" panose="02020603050405020304" pitchFamily="18" charset="0"/>
                        <a:cs typeface="Times New Roman" panose="02020603050405020304" pitchFamily="18" charset="0"/>
                      </a:rPr>
                      <m:t>t</m:t>
                    </m:r>
                    <m:r>
                      <m:rPr>
                        <m:nor/>
                      </m:rPr>
                      <a:rPr lang="en-IN" sz="1800" i="1">
                        <a:latin typeface="Times New Roman" panose="02020603050405020304" pitchFamily="18" charset="0"/>
                        <a:cs typeface="Times New Roman" panose="02020603050405020304" pitchFamily="18" charset="0"/>
                      </a:rPr>
                      <m:t>) + </m:t>
                    </m:r>
                    <m:r>
                      <m:rPr>
                        <m:nor/>
                      </m:rPr>
                      <a:rPr lang="en-IN" sz="1800" i="1">
                        <a:latin typeface="Times New Roman" panose="02020603050405020304" pitchFamily="18" charset="0"/>
                        <a:cs typeface="Times New Roman" panose="02020603050405020304" pitchFamily="18" charset="0"/>
                      </a:rPr>
                      <m:t>I</m:t>
                    </m:r>
                    <m:r>
                      <m:rPr>
                        <m:nor/>
                      </m:rPr>
                      <a:rPr lang="en-IN" sz="1800" i="1">
                        <a:latin typeface="Times New Roman" panose="02020603050405020304" pitchFamily="18" charset="0"/>
                        <a:cs typeface="Times New Roman" panose="02020603050405020304" pitchFamily="18" charset="0"/>
                      </a:rPr>
                      <m:t>(</m:t>
                    </m:r>
                    <m:r>
                      <m:rPr>
                        <m:nor/>
                      </m:rPr>
                      <a:rPr lang="en-IN" sz="1800" i="1">
                        <a:latin typeface="Times New Roman" panose="02020603050405020304" pitchFamily="18" charset="0"/>
                        <a:cs typeface="Times New Roman" panose="02020603050405020304" pitchFamily="18" charset="0"/>
                      </a:rPr>
                      <m:t>t</m:t>
                    </m:r>
                    <m:r>
                      <m:rPr>
                        <m:nor/>
                      </m:rPr>
                      <a:rPr lang="en-IN" sz="1800" i="1">
                        <a:latin typeface="Times New Roman" panose="02020603050405020304" pitchFamily="18" charset="0"/>
                        <a:cs typeface="Times New Roman" panose="02020603050405020304" pitchFamily="18" charset="0"/>
                      </a:rPr>
                      <m:t> − </m:t>
                    </m:r>
                    <m:r>
                      <m:rPr>
                        <m:nor/>
                      </m:rPr>
                      <a:rPr lang="el-GR" sz="1800" i="1">
                        <a:latin typeface="Times New Roman" panose="02020603050405020304" pitchFamily="18" charset="0"/>
                        <a:cs typeface="Times New Roman" panose="02020603050405020304" pitchFamily="18" charset="0"/>
                      </a:rPr>
                      <m:t>β</m:t>
                    </m:r>
                    <m:r>
                      <m:rPr>
                        <m:nor/>
                      </m:rPr>
                      <a:rPr lang="el-GR" sz="1800" i="1">
                        <a:latin typeface="Times New Roman" panose="02020603050405020304" pitchFamily="18" charset="0"/>
                        <a:cs typeface="Times New Roman" panose="02020603050405020304" pitchFamily="18" charset="0"/>
                      </a:rPr>
                      <m:t>)/</m:t>
                    </m:r>
                    <m:r>
                      <m:rPr>
                        <m:nor/>
                      </m:rPr>
                      <a:rPr lang="en-IN" sz="1800" i="1">
                        <a:latin typeface="Times New Roman" panose="02020603050405020304" pitchFamily="18" charset="0"/>
                        <a:cs typeface="Times New Roman" panose="02020603050405020304" pitchFamily="18" charset="0"/>
                      </a:rPr>
                      <m:t>V</m:t>
                    </m:r>
                    <m:r>
                      <m:rPr>
                        <m:nor/>
                      </m:rPr>
                      <a:rPr lang="en-IN" sz="1800" b="0" i="1">
                        <a:latin typeface="Times New Roman" panose="02020603050405020304" pitchFamily="18" charset="0"/>
                        <a:cs typeface="Times New Roman" panose="02020603050405020304" pitchFamily="18" charset="0"/>
                      </a:rPr>
                      <m:t>  </m:t>
                    </m:r>
                    <m:r>
                      <m:rPr>
                        <m:nor/>
                      </m:rPr>
                      <a:rPr lang="en-US" sz="1800" b="0" i="1" smtClean="0">
                        <a:latin typeface="Times New Roman" panose="02020603050405020304" pitchFamily="18" charset="0"/>
                        <a:cs typeface="Times New Roman" panose="02020603050405020304" pitchFamily="18" charset="0"/>
                      </a:rPr>
                      <m:t>  </m:t>
                    </m:r>
                  </m:oMath>
                </a14:m>
                <a:r>
                  <a:rPr lang="en-IN" sz="1800" i="1" dirty="0">
                    <a:latin typeface="Times New Roman" panose="02020603050405020304" pitchFamily="18" charset="0"/>
                    <a:cs typeface="Times New Roman" panose="02020603050405020304" pitchFamily="18" charset="0"/>
                  </a:rPr>
                  <a:t>  </a:t>
                </a:r>
              </a:p>
              <a:p>
                <a14:m>
                  <m:oMath xmlns:m="http://schemas.openxmlformats.org/officeDocument/2006/math">
                    <m:sSub>
                      <m:sSubPr>
                        <m:ctrlPr>
                          <a:rPr lang="en-IN" sz="1800" i="1">
                            <a:latin typeface="Cambria Math" panose="02040503050406030204" pitchFamily="18" charset="0"/>
                          </a:rPr>
                        </m:ctrlPr>
                      </m:sSubPr>
                      <m:e>
                        <m:r>
                          <a:rPr lang="en-US" sz="1800" b="0" i="1" smtClean="0">
                            <a:latin typeface="Cambria Math" panose="02040503050406030204" pitchFamily="18" charset="0"/>
                          </a:rPr>
                          <m:t>                                    </m:t>
                        </m:r>
                        <m:r>
                          <a:rPr lang="en-IN" sz="1800" i="1" smtClean="0">
                            <a:latin typeface="Cambria Math" panose="02040503050406030204" pitchFamily="18" charset="0"/>
                          </a:rPr>
                          <m:t>𝐼</m:t>
                        </m:r>
                      </m:e>
                      <m:sub>
                        <m:r>
                          <a:rPr lang="en-IN" sz="1800" i="1" smtClean="0">
                            <a:latin typeface="Cambria Math" panose="02040503050406030204" pitchFamily="18" charset="0"/>
                          </a:rPr>
                          <m:t>𝑠𝑐</m:t>
                        </m:r>
                        <m:r>
                          <a:rPr lang="en-US" sz="1800" b="0" i="1" smtClean="0">
                            <a:latin typeface="Cambria Math" panose="02040503050406030204" pitchFamily="18" charset="0"/>
                          </a:rPr>
                          <m:t>2</m:t>
                        </m:r>
                      </m:sub>
                    </m:sSub>
                  </m:oMath>
                </a14:m>
                <a:r>
                  <a:rPr lang="de-DE" sz="1800" i="1" dirty="0">
                    <a:latin typeface="Times New Roman" panose="02020603050405020304" pitchFamily="18" charset="0"/>
                    <a:cs typeface="Times New Roman" panose="02020603050405020304" pitchFamily="18" charset="0"/>
                  </a:rPr>
                  <a:t>(t) </a:t>
                </a:r>
                <a:r>
                  <a:rPr lang="en-IN" sz="1800" i="1" kern="100" dirty="0">
                    <a:latin typeface="Times New Roman" panose="02020603050405020304" pitchFamily="18" charset="0"/>
                    <a:ea typeface="Calibri" panose="020F0502020204030204" pitchFamily="34" charset="0"/>
                    <a:cs typeface="Times New Roman" panose="02020603050405020304" pitchFamily="18" charset="0"/>
                  </a:rPr>
                  <a:t>←</a:t>
                </a:r>
                <a:r>
                  <a:rPr lang="de-DE" sz="1800" i="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1800" i="1">
                            <a:latin typeface="Cambria Math" panose="02040503050406030204" pitchFamily="18" charset="0"/>
                          </a:rPr>
                        </m:ctrlPr>
                      </m:sSubPr>
                      <m:e>
                        <m:r>
                          <a:rPr lang="en-US" sz="1800" b="0" i="1" smtClean="0">
                            <a:latin typeface="Cambria Math" panose="02040503050406030204" pitchFamily="18" charset="0"/>
                          </a:rPr>
                          <m:t>𝑘</m:t>
                        </m:r>
                      </m:e>
                      <m:sub>
                        <m:r>
                          <a:rPr lang="en-US" sz="1800" b="0" i="1" smtClean="0">
                            <a:latin typeface="Cambria Math" panose="02040503050406030204" pitchFamily="18" charset="0"/>
                          </a:rPr>
                          <m:t>𝑒</m:t>
                        </m:r>
                      </m:sub>
                    </m:sSub>
                  </m:oMath>
                </a14:m>
                <a:r>
                  <a:rPr lang="de-DE" sz="1800" i="1"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sz="1800" i="1">
                            <a:latin typeface="Cambria Math" panose="02040503050406030204" pitchFamily="18" charset="0"/>
                          </a:rPr>
                        </m:ctrlPr>
                      </m:sSubPr>
                      <m:e>
                        <m:r>
                          <a:rPr lang="en-IN" sz="1800" i="1" smtClean="0">
                            <a:latin typeface="Cambria Math" panose="02040503050406030204" pitchFamily="18" charset="0"/>
                          </a:rPr>
                          <m:t>𝐼</m:t>
                        </m:r>
                      </m:e>
                      <m:sub>
                        <m:r>
                          <a:rPr lang="en-IN" sz="1800" i="1" smtClean="0">
                            <a:latin typeface="Cambria Math" panose="02040503050406030204" pitchFamily="18" charset="0"/>
                          </a:rPr>
                          <m:t>𝑠𝑐</m:t>
                        </m:r>
                        <m:r>
                          <a:rPr lang="en-US" sz="1800" b="0" i="1" smtClean="0">
                            <a:latin typeface="Cambria Math" panose="02040503050406030204" pitchFamily="18" charset="0"/>
                          </a:rPr>
                          <m:t>1</m:t>
                        </m:r>
                      </m:sub>
                    </m:sSub>
                  </m:oMath>
                </a14:m>
                <a:r>
                  <a:rPr lang="de-DE" sz="1800" i="1" dirty="0">
                    <a:latin typeface="Times New Roman" panose="02020603050405020304" pitchFamily="18" charset="0"/>
                    <a:cs typeface="Times New Roman" panose="02020603050405020304" pitchFamily="18" charset="0"/>
                  </a:rPr>
                  <a:t>(t) − </a:t>
                </a:r>
                <a14:m>
                  <m:oMath xmlns:m="http://schemas.openxmlformats.org/officeDocument/2006/math">
                    <m:sSub>
                      <m:sSubPr>
                        <m:ctrlPr>
                          <a:rPr lang="en-IN" sz="1800" i="1">
                            <a:latin typeface="Cambria Math" panose="02040503050406030204" pitchFamily="18" charset="0"/>
                          </a:rPr>
                        </m:ctrlPr>
                      </m:sSubPr>
                      <m:e>
                        <m:r>
                          <a:rPr lang="en-US" sz="1800" b="0" i="1" smtClean="0">
                            <a:latin typeface="Cambria Math" panose="02040503050406030204" pitchFamily="18" charset="0"/>
                          </a:rPr>
                          <m:t>𝑘</m:t>
                        </m:r>
                      </m:e>
                      <m:sub>
                        <m:r>
                          <a:rPr lang="en-US" sz="1800" b="0" i="1" smtClean="0">
                            <a:latin typeface="Cambria Math" panose="02040503050406030204" pitchFamily="18" charset="0"/>
                          </a:rPr>
                          <m:t>𝑎</m:t>
                        </m:r>
                        <m:r>
                          <a:rPr lang="en-US" sz="1800" b="0" i="1" smtClean="0">
                            <a:latin typeface="Cambria Math" panose="02040503050406030204" pitchFamily="18" charset="0"/>
                          </a:rPr>
                          <m:t>2</m:t>
                        </m:r>
                      </m:sub>
                    </m:sSub>
                  </m:oMath>
                </a14:m>
                <a:r>
                  <a:rPr lang="de-DE" sz="1800" i="1"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sz="1800" i="1">
                            <a:latin typeface="Cambria Math" panose="02040503050406030204" pitchFamily="18" charset="0"/>
                          </a:rPr>
                        </m:ctrlPr>
                      </m:sSubPr>
                      <m:e>
                        <m:r>
                          <a:rPr lang="en-IN" sz="1800" i="1" smtClean="0">
                            <a:latin typeface="Cambria Math" panose="02040503050406030204" pitchFamily="18" charset="0"/>
                          </a:rPr>
                          <m:t>𝐼</m:t>
                        </m:r>
                      </m:e>
                      <m:sub>
                        <m:r>
                          <a:rPr lang="en-IN" sz="1800" i="1" smtClean="0">
                            <a:latin typeface="Cambria Math" panose="02040503050406030204" pitchFamily="18" charset="0"/>
                          </a:rPr>
                          <m:t>𝑠𝑐</m:t>
                        </m:r>
                        <m:r>
                          <a:rPr lang="en-US" sz="1800" b="0" i="1" smtClean="0">
                            <a:latin typeface="Cambria Math" panose="02040503050406030204" pitchFamily="18" charset="0"/>
                          </a:rPr>
                          <m:t>2</m:t>
                        </m:r>
                      </m:sub>
                    </m:sSub>
                  </m:oMath>
                </a14:m>
                <a:r>
                  <a:rPr lang="de-DE" sz="1800" i="1" dirty="0">
                    <a:latin typeface="Times New Roman" panose="02020603050405020304" pitchFamily="18" charset="0"/>
                    <a:cs typeface="Times New Roman" panose="02020603050405020304" pitchFamily="18" charset="0"/>
                  </a:rPr>
                  <a:t>(t)      // as in equations 2.1 to 2.3</a:t>
                </a:r>
                <a:endParaRPr lang="en-IN" sz="1800" i="1"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IN" sz="1800" i="1">
                            <a:latin typeface="Cambria Math" panose="02040503050406030204" pitchFamily="18" charset="0"/>
                          </a:rPr>
                        </m:ctrlPr>
                      </m:sSubPr>
                      <m:e>
                        <m:r>
                          <a:rPr lang="en-US" sz="1800" b="0" i="1" smtClean="0">
                            <a:latin typeface="Cambria Math" panose="02040503050406030204" pitchFamily="18" charset="0"/>
                          </a:rPr>
                          <m:t>                                    </m:t>
                        </m:r>
                        <m:r>
                          <a:rPr lang="en-IN" sz="1800" i="1" smtClean="0">
                            <a:latin typeface="Cambria Math" panose="02040503050406030204" pitchFamily="18" charset="0"/>
                          </a:rPr>
                          <m:t>𝐼</m:t>
                        </m:r>
                      </m:e>
                      <m:sub>
                        <m:r>
                          <a:rPr lang="en-US" sz="1800" b="0" i="1" smtClean="0">
                            <a:latin typeface="Cambria Math" panose="02040503050406030204" pitchFamily="18" charset="0"/>
                          </a:rPr>
                          <m:t>𝑝</m:t>
                        </m:r>
                      </m:sub>
                    </m:sSub>
                  </m:oMath>
                </a14:m>
                <a:r>
                  <a:rPr lang="de-DE" sz="1800" i="1" dirty="0">
                    <a:latin typeface="Times New Roman" panose="02020603050405020304" pitchFamily="18" charset="0"/>
                    <a:cs typeface="Times New Roman" panose="02020603050405020304" pitchFamily="18" charset="0"/>
                  </a:rPr>
                  <a:t>(t) </a:t>
                </a:r>
                <a:r>
                  <a:rPr lang="en-IN" sz="1800" i="1" kern="100" dirty="0">
                    <a:latin typeface="Times New Roman" panose="02020603050405020304" pitchFamily="18" charset="0"/>
                    <a:ea typeface="Calibri" panose="020F0502020204030204" pitchFamily="34" charset="0"/>
                    <a:cs typeface="Times New Roman" panose="02020603050405020304" pitchFamily="18" charset="0"/>
                  </a:rPr>
                  <a:t>←</a:t>
                </a:r>
                <a:r>
                  <a:rPr lang="de-DE" sz="1800" i="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1800" i="1">
                            <a:latin typeface="Cambria Math" panose="02040503050406030204" pitchFamily="18" charset="0"/>
                          </a:rPr>
                        </m:ctrlPr>
                      </m:sSubPr>
                      <m:e>
                        <m:r>
                          <a:rPr lang="en-US" sz="1800" b="0" i="1" smtClean="0">
                            <a:latin typeface="Cambria Math" panose="02040503050406030204" pitchFamily="18" charset="0"/>
                          </a:rPr>
                          <m:t>𝑘</m:t>
                        </m:r>
                      </m:e>
                      <m:sub>
                        <m:r>
                          <a:rPr lang="en-US" sz="1800" b="0" i="1" smtClean="0">
                            <a:latin typeface="Cambria Math" panose="02040503050406030204" pitchFamily="18" charset="0"/>
                          </a:rPr>
                          <m:t>𝑎</m:t>
                        </m:r>
                        <m:r>
                          <a:rPr lang="en-US" sz="1800" b="0" i="1" smtClean="0">
                            <a:latin typeface="Cambria Math" panose="02040503050406030204" pitchFamily="18" charset="0"/>
                          </a:rPr>
                          <m:t>2</m:t>
                        </m:r>
                      </m:sub>
                    </m:sSub>
                  </m:oMath>
                </a14:m>
                <a:r>
                  <a:rPr lang="de-DE" sz="1800" i="1"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sz="1800" i="1">
                            <a:latin typeface="Cambria Math" panose="02040503050406030204" pitchFamily="18" charset="0"/>
                          </a:rPr>
                        </m:ctrlPr>
                      </m:sSubPr>
                      <m:e>
                        <m:r>
                          <a:rPr lang="en-IN" sz="1800" i="1" smtClean="0">
                            <a:latin typeface="Cambria Math" panose="02040503050406030204" pitchFamily="18" charset="0"/>
                          </a:rPr>
                          <m:t>𝐼</m:t>
                        </m:r>
                      </m:e>
                      <m:sub>
                        <m:r>
                          <a:rPr lang="en-IN" sz="1800" i="1" smtClean="0">
                            <a:latin typeface="Cambria Math" panose="02040503050406030204" pitchFamily="18" charset="0"/>
                          </a:rPr>
                          <m:t>𝑠𝑐</m:t>
                        </m:r>
                        <m:r>
                          <a:rPr lang="en-US" sz="1800" b="0" i="1" smtClean="0">
                            <a:latin typeface="Cambria Math" panose="02040503050406030204" pitchFamily="18" charset="0"/>
                          </a:rPr>
                          <m:t>2</m:t>
                        </m:r>
                      </m:sub>
                    </m:sSub>
                  </m:oMath>
                </a14:m>
                <a:r>
                  <a:rPr lang="de-DE" sz="1800" i="1"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sz="1800" i="1">
                            <a:latin typeface="Cambria Math" panose="02040503050406030204" pitchFamily="18" charset="0"/>
                          </a:rPr>
                        </m:ctrlPr>
                      </m:sSubPr>
                      <m:e>
                        <m:r>
                          <a:rPr lang="en-US" sz="1800" b="0" i="1" smtClean="0">
                            <a:latin typeface="Cambria Math" panose="02040503050406030204" pitchFamily="18" charset="0"/>
                          </a:rPr>
                          <m:t>𝑘</m:t>
                        </m:r>
                      </m:e>
                      <m:sub>
                        <m:r>
                          <a:rPr lang="en-US" sz="1800" b="0" i="1" smtClean="0">
                            <a:latin typeface="Cambria Math" panose="02040503050406030204" pitchFamily="18" charset="0"/>
                          </a:rPr>
                          <m:t>𝑒</m:t>
                        </m:r>
                      </m:sub>
                    </m:sSub>
                  </m:oMath>
                </a14:m>
                <a:r>
                  <a:rPr lang="de-DE" sz="1800" i="1"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sz="1800" i="1">
                            <a:latin typeface="Cambria Math" panose="02040503050406030204" pitchFamily="18" charset="0"/>
                          </a:rPr>
                        </m:ctrlPr>
                      </m:sSubPr>
                      <m:e>
                        <m:r>
                          <a:rPr lang="en-IN" sz="1800" i="1" smtClean="0">
                            <a:latin typeface="Cambria Math" panose="02040503050406030204" pitchFamily="18" charset="0"/>
                          </a:rPr>
                          <m:t>𝐼</m:t>
                        </m:r>
                      </m:e>
                      <m:sub>
                        <m:r>
                          <a:rPr lang="en-US" sz="1800" b="0" i="1" smtClean="0">
                            <a:latin typeface="Cambria Math" panose="02040503050406030204" pitchFamily="18" charset="0"/>
                          </a:rPr>
                          <m:t>𝑝</m:t>
                        </m:r>
                      </m:sub>
                    </m:sSub>
                  </m:oMath>
                </a14:m>
                <a:r>
                  <a:rPr lang="de-DE" sz="1800" i="1" dirty="0">
                    <a:latin typeface="Times New Roman" panose="02020603050405020304" pitchFamily="18" charset="0"/>
                    <a:cs typeface="Times New Roman" panose="02020603050405020304" pitchFamily="18" charset="0"/>
                  </a:rPr>
                  <a:t>(t)  </a:t>
                </a:r>
              </a:p>
              <a:p>
                <a:r>
                  <a:rPr lang="de-DE" sz="1800" i="1" dirty="0">
                    <a:latin typeface="Times New Roman" panose="02020603050405020304" pitchFamily="18" charset="0"/>
                    <a:cs typeface="Times New Roman" panose="02020603050405020304" pitchFamily="18" charset="0"/>
                  </a:rPr>
                  <a:t>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Return (ΔIsc1, ΔIsc2,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ΔIp</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de-DE" sz="1800" dirty="0"/>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dirty="0">
                  <a:solidFill>
                    <a:schemeClr val="tx1"/>
                  </a:solidFill>
                  <a:effectLst/>
                  <a:latin typeface="Times New Roman" panose="02020603050405020304" pitchFamily="18" charset="0"/>
                  <a:cs typeface="Times New Roman" panose="02020603050405020304" pitchFamily="18" charset="0"/>
                </a:endParaRPr>
              </a:p>
              <a:p>
                <a:endParaRPr lang="en-IN" sz="2000" b="0" dirty="0">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4" name="Content Placeholder 4">
                <a:extLst>
                  <a:ext uri="{FF2B5EF4-FFF2-40B4-BE49-F238E27FC236}">
                    <a16:creationId xmlns:a16="http://schemas.microsoft.com/office/drawing/2014/main" id="{F32C2971-54FC-234A-6CBF-471E4C196A6C}"/>
                  </a:ext>
                </a:extLst>
              </p:cNvPr>
              <p:cNvSpPr txBox="1">
                <a:spLocks noRot="1" noChangeAspect="1" noMove="1" noResize="1" noEditPoints="1" noAdjustHandles="1" noChangeArrowheads="1" noChangeShapeType="1" noTextEdit="1"/>
              </p:cNvSpPr>
              <p:nvPr/>
            </p:nvSpPr>
            <p:spPr>
              <a:xfrm>
                <a:off x="205126" y="286013"/>
                <a:ext cx="8733745" cy="6278300"/>
              </a:xfrm>
              <a:prstGeom prst="rect">
                <a:avLst/>
              </a:prstGeom>
              <a:blipFill>
                <a:blip r:embed="rId5"/>
                <a:stretch>
                  <a:fillRect r="-70"/>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37895767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71035549-4AA8-22ED-4BFB-E86326763DD3}"/>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6497CA32-4B34-7C7B-4F0F-3ABEB87E989E}"/>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3398691E-532A-9081-2A98-C445FC153EFF}"/>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FF529478-132F-E335-1883-EDFF4BF5FEE3}"/>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6855F13C-30B2-BED0-1AA2-77926B9C0BD6}"/>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75</a:t>
            </a:fld>
            <a:endParaRPr sz="1600" b="1" i="0" u="none" strike="noStrike" cap="none" dirty="0">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9D1A2E91-55D2-9F94-7262-AC6A167E49A5}"/>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BE0490BF-0B9C-0BBC-F557-2847CBFC557A}"/>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67D8DDF5-A345-CA83-85FE-BD88F3F74037}"/>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3AB8375B-A203-32F4-7E02-FC75EBE1DE87}"/>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39F1FC9F-9DB7-E264-9C14-8385EA3CE828}"/>
              </a:ext>
            </a:extLst>
          </p:cNvPr>
          <p:cNvSpPr txBox="1"/>
          <p:nvPr/>
        </p:nvSpPr>
        <p:spPr>
          <a:xfrm>
            <a:off x="1461182" y="536923"/>
            <a:ext cx="658767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Pseudo Code(Module Implementation)</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8B1C41E2-7ED1-D71D-CD3E-D58666875BE6}"/>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ontent Placeholder 4">
                <a:extLst>
                  <a:ext uri="{FF2B5EF4-FFF2-40B4-BE49-F238E27FC236}">
                    <a16:creationId xmlns:a16="http://schemas.microsoft.com/office/drawing/2014/main" id="{70D70AF7-4E44-D254-D721-40816B977170}"/>
                  </a:ext>
                </a:extLst>
              </p:cNvPr>
              <p:cNvSpPr txBox="1">
                <a:spLocks noChangeArrowheads="1"/>
              </p:cNvSpPr>
              <p:nvPr/>
            </p:nvSpPr>
            <p:spPr>
              <a:xfrm>
                <a:off x="144255" y="282838"/>
                <a:ext cx="9221529" cy="62783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endParaRPr lang="en-IN" sz="2000" b="0" dirty="0">
                  <a:solidFill>
                    <a:schemeClr val="tx1"/>
                  </a:solidFill>
                  <a:effectLst/>
                  <a:latin typeface="Times New Roman" panose="02020603050405020304" pitchFamily="18" charset="0"/>
                  <a:cs typeface="Times New Roman" panose="02020603050405020304" pitchFamily="18" charset="0"/>
                </a:endParaRPr>
              </a:p>
              <a:p>
                <a:endParaRPr lang="en-IN" sz="2000" b="1" kern="100" dirty="0">
                  <a:latin typeface="Times New Roman" panose="02020603050405020304" pitchFamily="18" charset="0"/>
                  <a:ea typeface="Calibri" panose="020F0502020204030204" pitchFamily="34" charset="0"/>
                  <a:cs typeface="Times New Roman" panose="02020603050405020304" pitchFamily="18" charset="0"/>
                </a:endParaRPr>
              </a:p>
              <a:p>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1.3 Glucose-Insulin Dynamics</a:t>
                </a:r>
              </a:p>
              <a:p>
                <a:r>
                  <a:rPr lang="en-IN" sz="1800" i="1" dirty="0">
                    <a:effectLst/>
                    <a:latin typeface="Calibri" panose="020F0502020204030204" pitchFamily="34" charset="0"/>
                    <a:ea typeface="Calibri" panose="020F0502020204030204" pitchFamily="34" charset="0"/>
                    <a:cs typeface="Times New Roman" panose="02020603050405020304" pitchFamily="18" charset="0"/>
                  </a:rPr>
                  <a:t> 	</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Function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Oral_Glucose_Absorption</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(CHO):</a:t>
                </a:r>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a:t>
                </a:r>
              </a:p>
              <a:p>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Qsto1, Qsto2,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Qgut</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 CHO['Qsto1'], CHO['Qsto2'], CHO['</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Qgut</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         </m:t>
                        </m:r>
                        <m:r>
                          <a:rPr lang="en-US" sz="1800" b="0" i="1" smtClean="0">
                            <a:latin typeface="Cambria Math" panose="02040503050406030204" pitchFamily="18" charset="0"/>
                          </a:rPr>
                          <m:t> </m:t>
                        </m:r>
                        <m:r>
                          <a:rPr lang="en-US" sz="1800" b="0" i="1" smtClean="0">
                            <a:latin typeface="Cambria Math" panose="02040503050406030204" pitchFamily="18" charset="0"/>
                          </a:rPr>
                          <m:t>𝑄</m:t>
                        </m:r>
                      </m:e>
                      <m:sub>
                        <m:r>
                          <a:rPr lang="en-US" sz="1800" b="0" i="1" smtClean="0">
                            <a:latin typeface="Cambria Math" panose="02040503050406030204" pitchFamily="18" charset="0"/>
                          </a:rPr>
                          <m:t>𝑠𝑡𝑜</m:t>
                        </m:r>
                        <m:r>
                          <a:rPr lang="en-US" sz="1800" b="0" i="1" smtClean="0">
                            <a:latin typeface="Cambria Math" panose="02040503050406030204" pitchFamily="18" charset="0"/>
                          </a:rPr>
                          <m:t>1</m:t>
                        </m:r>
                      </m:sub>
                    </m:sSub>
                    <m:r>
                      <a:rPr lang="en-IN" sz="1800" i="1" dirty="0" smtClean="0">
                        <a:latin typeface="Cambria Math" panose="02040503050406030204" pitchFamily="18" charset="0"/>
                      </a:rPr>
                      <m:t>(</m:t>
                    </m:r>
                    <m:r>
                      <a:rPr lang="en-IN" sz="1800" i="1" dirty="0" smtClean="0">
                        <a:latin typeface="Cambria Math" panose="02040503050406030204" pitchFamily="18" charset="0"/>
                      </a:rPr>
                      <m:t>𝑡</m:t>
                    </m:r>
                    <m:r>
                      <a:rPr lang="en-IN" sz="1800" i="1" dirty="0" smtClean="0">
                        <a:latin typeface="Cambria Math" panose="02040503050406030204" pitchFamily="18" charset="0"/>
                      </a:rPr>
                      <m:t>)</m:t>
                    </m:r>
                    <m:r>
                      <m:rPr>
                        <m:nor/>
                      </m:rPr>
                      <a:rPr lang="en-US" sz="1800" b="0" i="1" dirty="0" smtClean="0">
                        <a:latin typeface="Times New Roman" panose="02020603050405020304" pitchFamily="18" charset="0"/>
                        <a:cs typeface="Times New Roman" panose="02020603050405020304" pitchFamily="18" charset="0"/>
                      </a:rPr>
                      <m:t> </m:t>
                    </m:r>
                    <m:r>
                      <m:rPr>
                        <m:nor/>
                      </m:rPr>
                      <a:rPr lang="en-IN" sz="1800" i="1" kern="100" dirty="0">
                        <a:latin typeface="Times New Roman" panose="02020603050405020304" pitchFamily="18" charset="0"/>
                        <a:ea typeface="Calibri" panose="020F0502020204030204" pitchFamily="34" charset="0"/>
                        <a:cs typeface="Times New Roman" panose="02020603050405020304" pitchFamily="18" charset="0"/>
                      </a:rPr>
                      <m:t>←</m:t>
                    </m:r>
                    <m:r>
                      <a:rPr lang="en-IN" sz="1800" i="1" dirty="0" smtClean="0">
                        <a:latin typeface="Cambria Math" panose="02040503050406030204" pitchFamily="18" charset="0"/>
                      </a:rPr>
                      <m:t>−</m:t>
                    </m:r>
                    <m:sSub>
                      <m:sSubPr>
                        <m:ctrlPr>
                          <a:rPr lang="en-IN" sz="1800" i="1">
                            <a:latin typeface="Cambria Math" panose="02040503050406030204" pitchFamily="18" charset="0"/>
                          </a:rPr>
                        </m:ctrlPr>
                      </m:sSubPr>
                      <m:e>
                        <m:r>
                          <a:rPr lang="en-US" sz="1800" b="0" i="1" smtClean="0">
                            <a:latin typeface="Cambria Math" panose="02040503050406030204" pitchFamily="18" charset="0"/>
                          </a:rPr>
                          <m:t>𝑘</m:t>
                        </m:r>
                      </m:e>
                      <m:sub>
                        <m:r>
                          <a:rPr lang="en-US" sz="1800" b="0" i="1" smtClean="0">
                            <a:latin typeface="Cambria Math" panose="02040503050406030204" pitchFamily="18" charset="0"/>
                          </a:rPr>
                          <m:t>𝑔𝑟𝑖</m:t>
                        </m:r>
                      </m:sub>
                    </m:sSub>
                    <m:r>
                      <a:rPr lang="en-IN" sz="1800" i="1" dirty="0" smtClean="0">
                        <a:latin typeface="Cambria Math" panose="02040503050406030204" pitchFamily="18" charset="0"/>
                      </a:rPr>
                      <m:t>·</m:t>
                    </m:r>
                    <m:sSub>
                      <m:sSubPr>
                        <m:ctrlPr>
                          <a:rPr lang="en-IN" sz="1800" i="1">
                            <a:latin typeface="Cambria Math" panose="02040503050406030204" pitchFamily="18" charset="0"/>
                          </a:rPr>
                        </m:ctrlPr>
                      </m:sSubPr>
                      <m:e>
                        <m:r>
                          <a:rPr lang="en-US" sz="1800" b="0" i="1" smtClean="0">
                            <a:latin typeface="Cambria Math" panose="02040503050406030204" pitchFamily="18" charset="0"/>
                          </a:rPr>
                          <m:t>𝑄</m:t>
                        </m:r>
                      </m:e>
                      <m:sub>
                        <m:r>
                          <a:rPr lang="en-US" sz="1800" b="0" i="1" smtClean="0">
                            <a:latin typeface="Cambria Math" panose="02040503050406030204" pitchFamily="18" charset="0"/>
                          </a:rPr>
                          <m:t>𝑠𝑡𝑜</m:t>
                        </m:r>
                        <m:r>
                          <a:rPr lang="en-US" sz="1800" b="0" i="1" smtClean="0">
                            <a:latin typeface="Cambria Math" panose="02040503050406030204" pitchFamily="18" charset="0"/>
                          </a:rPr>
                          <m:t>1</m:t>
                        </m:r>
                      </m:sub>
                    </m:sSub>
                    <m:r>
                      <a:rPr lang="en-IN" sz="1800" i="1" dirty="0" smtClean="0">
                        <a:latin typeface="Cambria Math" panose="02040503050406030204" pitchFamily="18" charset="0"/>
                      </a:rPr>
                      <m:t>(</m:t>
                    </m:r>
                    <m:r>
                      <a:rPr lang="en-IN" sz="1800" i="1" dirty="0" smtClean="0">
                        <a:latin typeface="Cambria Math" panose="02040503050406030204" pitchFamily="18" charset="0"/>
                      </a:rPr>
                      <m:t>𝑡</m:t>
                    </m:r>
                    <m:r>
                      <a:rPr lang="en-IN" sz="1800" i="1" dirty="0" smtClean="0">
                        <a:latin typeface="Cambria Math" panose="02040503050406030204" pitchFamily="18" charset="0"/>
                      </a:rPr>
                      <m:t>) + </m:t>
                    </m:r>
                    <m:r>
                      <a:rPr lang="en-IN" sz="1800" i="1" dirty="0" smtClean="0">
                        <a:latin typeface="Cambria Math" panose="02040503050406030204" pitchFamily="18" charset="0"/>
                      </a:rPr>
                      <m:t>𝐶𝐻𝑂</m:t>
                    </m:r>
                    <m:r>
                      <a:rPr lang="en-IN" sz="1800" i="1" dirty="0" smtClean="0">
                        <a:latin typeface="Cambria Math" panose="02040503050406030204" pitchFamily="18" charset="0"/>
                      </a:rPr>
                      <m:t>(</m:t>
                    </m:r>
                    <m:r>
                      <a:rPr lang="en-IN" sz="1800" i="1" dirty="0" smtClean="0">
                        <a:latin typeface="Cambria Math" panose="02040503050406030204" pitchFamily="18" charset="0"/>
                      </a:rPr>
                      <m:t>𝑡</m:t>
                    </m:r>
                    <m:r>
                      <a:rPr lang="en-IN" sz="1800" i="1" dirty="0" smtClean="0">
                        <a:latin typeface="Cambria Math" panose="02040503050406030204" pitchFamily="18" charset="0"/>
                      </a:rPr>
                      <m:t>) </m:t>
                    </m:r>
                  </m:oMath>
                </a14:m>
                <a:r>
                  <a:rPr lang="en-IN" sz="1800" i="1" dirty="0">
                    <a:latin typeface="Times New Roman" panose="02020603050405020304" pitchFamily="18" charset="0"/>
                    <a:cs typeface="Times New Roman" panose="02020603050405020304" pitchFamily="18" charset="0"/>
                  </a:rPr>
                  <a:t> </a:t>
                </a:r>
              </a:p>
              <a:p>
                <a:pPr algn="just"/>
                <a14:m>
                  <m:oMath xmlns:m="http://schemas.openxmlformats.org/officeDocument/2006/math">
                    <m:sSub>
                      <m:sSubPr>
                        <m:ctrlPr>
                          <a:rPr lang="en-IN" sz="1800" i="1">
                            <a:latin typeface="Cambria Math" panose="02040503050406030204" pitchFamily="18" charset="0"/>
                          </a:rPr>
                        </m:ctrlPr>
                      </m:sSubPr>
                      <m:e>
                        <m:r>
                          <a:rPr lang="en-US" sz="1800" b="0" i="1" smtClean="0">
                            <a:latin typeface="Cambria Math" panose="02040503050406030204" pitchFamily="18" charset="0"/>
                          </a:rPr>
                          <m:t>             </m:t>
                        </m:r>
                        <m:r>
                          <a:rPr lang="en-IN" sz="1800" b="0" i="1" smtClean="0">
                            <a:latin typeface="Cambria Math" panose="02040503050406030204" pitchFamily="18" charset="0"/>
                          </a:rPr>
                          <m:t>                           </m:t>
                        </m:r>
                        <m:r>
                          <a:rPr lang="en-US" sz="1800" b="0" i="1" smtClean="0">
                            <a:latin typeface="Cambria Math" panose="02040503050406030204" pitchFamily="18" charset="0"/>
                          </a:rPr>
                          <m:t>𝑄</m:t>
                        </m:r>
                      </m:e>
                      <m:sub>
                        <m:r>
                          <a:rPr lang="en-US" sz="1800" b="0" i="1" smtClean="0">
                            <a:latin typeface="Cambria Math" panose="02040503050406030204" pitchFamily="18" charset="0"/>
                          </a:rPr>
                          <m:t>𝑠𝑡𝑜</m:t>
                        </m:r>
                        <m:r>
                          <a:rPr lang="en-US" sz="1800" b="0" i="1" smtClean="0">
                            <a:latin typeface="Cambria Math" panose="02040503050406030204" pitchFamily="18" charset="0"/>
                          </a:rPr>
                          <m:t>2</m:t>
                        </m:r>
                      </m:sub>
                    </m:sSub>
                    <m:d>
                      <m:dPr>
                        <m:ctrlPr>
                          <a:rPr lang="en-IN" sz="1800" b="0" i="1" dirty="0">
                            <a:latin typeface="Cambria Math" panose="02040503050406030204" pitchFamily="18" charset="0"/>
                          </a:rPr>
                        </m:ctrlPr>
                      </m:dPr>
                      <m:e>
                        <m:r>
                          <a:rPr lang="en-IN" sz="1800" i="1" dirty="0" smtClean="0">
                            <a:latin typeface="Cambria Math" panose="02040503050406030204" pitchFamily="18" charset="0"/>
                          </a:rPr>
                          <m:t>𝑡</m:t>
                        </m:r>
                      </m:e>
                    </m:d>
                    <m:r>
                      <a:rPr lang="en-US" sz="1800" b="0" i="1" dirty="0" smtClean="0">
                        <a:latin typeface="Cambria Math" panose="02040503050406030204" pitchFamily="18" charset="0"/>
                      </a:rPr>
                      <m:t> </m:t>
                    </m:r>
                    <m:r>
                      <m:rPr>
                        <m:nor/>
                      </m:rPr>
                      <a:rPr lang="en-IN" sz="1800" i="1" kern="100" dirty="0">
                        <a:latin typeface="Times New Roman" panose="02020603050405020304" pitchFamily="18" charset="0"/>
                        <a:ea typeface="Calibri" panose="020F0502020204030204" pitchFamily="34" charset="0"/>
                        <a:cs typeface="Times New Roman" panose="02020603050405020304" pitchFamily="18" charset="0"/>
                      </a:rPr>
                      <m:t>←</m:t>
                    </m:r>
                    <m:sSub>
                      <m:sSubPr>
                        <m:ctrlPr>
                          <a:rPr lang="en-IN" sz="1800" i="1">
                            <a:latin typeface="Cambria Math" panose="02040503050406030204" pitchFamily="18" charset="0"/>
                          </a:rPr>
                        </m:ctrlPr>
                      </m:sSubPr>
                      <m:e>
                        <m:r>
                          <a:rPr lang="en-US" sz="1800" b="0" i="1" smtClean="0">
                            <a:latin typeface="Cambria Math" panose="02040503050406030204" pitchFamily="18" charset="0"/>
                          </a:rPr>
                          <m:t>  </m:t>
                        </m:r>
                        <m:r>
                          <a:rPr lang="en-US" sz="1800" b="0" i="1" smtClean="0">
                            <a:latin typeface="Cambria Math" panose="02040503050406030204" pitchFamily="18" charset="0"/>
                          </a:rPr>
                          <m:t>𝑘</m:t>
                        </m:r>
                      </m:e>
                      <m:sub>
                        <m:r>
                          <a:rPr lang="en-US" sz="1800" b="0" i="1" smtClean="0">
                            <a:latin typeface="Cambria Math" panose="02040503050406030204" pitchFamily="18" charset="0"/>
                          </a:rPr>
                          <m:t>𝑔𝑟𝑖</m:t>
                        </m:r>
                      </m:sub>
                    </m:sSub>
                    <m:r>
                      <a:rPr lang="en-IN" sz="1800" i="1" dirty="0" smtClean="0">
                        <a:latin typeface="Cambria Math" panose="02040503050406030204" pitchFamily="18" charset="0"/>
                      </a:rPr>
                      <m:t>·</m:t>
                    </m:r>
                    <m:sSub>
                      <m:sSubPr>
                        <m:ctrlPr>
                          <a:rPr lang="en-IN" sz="1800" i="1">
                            <a:latin typeface="Cambria Math" panose="02040503050406030204" pitchFamily="18" charset="0"/>
                          </a:rPr>
                        </m:ctrlPr>
                      </m:sSubPr>
                      <m:e>
                        <m:r>
                          <a:rPr lang="en-US" sz="1800" b="0" i="1" smtClean="0">
                            <a:latin typeface="Cambria Math" panose="02040503050406030204" pitchFamily="18" charset="0"/>
                          </a:rPr>
                          <m:t>𝑄</m:t>
                        </m:r>
                      </m:e>
                      <m:sub>
                        <m:r>
                          <a:rPr lang="en-US" sz="1800" b="0" i="1" smtClean="0">
                            <a:latin typeface="Cambria Math" panose="02040503050406030204" pitchFamily="18" charset="0"/>
                          </a:rPr>
                          <m:t>𝑠𝑡𝑜</m:t>
                        </m:r>
                        <m:r>
                          <a:rPr lang="en-US" sz="1800" b="0" i="1" smtClean="0">
                            <a:latin typeface="Cambria Math" panose="02040503050406030204" pitchFamily="18" charset="0"/>
                          </a:rPr>
                          <m:t>1</m:t>
                        </m:r>
                      </m:sub>
                    </m:sSub>
                    <m:r>
                      <a:rPr lang="en-IN" sz="1800" i="1" dirty="0" smtClean="0">
                        <a:latin typeface="Cambria Math" panose="02040503050406030204" pitchFamily="18" charset="0"/>
                      </a:rPr>
                      <m:t>(</m:t>
                    </m:r>
                    <m:r>
                      <a:rPr lang="en-IN" sz="1800" i="1" dirty="0" smtClean="0">
                        <a:latin typeface="Cambria Math" panose="02040503050406030204" pitchFamily="18" charset="0"/>
                      </a:rPr>
                      <m:t>𝑡</m:t>
                    </m:r>
                    <m:r>
                      <a:rPr lang="en-IN" sz="1800" i="1" dirty="0" smtClean="0">
                        <a:latin typeface="Cambria Math" panose="02040503050406030204" pitchFamily="18" charset="0"/>
                      </a:rPr>
                      <m:t>) −</m:t>
                    </m:r>
                    <m:sSub>
                      <m:sSubPr>
                        <m:ctrlPr>
                          <a:rPr lang="en-IN" sz="1800" i="1">
                            <a:latin typeface="Cambria Math" panose="02040503050406030204" pitchFamily="18" charset="0"/>
                          </a:rPr>
                        </m:ctrlPr>
                      </m:sSubPr>
                      <m:e>
                        <m:r>
                          <a:rPr lang="en-US" sz="1800" i="1" smtClean="0">
                            <a:latin typeface="Cambria Math" panose="02040503050406030204" pitchFamily="18" charset="0"/>
                          </a:rPr>
                          <m:t>𝑘</m:t>
                        </m:r>
                      </m:e>
                      <m:sub>
                        <m:r>
                          <a:rPr lang="en-US" sz="1800" i="1" smtClean="0">
                            <a:latin typeface="Cambria Math" panose="02040503050406030204" pitchFamily="18" charset="0"/>
                          </a:rPr>
                          <m:t>𝑒𝑚𝑝𝑡</m:t>
                        </m:r>
                      </m:sub>
                    </m:sSub>
                    <m:r>
                      <a:rPr lang="en-IN" sz="1800" i="1" dirty="0" smtClean="0">
                        <a:latin typeface="Cambria Math" panose="02040503050406030204" pitchFamily="18" charset="0"/>
                      </a:rPr>
                      <m:t>·</m:t>
                    </m:r>
                    <m:sSub>
                      <m:sSubPr>
                        <m:ctrlPr>
                          <a:rPr lang="en-IN" sz="1800" i="1">
                            <a:latin typeface="Cambria Math" panose="02040503050406030204" pitchFamily="18" charset="0"/>
                          </a:rPr>
                        </m:ctrlPr>
                      </m:sSubPr>
                      <m:e>
                        <m:r>
                          <a:rPr lang="en-US" sz="1800" b="0" i="1" smtClean="0">
                            <a:latin typeface="Cambria Math" panose="02040503050406030204" pitchFamily="18" charset="0"/>
                          </a:rPr>
                          <m:t>𝑄</m:t>
                        </m:r>
                      </m:e>
                      <m:sub>
                        <m:r>
                          <a:rPr lang="en-US" sz="1800" b="0" i="1" smtClean="0">
                            <a:latin typeface="Cambria Math" panose="02040503050406030204" pitchFamily="18" charset="0"/>
                          </a:rPr>
                          <m:t>𝑠𝑡𝑜</m:t>
                        </m:r>
                        <m:r>
                          <a:rPr lang="en-US" sz="1800" b="0" i="1" smtClean="0">
                            <a:latin typeface="Cambria Math" panose="02040503050406030204" pitchFamily="18" charset="0"/>
                          </a:rPr>
                          <m:t>2</m:t>
                        </m:r>
                      </m:sub>
                    </m:sSub>
                    <m:r>
                      <a:rPr lang="en-IN" sz="1800" i="1" dirty="0" smtClean="0">
                        <a:latin typeface="Cambria Math" panose="02040503050406030204" pitchFamily="18" charset="0"/>
                      </a:rPr>
                      <m:t>(</m:t>
                    </m:r>
                    <m:r>
                      <a:rPr lang="en-IN" sz="1800" i="1" dirty="0" smtClean="0">
                        <a:latin typeface="Cambria Math" panose="02040503050406030204" pitchFamily="18" charset="0"/>
                      </a:rPr>
                      <m:t>𝑡</m:t>
                    </m:r>
                    <m:r>
                      <a:rPr lang="en-IN" sz="1800" i="1" dirty="0" smtClean="0">
                        <a:latin typeface="Cambria Math" panose="02040503050406030204" pitchFamily="18" charset="0"/>
                      </a:rPr>
                      <m:t>) </m:t>
                    </m:r>
                  </m:oMath>
                </a14:m>
                <a:r>
                  <a:rPr lang="en-IN" sz="1800" i="1" dirty="0">
                    <a:latin typeface="Times New Roman" panose="02020603050405020304" pitchFamily="18" charset="0"/>
                    <a:cs typeface="Times New Roman" panose="02020603050405020304" pitchFamily="18" charset="0"/>
                  </a:rPr>
                  <a:t>  //</a:t>
                </a:r>
                <a:r>
                  <a:rPr lang="en-IN" sz="1600" i="1" dirty="0">
                    <a:latin typeface="Times New Roman" panose="02020603050405020304" pitchFamily="18" charset="0"/>
                    <a:cs typeface="Times New Roman" panose="02020603050405020304" pitchFamily="18" charset="0"/>
                  </a:rPr>
                  <a:t> as in equation 3.1 to 3.4</a:t>
                </a:r>
                <a:endParaRPr lang="en-IN" sz="1800" i="1" dirty="0">
                  <a:latin typeface="Times New Roman" panose="02020603050405020304" pitchFamily="18" charset="0"/>
                  <a:cs typeface="Times New Roman" panose="02020603050405020304" pitchFamily="18" charset="0"/>
                </a:endParaRPr>
              </a:p>
              <a:p>
                <a:pPr algn="just"/>
                <a14:m>
                  <m:oMath xmlns:m="http://schemas.openxmlformats.org/officeDocument/2006/math">
                    <m:sSub>
                      <m:sSubPr>
                        <m:ctrlPr>
                          <a:rPr lang="en-IN" sz="1800" i="1">
                            <a:latin typeface="Cambria Math" panose="02040503050406030204" pitchFamily="18" charset="0"/>
                          </a:rPr>
                        </m:ctrlPr>
                      </m:sSubPr>
                      <m:e>
                        <m:r>
                          <a:rPr lang="en-US" sz="1800" b="0" i="1" smtClean="0">
                            <a:latin typeface="Cambria Math" panose="02040503050406030204" pitchFamily="18" charset="0"/>
                          </a:rPr>
                          <m:t>          </m:t>
                        </m:r>
                        <m:r>
                          <a:rPr lang="en-IN" sz="1800" b="0" i="1" smtClean="0">
                            <a:latin typeface="Cambria Math" panose="02040503050406030204" pitchFamily="18" charset="0"/>
                          </a:rPr>
                          <m:t>                             </m:t>
                        </m:r>
                        <m:r>
                          <a:rPr lang="en-US" sz="1800" b="0" i="1" smtClean="0">
                            <a:latin typeface="Cambria Math" panose="02040503050406030204" pitchFamily="18" charset="0"/>
                          </a:rPr>
                          <m:t> </m:t>
                        </m:r>
                        <m:r>
                          <a:rPr lang="en-US" sz="1800" b="0" i="1" smtClean="0">
                            <a:latin typeface="Cambria Math" panose="02040503050406030204" pitchFamily="18" charset="0"/>
                          </a:rPr>
                          <m:t>𝑄</m:t>
                        </m:r>
                      </m:e>
                      <m:sub>
                        <m:r>
                          <a:rPr lang="en-US" sz="1800" b="0" i="1" smtClean="0">
                            <a:latin typeface="Cambria Math" panose="02040503050406030204" pitchFamily="18" charset="0"/>
                          </a:rPr>
                          <m:t>𝑔𝑢𝑡</m:t>
                        </m:r>
                      </m:sub>
                    </m:sSub>
                    <m:r>
                      <a:rPr lang="en-IN" sz="1800" i="1" dirty="0" smtClean="0">
                        <a:latin typeface="Cambria Math" panose="02040503050406030204" pitchFamily="18" charset="0"/>
                      </a:rPr>
                      <m:t>(</m:t>
                    </m:r>
                    <m:r>
                      <a:rPr lang="en-IN" sz="1800" i="1" dirty="0" smtClean="0">
                        <a:latin typeface="Cambria Math" panose="02040503050406030204" pitchFamily="18" charset="0"/>
                      </a:rPr>
                      <m:t>𝑡</m:t>
                    </m:r>
                    <m:r>
                      <a:rPr lang="en-IN" sz="1800" i="1" dirty="0" smtClean="0">
                        <a:latin typeface="Cambria Math" panose="02040503050406030204" pitchFamily="18" charset="0"/>
                      </a:rPr>
                      <m:t>)</m:t>
                    </m:r>
                    <m:r>
                      <m:rPr>
                        <m:nor/>
                      </m:rPr>
                      <a:rPr lang="en-US" sz="1800" b="0" i="1" dirty="0" smtClean="0">
                        <a:latin typeface="Times New Roman" panose="02020603050405020304" pitchFamily="18" charset="0"/>
                        <a:cs typeface="Times New Roman" panose="02020603050405020304" pitchFamily="18" charset="0"/>
                      </a:rPr>
                      <m:t> </m:t>
                    </m:r>
                    <m:r>
                      <m:rPr>
                        <m:nor/>
                      </m:rPr>
                      <a:rPr lang="en-IN" sz="1800" i="1" kern="100" dirty="0">
                        <a:latin typeface="Times New Roman" panose="02020603050405020304" pitchFamily="18" charset="0"/>
                        <a:ea typeface="Calibri" panose="020F0502020204030204" pitchFamily="34" charset="0"/>
                        <a:cs typeface="Times New Roman" panose="02020603050405020304" pitchFamily="18" charset="0"/>
                      </a:rPr>
                      <m:t>←</m:t>
                    </m:r>
                    <m:r>
                      <m:rPr>
                        <m:nor/>
                      </m:rPr>
                      <a:rPr lang="en-US" sz="1800" b="0" i="1" kern="100" dirty="0" smtClean="0">
                        <a:latin typeface="Times New Roman" panose="02020603050405020304" pitchFamily="18" charset="0"/>
                        <a:ea typeface="Calibri" panose="020F0502020204030204" pitchFamily="34" charset="0"/>
                        <a:cs typeface="Times New Roman" panose="02020603050405020304" pitchFamily="18" charset="0"/>
                      </a:rPr>
                      <m:t>  </m:t>
                    </m:r>
                    <m:sSub>
                      <m:sSubPr>
                        <m:ctrlPr>
                          <a:rPr lang="en-IN" sz="1800" i="1">
                            <a:latin typeface="Cambria Math" panose="02040503050406030204" pitchFamily="18" charset="0"/>
                          </a:rPr>
                        </m:ctrlPr>
                      </m:sSubPr>
                      <m:e>
                        <m:r>
                          <a:rPr lang="en-US" sz="1800" b="0" i="1" smtClean="0">
                            <a:latin typeface="Cambria Math" panose="02040503050406030204" pitchFamily="18" charset="0"/>
                          </a:rPr>
                          <m:t>𝑘</m:t>
                        </m:r>
                      </m:e>
                      <m:sub>
                        <m:r>
                          <a:rPr lang="en-US" sz="1800" b="0" i="1" smtClean="0">
                            <a:latin typeface="Cambria Math" panose="02040503050406030204" pitchFamily="18" charset="0"/>
                          </a:rPr>
                          <m:t>𝑒𝑚𝑝𝑡</m:t>
                        </m:r>
                      </m:sub>
                    </m:sSub>
                    <m:r>
                      <a:rPr lang="en-IN" sz="1800" i="1" dirty="0" smtClean="0">
                        <a:latin typeface="Cambria Math" panose="02040503050406030204" pitchFamily="18" charset="0"/>
                      </a:rPr>
                      <m:t>·</m:t>
                    </m:r>
                    <m:sSub>
                      <m:sSubPr>
                        <m:ctrlPr>
                          <a:rPr lang="en-IN" sz="1800" i="1">
                            <a:latin typeface="Cambria Math" panose="02040503050406030204" pitchFamily="18" charset="0"/>
                          </a:rPr>
                        </m:ctrlPr>
                      </m:sSubPr>
                      <m:e>
                        <m:r>
                          <a:rPr lang="en-US" sz="1800" b="0" i="1" smtClean="0">
                            <a:latin typeface="Cambria Math" panose="02040503050406030204" pitchFamily="18" charset="0"/>
                          </a:rPr>
                          <m:t>𝑄</m:t>
                        </m:r>
                      </m:e>
                      <m:sub>
                        <m:r>
                          <a:rPr lang="en-US" sz="1800" b="0" i="1" smtClean="0">
                            <a:latin typeface="Cambria Math" panose="02040503050406030204" pitchFamily="18" charset="0"/>
                          </a:rPr>
                          <m:t>𝑠𝑡𝑜</m:t>
                        </m:r>
                        <m:r>
                          <a:rPr lang="en-US" sz="1800" b="0" i="1" smtClean="0">
                            <a:latin typeface="Cambria Math" panose="02040503050406030204" pitchFamily="18" charset="0"/>
                          </a:rPr>
                          <m:t>2</m:t>
                        </m:r>
                      </m:sub>
                    </m:sSub>
                    <m:r>
                      <a:rPr lang="en-IN" sz="1800" i="1" dirty="0" smtClean="0">
                        <a:latin typeface="Cambria Math" panose="02040503050406030204" pitchFamily="18" charset="0"/>
                      </a:rPr>
                      <m:t>(</m:t>
                    </m:r>
                    <m:r>
                      <a:rPr lang="en-IN" sz="1800" i="1" dirty="0" smtClean="0">
                        <a:latin typeface="Cambria Math" panose="02040503050406030204" pitchFamily="18" charset="0"/>
                      </a:rPr>
                      <m:t>𝑡</m:t>
                    </m:r>
                    <m:r>
                      <a:rPr lang="en-IN" sz="1800" i="1" dirty="0" smtClean="0">
                        <a:latin typeface="Cambria Math" panose="02040503050406030204" pitchFamily="18" charset="0"/>
                      </a:rPr>
                      <m:t>) −</m:t>
                    </m:r>
                    <m:sSub>
                      <m:sSubPr>
                        <m:ctrlPr>
                          <a:rPr lang="en-IN" sz="1800" i="1">
                            <a:latin typeface="Cambria Math" panose="02040503050406030204" pitchFamily="18" charset="0"/>
                          </a:rPr>
                        </m:ctrlPr>
                      </m:sSubPr>
                      <m:e>
                        <m:r>
                          <a:rPr lang="en-US" sz="1800" i="1" smtClean="0">
                            <a:latin typeface="Cambria Math" panose="02040503050406030204" pitchFamily="18" charset="0"/>
                          </a:rPr>
                          <m:t>𝑘</m:t>
                        </m:r>
                      </m:e>
                      <m:sub>
                        <m:r>
                          <a:rPr lang="en-US" sz="1800" i="1" smtClean="0">
                            <a:latin typeface="Cambria Math" panose="02040503050406030204" pitchFamily="18" charset="0"/>
                          </a:rPr>
                          <m:t>𝑎𝑏𝑠</m:t>
                        </m:r>
                      </m:sub>
                    </m:sSub>
                    <m:r>
                      <a:rPr lang="en-IN" sz="1800" i="1" dirty="0" smtClean="0">
                        <a:latin typeface="Cambria Math" panose="02040503050406030204" pitchFamily="18" charset="0"/>
                      </a:rPr>
                      <m:t>·</m:t>
                    </m:r>
                    <m:sSub>
                      <m:sSubPr>
                        <m:ctrlPr>
                          <a:rPr lang="en-IN" sz="1800" i="1">
                            <a:latin typeface="Cambria Math" panose="02040503050406030204" pitchFamily="18" charset="0"/>
                          </a:rPr>
                        </m:ctrlPr>
                      </m:sSubPr>
                      <m:e>
                        <m:r>
                          <a:rPr lang="en-US" sz="1800" b="0" i="1" smtClean="0">
                            <a:latin typeface="Cambria Math" panose="02040503050406030204" pitchFamily="18" charset="0"/>
                          </a:rPr>
                          <m:t>𝑄</m:t>
                        </m:r>
                      </m:e>
                      <m:sub>
                        <m:r>
                          <a:rPr lang="en-US" sz="1800" b="0" i="1" smtClean="0">
                            <a:latin typeface="Cambria Math" panose="02040503050406030204" pitchFamily="18" charset="0"/>
                          </a:rPr>
                          <m:t>𝑔𝑢𝑡</m:t>
                        </m:r>
                      </m:sub>
                    </m:sSub>
                    <m:r>
                      <a:rPr lang="en-IN" sz="1800" i="1" dirty="0" smtClean="0">
                        <a:latin typeface="Cambria Math" panose="02040503050406030204" pitchFamily="18" charset="0"/>
                      </a:rPr>
                      <m:t>(</m:t>
                    </m:r>
                    <m:r>
                      <a:rPr lang="en-IN" sz="1800" i="1" dirty="0" smtClean="0">
                        <a:latin typeface="Cambria Math" panose="02040503050406030204" pitchFamily="18" charset="0"/>
                      </a:rPr>
                      <m:t>𝑡</m:t>
                    </m:r>
                    <m:r>
                      <a:rPr lang="en-IN" sz="1800" i="1" dirty="0" smtClean="0">
                        <a:latin typeface="Cambria Math" panose="02040503050406030204" pitchFamily="18" charset="0"/>
                      </a:rPr>
                      <m:t>)</m:t>
                    </m:r>
                  </m:oMath>
                </a14:m>
                <a:r>
                  <a:rPr lang="en-IN" sz="1800" i="1" dirty="0">
                    <a:latin typeface="Times New Roman" panose="02020603050405020304" pitchFamily="18" charset="0"/>
                    <a:cs typeface="Times New Roman" panose="02020603050405020304" pitchFamily="18" charset="0"/>
                  </a:rPr>
                  <a:t> </a:t>
                </a:r>
              </a:p>
              <a:p>
                <a:pPr algn="just"/>
                <a:r>
                  <a:rPr lang="en-IN" sz="1800" i="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1800" i="1">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𝑎</m:t>
                        </m:r>
                      </m:sub>
                    </m:sSub>
                    <m:r>
                      <a:rPr lang="en-IN" sz="1800" i="1" dirty="0" smtClean="0">
                        <a:latin typeface="Cambria Math" panose="02040503050406030204" pitchFamily="18" charset="0"/>
                      </a:rPr>
                      <m:t>(</m:t>
                    </m:r>
                    <m:r>
                      <a:rPr lang="en-IN" sz="1800" i="1" dirty="0" smtClean="0">
                        <a:latin typeface="Cambria Math" panose="02040503050406030204" pitchFamily="18" charset="0"/>
                      </a:rPr>
                      <m:t>𝑡</m:t>
                    </m:r>
                    <m:r>
                      <a:rPr lang="en-IN" sz="1800" i="1" dirty="0" smtClean="0">
                        <a:latin typeface="Cambria Math" panose="02040503050406030204" pitchFamily="18" charset="0"/>
                      </a:rPr>
                      <m:t>)</m:t>
                    </m:r>
                    <m:r>
                      <m:rPr>
                        <m:nor/>
                      </m:rPr>
                      <a:rPr lang="en-US" sz="1800" b="0" i="1" dirty="0" smtClean="0">
                        <a:latin typeface="Times New Roman" panose="02020603050405020304" pitchFamily="18" charset="0"/>
                        <a:cs typeface="Times New Roman" panose="02020603050405020304" pitchFamily="18" charset="0"/>
                      </a:rPr>
                      <m:t> </m:t>
                    </m:r>
                    <m:r>
                      <m:rPr>
                        <m:nor/>
                      </m:rPr>
                      <a:rPr lang="en-IN" sz="1800" i="1" kern="100" dirty="0">
                        <a:latin typeface="Times New Roman" panose="02020603050405020304" pitchFamily="18" charset="0"/>
                        <a:ea typeface="Calibri" panose="020F0502020204030204" pitchFamily="34" charset="0"/>
                        <a:cs typeface="Times New Roman" panose="02020603050405020304" pitchFamily="18" charset="0"/>
                      </a:rPr>
                      <m:t>←</m:t>
                    </m:r>
                    <m:r>
                      <m:rPr>
                        <m:nor/>
                      </m:rPr>
                      <a:rPr lang="en-US" sz="1800" b="0" i="1" kern="100" dirty="0" smtClean="0">
                        <a:latin typeface="Times New Roman" panose="02020603050405020304" pitchFamily="18" charset="0"/>
                        <a:ea typeface="Calibri" panose="020F0502020204030204" pitchFamily="34" charset="0"/>
                        <a:cs typeface="Times New Roman" panose="02020603050405020304" pitchFamily="18" charset="0"/>
                      </a:rPr>
                      <m:t> </m:t>
                    </m:r>
                    <m:r>
                      <a:rPr lang="en-IN" sz="1800" i="1" dirty="0" smtClean="0">
                        <a:latin typeface="Cambria Math" panose="02040503050406030204" pitchFamily="18" charset="0"/>
                      </a:rPr>
                      <m:t>𝑓</m:t>
                    </m:r>
                    <m:r>
                      <a:rPr lang="en-IN" sz="1800" i="1" dirty="0" smtClean="0">
                        <a:latin typeface="Cambria Math" panose="02040503050406030204" pitchFamily="18" charset="0"/>
                      </a:rPr>
                      <m:t> ·</m:t>
                    </m:r>
                    <m:sSub>
                      <m:sSubPr>
                        <m:ctrlPr>
                          <a:rPr lang="en-IN" sz="1800" i="1">
                            <a:latin typeface="Cambria Math" panose="02040503050406030204" pitchFamily="18" charset="0"/>
                          </a:rPr>
                        </m:ctrlPr>
                      </m:sSubPr>
                      <m:e>
                        <m:r>
                          <a:rPr lang="en-US" sz="1800" b="0" i="1" smtClean="0">
                            <a:latin typeface="Cambria Math" panose="02040503050406030204" pitchFamily="18" charset="0"/>
                          </a:rPr>
                          <m:t>𝑘</m:t>
                        </m:r>
                      </m:e>
                      <m:sub>
                        <m:r>
                          <a:rPr lang="en-US" sz="1800" b="0" i="1" smtClean="0">
                            <a:latin typeface="Cambria Math" panose="02040503050406030204" pitchFamily="18" charset="0"/>
                          </a:rPr>
                          <m:t>𝑎𝑏𝑠</m:t>
                        </m:r>
                      </m:sub>
                    </m:sSub>
                    <m:r>
                      <a:rPr lang="en-IN" sz="1800" i="1" dirty="0" smtClean="0">
                        <a:latin typeface="Cambria Math" panose="02040503050406030204" pitchFamily="18" charset="0"/>
                      </a:rPr>
                      <m:t>·</m:t>
                    </m:r>
                    <m:sSub>
                      <m:sSubPr>
                        <m:ctrlPr>
                          <a:rPr lang="en-IN" sz="1800" i="1">
                            <a:latin typeface="Cambria Math" panose="02040503050406030204" pitchFamily="18" charset="0"/>
                          </a:rPr>
                        </m:ctrlPr>
                      </m:sSubPr>
                      <m:e>
                        <m:r>
                          <a:rPr lang="en-US" sz="1800" b="0" i="1" smtClean="0">
                            <a:latin typeface="Cambria Math" panose="02040503050406030204" pitchFamily="18" charset="0"/>
                          </a:rPr>
                          <m:t>𝑄</m:t>
                        </m:r>
                      </m:e>
                      <m:sub>
                        <m:r>
                          <a:rPr lang="en-US" sz="1800" b="0" i="1" smtClean="0">
                            <a:latin typeface="Cambria Math" panose="02040503050406030204" pitchFamily="18" charset="0"/>
                          </a:rPr>
                          <m:t>𝑔𝑢𝑡</m:t>
                        </m:r>
                      </m:sub>
                    </m:sSub>
                    <m:r>
                      <a:rPr lang="en-IN" sz="1800" i="1" dirty="0" smtClean="0">
                        <a:latin typeface="Cambria Math" panose="02040503050406030204" pitchFamily="18" charset="0"/>
                      </a:rPr>
                      <m:t>(</m:t>
                    </m:r>
                    <m:r>
                      <a:rPr lang="en-IN" sz="1800" i="1" dirty="0" smtClean="0">
                        <a:latin typeface="Cambria Math" panose="02040503050406030204" pitchFamily="18" charset="0"/>
                      </a:rPr>
                      <m:t>𝑡</m:t>
                    </m:r>
                    <m:r>
                      <a:rPr lang="en-IN" sz="1800" i="1" dirty="0" smtClean="0">
                        <a:latin typeface="Cambria Math" panose="02040503050406030204" pitchFamily="18" charset="0"/>
                      </a:rPr>
                      <m:t>)</m:t>
                    </m:r>
                  </m:oMath>
                </a14:m>
                <a:r>
                  <a:rPr lang="en-IN" sz="1800" i="1" dirty="0">
                    <a:latin typeface="Times New Roman" panose="02020603050405020304" pitchFamily="18" charset="0"/>
                    <a:cs typeface="Times New Roman" panose="02020603050405020304" pitchFamily="18" charset="0"/>
                  </a:rPr>
                  <a:t> </a:t>
                </a:r>
              </a:p>
              <a:p>
                <a:pPr algn="just"/>
                <a:r>
                  <a:rPr lang="en-IN" sz="1800" i="1" dirty="0">
                    <a:latin typeface="Times New Roman" panose="02020603050405020304" pitchFamily="18" charset="0"/>
                    <a:cs typeface="Times New Roman" panose="02020603050405020304" pitchFamily="18" charset="0"/>
                  </a:rPr>
                  <a:t>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Return (ΔQsto1, ΔQsto2,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ΔQgut</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Ra)</a:t>
                </a:r>
              </a:p>
              <a:p>
                <a:pPr algn="just"/>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Function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Glucose_Insulin_Kinetics</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(glucose,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insulin_action</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Ra):</a:t>
                </a:r>
              </a:p>
              <a:p>
                <a:pPr algn="just"/>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 G, X, IG ← glucose['G'], glucose['X'], glucose['IG']</a:t>
                </a: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800" i="1" dirty="0"/>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i="1"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dirty="0">
                  <a:solidFill>
                    <a:schemeClr val="tx1"/>
                  </a:solidFill>
                  <a:effectLst/>
                  <a:latin typeface="Times New Roman" panose="02020603050405020304" pitchFamily="18" charset="0"/>
                  <a:cs typeface="Times New Roman" panose="02020603050405020304" pitchFamily="18" charset="0"/>
                </a:endParaRPr>
              </a:p>
              <a:p>
                <a:endParaRPr lang="en-IN" sz="2000" b="0" dirty="0">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4" name="Content Placeholder 4">
                <a:extLst>
                  <a:ext uri="{FF2B5EF4-FFF2-40B4-BE49-F238E27FC236}">
                    <a16:creationId xmlns:a16="http://schemas.microsoft.com/office/drawing/2014/main" id="{70D70AF7-4E44-D254-D721-40816B977170}"/>
                  </a:ext>
                </a:extLst>
              </p:cNvPr>
              <p:cNvSpPr txBox="1">
                <a:spLocks noRot="1" noChangeAspect="1" noMove="1" noResize="1" noEditPoints="1" noAdjustHandles="1" noChangeArrowheads="1" noChangeShapeType="1" noTextEdit="1"/>
              </p:cNvSpPr>
              <p:nvPr/>
            </p:nvSpPr>
            <p:spPr>
              <a:xfrm>
                <a:off x="144255" y="282838"/>
                <a:ext cx="9221529" cy="6278300"/>
              </a:xfrm>
              <a:prstGeom prst="rect">
                <a:avLst/>
              </a:prstGeom>
              <a:blipFill>
                <a:blip r:embed="rId5"/>
                <a:stretch>
                  <a:fillRect/>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18919267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80ED66A5-B872-5487-CD37-4846B9EC8A7F}"/>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65FD4070-6397-BFEC-3854-B0A8D55D8E2D}"/>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11472233-A466-15ED-F4EA-42D79CABF766}"/>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6ECDBA06-B53F-65E0-FE5E-C64C4FC44AE5}"/>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E762F4E3-2496-20BC-4454-1D2EC1F49F05}"/>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76</a:t>
            </a:fld>
            <a:endParaRPr sz="1600" b="1" i="0" u="none" strike="noStrike" cap="none" dirty="0">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FD4395D8-B84A-D209-42C6-20C7A8596A2B}"/>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541B0955-438E-8497-8BFF-A04232106B1A}"/>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B27EC63A-6567-7B8B-1DEA-4AB5C62E7464}"/>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BCCE7892-F047-BE46-0B1F-13776E3049E5}"/>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6E043070-3782-3B2C-3E07-53D930FA9A7C}"/>
              </a:ext>
            </a:extLst>
          </p:cNvPr>
          <p:cNvSpPr txBox="1"/>
          <p:nvPr/>
        </p:nvSpPr>
        <p:spPr>
          <a:xfrm>
            <a:off x="1461182" y="536923"/>
            <a:ext cx="658767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Pseudo Code(Module Implementation)</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70DBFF24-8941-83BB-7171-0368AFFD69A1}"/>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ontent Placeholder 4">
                <a:extLst>
                  <a:ext uri="{FF2B5EF4-FFF2-40B4-BE49-F238E27FC236}">
                    <a16:creationId xmlns:a16="http://schemas.microsoft.com/office/drawing/2014/main" id="{B989AECB-4B67-C5B3-E9A8-F5FC1C901912}"/>
                  </a:ext>
                </a:extLst>
              </p:cNvPr>
              <p:cNvSpPr txBox="1">
                <a:spLocks noChangeArrowheads="1"/>
              </p:cNvSpPr>
              <p:nvPr/>
            </p:nvSpPr>
            <p:spPr>
              <a:xfrm>
                <a:off x="205127" y="-3175"/>
                <a:ext cx="8938874" cy="673778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endParaRPr lang="en-IN" sz="2000" b="0" dirty="0">
                  <a:solidFill>
                    <a:schemeClr val="tx1"/>
                  </a:solidFill>
                  <a:effectLst/>
                  <a:latin typeface="Times New Roman" panose="02020603050405020304" pitchFamily="18" charset="0"/>
                  <a:cs typeface="Times New Roman" panose="02020603050405020304" pitchFamily="18" charset="0"/>
                </a:endParaRPr>
              </a:p>
              <a:p>
                <a:endParaRPr lang="en-IN" sz="2000" b="1" kern="100" dirty="0">
                  <a:latin typeface="Times New Roman" panose="02020603050405020304" pitchFamily="18" charset="0"/>
                  <a:ea typeface="Calibri" panose="020F0502020204030204" pitchFamily="34" charset="0"/>
                  <a:cs typeface="Times New Roman" panose="02020603050405020304" pitchFamily="18" charset="0"/>
                </a:endParaRPr>
              </a:p>
              <a:p>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1.3 Glucose-Insulin Dynamics</a:t>
                </a:r>
              </a:p>
              <a:p>
                <a:pPr algn="just"/>
                <a:r>
                  <a:rPr lang="en-IN" sz="1800" i="1" dirty="0">
                    <a:effectLst/>
                    <a:latin typeface="Calibri" panose="020F0502020204030204" pitchFamily="34" charset="0"/>
                    <a:ea typeface="Calibri" panose="020F0502020204030204" pitchFamily="34" charset="0"/>
                    <a:cs typeface="Times New Roman" panose="02020603050405020304" pitchFamily="18" charset="0"/>
                  </a:rPr>
                  <a:t> 	</a:t>
                </a:r>
                <a:r>
                  <a:rPr lang="en-IN" sz="1600" i="1"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IN" sz="1800" i="1" dirty="0" smtClean="0">
                        <a:latin typeface="Cambria Math" panose="02040503050406030204" pitchFamily="18" charset="0"/>
                      </a:rPr>
                      <m:t>𝐺</m:t>
                    </m:r>
                    <m:d>
                      <m:dPr>
                        <m:ctrlPr>
                          <a:rPr lang="en-IN" sz="1800" i="1" dirty="0">
                            <a:latin typeface="Cambria Math" panose="02040503050406030204" pitchFamily="18" charset="0"/>
                          </a:rPr>
                        </m:ctrlPr>
                      </m:dPr>
                      <m:e>
                        <m:r>
                          <a:rPr lang="en-IN" sz="1800" i="1" dirty="0">
                            <a:latin typeface="Cambria Math" panose="02040503050406030204" pitchFamily="18" charset="0"/>
                          </a:rPr>
                          <m:t>𝑡</m:t>
                        </m:r>
                      </m:e>
                    </m:d>
                    <m:r>
                      <m:rPr>
                        <m:nor/>
                      </m:rPr>
                      <a:rPr lang="en-US" sz="1800" b="0" i="1" dirty="0" smtClean="0">
                        <a:latin typeface="Times New Roman" panose="02020603050405020304" pitchFamily="18" charset="0"/>
                        <a:cs typeface="Times New Roman" panose="02020603050405020304" pitchFamily="18" charset="0"/>
                      </a:rPr>
                      <m:t> </m:t>
                    </m:r>
                    <m:r>
                      <m:rPr>
                        <m:nor/>
                      </m:rPr>
                      <a:rPr lang="en-IN" sz="1800" i="1" kern="100" dirty="0">
                        <a:latin typeface="Times New Roman" panose="02020603050405020304" pitchFamily="18" charset="0"/>
                        <a:ea typeface="Calibri" panose="020F0502020204030204" pitchFamily="34" charset="0"/>
                        <a:cs typeface="Times New Roman" panose="02020603050405020304" pitchFamily="18" charset="0"/>
                      </a:rPr>
                      <m:t>←</m:t>
                    </m:r>
                    <m:r>
                      <a:rPr lang="en-IN" sz="1800" i="1" dirty="0">
                        <a:latin typeface="Cambria Math" panose="02040503050406030204" pitchFamily="18" charset="0"/>
                      </a:rPr>
                      <m:t>−</m:t>
                    </m:r>
                    <m:d>
                      <m:dPr>
                        <m:begChr m:val="["/>
                        <m:endChr m:val="]"/>
                        <m:ctrlPr>
                          <a:rPr lang="en-IN" sz="1800" i="1" dirty="0">
                            <a:latin typeface="Cambria Math" panose="02040503050406030204" pitchFamily="18" charset="0"/>
                          </a:rPr>
                        </m:ctrlPr>
                      </m:dPr>
                      <m:e>
                        <m:r>
                          <a:rPr lang="en-IN" sz="1800" i="1" dirty="0">
                            <a:latin typeface="Cambria Math" panose="02040503050406030204" pitchFamily="18" charset="0"/>
                          </a:rPr>
                          <m:t>𝑆𝐺</m:t>
                        </m:r>
                        <m:r>
                          <a:rPr lang="en-IN" sz="1800" i="1" dirty="0">
                            <a:latin typeface="Cambria Math" panose="02040503050406030204" pitchFamily="18" charset="0"/>
                          </a:rPr>
                          <m:t> + </m:t>
                        </m:r>
                        <m:r>
                          <a:rPr lang="el-GR" sz="1800" i="1" dirty="0">
                            <a:latin typeface="Cambria Math" panose="02040503050406030204" pitchFamily="18" charset="0"/>
                          </a:rPr>
                          <m:t>𝜌</m:t>
                        </m:r>
                        <m:d>
                          <m:dPr>
                            <m:ctrlPr>
                              <a:rPr lang="el-GR" sz="1800" i="1" dirty="0">
                                <a:latin typeface="Cambria Math" panose="02040503050406030204" pitchFamily="18" charset="0"/>
                              </a:rPr>
                            </m:ctrlPr>
                          </m:dPr>
                          <m:e>
                            <m:r>
                              <a:rPr lang="en-IN" sz="1800" i="1" dirty="0">
                                <a:latin typeface="Cambria Math" panose="02040503050406030204" pitchFamily="18" charset="0"/>
                              </a:rPr>
                              <m:t>𝐺</m:t>
                            </m:r>
                          </m:e>
                        </m:d>
                        <m:r>
                          <a:rPr lang="en-IN" sz="1800" i="1" dirty="0">
                            <a:latin typeface="Cambria Math" panose="02040503050406030204" pitchFamily="18" charset="0"/>
                          </a:rPr>
                          <m:t>𝑋</m:t>
                        </m:r>
                        <m:d>
                          <m:dPr>
                            <m:ctrlPr>
                              <a:rPr lang="en-IN" sz="1800" i="1" dirty="0">
                                <a:latin typeface="Cambria Math" panose="02040503050406030204" pitchFamily="18" charset="0"/>
                              </a:rPr>
                            </m:ctrlPr>
                          </m:dPr>
                          <m:e>
                            <m:r>
                              <a:rPr lang="en-IN" sz="1800" i="1" dirty="0">
                                <a:latin typeface="Cambria Math" panose="02040503050406030204" pitchFamily="18" charset="0"/>
                              </a:rPr>
                              <m:t>𝑡</m:t>
                            </m:r>
                          </m:e>
                        </m:d>
                      </m:e>
                    </m:d>
                    <m:r>
                      <a:rPr lang="en-IN" sz="1800" i="1" dirty="0">
                        <a:latin typeface="Cambria Math" panose="02040503050406030204" pitchFamily="18" charset="0"/>
                      </a:rPr>
                      <m:t>· </m:t>
                    </m:r>
                    <m:r>
                      <a:rPr lang="en-IN" sz="1800" i="1" dirty="0">
                        <a:latin typeface="Cambria Math" panose="02040503050406030204" pitchFamily="18" charset="0"/>
                      </a:rPr>
                      <m:t>𝐺</m:t>
                    </m:r>
                    <m:d>
                      <m:dPr>
                        <m:ctrlPr>
                          <a:rPr lang="en-IN" sz="1800" i="1" dirty="0">
                            <a:latin typeface="Cambria Math" panose="02040503050406030204" pitchFamily="18" charset="0"/>
                          </a:rPr>
                        </m:ctrlPr>
                      </m:dPr>
                      <m:e>
                        <m:r>
                          <a:rPr lang="en-IN" sz="1800" i="1" dirty="0">
                            <a:latin typeface="Cambria Math" panose="02040503050406030204" pitchFamily="18" charset="0"/>
                          </a:rPr>
                          <m:t>𝑡</m:t>
                        </m:r>
                      </m:e>
                    </m:d>
                    <m:r>
                      <a:rPr lang="en-IN" sz="1800" i="1" dirty="0">
                        <a:latin typeface="Cambria Math" panose="02040503050406030204" pitchFamily="18" charset="0"/>
                      </a:rPr>
                      <m:t>+ </m:t>
                    </m:r>
                    <m:r>
                      <a:rPr lang="en-IN" sz="1800" i="1" dirty="0">
                        <a:latin typeface="Cambria Math" panose="02040503050406030204" pitchFamily="18" charset="0"/>
                      </a:rPr>
                      <m:t>𝑆𝐺</m:t>
                    </m:r>
                    <m:r>
                      <a:rPr lang="en-IN" sz="1800" i="1" dirty="0">
                        <a:latin typeface="Cambria Math" panose="02040503050406030204" pitchFamily="18" charset="0"/>
                      </a:rPr>
                      <m:t> · </m:t>
                    </m:r>
                    <m:r>
                      <a:rPr lang="en-IN" sz="1800" i="1" dirty="0">
                        <a:latin typeface="Cambria Math" panose="02040503050406030204" pitchFamily="18" charset="0"/>
                      </a:rPr>
                      <m:t>𝐺𝑏</m:t>
                    </m:r>
                    <m:r>
                      <a:rPr lang="en-IN" sz="1800" i="1" dirty="0">
                        <a:latin typeface="Cambria Math" panose="02040503050406030204" pitchFamily="18" charset="0"/>
                      </a:rPr>
                      <m:t> +</m:t>
                    </m:r>
                    <m:f>
                      <m:fPr>
                        <m:ctrlPr>
                          <a:rPr lang="en-IN" sz="1800" i="1" dirty="0">
                            <a:latin typeface="Cambria Math" panose="02040503050406030204" pitchFamily="18" charset="0"/>
                          </a:rPr>
                        </m:ctrlPr>
                      </m:fPr>
                      <m:num>
                        <m:r>
                          <a:rPr lang="en-IN" sz="1800" i="1" dirty="0">
                            <a:latin typeface="Cambria Math" panose="02040503050406030204" pitchFamily="18" charset="0"/>
                          </a:rPr>
                          <m:t>𝑅𝑎</m:t>
                        </m:r>
                        <m:d>
                          <m:dPr>
                            <m:ctrlPr>
                              <a:rPr lang="en-IN" sz="1800" i="1" dirty="0">
                                <a:latin typeface="Cambria Math" panose="02040503050406030204" pitchFamily="18" charset="0"/>
                              </a:rPr>
                            </m:ctrlPr>
                          </m:dPr>
                          <m:e>
                            <m:r>
                              <a:rPr lang="en-IN" sz="1800" i="1" dirty="0">
                                <a:latin typeface="Cambria Math" panose="02040503050406030204" pitchFamily="18" charset="0"/>
                              </a:rPr>
                              <m:t>𝑡</m:t>
                            </m:r>
                          </m:e>
                        </m:d>
                      </m:num>
                      <m:den>
                        <m:r>
                          <a:rPr lang="en-IN" sz="1800" i="1" dirty="0">
                            <a:latin typeface="Cambria Math" panose="02040503050406030204" pitchFamily="18" charset="0"/>
                          </a:rPr>
                          <m:t>𝑉𝐺</m:t>
                        </m:r>
                      </m:den>
                    </m:f>
                    <m:r>
                      <a:rPr lang="en-IN" sz="1800" b="0" i="1" dirty="0">
                        <a:latin typeface="Cambria Math" panose="02040503050406030204" pitchFamily="18" charset="0"/>
                      </a:rPr>
                      <m:t> </m:t>
                    </m:r>
                    <m:r>
                      <a:rPr lang="en-US" sz="1800" b="0" i="1" dirty="0" smtClean="0">
                        <a:latin typeface="Cambria Math" panose="02040503050406030204" pitchFamily="18" charset="0"/>
                      </a:rPr>
                      <m:t> </m:t>
                    </m:r>
                    <m:r>
                      <a:rPr lang="en-IN" sz="1800" b="0" i="1" dirty="0" smtClean="0">
                        <a:latin typeface="Cambria Math" panose="02040503050406030204" pitchFamily="18" charset="0"/>
                      </a:rPr>
                      <m:t> </m:t>
                    </m:r>
                  </m:oMath>
                </a14:m>
                <a:endParaRPr lang="en-IN" sz="1800" i="1" dirty="0">
                  <a:latin typeface="Times New Roman" panose="02020603050405020304" pitchFamily="18" charset="0"/>
                  <a:cs typeface="Times New Roman" panose="02020603050405020304" pitchFamily="18" charset="0"/>
                </a:endParaRPr>
              </a:p>
              <a:p>
                <a:pPr algn="just"/>
                <a14:m>
                  <m:oMath xmlns:m="http://schemas.openxmlformats.org/officeDocument/2006/math">
                    <m:r>
                      <a:rPr lang="en-US" sz="1800" b="0" i="1" dirty="0">
                        <a:latin typeface="Cambria Math" panose="02040503050406030204" pitchFamily="18" charset="0"/>
                      </a:rPr>
                      <m:t>   </m:t>
                    </m:r>
                    <m:r>
                      <a:rPr lang="en-IN" sz="1800" b="0" i="1" dirty="0">
                        <a:latin typeface="Cambria Math" panose="02040503050406030204" pitchFamily="18" charset="0"/>
                      </a:rPr>
                      <m:t>                      </m:t>
                    </m:r>
                    <m:r>
                      <a:rPr lang="en-IN" sz="1800" i="1" dirty="0">
                        <a:latin typeface="Cambria Math" panose="02040503050406030204" pitchFamily="18" charset="0"/>
                      </a:rPr>
                      <m:t>𝑋</m:t>
                    </m:r>
                    <m:d>
                      <m:dPr>
                        <m:ctrlPr>
                          <a:rPr lang="en-IN" sz="1800" i="1" dirty="0">
                            <a:latin typeface="Cambria Math" panose="02040503050406030204" pitchFamily="18" charset="0"/>
                          </a:rPr>
                        </m:ctrlPr>
                      </m:dPr>
                      <m:e>
                        <m:r>
                          <a:rPr lang="en-IN" sz="1800" i="1" dirty="0">
                            <a:latin typeface="Cambria Math" panose="02040503050406030204" pitchFamily="18" charset="0"/>
                          </a:rPr>
                          <m:t>𝑡</m:t>
                        </m:r>
                      </m:e>
                    </m:d>
                    <m:r>
                      <a:rPr lang="en-US" sz="1800" b="0" i="1" dirty="0" smtClean="0">
                        <a:latin typeface="Cambria Math" panose="02040503050406030204" pitchFamily="18" charset="0"/>
                      </a:rPr>
                      <m:t> </m:t>
                    </m:r>
                    <m:r>
                      <m:rPr>
                        <m:nor/>
                      </m:rPr>
                      <a:rPr lang="en-IN" sz="1800" i="1" kern="100" dirty="0">
                        <a:latin typeface="Times New Roman" panose="02020603050405020304" pitchFamily="18" charset="0"/>
                        <a:ea typeface="Calibri" panose="020F0502020204030204" pitchFamily="34" charset="0"/>
                        <a:cs typeface="Times New Roman" panose="02020603050405020304" pitchFamily="18" charset="0"/>
                      </a:rPr>
                      <m:t>←</m:t>
                    </m:r>
                    <m:r>
                      <a:rPr lang="en-IN" sz="1800" i="1" dirty="0">
                        <a:latin typeface="Cambria Math" panose="02040503050406030204" pitchFamily="18" charset="0"/>
                      </a:rPr>
                      <m:t>−</m:t>
                    </m:r>
                    <m:r>
                      <a:rPr lang="en-IN" sz="1800" i="1" dirty="0">
                        <a:latin typeface="Cambria Math" panose="02040503050406030204" pitchFamily="18" charset="0"/>
                      </a:rPr>
                      <m:t>𝑝</m:t>
                    </m:r>
                    <m:r>
                      <a:rPr lang="en-IN" sz="1800" i="1" dirty="0">
                        <a:latin typeface="Cambria Math" panose="02040503050406030204" pitchFamily="18" charset="0"/>
                      </a:rPr>
                      <m:t>2 · [</m:t>
                    </m:r>
                    <m:r>
                      <a:rPr lang="en-IN" sz="1800" i="1" dirty="0">
                        <a:latin typeface="Cambria Math" panose="02040503050406030204" pitchFamily="18" charset="0"/>
                      </a:rPr>
                      <m:t>𝑋</m:t>
                    </m:r>
                    <m:r>
                      <a:rPr lang="en-IN" sz="1800" i="1" dirty="0">
                        <a:latin typeface="Cambria Math" panose="02040503050406030204" pitchFamily="18" charset="0"/>
                      </a:rPr>
                      <m:t>(</m:t>
                    </m:r>
                    <m:r>
                      <a:rPr lang="en-IN" sz="1800" i="1" dirty="0">
                        <a:latin typeface="Cambria Math" panose="02040503050406030204" pitchFamily="18" charset="0"/>
                      </a:rPr>
                      <m:t>𝑡</m:t>
                    </m:r>
                    <m:r>
                      <a:rPr lang="en-IN" sz="1800" i="1" dirty="0">
                        <a:latin typeface="Cambria Math" panose="02040503050406030204" pitchFamily="18" charset="0"/>
                      </a:rPr>
                      <m:t>) − </m:t>
                    </m:r>
                    <m:r>
                      <a:rPr lang="en-IN" sz="1800" i="1" dirty="0">
                        <a:latin typeface="Cambria Math" panose="02040503050406030204" pitchFamily="18" charset="0"/>
                      </a:rPr>
                      <m:t>𝑆𝐼</m:t>
                    </m:r>
                    <m:r>
                      <a:rPr lang="en-IN" sz="1800" i="1" dirty="0">
                        <a:latin typeface="Cambria Math" panose="02040503050406030204" pitchFamily="18" charset="0"/>
                      </a:rPr>
                      <m:t> · (</m:t>
                    </m:r>
                    <m:r>
                      <a:rPr lang="en-IN" sz="1800" i="1" dirty="0">
                        <a:latin typeface="Cambria Math" panose="02040503050406030204" pitchFamily="18" charset="0"/>
                      </a:rPr>
                      <m:t>𝐼𝑝</m:t>
                    </m:r>
                    <m:r>
                      <a:rPr lang="en-IN" sz="1800" i="1" dirty="0">
                        <a:latin typeface="Cambria Math" panose="02040503050406030204" pitchFamily="18" charset="0"/>
                      </a:rPr>
                      <m:t>(</m:t>
                    </m:r>
                    <m:r>
                      <a:rPr lang="en-IN" sz="1800" i="1" dirty="0">
                        <a:latin typeface="Cambria Math" panose="02040503050406030204" pitchFamily="18" charset="0"/>
                      </a:rPr>
                      <m:t>𝑡</m:t>
                    </m:r>
                    <m:r>
                      <a:rPr lang="en-IN" sz="1800" i="1" dirty="0">
                        <a:latin typeface="Cambria Math" panose="02040503050406030204" pitchFamily="18" charset="0"/>
                      </a:rPr>
                      <m:t>) − </m:t>
                    </m:r>
                    <m:r>
                      <a:rPr lang="en-IN" sz="1800" i="1" dirty="0" err="1">
                        <a:latin typeface="Cambria Math" panose="02040503050406030204" pitchFamily="18" charset="0"/>
                      </a:rPr>
                      <m:t>𝐼𝑝𝑏</m:t>
                    </m:r>
                    <m:r>
                      <a:rPr lang="en-IN" sz="1800" i="1" dirty="0">
                        <a:latin typeface="Cambria Math" panose="02040503050406030204" pitchFamily="18" charset="0"/>
                      </a:rPr>
                      <m:t>)] </m:t>
                    </m:r>
                  </m:oMath>
                </a14:m>
                <a:r>
                  <a:rPr lang="en-IN" sz="1800" i="1" dirty="0">
                    <a:latin typeface="Times New Roman" panose="02020603050405020304" pitchFamily="18" charset="0"/>
                    <a:cs typeface="Times New Roman" panose="02020603050405020304" pitchFamily="18" charset="0"/>
                  </a:rPr>
                  <a:t>   // as in equations 4.1 to 4.3 </a:t>
                </a:r>
              </a:p>
              <a:p>
                <a:pPr algn="just"/>
                <a:r>
                  <a:rPr lang="en-IN" sz="1800" i="1" dirty="0">
                    <a:latin typeface="Times New Roman" panose="02020603050405020304" pitchFamily="18" charset="0"/>
                    <a:cs typeface="Times New Roman" panose="02020603050405020304" pitchFamily="18" charset="0"/>
                  </a:rPr>
                  <a:t>                      </a:t>
                </a:r>
                <a14:m>
                  <m:oMath xmlns:m="http://schemas.openxmlformats.org/officeDocument/2006/math">
                    <m:r>
                      <a:rPr lang="en-IN" sz="1800" i="1" dirty="0">
                        <a:latin typeface="Cambria Math" panose="02040503050406030204" pitchFamily="18" charset="0"/>
                      </a:rPr>
                      <m:t>𝐼𝐺</m:t>
                    </m:r>
                    <m:d>
                      <m:dPr>
                        <m:ctrlPr>
                          <a:rPr lang="en-IN" sz="1800" i="1" dirty="0">
                            <a:latin typeface="Cambria Math" panose="02040503050406030204" pitchFamily="18" charset="0"/>
                          </a:rPr>
                        </m:ctrlPr>
                      </m:dPr>
                      <m:e>
                        <m:r>
                          <a:rPr lang="en-IN" sz="1800" i="1" dirty="0">
                            <a:latin typeface="Cambria Math" panose="02040503050406030204" pitchFamily="18" charset="0"/>
                          </a:rPr>
                          <m:t>𝑡</m:t>
                        </m:r>
                      </m:e>
                    </m:d>
                    <m:r>
                      <a:rPr lang="en-US" sz="1800" b="0" i="1" dirty="0" smtClean="0">
                        <a:latin typeface="Cambria Math" panose="02040503050406030204" pitchFamily="18" charset="0"/>
                      </a:rPr>
                      <m:t> </m:t>
                    </m:r>
                    <m:r>
                      <m:rPr>
                        <m:nor/>
                      </m:rPr>
                      <a:rPr lang="en-IN" sz="1800" i="1" kern="100" dirty="0">
                        <a:latin typeface="Times New Roman" panose="02020603050405020304" pitchFamily="18" charset="0"/>
                        <a:ea typeface="Calibri" panose="020F0502020204030204" pitchFamily="34" charset="0"/>
                        <a:cs typeface="Times New Roman" panose="02020603050405020304" pitchFamily="18" charset="0"/>
                      </a:rPr>
                      <m:t>←</m:t>
                    </m:r>
                    <m:r>
                      <a:rPr lang="en-IN" sz="1800" i="1" dirty="0">
                        <a:latin typeface="Cambria Math" panose="02040503050406030204" pitchFamily="18" charset="0"/>
                      </a:rPr>
                      <m:t>− 1 /</m:t>
                    </m:r>
                    <m:r>
                      <a:rPr lang="el-GR" sz="1800" i="1" dirty="0">
                        <a:latin typeface="Cambria Math" panose="02040503050406030204" pitchFamily="18" charset="0"/>
                      </a:rPr>
                      <m:t>𝛼</m:t>
                    </m:r>
                    <m:r>
                      <a:rPr lang="el-GR" sz="1800" i="1" dirty="0">
                        <a:latin typeface="Cambria Math" panose="02040503050406030204" pitchFamily="18" charset="0"/>
                      </a:rPr>
                      <m:t> (</m:t>
                    </m:r>
                    <m:r>
                      <a:rPr lang="en-IN" sz="1800" i="1" dirty="0">
                        <a:latin typeface="Cambria Math" panose="02040503050406030204" pitchFamily="18" charset="0"/>
                      </a:rPr>
                      <m:t>𝐼𝐺</m:t>
                    </m:r>
                    <m:r>
                      <a:rPr lang="en-IN" sz="1800" i="1" dirty="0">
                        <a:latin typeface="Cambria Math" panose="02040503050406030204" pitchFamily="18" charset="0"/>
                      </a:rPr>
                      <m:t>(</m:t>
                    </m:r>
                    <m:r>
                      <a:rPr lang="en-IN" sz="1800" i="1" dirty="0">
                        <a:latin typeface="Cambria Math" panose="02040503050406030204" pitchFamily="18" charset="0"/>
                      </a:rPr>
                      <m:t>𝑡</m:t>
                    </m:r>
                    <m:r>
                      <a:rPr lang="en-IN" sz="1800" i="1" dirty="0">
                        <a:latin typeface="Cambria Math" panose="02040503050406030204" pitchFamily="18" charset="0"/>
                      </a:rPr>
                      <m:t>) − </m:t>
                    </m:r>
                    <m:r>
                      <a:rPr lang="en-IN" sz="1800" i="1" dirty="0">
                        <a:latin typeface="Cambria Math" panose="02040503050406030204" pitchFamily="18" charset="0"/>
                      </a:rPr>
                      <m:t>𝐺</m:t>
                    </m:r>
                    <m:r>
                      <a:rPr lang="en-IN" sz="1800" i="1" dirty="0">
                        <a:latin typeface="Cambria Math" panose="02040503050406030204" pitchFamily="18" charset="0"/>
                      </a:rPr>
                      <m:t>(</m:t>
                    </m:r>
                    <m:r>
                      <a:rPr lang="en-IN" sz="1800" i="1" dirty="0">
                        <a:latin typeface="Cambria Math" panose="02040503050406030204" pitchFamily="18" charset="0"/>
                      </a:rPr>
                      <m:t>𝑡</m:t>
                    </m:r>
                    <m:r>
                      <a:rPr lang="en-IN" sz="1800" i="1" dirty="0">
                        <a:latin typeface="Cambria Math" panose="02040503050406030204" pitchFamily="18" charset="0"/>
                      </a:rPr>
                      <m:t>))</m:t>
                    </m:r>
                  </m:oMath>
                </a14:m>
                <a:r>
                  <a:rPr lang="en-IN" sz="1800" i="1" dirty="0">
                    <a:latin typeface="Times New Roman" panose="02020603050405020304" pitchFamily="18" charset="0"/>
                    <a:cs typeface="Times New Roman" panose="02020603050405020304" pitchFamily="18" charset="0"/>
                  </a:rPr>
                  <a:t> </a:t>
                </a:r>
              </a:p>
              <a:p>
                <a:pPr>
                  <a:lnSpc>
                    <a:spcPct val="107000"/>
                  </a:lnSpc>
                  <a:spcAft>
                    <a:spcPts val="800"/>
                  </a:spcAft>
                </a:pPr>
                <a:r>
                  <a:rPr lang="en-IN" sz="1800" i="1" dirty="0">
                    <a:latin typeface="Times New Roman" panose="02020603050405020304" pitchFamily="18" charset="0"/>
                    <a:cs typeface="Times New Roman" panose="02020603050405020304" pitchFamily="18" charset="0"/>
                  </a:rPr>
                  <a:t>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Return (ΔG, ΔX, ΔIG)</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End</a:t>
                </a:r>
              </a:p>
              <a:p>
                <a:pPr>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1.4 </a:t>
                </a:r>
                <a:r>
                  <a:rPr lang="en-IN" sz="1200" dirty="0"/>
                  <a:t> </a:t>
                </a:r>
                <a:r>
                  <a:rPr lang="en-IN" sz="2000" b="1" dirty="0"/>
                  <a:t>Hybrid Model Integration</a:t>
                </a:r>
              </a:p>
              <a:p>
                <a:pPr>
                  <a:lnSpc>
                    <a:spcPct val="107000"/>
                  </a:lnSpc>
                  <a:spcAft>
                    <a:spcPts val="800"/>
                  </a:spcAft>
                </a:pPr>
                <a:r>
                  <a:rPr lang="en-IN" sz="1800" i="1" kern="100" dirty="0">
                    <a:latin typeface="Times New Roman" panose="02020603050405020304" pitchFamily="18" charset="0"/>
                    <a:ea typeface="Calibri" panose="020F0502020204030204" pitchFamily="34" charset="0"/>
                    <a:cs typeface="Times New Roman" panose="02020603050405020304" pitchFamily="18" charset="0"/>
                  </a:rPr>
                  <a:t>Input  : White-box Features (W), Black-box Data (B)</a:t>
                </a:r>
              </a:p>
              <a:p>
                <a:pPr>
                  <a:lnSpc>
                    <a:spcPct val="107000"/>
                  </a:lnSpc>
                  <a:spcAft>
                    <a:spcPts val="800"/>
                  </a:spcAft>
                </a:pPr>
                <a:r>
                  <a:rPr lang="en-IN" sz="1800" i="1" kern="100" dirty="0">
                    <a:latin typeface="Times New Roman" panose="02020603050405020304" pitchFamily="18" charset="0"/>
                    <a:ea typeface="Calibri" panose="020F0502020204030204" pitchFamily="34" charset="0"/>
                    <a:cs typeface="Times New Roman" panose="02020603050405020304" pitchFamily="18" charset="0"/>
                  </a:rPr>
                  <a:t>Output : Combined Feature Set (C)</a:t>
                </a:r>
              </a:p>
              <a:p>
                <a:pPr>
                  <a:lnSpc>
                    <a:spcPct val="107000"/>
                  </a:lnSpc>
                  <a:spcAft>
                    <a:spcPts val="800"/>
                  </a:spcAft>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begin</a:t>
                </a:r>
              </a:p>
              <a:p>
                <a:pPr>
                  <a:lnSpc>
                    <a:spcPct val="107000"/>
                  </a:lnSpc>
                  <a:spcAft>
                    <a:spcPts val="800"/>
                  </a:spcAft>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If W is a 1D array then     // W- </a:t>
                </a:r>
                <a:r>
                  <a:rPr lang="en-IN" sz="1800" i="1" kern="100" dirty="0" err="1">
                    <a:latin typeface="Times New Roman" panose="02020603050405020304" pitchFamily="18" charset="0"/>
                    <a:ea typeface="Calibri" panose="020F0502020204030204" pitchFamily="34" charset="0"/>
                    <a:cs typeface="Times New Roman" panose="02020603050405020304" pitchFamily="18" charset="0"/>
                  </a:rPr>
                  <a:t>whitebox</a:t>
                </a:r>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model</a:t>
                </a:r>
              </a:p>
              <a:p>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mj-lt"/>
                  <a:buAutoNum type="arabicPeriod"/>
                </a:pP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i="1" dirty="0"/>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i="1"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dirty="0">
                  <a:solidFill>
                    <a:schemeClr val="tx1"/>
                  </a:solidFill>
                  <a:effectLst/>
                  <a:latin typeface="Times New Roman" panose="02020603050405020304" pitchFamily="18" charset="0"/>
                  <a:cs typeface="Times New Roman" panose="02020603050405020304" pitchFamily="18" charset="0"/>
                </a:endParaRPr>
              </a:p>
              <a:p>
                <a:endParaRPr lang="en-IN" sz="2000" b="0" dirty="0">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4" name="Content Placeholder 4">
                <a:extLst>
                  <a:ext uri="{FF2B5EF4-FFF2-40B4-BE49-F238E27FC236}">
                    <a16:creationId xmlns:a16="http://schemas.microsoft.com/office/drawing/2014/main" id="{B989AECB-4B67-C5B3-E9A8-F5FC1C901912}"/>
                  </a:ext>
                </a:extLst>
              </p:cNvPr>
              <p:cNvSpPr txBox="1">
                <a:spLocks noRot="1" noChangeAspect="1" noMove="1" noResize="1" noEditPoints="1" noAdjustHandles="1" noChangeArrowheads="1" noChangeShapeType="1" noTextEdit="1"/>
              </p:cNvSpPr>
              <p:nvPr/>
            </p:nvSpPr>
            <p:spPr>
              <a:xfrm>
                <a:off x="205127" y="-3175"/>
                <a:ext cx="8938874" cy="6737784"/>
              </a:xfrm>
              <a:prstGeom prst="rect">
                <a:avLst/>
              </a:prstGeom>
              <a:blipFill>
                <a:blip r:embed="rId5"/>
                <a:stretch>
                  <a:fillRect/>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15791763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C77F3E7E-B9CB-1109-85F2-82253EA0DD84}"/>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59BF59FB-7019-A963-CFA5-0FC790065FF2}"/>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6E88D1A8-3B85-6A35-6F2F-58B269D74442}"/>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37024DDA-DE10-51C3-1F3D-EF573F5A4FEE}"/>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70134D54-C7C8-7033-8BFB-ADE8927803C5}"/>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77</a:t>
            </a:fld>
            <a:endParaRPr sz="1600" b="1" i="0" u="none" strike="noStrike" cap="none" dirty="0">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DAD11F8E-53EE-BEFD-0A1C-4E9C3EE28779}"/>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31C7ADB3-A460-FAB8-7A6C-CD50C4AC01A0}"/>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F60B1F4F-5A43-F36D-F90C-B68E91B2F22B}"/>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16E40125-1254-1B52-C447-2F81E4FBD53E}"/>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D5B78E97-860C-9160-259E-2EE032326134}"/>
              </a:ext>
            </a:extLst>
          </p:cNvPr>
          <p:cNvSpPr txBox="1"/>
          <p:nvPr/>
        </p:nvSpPr>
        <p:spPr>
          <a:xfrm>
            <a:off x="1461182" y="536923"/>
            <a:ext cx="658767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Pseudo Code(Module Implementation)</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A5DC72C7-A0EE-59E2-E369-8ABC5AB6D8A3}"/>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4" name="Content Placeholder 4">
            <a:extLst>
              <a:ext uri="{FF2B5EF4-FFF2-40B4-BE49-F238E27FC236}">
                <a16:creationId xmlns:a16="http://schemas.microsoft.com/office/drawing/2014/main" id="{D84C220C-4D2A-079E-B2F2-3E2DB5589CF0}"/>
              </a:ext>
            </a:extLst>
          </p:cNvPr>
          <p:cNvSpPr txBox="1">
            <a:spLocks noChangeArrowheads="1"/>
          </p:cNvSpPr>
          <p:nvPr/>
        </p:nvSpPr>
        <p:spPr>
          <a:xfrm>
            <a:off x="331614" y="404812"/>
            <a:ext cx="9083676" cy="666151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endParaRPr lang="en-IN" sz="2000" b="0" dirty="0">
              <a:solidFill>
                <a:schemeClr val="tx1"/>
              </a:solidFill>
              <a:effectLst/>
              <a:latin typeface="Times New Roman" panose="02020603050405020304" pitchFamily="18" charset="0"/>
              <a:cs typeface="Times New Roman" panose="02020603050405020304" pitchFamily="18" charset="0"/>
            </a:endParaRPr>
          </a:p>
          <a:p>
            <a:endParaRPr lang="en-IN" sz="2000" b="1"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1.4 </a:t>
            </a:r>
            <a:r>
              <a:rPr lang="en-IN" sz="2000" b="1" dirty="0">
                <a:latin typeface="Times New Roman" panose="02020603050405020304" pitchFamily="18" charset="0"/>
                <a:cs typeface="Times New Roman" panose="02020603050405020304" pitchFamily="18" charset="0"/>
              </a:rPr>
              <a:t>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Hybrid Model Integration</a:t>
            </a: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Reshape W to 2D (W ← reshape(W, (-1,1)))</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End If</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If B is a 1D array Then                             // B –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blackbox</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model</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Reshape B to 2D (B ← reshape(B, (-1,1)))</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End If</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C ← Concatenate(W, B) along axis=1</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 Combining both feature sets into a single input</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Return C</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End</a:t>
            </a:r>
            <a:endParaRPr lang="en-IN" sz="2000" b="1"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b="1" dirty="0"/>
          </a:p>
          <a:p>
            <a:r>
              <a:rPr lang="en-IN" sz="1800" i="1"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mj-lt"/>
              <a:buAutoNum type="arabicPeriod"/>
            </a:pP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i="1" dirty="0"/>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i="1"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dirty="0">
              <a:solidFill>
                <a:schemeClr val="tx1"/>
              </a:solidFill>
              <a:effectLst/>
              <a:latin typeface="Times New Roman" panose="02020603050405020304" pitchFamily="18" charset="0"/>
              <a:cs typeface="Times New Roman" panose="02020603050405020304" pitchFamily="18" charset="0"/>
            </a:endParaRPr>
          </a:p>
          <a:p>
            <a:endParaRPr lang="en-IN" sz="2000" b="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08524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A4609A72-3DE5-F026-6BEA-5A1071E33ADB}"/>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1C73579F-43B3-1D2B-C219-14CBD53C4035}"/>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6CABE741-41B8-F257-DC97-E5B73A9C9EF0}"/>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062AB8CF-4C25-68C8-AECF-DC8DBE5148EA}"/>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93EC3C0D-908A-D865-D63E-D57D790F0306}"/>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78</a:t>
            </a:fld>
            <a:endParaRPr sz="1600" b="1" i="0" u="none" strike="noStrike" cap="none" dirty="0">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65BC00DA-C785-23D5-0424-F8C7B374D250}"/>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5027A876-EB67-D3F7-4ED2-3908E12500B9}"/>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0F44CD08-195F-B615-00F3-BCBC113C9E3D}"/>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488ECF13-78AD-D6A8-7730-73AE1B53FCC6}"/>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ED88FFC5-F8D9-9604-99C5-9BD7F07E44C4}"/>
              </a:ext>
            </a:extLst>
          </p:cNvPr>
          <p:cNvSpPr txBox="1"/>
          <p:nvPr/>
        </p:nvSpPr>
        <p:spPr>
          <a:xfrm>
            <a:off x="1461182" y="536923"/>
            <a:ext cx="658767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Pseudo Code(Module Implementation)</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03013E9F-ED10-4722-E3CF-DA7D602ECB9F}"/>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ontent Placeholder 4">
                <a:extLst>
                  <a:ext uri="{FF2B5EF4-FFF2-40B4-BE49-F238E27FC236}">
                    <a16:creationId xmlns:a16="http://schemas.microsoft.com/office/drawing/2014/main" id="{C3B6F9D5-5F2B-9919-D653-D5074A91EC93}"/>
                  </a:ext>
                </a:extLst>
              </p:cNvPr>
              <p:cNvSpPr txBox="1">
                <a:spLocks noChangeArrowheads="1"/>
              </p:cNvSpPr>
              <p:nvPr/>
            </p:nvSpPr>
            <p:spPr>
              <a:xfrm>
                <a:off x="60324" y="27302"/>
                <a:ext cx="9083676" cy="666151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endParaRPr lang="en-IN" sz="2000" b="0" dirty="0">
                  <a:solidFill>
                    <a:schemeClr val="tx1"/>
                  </a:solidFill>
                  <a:effectLst/>
                  <a:latin typeface="Times New Roman" panose="02020603050405020304" pitchFamily="18" charset="0"/>
                  <a:cs typeface="Times New Roman" panose="02020603050405020304" pitchFamily="18" charset="0"/>
                </a:endParaRPr>
              </a:p>
              <a:p>
                <a:endParaRPr lang="en-IN" sz="2000" b="1"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1.5 </a:t>
                </a:r>
                <a:r>
                  <a:rPr lang="en-IN" sz="2000" b="1" dirty="0">
                    <a:latin typeface="Times New Roman" panose="02020603050405020304" pitchFamily="18" charset="0"/>
                    <a:cs typeface="Times New Roman" panose="02020603050405020304" pitchFamily="18" charset="0"/>
                  </a:rPr>
                  <a:t>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PH Optimization using Genetic Algorithm</a:t>
                </a: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Input : Parameter bounds </a:t>
                </a:r>
                <a:r>
                  <a:rPr lang="en-US" sz="2000" i="1" kern="100" dirty="0" err="1">
                    <a:effectLst/>
                    <a:latin typeface="Times New Roman" panose="02020603050405020304" pitchFamily="18" charset="0"/>
                    <a:ea typeface="Calibri" panose="020F0502020204030204" pitchFamily="34" charset="0"/>
                    <a:cs typeface="Times New Roman" panose="02020603050405020304" pitchFamily="18" charset="0"/>
                  </a:rPr>
                  <a:t>param_bounds,Population</a:t>
                </a: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size </a:t>
                </a:r>
                <a:r>
                  <a:rPr lang="en-US" sz="2000" i="1" kern="100" dirty="0" err="1">
                    <a:effectLst/>
                    <a:latin typeface="Times New Roman" panose="02020603050405020304" pitchFamily="18" charset="0"/>
                    <a:ea typeface="Calibri" panose="020F0502020204030204" pitchFamily="34" charset="0"/>
                    <a:cs typeface="Times New Roman" panose="02020603050405020304" pitchFamily="18" charset="0"/>
                  </a:rPr>
                  <a:t>pop_size</a:t>
                </a: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 Number of 	Generations </a:t>
                </a:r>
                <a:r>
                  <a:rPr lang="en-US" sz="2000" i="1" kern="100" dirty="0" err="1">
                    <a:effectLst/>
                    <a:latin typeface="Times New Roman" panose="02020603050405020304" pitchFamily="18" charset="0"/>
                    <a:ea typeface="Calibri" panose="020F0502020204030204" pitchFamily="34" charset="0"/>
                    <a:cs typeface="Times New Roman" panose="02020603050405020304" pitchFamily="18" charset="0"/>
                  </a:rPr>
                  <a:t>generations</a:t>
                </a: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,Mutation rate </a:t>
                </a:r>
                <a:r>
                  <a:rPr lang="en-US" sz="2000" i="1" kern="100" dirty="0" err="1">
                    <a:effectLst/>
                    <a:latin typeface="Times New Roman" panose="02020603050405020304" pitchFamily="18" charset="0"/>
                    <a:ea typeface="Calibri" panose="020F0502020204030204" pitchFamily="34" charset="0"/>
                    <a:cs typeface="Times New Roman" panose="02020603050405020304" pitchFamily="18" charset="0"/>
                  </a:rPr>
                  <a:t>mutation_rate</a:t>
                </a: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Output: Best individual with optimal parameters</a:t>
                </a: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begin</a:t>
                </a: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P0 ← </a:t>
                </a:r>
                <a:r>
                  <a:rPr lang="en-US" sz="2000" i="1" kern="100" dirty="0" err="1">
                    <a:latin typeface="Times New Roman" panose="02020603050405020304" pitchFamily="18" charset="0"/>
                    <a:ea typeface="Calibri" panose="020F0502020204030204" pitchFamily="34" charset="0"/>
                    <a:cs typeface="Times New Roman" panose="02020603050405020304" pitchFamily="18" charset="0"/>
                  </a:rPr>
                  <a:t>initialize_population</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a:t>
                </a:r>
                <a:r>
                  <a:rPr lang="en-US" sz="2000" i="1" kern="100" dirty="0" err="1">
                    <a:latin typeface="Times New Roman" panose="02020603050405020304" pitchFamily="18" charset="0"/>
                    <a:ea typeface="Calibri" panose="020F0502020204030204" pitchFamily="34" charset="0"/>
                    <a:cs typeface="Times New Roman" panose="02020603050405020304" pitchFamily="18" charset="0"/>
                  </a:rPr>
                  <a:t>pop_size</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000" i="1" kern="100" dirty="0" err="1">
                    <a:latin typeface="Times New Roman" panose="02020603050405020304" pitchFamily="18" charset="0"/>
                    <a:ea typeface="Calibri" panose="020F0502020204030204" pitchFamily="34" charset="0"/>
                    <a:cs typeface="Times New Roman" panose="02020603050405020304" pitchFamily="18" charset="0"/>
                  </a:rPr>
                  <a:t>param_bounds</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//initial population is 								generated</a:t>
                </a:r>
              </a:p>
              <a:p>
                <a:pPr>
                  <a:lnSpc>
                    <a:spcPct val="107000"/>
                  </a:lnSpc>
                  <a:spcAft>
                    <a:spcPts val="800"/>
                  </a:spcAft>
                </a:pPr>
                <a:r>
                  <a:rPr lang="en-IN" sz="2000" i="1" kern="100" dirty="0">
                    <a:latin typeface="Times New Roman" panose="02020603050405020304" pitchFamily="18" charset="0"/>
                    <a:ea typeface="Calibri" panose="020F0502020204030204" pitchFamily="34" charset="0"/>
                    <a:cs typeface="Times New Roman" panose="02020603050405020304" pitchFamily="18" charset="0"/>
                  </a:rPr>
                  <a:t>	for </a:t>
                </a:r>
                <a:r>
                  <a:rPr lang="en-IN" sz="2000" i="1" kern="100" dirty="0" err="1">
                    <a:latin typeface="Times New Roman" panose="02020603050405020304" pitchFamily="18" charset="0"/>
                    <a:ea typeface="Calibri" panose="020F0502020204030204" pitchFamily="34" charset="0"/>
                    <a:cs typeface="Times New Roman" panose="02020603050405020304" pitchFamily="18" charset="0"/>
                  </a:rPr>
                  <a:t>i</a:t>
                </a:r>
                <a:r>
                  <a:rPr lang="en-IN" sz="2000" i="1" kern="100" dirty="0">
                    <a:latin typeface="Times New Roman" panose="02020603050405020304" pitchFamily="18" charset="0"/>
                    <a:ea typeface="Calibri" panose="020F0502020204030204" pitchFamily="34" charset="0"/>
                    <a:cs typeface="Times New Roman" panose="02020603050405020304" pitchFamily="18" charset="0"/>
                  </a:rPr>
                  <a:t> ← 1 to generations			</a:t>
                </a:r>
                <a:endPar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F ← </a:t>
                </a:r>
                <a:r>
                  <a:rPr lang="en-US" sz="2000" i="1" kern="100" dirty="0" err="1">
                    <a:latin typeface="Times New Roman" panose="02020603050405020304" pitchFamily="18" charset="0"/>
                    <a:ea typeface="Calibri" panose="020F0502020204030204" pitchFamily="34" charset="0"/>
                    <a:cs typeface="Times New Roman" panose="02020603050405020304" pitchFamily="18" charset="0"/>
                  </a:rPr>
                  <a:t>evaluate_fitness</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(Pi-1, data) // compute fitness scores for  							current population</a:t>
                </a: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a:t>
                </a:r>
                <a:r>
                  <a:rPr lang="fr-FR" sz="2000" i="1" kern="100" dirty="0">
                    <a:latin typeface="Times New Roman" panose="02020603050405020304" pitchFamily="18" charset="0"/>
                    <a:ea typeface="Calibri" panose="020F0502020204030204" pitchFamily="34" charset="0"/>
                    <a:cs typeface="Times New Roman" panose="02020603050405020304" pitchFamily="18" charset="0"/>
                  </a:rPr>
                  <a:t>Si ← </a:t>
                </a:r>
                <a:r>
                  <a:rPr lang="fr-FR" sz="2000" i="1" kern="100" dirty="0" err="1">
                    <a:latin typeface="Times New Roman" panose="02020603050405020304" pitchFamily="18" charset="0"/>
                    <a:ea typeface="Calibri" panose="020F0502020204030204" pitchFamily="34" charset="0"/>
                    <a:cs typeface="Times New Roman" panose="02020603050405020304" pitchFamily="18" charset="0"/>
                  </a:rPr>
                  <a:t>tournament_selection</a:t>
                </a:r>
                <a:r>
                  <a:rPr lang="fr-FR" sz="2000" i="1" kern="100" dirty="0">
                    <a:latin typeface="Times New Roman" panose="02020603050405020304" pitchFamily="18" charset="0"/>
                    <a:ea typeface="Calibri" panose="020F0502020204030204" pitchFamily="34" charset="0"/>
                    <a:cs typeface="Times New Roman" panose="02020603050405020304" pitchFamily="18" charset="0"/>
                  </a:rPr>
                  <a:t>(Pi-1, F) // </a:t>
                </a:r>
                <a:r>
                  <a:rPr lang="fr-FR" sz="2000" i="1" kern="100" dirty="0" err="1">
                    <a:latin typeface="Times New Roman" panose="02020603050405020304" pitchFamily="18" charset="0"/>
                    <a:ea typeface="Calibri" panose="020F0502020204030204" pitchFamily="34" charset="0"/>
                    <a:cs typeface="Times New Roman" panose="02020603050405020304" pitchFamily="18" charset="0"/>
                  </a:rPr>
                  <a:t>perform</a:t>
                </a:r>
                <a:r>
                  <a:rPr lang="fr-FR" sz="2000" i="1" kern="100" dirty="0">
                    <a:latin typeface="Times New Roman" panose="02020603050405020304" pitchFamily="18" charset="0"/>
                    <a:ea typeface="Calibri" panose="020F0502020204030204" pitchFamily="34" charset="0"/>
                    <a:cs typeface="Times New Roman" panose="02020603050405020304" pitchFamily="18" charset="0"/>
                  </a:rPr>
                  <a:t> </a:t>
                </a:r>
                <a:r>
                  <a:rPr lang="fr-FR" sz="2000" i="1" kern="100" dirty="0" err="1">
                    <a:latin typeface="Times New Roman" panose="02020603050405020304" pitchFamily="18" charset="0"/>
                    <a:ea typeface="Calibri" panose="020F0502020204030204" pitchFamily="34" charset="0"/>
                    <a:cs typeface="Times New Roman" panose="02020603050405020304" pitchFamily="18" charset="0"/>
                  </a:rPr>
                  <a:t>tournament</a:t>
                </a:r>
                <a:r>
                  <a:rPr lang="fr-FR" sz="2000" i="1" kern="100" dirty="0">
                    <a:latin typeface="Times New Roman" panose="02020603050405020304" pitchFamily="18" charset="0"/>
                    <a:ea typeface="Calibri" panose="020F0502020204030204" pitchFamily="34" charset="0"/>
                    <a:cs typeface="Times New Roman" panose="02020603050405020304" pitchFamily="18" charset="0"/>
                  </a:rPr>
                  <a:t> </a:t>
                </a:r>
                <a:r>
                  <a:rPr lang="fr-FR" sz="2000" i="1" kern="100" dirty="0" err="1">
                    <a:latin typeface="Times New Roman" panose="02020603050405020304" pitchFamily="18" charset="0"/>
                    <a:ea typeface="Calibri" panose="020F0502020204030204" pitchFamily="34" charset="0"/>
                    <a:cs typeface="Times New Roman" panose="02020603050405020304" pitchFamily="18" charset="0"/>
                  </a:rPr>
                  <a:t>selection</a:t>
                </a:r>
                <a:endParaRPr lang="fr-FR" sz="2000" i="1"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2000" i="1" kern="100" dirty="0">
                    <a:latin typeface="Times New Roman" panose="02020603050405020304" pitchFamily="18" charset="0"/>
                    <a:ea typeface="Calibri" panose="020F0502020204030204" pitchFamily="34" charset="0"/>
                    <a:cs typeface="Times New Roman" panose="02020603050405020304" pitchFamily="18" charset="0"/>
                  </a:rPr>
                  <a:t>		</a:t>
                </a:r>
                <a:r>
                  <a:rPr lang="fr-FR" sz="2000" i="1" kern="100" dirty="0" err="1">
                    <a:latin typeface="Times New Roman" panose="02020603050405020304" pitchFamily="18" charset="0"/>
                    <a:ea typeface="Calibri" panose="020F0502020204030204" pitchFamily="34" charset="0"/>
                    <a:cs typeface="Times New Roman" panose="02020603050405020304" pitchFamily="18" charset="0"/>
                  </a:rPr>
                  <a:t>Oi</a:t>
                </a:r>
                <a:r>
                  <a:rPr lang="fr-FR" sz="2000" i="1" kern="1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r>
                      <a:rPr lang="fr-FR" sz="2000" i="1" kern="10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 initialize offspring set</a:t>
                </a:r>
              </a:p>
              <a:p>
                <a:pPr>
                  <a:lnSpc>
                    <a:spcPct val="107000"/>
                  </a:lnSpc>
                  <a:spcAft>
                    <a:spcPts val="800"/>
                  </a:spcAft>
                </a:pPr>
                <a:endPar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b="1" dirty="0"/>
              </a:p>
              <a:p>
                <a:r>
                  <a:rPr lang="en-IN" sz="1800" i="1"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mj-lt"/>
                  <a:buAutoNum type="arabicPeriod"/>
                </a:pP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i="1" dirty="0"/>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i="1"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dirty="0">
                  <a:solidFill>
                    <a:schemeClr val="tx1"/>
                  </a:solidFill>
                  <a:effectLst/>
                  <a:latin typeface="Times New Roman" panose="02020603050405020304" pitchFamily="18" charset="0"/>
                  <a:cs typeface="Times New Roman" panose="02020603050405020304" pitchFamily="18" charset="0"/>
                </a:endParaRPr>
              </a:p>
              <a:p>
                <a:endParaRPr lang="en-IN" sz="2000" b="0" dirty="0">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4" name="Content Placeholder 4">
                <a:extLst>
                  <a:ext uri="{FF2B5EF4-FFF2-40B4-BE49-F238E27FC236}">
                    <a16:creationId xmlns:a16="http://schemas.microsoft.com/office/drawing/2014/main" id="{C3B6F9D5-5F2B-9919-D653-D5074A91EC93}"/>
                  </a:ext>
                </a:extLst>
              </p:cNvPr>
              <p:cNvSpPr txBox="1">
                <a:spLocks noRot="1" noChangeAspect="1" noMove="1" noResize="1" noEditPoints="1" noAdjustHandles="1" noChangeArrowheads="1" noChangeShapeType="1" noTextEdit="1"/>
              </p:cNvSpPr>
              <p:nvPr/>
            </p:nvSpPr>
            <p:spPr>
              <a:xfrm>
                <a:off x="60324" y="27302"/>
                <a:ext cx="9083676" cy="6661516"/>
              </a:xfrm>
              <a:prstGeom prst="rect">
                <a:avLst/>
              </a:prstGeom>
              <a:blipFill>
                <a:blip r:embed="rId5"/>
                <a:stretch>
                  <a:fillRect/>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40137378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3DF52E32-5ECB-169D-7B9B-085128658FF3}"/>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12776205-6CF4-9D8C-DB30-BD133433A22D}"/>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A9FCDE03-914B-1DA4-CA33-F25B0A170C6A}"/>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EDD6C4C8-B74D-ED6B-2C9A-17E4518F61FE}"/>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505C4A0D-A5AC-BF96-DF5B-ED6AA5650F21}"/>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79</a:t>
            </a:fld>
            <a:endParaRPr sz="1600" b="1" i="0" u="none" strike="noStrike" cap="none" dirty="0">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73F56878-C79D-9131-03B2-F75C733FF2D8}"/>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2604A426-561F-140C-99DA-7C447DC3DC89}"/>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1A2BE369-30FC-5CE8-61A4-14E607F2D88E}"/>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E9F24CD2-4203-0D62-4CE5-4C4BD8BB7496}"/>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1410D48C-FC13-8121-8733-ECBF49FACF4B}"/>
              </a:ext>
            </a:extLst>
          </p:cNvPr>
          <p:cNvSpPr txBox="1"/>
          <p:nvPr/>
        </p:nvSpPr>
        <p:spPr>
          <a:xfrm>
            <a:off x="1461182" y="536923"/>
            <a:ext cx="658767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Pseudo Code(Module Implementation)</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EB9256D0-B730-B2EF-E325-962D9E536E96}"/>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4" name="Content Placeholder 4">
            <a:extLst>
              <a:ext uri="{FF2B5EF4-FFF2-40B4-BE49-F238E27FC236}">
                <a16:creationId xmlns:a16="http://schemas.microsoft.com/office/drawing/2014/main" id="{D185860A-AFB4-D1A4-C9F6-1D114A549B35}"/>
              </a:ext>
            </a:extLst>
          </p:cNvPr>
          <p:cNvSpPr txBox="1">
            <a:spLocks noChangeArrowheads="1"/>
          </p:cNvSpPr>
          <p:nvPr/>
        </p:nvSpPr>
        <p:spPr>
          <a:xfrm>
            <a:off x="301469" y="404812"/>
            <a:ext cx="9083676" cy="666151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endParaRPr lang="en-IN" sz="2000" b="0" dirty="0">
              <a:solidFill>
                <a:schemeClr val="tx1"/>
              </a:solidFill>
              <a:effectLst/>
              <a:latin typeface="Times New Roman" panose="02020603050405020304" pitchFamily="18" charset="0"/>
              <a:cs typeface="Times New Roman" panose="02020603050405020304" pitchFamily="18" charset="0"/>
            </a:endParaRPr>
          </a:p>
          <a:p>
            <a:endParaRPr lang="en-IN" sz="2000" b="1"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1.5 </a:t>
            </a:r>
            <a:r>
              <a:rPr lang="en-IN" sz="2000" b="1" dirty="0">
                <a:latin typeface="Times New Roman" panose="02020603050405020304" pitchFamily="18" charset="0"/>
                <a:cs typeface="Times New Roman" panose="02020603050405020304" pitchFamily="18" charset="0"/>
              </a:rPr>
              <a:t>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PH Optimization using Genetic Algorithm</a:t>
            </a: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for j ← 1 to </a:t>
            </a:r>
            <a:r>
              <a:rPr lang="en-US" sz="2000" i="1" kern="100" dirty="0" err="1">
                <a:effectLst/>
                <a:latin typeface="Times New Roman" panose="02020603050405020304" pitchFamily="18" charset="0"/>
                <a:ea typeface="Calibri" panose="020F0502020204030204" pitchFamily="34" charset="0"/>
                <a:cs typeface="Times New Roman" panose="02020603050405020304" pitchFamily="18" charset="0"/>
              </a:rPr>
              <a:t>pop_size</a:t>
            </a: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/2                   </a:t>
            </a:r>
            <a:r>
              <a:rPr lang="en-IN" sz="1200" b="0" i="0" dirty="0">
                <a:effectLst/>
                <a:latin typeface="-apple-system"/>
              </a:rPr>
              <a:t> </a:t>
            </a:r>
            <a:r>
              <a:rPr lang="en-IN" sz="2000" b="0" i="1" dirty="0">
                <a:effectLst/>
                <a:latin typeface="Times New Roman" panose="02020603050405020304" pitchFamily="18" charset="0"/>
                <a:cs typeface="Times New Roman" panose="02020603050405020304" pitchFamily="18" charset="0"/>
              </a:rPr>
              <a:t>// Perform crossover and mutation</a:t>
            </a:r>
            <a:endPar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P1, P2 ← </a:t>
            </a:r>
            <a:r>
              <a:rPr lang="en-US" sz="2000" i="1" kern="100" dirty="0" err="1">
                <a:latin typeface="Times New Roman" panose="02020603050405020304" pitchFamily="18" charset="0"/>
                <a:ea typeface="Calibri" panose="020F0502020204030204" pitchFamily="34" charset="0"/>
                <a:cs typeface="Times New Roman" panose="02020603050405020304" pitchFamily="18" charset="0"/>
              </a:rPr>
              <a:t>random_selection</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(Si)         </a:t>
            </a: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C1, C2 ← crossover(P1, P2)</a:t>
            </a: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C1 ← mutate(C1, </a:t>
            </a:r>
            <a:r>
              <a:rPr lang="en-US" sz="2000" i="1" kern="100" dirty="0" err="1">
                <a:latin typeface="Times New Roman" panose="02020603050405020304" pitchFamily="18" charset="0"/>
                <a:ea typeface="Calibri" panose="020F0502020204030204" pitchFamily="34" charset="0"/>
                <a:cs typeface="Times New Roman" panose="02020603050405020304" pitchFamily="18" charset="0"/>
              </a:rPr>
              <a:t>mutation_rate</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000" i="1" kern="100" dirty="0" err="1">
                <a:latin typeface="Times New Roman" panose="02020603050405020304" pitchFamily="18" charset="0"/>
                <a:ea typeface="Calibri" panose="020F0502020204030204" pitchFamily="34" charset="0"/>
                <a:cs typeface="Times New Roman" panose="02020603050405020304" pitchFamily="18" charset="0"/>
              </a:rPr>
              <a:t>param_bounds</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C2 ← mutate(C2, </a:t>
            </a:r>
            <a:r>
              <a:rPr lang="en-US" sz="2000" i="1" kern="100" dirty="0" err="1">
                <a:latin typeface="Times New Roman" panose="02020603050405020304" pitchFamily="18" charset="0"/>
                <a:ea typeface="Calibri" panose="020F0502020204030204" pitchFamily="34" charset="0"/>
                <a:cs typeface="Times New Roman" panose="02020603050405020304" pitchFamily="18" charset="0"/>
              </a:rPr>
              <a:t>mutation_rate</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000" i="1" kern="100" dirty="0" err="1">
                <a:latin typeface="Times New Roman" panose="02020603050405020304" pitchFamily="18" charset="0"/>
                <a:ea typeface="Calibri" panose="020F0502020204030204" pitchFamily="34" charset="0"/>
                <a:cs typeface="Times New Roman" panose="02020603050405020304" pitchFamily="18" charset="0"/>
              </a:rPr>
              <a:t>param_bounds</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Oi ← Oi ∪ {C1, C2}</a:t>
            </a: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Pi ← Oi  // Update population</a:t>
            </a:r>
          </a:p>
          <a:p>
            <a:pPr>
              <a:lnSpc>
                <a:spcPct val="107000"/>
              </a:lnSpc>
              <a:spcAft>
                <a:spcPts val="800"/>
              </a:spcAft>
            </a:pPr>
            <a:r>
              <a:rPr lang="en-US" sz="2000" i="1" kern="100" dirty="0" err="1">
                <a:latin typeface="Times New Roman" panose="02020603050405020304" pitchFamily="18" charset="0"/>
                <a:ea typeface="Calibri" panose="020F0502020204030204" pitchFamily="34" charset="0"/>
                <a:cs typeface="Times New Roman" panose="02020603050405020304" pitchFamily="18" charset="0"/>
              </a:rPr>
              <a:t>Best_Individual</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 max(Pi, </a:t>
            </a:r>
            <a:r>
              <a:rPr lang="en-US" sz="2000" i="1" kern="100" dirty="0" err="1">
                <a:latin typeface="Times New Roman" panose="02020603050405020304" pitchFamily="18" charset="0"/>
                <a:ea typeface="Calibri" panose="020F0502020204030204" pitchFamily="34" charset="0"/>
                <a:cs typeface="Times New Roman" panose="02020603050405020304" pitchFamily="18" charset="0"/>
              </a:rPr>
              <a:t>evaluate_fitness</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  Return best individual</a:t>
            </a: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end</a:t>
            </a:r>
          </a:p>
          <a:p>
            <a:pPr>
              <a:lnSpc>
                <a:spcPct val="107000"/>
              </a:lnSpc>
              <a:spcAft>
                <a:spcPts val="800"/>
              </a:spcAft>
            </a:pPr>
            <a:endPar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b="1" dirty="0"/>
          </a:p>
          <a:p>
            <a:r>
              <a:rPr lang="en-IN" sz="1800" i="1"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mj-lt"/>
              <a:buAutoNum type="arabicPeriod"/>
            </a:pP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i="1" dirty="0"/>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i="1"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dirty="0">
              <a:solidFill>
                <a:schemeClr val="tx1"/>
              </a:solidFill>
              <a:effectLst/>
              <a:latin typeface="Times New Roman" panose="02020603050405020304" pitchFamily="18" charset="0"/>
              <a:cs typeface="Times New Roman" panose="02020603050405020304" pitchFamily="18" charset="0"/>
            </a:endParaRPr>
          </a:p>
          <a:p>
            <a:endParaRPr lang="en-IN" sz="2000" b="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6701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664589" y="762000"/>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dirty="0">
                <a:solidFill>
                  <a:srgbClr val="00B050"/>
                </a:solidFill>
                <a:latin typeface="Times New Roman"/>
                <a:ea typeface="Times New Roman"/>
                <a:cs typeface="Times New Roman"/>
                <a:sym typeface="Times New Roman"/>
              </a:rPr>
              <a:t>1</a:t>
            </a:r>
            <a:endParaRPr lang="en-US" sz="2800" b="1" i="0" u="none" strike="noStrike" cap="none" dirty="0">
              <a:solidFill>
                <a:srgbClr val="00B050"/>
              </a:solidFill>
              <a:latin typeface="Times New Roman"/>
              <a:ea typeface="Times New Roman"/>
              <a:cs typeface="Times New Roman"/>
              <a:sym typeface="Times New Roman"/>
            </a:endParaRP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71450" y="1399156"/>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dirty="0">
                <a:solidFill>
                  <a:srgbClr val="FF0000"/>
                </a:solidFill>
                <a:latin typeface="Times New Roman" panose="02020603050405020304" pitchFamily="18" charset="0"/>
                <a:cs typeface="Times New Roman" panose="02020603050405020304" pitchFamily="18" charset="0"/>
              </a:rPr>
              <a:t>Cindy Marling1 &amp; Razvan Bunescu1 (2020) </a:t>
            </a:r>
            <a:r>
              <a:rPr lang="en-IN" sz="2000" dirty="0">
                <a:latin typeface="Times New Roman" panose="02020603050405020304" pitchFamily="18" charset="0"/>
                <a:cs typeface="Times New Roman" panose="02020603050405020304" pitchFamily="18" charset="0"/>
              </a:rPr>
              <a:t>performed a study on </a:t>
            </a:r>
            <a:r>
              <a:rPr lang="en-IN" sz="2000" b="1"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The OhioT1DM Dataset for Blood Glucose Level Prediction Update 2020</a:t>
            </a:r>
            <a:r>
              <a:rPr lang="en-IN" sz="2000" b="1" dirty="0">
                <a:latin typeface="Times New Roman" panose="02020603050405020304" pitchFamily="18" charset="0"/>
                <a:cs typeface="Times New Roman" panose="02020603050405020304" pitchFamily="18" charset="0"/>
              </a:rPr>
              <a:t>”</a:t>
            </a:r>
          </a:p>
          <a:p>
            <a:endParaRPr lang="en-IN" sz="2000" b="1"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Methodologies Used</a:t>
            </a:r>
            <a:r>
              <a:rPr lang="en-IN" sz="2000" b="1" dirty="0">
                <a:latin typeface="Times New Roman" panose="02020603050405020304" pitchFamily="18" charset="0"/>
                <a:cs typeface="Times New Roman" panose="02020603050405020304" pitchFamily="18" charset="0"/>
              </a:rPr>
              <a:t>:</a:t>
            </a:r>
          </a:p>
          <a:p>
            <a:r>
              <a:rPr lang="en-US" sz="2000" b="1" dirty="0">
                <a:solidFill>
                  <a:schemeClr val="tx1"/>
                </a:solidFill>
                <a:latin typeface="Times New Roman" panose="02020603050405020304" pitchFamily="18" charset="0"/>
                <a:cs typeface="Times New Roman" panose="02020603050405020304" pitchFamily="18" charset="0"/>
              </a:rPr>
              <a:t>Data Collection: </a:t>
            </a:r>
            <a:r>
              <a:rPr lang="en-US" sz="2000" dirty="0">
                <a:solidFill>
                  <a:schemeClr val="tx1"/>
                </a:solidFill>
                <a:latin typeface="Times New Roman" panose="02020603050405020304" pitchFamily="18" charset="0"/>
                <a:cs typeface="Times New Roman" panose="02020603050405020304" pitchFamily="18" charset="0"/>
              </a:rPr>
              <a:t>Continuous glucose monitoring and insulin data from 12 individuals with type 1 diabetes over 8 weeks.</a:t>
            </a:r>
          </a:p>
          <a:p>
            <a:r>
              <a:rPr lang="en-US" sz="2000" b="1" dirty="0">
                <a:solidFill>
                  <a:schemeClr val="tx1"/>
                </a:solidFill>
                <a:latin typeface="Times New Roman" panose="02020603050405020304" pitchFamily="18" charset="0"/>
                <a:cs typeface="Times New Roman" panose="02020603050405020304" pitchFamily="18" charset="0"/>
              </a:rPr>
              <a:t>Physiological Monitoring: </a:t>
            </a:r>
            <a:r>
              <a:rPr lang="en-US" sz="2000" dirty="0">
                <a:solidFill>
                  <a:schemeClr val="tx1"/>
                </a:solidFill>
                <a:latin typeface="Times New Roman" panose="02020603050405020304" pitchFamily="18" charset="0"/>
                <a:cs typeface="Times New Roman" panose="02020603050405020304" pitchFamily="18" charset="0"/>
              </a:rPr>
              <a:t>Participants wore fitness bands for heart rate and activity data.</a:t>
            </a:r>
          </a:p>
          <a:p>
            <a:r>
              <a:rPr lang="en-US" sz="2000" b="1" dirty="0">
                <a:solidFill>
                  <a:schemeClr val="tx1"/>
                </a:solidFill>
                <a:latin typeface="Times New Roman" panose="02020603050405020304" pitchFamily="18" charset="0"/>
                <a:cs typeface="Times New Roman" panose="02020603050405020304" pitchFamily="18" charset="0"/>
              </a:rPr>
              <a:t>Self-Reported Data</a:t>
            </a:r>
            <a:r>
              <a:rPr lang="en-US" sz="2000" dirty="0">
                <a:solidFill>
                  <a:schemeClr val="tx1"/>
                </a:solidFill>
                <a:latin typeface="Times New Roman" panose="02020603050405020304" pitchFamily="18" charset="0"/>
                <a:cs typeface="Times New Roman" panose="02020603050405020304" pitchFamily="18" charset="0"/>
              </a:rPr>
              <a:t>: Life events affecting glucose levels were recorded via a smartphone app.</a:t>
            </a:r>
            <a:endParaRPr lang="en-IN" sz="2000" dirty="0">
              <a:solidFill>
                <a:schemeClr val="tx1"/>
              </a:solidFill>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Merits</a:t>
            </a:r>
            <a:r>
              <a:rPr lang="en-US" sz="2000" dirty="0">
                <a:solidFill>
                  <a:srgbClr val="FF0000"/>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Comprehensive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1)Combines various data types for better analysis. </a:t>
            </a:r>
          </a:p>
          <a:p>
            <a:endParaRPr lang="en-US" sz="20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92C2A776-81E1-125F-6208-6454E2FEF092}"/>
              </a:ext>
            </a:extLst>
          </p:cNvPr>
          <p:cNvSpPr/>
          <p:nvPr/>
        </p:nvSpPr>
        <p:spPr>
          <a:xfrm>
            <a:off x="238125" y="5697794"/>
            <a:ext cx="8649843" cy="523220"/>
          </a:xfrm>
          <a:prstGeom prst="rect">
            <a:avLst/>
          </a:prstGeom>
        </p:spPr>
        <p:txBody>
          <a:bodyPr wrap="square">
            <a:spAutoFit/>
          </a:bodyPr>
          <a:lstStyle/>
          <a:p>
            <a:pPr algn="just">
              <a:defRPr/>
            </a:pPr>
            <a:r>
              <a:rPr lang="en-IN" dirty="0">
                <a:solidFill>
                  <a:schemeClr val="accent6"/>
                </a:solidFill>
                <a:latin typeface="Times New Roman" panose="02020603050405020304" pitchFamily="18" charset="0"/>
                <a:cs typeface="Times New Roman" panose="02020603050405020304" pitchFamily="18" charset="0"/>
              </a:rPr>
              <a:t>Cindy Marling1, Razvan Bunescu1, “</a:t>
            </a:r>
            <a:r>
              <a:rPr lang="en-US" b="1" dirty="0">
                <a:solidFill>
                  <a:schemeClr val="accent6"/>
                </a:solidFill>
                <a:latin typeface="Times New Roman" panose="02020603050405020304" pitchFamily="18" charset="0"/>
                <a:cs typeface="Times New Roman" panose="02020603050405020304" pitchFamily="18" charset="0"/>
              </a:rPr>
              <a:t>The OhioT1DM Dataset for Blood Glucose Level Prediction Update 2020</a:t>
            </a:r>
            <a:r>
              <a:rPr lang="en-IN" dirty="0">
                <a:solidFill>
                  <a:schemeClr val="accent6"/>
                </a:solidFill>
                <a:latin typeface="Times New Roman" panose="02020603050405020304" pitchFamily="18" charset="0"/>
                <a:cs typeface="Times New Roman" panose="02020603050405020304" pitchFamily="18" charset="0"/>
              </a:rPr>
              <a:t>”, </a:t>
            </a:r>
            <a:r>
              <a:rPr lang="en-US" dirty="0">
                <a:solidFill>
                  <a:schemeClr val="accent6"/>
                </a:solidFill>
                <a:latin typeface="Times New Roman" panose="02020603050405020304" pitchFamily="18" charset="0"/>
                <a:cs typeface="Times New Roman" panose="02020603050405020304" pitchFamily="18" charset="0"/>
              </a:rPr>
              <a:t>EUR Workshop Proc. 2020 September ; 2675: 71–74</a:t>
            </a:r>
          </a:p>
        </p:txBody>
      </p:sp>
    </p:spTree>
    <p:extLst>
      <p:ext uri="{BB962C8B-B14F-4D97-AF65-F5344CB8AC3E}">
        <p14:creationId xmlns:p14="http://schemas.microsoft.com/office/powerpoint/2010/main" val="16936958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E5A7D10F-A88E-936E-1197-FDEE74CC4AF9}"/>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1E293B8F-4B04-9F12-90AA-EBDADA7B0153}"/>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53DF24B0-6F7A-A525-814F-D2307746DC42}"/>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5EB33417-04CA-609B-03B8-F2DEF40A2CFD}"/>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5CD5249A-B2B9-7B98-79F9-8CC73F6A974B}"/>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80</a:t>
            </a:fld>
            <a:endParaRPr sz="1600" b="1" i="0" u="none" strike="noStrike" cap="none" dirty="0">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7B8F96BF-FD48-41F6-3819-E75D6843ADD5}"/>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71335534-C295-C59A-A379-F3FAB123CE68}"/>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0CD8DEC0-E281-FF5B-DFA8-179D7A310FE2}"/>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FBBD7E9D-5C3E-2288-CEA4-D09C53BC467E}"/>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06743619-66C4-F504-AEC0-18A36BDFFF36}"/>
              </a:ext>
            </a:extLst>
          </p:cNvPr>
          <p:cNvSpPr txBox="1"/>
          <p:nvPr/>
        </p:nvSpPr>
        <p:spPr>
          <a:xfrm>
            <a:off x="1461182" y="536923"/>
            <a:ext cx="658767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Pseudo Code(Module Implementation)</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AFC6420B-755B-52B8-6DDB-CAC8CEFF9B35}"/>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4" name="Content Placeholder 4">
            <a:extLst>
              <a:ext uri="{FF2B5EF4-FFF2-40B4-BE49-F238E27FC236}">
                <a16:creationId xmlns:a16="http://schemas.microsoft.com/office/drawing/2014/main" id="{D31A97DC-FE16-4D77-0225-F27AA91AF4B7}"/>
              </a:ext>
            </a:extLst>
          </p:cNvPr>
          <p:cNvSpPr txBox="1">
            <a:spLocks noChangeArrowheads="1"/>
          </p:cNvSpPr>
          <p:nvPr/>
        </p:nvSpPr>
        <p:spPr>
          <a:xfrm>
            <a:off x="301469" y="404812"/>
            <a:ext cx="9083676" cy="666151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endParaRPr lang="en-IN" sz="2000" b="0" dirty="0">
              <a:solidFill>
                <a:schemeClr val="tx1"/>
              </a:solidFill>
              <a:effectLst/>
              <a:latin typeface="Times New Roman" panose="02020603050405020304" pitchFamily="18" charset="0"/>
              <a:cs typeface="Times New Roman" panose="02020603050405020304" pitchFamily="18" charset="0"/>
            </a:endParaRPr>
          </a:p>
          <a:p>
            <a:endParaRPr lang="en-IN" sz="2000" b="1"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1.5.1</a:t>
            </a:r>
            <a:r>
              <a:rPr lang="en-IN" sz="2000" b="1" dirty="0">
                <a:latin typeface="Times New Roman" panose="02020603050405020304" pitchFamily="18" charset="0"/>
                <a:cs typeface="Times New Roman" panose="02020603050405020304" pitchFamily="18" charset="0"/>
              </a:rPr>
              <a:t> </a:t>
            </a: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F</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itness</a:t>
            </a: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i="1" kern="100" dirty="0">
                <a:latin typeface="Times New Roman" panose="02020603050405020304" pitchFamily="18" charset="0"/>
                <a:ea typeface="Calibri" panose="020F0502020204030204" pitchFamily="34" charset="0"/>
                <a:cs typeface="Times New Roman" panose="02020603050405020304" pitchFamily="18" charset="0"/>
              </a:rPr>
              <a:t> begin	</a:t>
            </a:r>
          </a:p>
          <a:p>
            <a:pPr>
              <a:lnSpc>
                <a:spcPct val="107000"/>
              </a:lnSpc>
              <a:spcAft>
                <a:spcPts val="800"/>
              </a:spcAft>
            </a:pPr>
            <a:r>
              <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i="1" kern="100" dirty="0" err="1">
                <a:effectLst/>
                <a:latin typeface="Times New Roman" panose="02020603050405020304" pitchFamily="18" charset="0"/>
                <a:ea typeface="Calibri" panose="020F0502020204030204" pitchFamily="34" charset="0"/>
                <a:cs typeface="Times New Roman" panose="02020603050405020304" pitchFamily="18" charset="0"/>
              </a:rPr>
              <a:t>fitness_score</a:t>
            </a:r>
            <a:r>
              <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rPr>
              <a:t> ← 0    // Initialize fitness score</a:t>
            </a:r>
          </a:p>
          <a:p>
            <a:pPr>
              <a:lnSpc>
                <a:spcPct val="107000"/>
              </a:lnSpc>
              <a:spcAft>
                <a:spcPts val="800"/>
              </a:spcAft>
            </a:pPr>
            <a:r>
              <a:rPr lang="en-IN" sz="2000" i="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for each </a:t>
            </a:r>
            <a:r>
              <a:rPr lang="en-US" sz="2000" i="1" kern="100" dirty="0" err="1">
                <a:latin typeface="Times New Roman" panose="02020603050405020304" pitchFamily="18" charset="0"/>
                <a:ea typeface="Calibri" panose="020F0502020204030204" pitchFamily="34" charset="0"/>
                <a:cs typeface="Times New Roman" panose="02020603050405020304" pitchFamily="18" charset="0"/>
              </a:rPr>
              <a:t>data_point</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in data:</a:t>
            </a:r>
          </a:p>
          <a:p>
            <a:pPr>
              <a:lnSpc>
                <a:spcPct val="107000"/>
              </a:lnSpc>
              <a:spcAft>
                <a:spcPts val="800"/>
              </a:spcAft>
            </a:pP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kern="100" dirty="0" err="1">
                <a:effectLst/>
                <a:latin typeface="Times New Roman" panose="02020603050405020304" pitchFamily="18" charset="0"/>
                <a:ea typeface="Calibri" panose="020F0502020204030204" pitchFamily="34" charset="0"/>
                <a:cs typeface="Times New Roman" panose="02020603050405020304" pitchFamily="18" charset="0"/>
              </a:rPr>
              <a:t>sum_product</a:t>
            </a: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 0   // Initialize sum of product for each data point</a:t>
            </a: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for each param, value in </a:t>
            </a:r>
            <a:r>
              <a:rPr lang="en-US" sz="2000" i="1" kern="100" dirty="0" err="1">
                <a:latin typeface="Times New Roman" panose="02020603050405020304" pitchFamily="18" charset="0"/>
                <a:ea typeface="Calibri" panose="020F0502020204030204" pitchFamily="34" charset="0"/>
                <a:cs typeface="Times New Roman" panose="02020603050405020304" pitchFamily="18" charset="0"/>
              </a:rPr>
              <a:t>data_point</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 Compute sum of weighted values</a:t>
            </a: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000" i="1" kern="100" dirty="0" err="1">
                <a:latin typeface="Times New Roman" panose="02020603050405020304" pitchFamily="18" charset="0"/>
                <a:ea typeface="Calibri" panose="020F0502020204030204" pitchFamily="34" charset="0"/>
                <a:cs typeface="Times New Roman" panose="02020603050405020304" pitchFamily="18" charset="0"/>
              </a:rPr>
              <a:t>sum_product</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 </a:t>
            </a:r>
            <a:r>
              <a:rPr lang="en-US" sz="2000" i="1" kern="100" dirty="0" err="1">
                <a:latin typeface="Times New Roman" panose="02020603050405020304" pitchFamily="18" charset="0"/>
                <a:ea typeface="Calibri" panose="020F0502020204030204" pitchFamily="34" charset="0"/>
                <a:cs typeface="Times New Roman" panose="02020603050405020304" pitchFamily="18" charset="0"/>
              </a:rPr>
              <a:t>sum_product</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 (params[param] * value)</a:t>
            </a:r>
          </a:p>
          <a:p>
            <a:pPr>
              <a:lnSpc>
                <a:spcPct val="107000"/>
              </a:lnSpc>
              <a:spcAft>
                <a:spcPts val="800"/>
              </a:spcAft>
            </a:pP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 Accumulate fitness score</a:t>
            </a: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000" i="1" kern="100" dirty="0" err="1">
                <a:latin typeface="Times New Roman" panose="02020603050405020304" pitchFamily="18" charset="0"/>
                <a:ea typeface="Calibri" panose="020F0502020204030204" pitchFamily="34" charset="0"/>
                <a:cs typeface="Times New Roman" panose="02020603050405020304" pitchFamily="18" charset="0"/>
              </a:rPr>
              <a:t>fitness_score</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 </a:t>
            </a:r>
            <a:r>
              <a:rPr lang="en-US" sz="2000" i="1" kern="100" dirty="0" err="1">
                <a:latin typeface="Times New Roman" panose="02020603050405020304" pitchFamily="18" charset="0"/>
                <a:ea typeface="Calibri" panose="020F0502020204030204" pitchFamily="34" charset="0"/>
                <a:cs typeface="Times New Roman" panose="02020603050405020304" pitchFamily="18" charset="0"/>
              </a:rPr>
              <a:t>fitness_score</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 </a:t>
            </a:r>
            <a:r>
              <a:rPr lang="en-US" sz="2000" i="1" kern="100" dirty="0" err="1">
                <a:latin typeface="Times New Roman" panose="02020603050405020304" pitchFamily="18" charset="0"/>
                <a:ea typeface="Calibri" panose="020F0502020204030204" pitchFamily="34" charset="0"/>
                <a:cs typeface="Times New Roman" panose="02020603050405020304" pitchFamily="18" charset="0"/>
              </a:rPr>
              <a:t>sum_product</a:t>
            </a:r>
            <a:endPar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i="1"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b="1" dirty="0"/>
          </a:p>
          <a:p>
            <a:r>
              <a:rPr lang="en-IN" sz="1800" i="1"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mj-lt"/>
              <a:buAutoNum type="arabicPeriod"/>
            </a:pP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i="1" dirty="0"/>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i="1"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dirty="0">
              <a:solidFill>
                <a:schemeClr val="tx1"/>
              </a:solidFill>
              <a:effectLst/>
              <a:latin typeface="Times New Roman" panose="02020603050405020304" pitchFamily="18" charset="0"/>
              <a:cs typeface="Times New Roman" panose="02020603050405020304" pitchFamily="18" charset="0"/>
            </a:endParaRPr>
          </a:p>
          <a:p>
            <a:endParaRPr lang="en-IN" sz="2000" b="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69933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64B6838D-B74C-2106-B6E8-1064FBB4D48D}"/>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0B6509DC-9C72-3169-1998-15AD3A24B163}"/>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C81A6939-AF6E-11D2-0E96-3BEB5517F8D5}"/>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BE29F842-FCD8-08AB-2450-1B0FD4A21E71}"/>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97D940D0-41B6-9487-85A9-BA03B35E22F5}"/>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81</a:t>
            </a:fld>
            <a:endParaRPr sz="1600" b="1" i="0" u="none" strike="noStrike" cap="none" dirty="0">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861C3303-C0FC-28B9-D88C-BDC7CF2ABFF3}"/>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1FD4B28B-656E-AB6D-8EDA-E4F7DC3942DD}"/>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26154BC4-154A-D38A-F397-8D85E5A63DD3}"/>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B64FA58A-074D-B68A-E2B5-C33680887A43}"/>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A293979E-F7BA-F3ED-4F6C-E7763A5C4F16}"/>
              </a:ext>
            </a:extLst>
          </p:cNvPr>
          <p:cNvSpPr txBox="1"/>
          <p:nvPr/>
        </p:nvSpPr>
        <p:spPr>
          <a:xfrm>
            <a:off x="1461182" y="536923"/>
            <a:ext cx="658767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Pseudo Code(Module Implementation)</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71D94321-D592-D9CF-EDBE-37C4AF934E3D}"/>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4" name="Content Placeholder 4">
            <a:extLst>
              <a:ext uri="{FF2B5EF4-FFF2-40B4-BE49-F238E27FC236}">
                <a16:creationId xmlns:a16="http://schemas.microsoft.com/office/drawing/2014/main" id="{F434F246-7E56-20A6-8348-4EAA249B553C}"/>
              </a:ext>
            </a:extLst>
          </p:cNvPr>
          <p:cNvSpPr txBox="1">
            <a:spLocks noChangeArrowheads="1"/>
          </p:cNvSpPr>
          <p:nvPr/>
        </p:nvSpPr>
        <p:spPr>
          <a:xfrm>
            <a:off x="213182" y="630238"/>
            <a:ext cx="9083676" cy="666151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endParaRPr lang="en-IN" sz="2000" b="0" dirty="0">
              <a:solidFill>
                <a:schemeClr val="tx1"/>
              </a:solidFill>
              <a:effectLst/>
              <a:latin typeface="Times New Roman" panose="02020603050405020304" pitchFamily="18" charset="0"/>
              <a:cs typeface="Times New Roman" panose="02020603050405020304" pitchFamily="18" charset="0"/>
            </a:endParaRPr>
          </a:p>
          <a:p>
            <a:endParaRPr lang="en-IN" sz="2000" b="1"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1.5.1</a:t>
            </a:r>
            <a:r>
              <a:rPr lang="en-IN" sz="2000" b="1" dirty="0">
                <a:latin typeface="Times New Roman" panose="02020603050405020304" pitchFamily="18" charset="0"/>
                <a:cs typeface="Times New Roman" panose="02020603050405020304" pitchFamily="18" charset="0"/>
              </a:rPr>
              <a:t> </a:t>
            </a: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F</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itness</a:t>
            </a: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Return </a:t>
            </a:r>
            <a:r>
              <a:rPr lang="en-US" sz="2000" i="1" kern="100" dirty="0" err="1">
                <a:latin typeface="Times New Roman" panose="02020603050405020304" pitchFamily="18" charset="0"/>
                <a:ea typeface="Calibri" panose="020F0502020204030204" pitchFamily="34" charset="0"/>
                <a:cs typeface="Times New Roman" panose="02020603050405020304" pitchFamily="18" charset="0"/>
              </a:rPr>
              <a:t>fitness_score</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 </a:t>
            </a:r>
            <a:r>
              <a:rPr lang="en-US" sz="2000" i="1" kern="100" dirty="0" err="1">
                <a:latin typeface="Times New Roman" panose="02020603050405020304" pitchFamily="18" charset="0"/>
                <a:ea typeface="Calibri" panose="020F0502020204030204" pitchFamily="34" charset="0"/>
                <a:cs typeface="Times New Roman" panose="02020603050405020304" pitchFamily="18" charset="0"/>
              </a:rPr>
              <a:t>len</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(data)	// Return average fitness score</a:t>
            </a: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end</a:t>
            </a:r>
          </a:p>
          <a:p>
            <a:pPr>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1.5.2 Tournament Selection</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Begin</a:t>
            </a:r>
          </a:p>
          <a:p>
            <a:pPr>
              <a:lnSpc>
                <a:spcPct val="107000"/>
              </a:lnSpc>
              <a:spcAft>
                <a:spcPts val="800"/>
              </a:spcAft>
            </a:pPr>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err="1">
                <a:latin typeface="Times New Roman" panose="02020603050405020304" pitchFamily="18" charset="0"/>
                <a:ea typeface="Calibri" panose="020F0502020204030204" pitchFamily="34" charset="0"/>
                <a:cs typeface="Times New Roman" panose="02020603050405020304" pitchFamily="18" charset="0"/>
              </a:rPr>
              <a:t>selected_population</a:t>
            </a:r>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 ∅	// Initialize selected population</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For each individual in population:</a:t>
            </a: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 Randomly select k individuals</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kern="100" dirty="0" err="1">
                <a:effectLst/>
                <a:latin typeface="Times New Roman" panose="02020603050405020304" pitchFamily="18" charset="0"/>
                <a:ea typeface="Calibri" panose="020F0502020204030204" pitchFamily="34" charset="0"/>
                <a:cs typeface="Times New Roman" panose="02020603050405020304" pitchFamily="18" charset="0"/>
              </a:rPr>
              <a:t>selected_individuals</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 ← random selection of k individuals from population w				      with their fitness scores</a:t>
            </a: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i="1"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b="1" dirty="0"/>
          </a:p>
          <a:p>
            <a:r>
              <a:rPr lang="en-IN" sz="1800" i="1"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mj-lt"/>
              <a:buAutoNum type="arabicPeriod"/>
            </a:pP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i="1" dirty="0"/>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i="1"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dirty="0">
              <a:solidFill>
                <a:schemeClr val="tx1"/>
              </a:solidFill>
              <a:effectLst/>
              <a:latin typeface="Times New Roman" panose="02020603050405020304" pitchFamily="18" charset="0"/>
              <a:cs typeface="Times New Roman" panose="02020603050405020304" pitchFamily="18" charset="0"/>
            </a:endParaRPr>
          </a:p>
          <a:p>
            <a:endParaRPr lang="en-IN" sz="2000" b="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76847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9C66923C-E0C3-F0C9-FE72-1AAB25EBA754}"/>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EE61B5CF-758B-8804-0172-FBE974F119B8}"/>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3A529883-E188-94B5-59D6-78DF9A151D30}"/>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3354F42D-A9A6-2993-26D3-A66A9215F285}"/>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FD706AF1-A237-A835-2147-DD0690319D06}"/>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82</a:t>
            </a:fld>
            <a:endParaRPr sz="1600" b="1" i="0" u="none" strike="noStrike" cap="none" dirty="0">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7626EA29-B557-CE88-11FB-8314B235E51E}"/>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1CA62835-43A1-F97E-9C98-A6BB883063B0}"/>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06448B88-3900-E31A-3723-A11B260CB7B0}"/>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4B42D312-51ED-B995-3A67-014CA72AA8DB}"/>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ED5D31B9-B6EB-35F9-E701-0A5AA64BBFB9}"/>
              </a:ext>
            </a:extLst>
          </p:cNvPr>
          <p:cNvSpPr txBox="1"/>
          <p:nvPr/>
        </p:nvSpPr>
        <p:spPr>
          <a:xfrm>
            <a:off x="1461182" y="536923"/>
            <a:ext cx="658767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Pseudo Code(Module Implementation)</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F4405173-8CD4-BF8B-58CC-8641156A8275}"/>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4" name="Content Placeholder 4">
            <a:extLst>
              <a:ext uri="{FF2B5EF4-FFF2-40B4-BE49-F238E27FC236}">
                <a16:creationId xmlns:a16="http://schemas.microsoft.com/office/drawing/2014/main" id="{4096FBDC-240F-21C9-6EE0-3C5C448728A4}"/>
              </a:ext>
            </a:extLst>
          </p:cNvPr>
          <p:cNvSpPr txBox="1">
            <a:spLocks noChangeArrowheads="1"/>
          </p:cNvSpPr>
          <p:nvPr/>
        </p:nvSpPr>
        <p:spPr>
          <a:xfrm>
            <a:off x="213182" y="931689"/>
            <a:ext cx="9083676" cy="666151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endParaRPr lang="en-IN" sz="2000" b="0" dirty="0">
              <a:solidFill>
                <a:schemeClr val="tx1"/>
              </a:solidFill>
              <a:effectLst/>
              <a:latin typeface="Times New Roman" panose="02020603050405020304" pitchFamily="18" charset="0"/>
              <a:cs typeface="Times New Roman" panose="02020603050405020304" pitchFamily="18" charset="0"/>
            </a:endParaRPr>
          </a:p>
          <a:p>
            <a:pPr>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1.5.2 Tournament Selection</a:t>
            </a:r>
          </a:p>
          <a:p>
            <a:pPr>
              <a:lnSpc>
                <a:spcPct val="107000"/>
              </a:lnSpc>
              <a:spcAft>
                <a:spcPts val="800"/>
              </a:spcAft>
            </a:pPr>
            <a:r>
              <a:rPr lang="en-US" sz="1800" i="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Select the best individual</a:t>
            </a:r>
          </a:p>
          <a:p>
            <a:pPr>
              <a:lnSpc>
                <a:spcPct val="107000"/>
              </a:lnSpc>
              <a:spcAft>
                <a:spcPts val="800"/>
              </a:spcAft>
            </a:pP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kern="100" dirty="0" err="1">
                <a:effectLst/>
                <a:latin typeface="Times New Roman" panose="02020603050405020304" pitchFamily="18" charset="0"/>
                <a:ea typeface="Calibri" panose="020F0502020204030204" pitchFamily="34" charset="0"/>
                <a:cs typeface="Times New Roman" panose="02020603050405020304" pitchFamily="18" charset="0"/>
              </a:rPr>
              <a:t>best_individual</a:t>
            </a: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 the individual with the highest fitness from 				               </a:t>
            </a:r>
            <a:r>
              <a:rPr lang="en-US" sz="2000" i="1" kern="100" dirty="0" err="1">
                <a:effectLst/>
                <a:latin typeface="Times New Roman" panose="02020603050405020304" pitchFamily="18" charset="0"/>
                <a:ea typeface="Calibri" panose="020F0502020204030204" pitchFamily="34" charset="0"/>
                <a:cs typeface="Times New Roman" panose="02020603050405020304" pitchFamily="18" charset="0"/>
              </a:rPr>
              <a:t>selected_individuals</a:t>
            </a:r>
            <a:endPar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 Add the best individual to the selected population</a:t>
            </a:r>
          </a:p>
          <a:p>
            <a:pPr>
              <a:lnSpc>
                <a:spcPct val="107000"/>
              </a:lnSpc>
              <a:spcAft>
                <a:spcPts val="800"/>
              </a:spcAft>
            </a:pP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kern="100" dirty="0" err="1">
                <a:effectLst/>
                <a:latin typeface="Times New Roman" panose="02020603050405020304" pitchFamily="18" charset="0"/>
                <a:ea typeface="Calibri" panose="020F0502020204030204" pitchFamily="34" charset="0"/>
                <a:cs typeface="Times New Roman" panose="02020603050405020304" pitchFamily="18" charset="0"/>
              </a:rPr>
              <a:t>selected_population</a:t>
            </a: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000" i="1" kern="100" dirty="0" err="1">
                <a:effectLst/>
                <a:latin typeface="Times New Roman" panose="02020603050405020304" pitchFamily="18" charset="0"/>
                <a:ea typeface="Calibri" panose="020F0502020204030204" pitchFamily="34" charset="0"/>
                <a:cs typeface="Times New Roman" panose="02020603050405020304" pitchFamily="18" charset="0"/>
              </a:rPr>
              <a:t>selected_population</a:t>
            </a: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000" i="1" kern="100" dirty="0" err="1">
                <a:effectLst/>
                <a:latin typeface="Times New Roman" panose="02020603050405020304" pitchFamily="18" charset="0"/>
                <a:ea typeface="Calibri" panose="020F0502020204030204" pitchFamily="34" charset="0"/>
                <a:cs typeface="Times New Roman" panose="02020603050405020304" pitchFamily="18" charset="0"/>
              </a:rPr>
              <a:t>best_individual</a:t>
            </a: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 Return the selected population</a:t>
            </a:r>
          </a:p>
          <a:p>
            <a:pPr>
              <a:lnSpc>
                <a:spcPct val="107000"/>
              </a:lnSpc>
              <a:spcAft>
                <a:spcPts val="800"/>
              </a:spcAft>
            </a:pP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Return </a:t>
            </a:r>
            <a:r>
              <a:rPr lang="en-US" sz="2000" i="1" kern="100" dirty="0" err="1">
                <a:effectLst/>
                <a:latin typeface="Times New Roman" panose="02020603050405020304" pitchFamily="18" charset="0"/>
                <a:ea typeface="Calibri" panose="020F0502020204030204" pitchFamily="34" charset="0"/>
                <a:cs typeface="Times New Roman" panose="02020603050405020304" pitchFamily="18" charset="0"/>
              </a:rPr>
              <a:t>selected_population</a:t>
            </a:r>
            <a:endPar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end</a:t>
            </a:r>
            <a:endPar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i="1"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b="1" dirty="0"/>
          </a:p>
          <a:p>
            <a:r>
              <a:rPr lang="en-IN" sz="1800" i="1"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mj-lt"/>
              <a:buAutoNum type="arabicPeriod"/>
            </a:pP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i="1" dirty="0"/>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i="1"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dirty="0">
              <a:solidFill>
                <a:schemeClr val="tx1"/>
              </a:solidFill>
              <a:effectLst/>
              <a:latin typeface="Times New Roman" panose="02020603050405020304" pitchFamily="18" charset="0"/>
              <a:cs typeface="Times New Roman" panose="02020603050405020304" pitchFamily="18" charset="0"/>
            </a:endParaRPr>
          </a:p>
          <a:p>
            <a:endParaRPr lang="en-IN" sz="2000" b="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74813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2C97AE80-6A20-45D7-4F81-E2C69C18FBFA}"/>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86E89DB9-9B94-66D6-A7DE-EC991CC8057E}"/>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A4DB5204-56AC-CD74-9EE1-83A27263D78E}"/>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9A59D497-4A2E-ED90-A8E8-C36B44790E0D}"/>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A9B71322-C305-7AA8-40FF-BA301E5BE45D}"/>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83</a:t>
            </a:fld>
            <a:endParaRPr sz="1600" b="1" i="0" u="none" strike="noStrike" cap="none" dirty="0">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304CDAD2-A5E7-B212-5D5A-E7D3E9998540}"/>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E31A4E14-DB97-8024-B9E3-761EDAD9D111}"/>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2D69CA17-2A13-3B4D-DD68-5E4A87CFA2D9}"/>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8232117C-2746-1348-B023-BACA04D7EE7C}"/>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3FA75F60-3119-97CF-C728-508F8FF4E0E0}"/>
              </a:ext>
            </a:extLst>
          </p:cNvPr>
          <p:cNvSpPr txBox="1"/>
          <p:nvPr/>
        </p:nvSpPr>
        <p:spPr>
          <a:xfrm>
            <a:off x="1461182" y="536923"/>
            <a:ext cx="658767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Pseudo Code(Module Implementation)</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9C18B1D4-5FC9-E1A0-500D-A769CA3ACCE4}"/>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4" name="Content Placeholder 4">
            <a:extLst>
              <a:ext uri="{FF2B5EF4-FFF2-40B4-BE49-F238E27FC236}">
                <a16:creationId xmlns:a16="http://schemas.microsoft.com/office/drawing/2014/main" id="{96C28367-0B72-03ED-83EE-527E2E19D2AC}"/>
              </a:ext>
            </a:extLst>
          </p:cNvPr>
          <p:cNvSpPr txBox="1">
            <a:spLocks noChangeArrowheads="1"/>
          </p:cNvSpPr>
          <p:nvPr/>
        </p:nvSpPr>
        <p:spPr>
          <a:xfrm>
            <a:off x="128867" y="536923"/>
            <a:ext cx="9083676" cy="666151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endParaRPr lang="en-IN" sz="2000" b="0" dirty="0">
              <a:solidFill>
                <a:schemeClr val="tx1"/>
              </a:solidFill>
              <a:effectLst/>
              <a:latin typeface="Times New Roman" panose="02020603050405020304" pitchFamily="18" charset="0"/>
              <a:cs typeface="Times New Roman" panose="02020603050405020304" pitchFamily="18" charset="0"/>
            </a:endParaRPr>
          </a:p>
          <a:p>
            <a:pPr>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1.6 </a:t>
            </a:r>
            <a:r>
              <a:rPr lang="en-US" sz="2000" b="1" dirty="0"/>
              <a:t> Fuzzy Logic-Based Diabetes Severity Prediction</a:t>
            </a:r>
          </a:p>
          <a:p>
            <a:pPr>
              <a:lnSpc>
                <a:spcPct val="107000"/>
              </a:lnSpc>
              <a:spcAft>
                <a:spcPts val="800"/>
              </a:spcAft>
            </a:pPr>
            <a:r>
              <a:rPr lang="en-US" sz="2000" i="1" dirty="0"/>
              <a:t>Input: Glucose level G, Weight W, Fuzzy Rule Set R, Defuzzification Method D  </a:t>
            </a:r>
          </a:p>
          <a:p>
            <a:pPr>
              <a:lnSpc>
                <a:spcPct val="107000"/>
              </a:lnSpc>
              <a:spcAft>
                <a:spcPts val="800"/>
              </a:spcAft>
            </a:pPr>
            <a:r>
              <a:rPr lang="en-US" sz="2000" i="1" dirty="0"/>
              <a:t>Output: Diabetes prediction D, Severity Level S</a:t>
            </a:r>
          </a:p>
          <a:p>
            <a:pPr>
              <a:lnSpc>
                <a:spcPct val="107000"/>
              </a:lnSpc>
              <a:spcAft>
                <a:spcPts val="800"/>
              </a:spcAft>
            </a:pPr>
            <a:r>
              <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rPr>
              <a:t>Begin</a:t>
            </a:r>
          </a:p>
          <a:p>
            <a:pPr>
              <a:lnSpc>
                <a:spcPct val="107000"/>
              </a:lnSpc>
              <a:spcAft>
                <a:spcPts val="800"/>
              </a:spcAft>
            </a:pPr>
            <a:r>
              <a:rPr lang="en-IN" sz="2000" i="1" kern="100" dirty="0">
                <a:latin typeface="Times New Roman" panose="02020603050405020304" pitchFamily="18" charset="0"/>
                <a:ea typeface="Calibri" panose="020F0502020204030204" pitchFamily="34" charset="0"/>
                <a:cs typeface="Times New Roman" panose="02020603050405020304" pitchFamily="18" charset="0"/>
              </a:rPr>
              <a:t>    FIS ← </a:t>
            </a:r>
            <a:r>
              <a:rPr lang="en-IN" sz="2000" i="1" kern="100" dirty="0" err="1">
                <a:latin typeface="Times New Roman" panose="02020603050405020304" pitchFamily="18" charset="0"/>
                <a:ea typeface="Calibri" panose="020F0502020204030204" pitchFamily="34" charset="0"/>
                <a:cs typeface="Times New Roman" panose="02020603050405020304" pitchFamily="18" charset="0"/>
              </a:rPr>
              <a:t>initialize_fuzzy_inference_system</a:t>
            </a:r>
            <a:r>
              <a:rPr lang="en-IN" sz="2000" i="1" kern="100" dirty="0">
                <a:latin typeface="Times New Roman" panose="02020603050405020304" pitchFamily="18" charset="0"/>
                <a:ea typeface="Calibri" panose="020F0502020204030204" pitchFamily="34" charset="0"/>
                <a:cs typeface="Times New Roman" panose="02020603050405020304" pitchFamily="18" charset="0"/>
              </a:rPr>
              <a:t>(R, D)  // Initialize fuzzy system </a:t>
            </a:r>
          </a:p>
          <a:p>
            <a:pPr>
              <a:lnSpc>
                <a:spcPct val="107000"/>
              </a:lnSpc>
              <a:spcAft>
                <a:spcPts val="800"/>
              </a:spcAft>
            </a:pPr>
            <a:r>
              <a:rPr lang="en-IN" sz="2000" i="1" kern="100" dirty="0">
                <a:latin typeface="Times New Roman" panose="02020603050405020304" pitchFamily="18" charset="0"/>
                <a:ea typeface="Calibri" panose="020F0502020204030204" pitchFamily="34" charset="0"/>
                <a:cs typeface="Times New Roman" panose="02020603050405020304" pitchFamily="18" charset="0"/>
              </a:rPr>
              <a:t>          //  X </a:t>
            </a:r>
            <a:r>
              <a:rPr lang="en-US" sz="2000" dirty="0"/>
              <a:t>→ Y – </a:t>
            </a:r>
            <a:r>
              <a:rPr lang="en-US" sz="2000" i="1" dirty="0"/>
              <a:t>Antecedent → Consequent</a:t>
            </a:r>
            <a:endParaRPr lang="en-IN" sz="2000" i="1"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i="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Rules ← {                 </a:t>
            </a:r>
          </a:p>
          <a:p>
            <a:pPr>
              <a:lnSpc>
                <a:spcPct val="107000"/>
              </a:lnSpc>
              <a:spcAft>
                <a:spcPts val="800"/>
              </a:spcAft>
            </a:pP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(G = Very Low, W = Underweight) → (Prediction = No, Severity = Very Low),  </a:t>
            </a:r>
          </a:p>
          <a:p>
            <a:pPr>
              <a:lnSpc>
                <a:spcPct val="107000"/>
              </a:lnSpc>
              <a:spcAft>
                <a:spcPts val="800"/>
              </a:spcAft>
            </a:pP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(G = Very Low, W = Normal) → (Prediction = No, Severity = Very Low),  </a:t>
            </a:r>
          </a:p>
          <a:p>
            <a:pPr>
              <a:lnSpc>
                <a:spcPct val="107000"/>
              </a:lnSpc>
              <a:spcAft>
                <a:spcPts val="800"/>
              </a:spcAft>
            </a:pP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(G = Very Low, W = Overweight) → (Prediction = No, Severity = Very Low),  </a:t>
            </a:r>
          </a:p>
          <a:p>
            <a:pPr>
              <a:lnSpc>
                <a:spcPct val="107000"/>
              </a:lnSpc>
              <a:spcAft>
                <a:spcPts val="800"/>
              </a:spcAft>
            </a:pP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(G = Very Low, W = Obese) → (Prediction = No, Severity = Very Low), </a:t>
            </a:r>
            <a:endPar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i="1"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b="1" dirty="0"/>
          </a:p>
          <a:p>
            <a:r>
              <a:rPr lang="en-IN" sz="1800" i="1"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mj-lt"/>
              <a:buAutoNum type="arabicPeriod"/>
            </a:pP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i="1" dirty="0"/>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i="1"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dirty="0">
              <a:solidFill>
                <a:schemeClr val="tx1"/>
              </a:solidFill>
              <a:effectLst/>
              <a:latin typeface="Times New Roman" panose="02020603050405020304" pitchFamily="18" charset="0"/>
              <a:cs typeface="Times New Roman" panose="02020603050405020304" pitchFamily="18" charset="0"/>
            </a:endParaRPr>
          </a:p>
          <a:p>
            <a:endParaRPr lang="en-IN" sz="2000" b="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392652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A162782B-8928-AC7A-9322-AFA0F42D89F3}"/>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CD12BA57-9783-EC8C-65A4-773A58C2921F}"/>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E616210A-18BA-4C63-10BA-30B7D3B344B4}"/>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74C6B42E-DEC6-188D-D309-7E8E0ECC255E}"/>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45DB1CC9-16BE-CF9F-7DED-B9639B07D87F}"/>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84</a:t>
            </a:fld>
            <a:endParaRPr sz="1600" b="1" i="0" u="none" strike="noStrike" cap="none" dirty="0">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D2F39EE8-8D51-A82B-21FA-FFB2F88BD78B}"/>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6E199C03-E9DD-46FE-09EC-A9D52BA59ABB}"/>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E58D46D1-FB36-56BD-3486-0CEA782CAB8A}"/>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BCD871B4-D1DB-3B23-AF6A-A05A63BEF4B2}"/>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4EF7B149-6593-0EA2-B5DA-EDE002D1381C}"/>
              </a:ext>
            </a:extLst>
          </p:cNvPr>
          <p:cNvSpPr txBox="1"/>
          <p:nvPr/>
        </p:nvSpPr>
        <p:spPr>
          <a:xfrm>
            <a:off x="1461182" y="536923"/>
            <a:ext cx="658767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Pseudo Code(Module Implementation)</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03F8E510-A409-2B70-E7F8-E790987AA7AB}"/>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4" name="Content Placeholder 4">
            <a:extLst>
              <a:ext uri="{FF2B5EF4-FFF2-40B4-BE49-F238E27FC236}">
                <a16:creationId xmlns:a16="http://schemas.microsoft.com/office/drawing/2014/main" id="{2941BE1B-F5CA-4A2B-1EE2-15BADE215690}"/>
              </a:ext>
            </a:extLst>
          </p:cNvPr>
          <p:cNvSpPr txBox="1">
            <a:spLocks noChangeArrowheads="1"/>
          </p:cNvSpPr>
          <p:nvPr/>
        </p:nvSpPr>
        <p:spPr>
          <a:xfrm>
            <a:off x="128867" y="536923"/>
            <a:ext cx="9083676" cy="666151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endParaRPr lang="en-IN" sz="2000" b="0" dirty="0">
              <a:solidFill>
                <a:schemeClr val="tx1"/>
              </a:solidFill>
              <a:effectLst/>
              <a:latin typeface="Times New Roman" panose="02020603050405020304" pitchFamily="18" charset="0"/>
              <a:cs typeface="Times New Roman" panose="02020603050405020304" pitchFamily="18" charset="0"/>
            </a:endParaRPr>
          </a:p>
          <a:p>
            <a:pPr>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1.6 </a:t>
            </a:r>
            <a:r>
              <a:rPr lang="en-US" sz="2000" b="1" dirty="0"/>
              <a:t> Fuzzy Logic-Based Diabetes Severity Prediction</a:t>
            </a:r>
          </a:p>
          <a:p>
            <a:pPr>
              <a:lnSpc>
                <a:spcPct val="107000"/>
              </a:lnSpc>
              <a:spcAft>
                <a:spcPts val="800"/>
              </a:spcAft>
            </a:pP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(G = Low, W = Underweight) → (Prediction = No, Severity = Low),  </a:t>
            </a:r>
          </a:p>
          <a:p>
            <a:pPr>
              <a:lnSpc>
                <a:spcPct val="107000"/>
              </a:lnSpc>
              <a:spcAft>
                <a:spcPts val="800"/>
              </a:spcAft>
            </a:pP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(G = Low, W = Normal) → (Prediction = No, Severity = Low),  </a:t>
            </a:r>
          </a:p>
          <a:p>
            <a:pPr>
              <a:lnSpc>
                <a:spcPct val="107000"/>
              </a:lnSpc>
              <a:spcAft>
                <a:spcPts val="800"/>
              </a:spcAft>
            </a:pP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(G = Low, W = Overweight) → (Prediction = No, Severity = Low),  </a:t>
            </a:r>
          </a:p>
          <a:p>
            <a:pPr>
              <a:lnSpc>
                <a:spcPct val="107000"/>
              </a:lnSpc>
              <a:spcAft>
                <a:spcPts val="800"/>
              </a:spcAft>
            </a:pP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(G = Low, W = Obese) → (Prediction = No, Severity = Low), </a:t>
            </a:r>
          </a:p>
          <a:p>
            <a:pPr>
              <a:lnSpc>
                <a:spcPct val="107000"/>
              </a:lnSpc>
              <a:spcAft>
                <a:spcPts val="800"/>
              </a:spcAft>
            </a:pPr>
            <a:endParaRPr lang="en-US" sz="2000" b="1" i="1"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b="1" i="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(G = Medium, W = Underweight) → (Prediction = No, Severity = Medium),  </a:t>
            </a: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(G = Medium, W = Normal) → (Prediction = No, Severity = Medium),  </a:t>
            </a: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(G = Medium, W = Overweight) → (Prediction = No, Severity = Medium),  </a:t>
            </a: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(G = Medium, W = Obese) → (Prediction = No, Severity = Medium), </a:t>
            </a:r>
          </a:p>
          <a:p>
            <a:pPr>
              <a:lnSpc>
                <a:spcPct val="107000"/>
              </a:lnSpc>
              <a:spcAft>
                <a:spcPts val="800"/>
              </a:spcAft>
            </a:pPr>
            <a:r>
              <a:rPr lang="en-US" sz="2000" b="1" i="1"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1800" b="1" dirty="0"/>
          </a:p>
          <a:p>
            <a:r>
              <a:rPr lang="en-IN" sz="1800" i="1"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mj-lt"/>
              <a:buAutoNum type="arabicPeriod"/>
            </a:pP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i="1" dirty="0"/>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i="1"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dirty="0">
              <a:solidFill>
                <a:schemeClr val="tx1"/>
              </a:solidFill>
              <a:effectLst/>
              <a:latin typeface="Times New Roman" panose="02020603050405020304" pitchFamily="18" charset="0"/>
              <a:cs typeface="Times New Roman" panose="02020603050405020304" pitchFamily="18" charset="0"/>
            </a:endParaRPr>
          </a:p>
          <a:p>
            <a:endParaRPr lang="en-IN" sz="2000" b="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79635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C446A186-AA5A-1B80-5FB8-E05BC3E0C396}"/>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70B34379-89D9-E08C-67A1-B0841A3D0572}"/>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5DE1D450-400E-968C-DA4B-D66D5BC343BD}"/>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8F6429C4-257D-2546-3AA7-D3B40C25C316}"/>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2AB59D1F-E3F9-A9F3-9C12-4DF9DDEA28D0}"/>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85</a:t>
            </a:fld>
            <a:endParaRPr sz="1600" b="1" i="0" u="none" strike="noStrike" cap="none" dirty="0">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7857B794-6C5A-E8D1-9951-16BA5B548E64}"/>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7045A782-4CD7-1DED-8ED5-34AA65335DD5}"/>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26D587FD-2F97-7E76-8756-323B4D5225B7}"/>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12B1730C-57A5-A8AA-6180-87C3CC9D02D3}"/>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F2DBDDA9-400C-DADA-7E8B-5D2F8D6D2E48}"/>
              </a:ext>
            </a:extLst>
          </p:cNvPr>
          <p:cNvSpPr txBox="1"/>
          <p:nvPr/>
        </p:nvSpPr>
        <p:spPr>
          <a:xfrm>
            <a:off x="1461182" y="536923"/>
            <a:ext cx="658767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Pseudo Code(Module Implementation)</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40F1FCF8-518A-DC40-FE5F-C91450F8EF2B}"/>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4" name="Content Placeholder 4">
            <a:extLst>
              <a:ext uri="{FF2B5EF4-FFF2-40B4-BE49-F238E27FC236}">
                <a16:creationId xmlns:a16="http://schemas.microsoft.com/office/drawing/2014/main" id="{ECACCAFE-657F-6E42-C36C-7C0124933504}"/>
              </a:ext>
            </a:extLst>
          </p:cNvPr>
          <p:cNvSpPr txBox="1">
            <a:spLocks noChangeArrowheads="1"/>
          </p:cNvSpPr>
          <p:nvPr/>
        </p:nvSpPr>
        <p:spPr>
          <a:xfrm>
            <a:off x="128867" y="536923"/>
            <a:ext cx="9083676" cy="666151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endParaRPr lang="en-IN" sz="2000" b="0" dirty="0">
              <a:solidFill>
                <a:schemeClr val="tx1"/>
              </a:solidFill>
              <a:effectLst/>
              <a:latin typeface="Times New Roman" panose="02020603050405020304" pitchFamily="18" charset="0"/>
              <a:cs typeface="Times New Roman" panose="02020603050405020304" pitchFamily="18" charset="0"/>
            </a:endParaRPr>
          </a:p>
          <a:p>
            <a:pPr>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1.6 </a:t>
            </a:r>
            <a:r>
              <a:rPr lang="en-US" sz="2000" b="1" dirty="0"/>
              <a:t> Fuzzy Logic-Based Diabetes Severity Prediction</a:t>
            </a:r>
          </a:p>
          <a:p>
            <a:pPr>
              <a:lnSpc>
                <a:spcPct val="107000"/>
              </a:lnSpc>
              <a:spcAft>
                <a:spcPts val="800"/>
              </a:spcAft>
            </a:pP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(G = High, W = Underweight) → (Prediction = No, Severity = High),  </a:t>
            </a:r>
          </a:p>
          <a:p>
            <a:pPr>
              <a:lnSpc>
                <a:spcPct val="107000"/>
              </a:lnSpc>
              <a:spcAft>
                <a:spcPts val="800"/>
              </a:spcAft>
            </a:pP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(G = High, W = Normal) → (Prediction = No, Severity = High),  </a:t>
            </a:r>
          </a:p>
          <a:p>
            <a:pPr>
              <a:lnSpc>
                <a:spcPct val="107000"/>
              </a:lnSpc>
              <a:spcAft>
                <a:spcPts val="800"/>
              </a:spcAft>
            </a:pP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(G = High, W = Overweight) → (Prediction = Yes, Severity = High),  </a:t>
            </a:r>
          </a:p>
          <a:p>
            <a:pPr>
              <a:lnSpc>
                <a:spcPct val="107000"/>
              </a:lnSpc>
              <a:spcAft>
                <a:spcPts val="800"/>
              </a:spcAft>
            </a:pP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(G = High, W = Obese) → (Prediction = Yes, Severity = High), </a:t>
            </a:r>
            <a:r>
              <a:rPr lang="en-US" sz="2000" b="1" i="1" kern="1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endParaRPr lang="en-US" sz="2000" b="1" i="1"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b="1" i="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(G = Very High, W = Underweight) → (Prediction = Yes, Severity = Very High),  </a:t>
            </a: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(G = Very High, W = Normal) → (Prediction = Yes, Severity = Very High),  </a:t>
            </a: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(G = Very High, W = Overweight) → (Prediction = Yes, Severity = Very High),  </a:t>
            </a: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(G = Very High, W = Obese) → (Prediction = Yes, Severity = Very High) }</a:t>
            </a:r>
            <a:r>
              <a:rPr lang="en-IN" sz="1800" i="1"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i="1" dirty="0"/>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i="1"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dirty="0">
              <a:solidFill>
                <a:schemeClr val="tx1"/>
              </a:solidFill>
              <a:effectLst/>
              <a:latin typeface="Times New Roman" panose="02020603050405020304" pitchFamily="18" charset="0"/>
              <a:cs typeface="Times New Roman" panose="02020603050405020304" pitchFamily="18" charset="0"/>
            </a:endParaRPr>
          </a:p>
          <a:p>
            <a:endParaRPr lang="en-IN" sz="2000" b="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019437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59C28CA5-E3B1-E65C-C8E3-CE99A7205F06}"/>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3E35D1F8-9184-5F1D-19D5-1B463BC7C475}"/>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B24C92FD-E985-62E8-32C4-0D67D6E92CD8}"/>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7C768C00-3885-65EE-4843-FF3C04B9D87C}"/>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FF9B7B26-3334-7DE6-C157-168127E8B7A4}"/>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86</a:t>
            </a:fld>
            <a:endParaRPr sz="1600" b="1" i="0" u="none" strike="noStrike" cap="none" dirty="0">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19D7762A-104A-58A9-5A37-5132CA1DFEA9}"/>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909360C8-F1F4-5772-183D-02FBF1D5B26A}"/>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938DAB34-C7FF-20DA-733D-6680698E7541}"/>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63D82B97-8AFF-C7E4-824A-81B316A07B91}"/>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C3283FA9-938F-E962-CF99-612FD7C3B59A}"/>
              </a:ext>
            </a:extLst>
          </p:cNvPr>
          <p:cNvSpPr txBox="1"/>
          <p:nvPr/>
        </p:nvSpPr>
        <p:spPr>
          <a:xfrm>
            <a:off x="1461182" y="536923"/>
            <a:ext cx="658767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Pseudo Code(Module Implementation)</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E9567369-4DE4-2330-894D-9F3DB95105A5}"/>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4" name="Content Placeholder 4">
            <a:extLst>
              <a:ext uri="{FF2B5EF4-FFF2-40B4-BE49-F238E27FC236}">
                <a16:creationId xmlns:a16="http://schemas.microsoft.com/office/drawing/2014/main" id="{35D94EB9-EBCB-6C74-E70C-D0575A797807}"/>
              </a:ext>
            </a:extLst>
          </p:cNvPr>
          <p:cNvSpPr txBox="1">
            <a:spLocks noChangeArrowheads="1"/>
          </p:cNvSpPr>
          <p:nvPr/>
        </p:nvSpPr>
        <p:spPr>
          <a:xfrm>
            <a:off x="128867" y="536923"/>
            <a:ext cx="9083676" cy="666151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endParaRPr lang="en-IN" sz="2000" b="0" dirty="0">
              <a:solidFill>
                <a:schemeClr val="tx1"/>
              </a:solidFill>
              <a:effectLst/>
              <a:latin typeface="Times New Roman" panose="02020603050405020304" pitchFamily="18" charset="0"/>
              <a:cs typeface="Times New Roman" panose="02020603050405020304" pitchFamily="18" charset="0"/>
            </a:endParaRPr>
          </a:p>
          <a:p>
            <a:pPr>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1.6 </a:t>
            </a:r>
            <a:r>
              <a:rPr lang="en-US" sz="2000" b="1" dirty="0"/>
              <a:t> Fuzzy Logic-Based Diabetes Severity Prediction</a:t>
            </a:r>
            <a:endPar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Assign I/P (“g”)=</a:t>
            </a: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G      //  Assigning inputs glucose and weights to fuzzy system </a:t>
            </a: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Assign I/P (“w”)=</a:t>
            </a: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W</a:t>
            </a:r>
          </a:p>
          <a:p>
            <a:pPr>
              <a:lnSpc>
                <a:spcPct val="107000"/>
              </a:lnSpc>
              <a:spcAft>
                <a:spcPts val="800"/>
              </a:spcAft>
            </a:pP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M = FIS model(G,W)</a:t>
            </a: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C = </a:t>
            </a:r>
            <a:r>
              <a:rPr lang="en-US" sz="2000" i="1" kern="100" dirty="0" err="1">
                <a:effectLst/>
                <a:latin typeface="Times New Roman" panose="02020603050405020304" pitchFamily="18" charset="0"/>
                <a:ea typeface="Calibri" panose="020F0502020204030204" pitchFamily="34" charset="0"/>
                <a:cs typeface="Times New Roman" panose="02020603050405020304" pitchFamily="18" charset="0"/>
              </a:rPr>
              <a:t>M.predict</a:t>
            </a: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Comput</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e fuzzy output</a:t>
            </a:r>
            <a:endPar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US" sz="2000" b="1" i="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000" b="1"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If C &gt; 0.5 then return "Has Diabetes"      // Final Diabetes Prediction </a:t>
            </a:r>
          </a:p>
          <a:p>
            <a:pPr>
              <a:lnSpc>
                <a:spcPct val="107000"/>
              </a:lnSpc>
              <a:spcAft>
                <a:spcPts val="800"/>
              </a:spcAft>
            </a:pP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Else return "No Diabetes“</a:t>
            </a:r>
            <a:endParaRPr lang="en-US" sz="2000" b="1" i="1"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i="1" dirty="0"/>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i="1"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dirty="0">
              <a:solidFill>
                <a:schemeClr val="tx1"/>
              </a:solidFill>
              <a:effectLst/>
              <a:latin typeface="Times New Roman" panose="02020603050405020304" pitchFamily="18" charset="0"/>
              <a:cs typeface="Times New Roman" panose="02020603050405020304" pitchFamily="18" charset="0"/>
            </a:endParaRPr>
          </a:p>
          <a:p>
            <a:endParaRPr lang="en-IN" sz="2000" b="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477282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145A0C97-D2E1-58A4-238B-F459EEC29998}"/>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5EFD899E-7745-4001-84D1-BF57C76DD3E2}"/>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701342FE-C983-1356-7CCE-0B31CA74AF07}"/>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A4AEBB4B-2E81-5CB4-C617-0F777EA05A63}"/>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47A93F67-B390-11B2-88DC-3DE7A860C5BB}"/>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87</a:t>
            </a:fld>
            <a:endParaRPr sz="1600" b="1" i="0" u="none" strike="noStrike" cap="none" dirty="0">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68579233-72EA-D77A-2B80-D1196F58B228}"/>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224677FB-8B9D-843F-4ED6-1E93AF4B7FBC}"/>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922F4045-AD24-9085-8618-1CC3C16E9CC9}"/>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E16E02E9-BC7D-BC5A-D881-285B930D1B7D}"/>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09B124DD-A9C0-24EE-3DF1-0F5ECC7A86E4}"/>
              </a:ext>
            </a:extLst>
          </p:cNvPr>
          <p:cNvSpPr txBox="1"/>
          <p:nvPr/>
        </p:nvSpPr>
        <p:spPr>
          <a:xfrm>
            <a:off x="1461182" y="536923"/>
            <a:ext cx="658767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Pseudo Code(Module Implementation)</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68515AB5-3727-DC20-0076-10495D756BBC}"/>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4" name="Content Placeholder 4">
            <a:extLst>
              <a:ext uri="{FF2B5EF4-FFF2-40B4-BE49-F238E27FC236}">
                <a16:creationId xmlns:a16="http://schemas.microsoft.com/office/drawing/2014/main" id="{B1B04638-AE95-764D-B1A3-8595D45468F1}"/>
              </a:ext>
            </a:extLst>
          </p:cNvPr>
          <p:cNvSpPr txBox="1">
            <a:spLocks noChangeArrowheads="1"/>
          </p:cNvSpPr>
          <p:nvPr/>
        </p:nvSpPr>
        <p:spPr>
          <a:xfrm>
            <a:off x="403386" y="762000"/>
            <a:ext cx="9083676" cy="666151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endParaRPr lang="en-IN" sz="2000" b="0" dirty="0">
              <a:solidFill>
                <a:schemeClr val="tx1"/>
              </a:solidFill>
              <a:effectLst/>
              <a:latin typeface="Times New Roman" panose="02020603050405020304" pitchFamily="18" charset="0"/>
              <a:cs typeface="Times New Roman" panose="02020603050405020304" pitchFamily="18" charset="0"/>
            </a:endParaRPr>
          </a:p>
          <a:p>
            <a:pPr>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1.6 </a:t>
            </a:r>
            <a:r>
              <a:rPr lang="en-US" sz="2000" b="1" dirty="0"/>
              <a:t> Fuzzy Logic-Based Diabetes Severity Prediction</a:t>
            </a:r>
            <a:endPar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If C &gt; 0.9 then return "Very High"  	// Determine Severity Level </a:t>
            </a: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Else if C &gt; 0.7 then return  "High"  </a:t>
            </a: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Else if C &gt; 0.5 then return "Medium"  </a:t>
            </a: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Else if C &gt; 0.3 then return  "Low"  </a:t>
            </a: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Else return "Very Low" </a:t>
            </a: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end</a:t>
            </a:r>
            <a:endPar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i="1" dirty="0"/>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i="1"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dirty="0">
              <a:solidFill>
                <a:schemeClr val="tx1"/>
              </a:solidFill>
              <a:effectLst/>
              <a:latin typeface="Times New Roman" panose="02020603050405020304" pitchFamily="18" charset="0"/>
              <a:cs typeface="Times New Roman" panose="02020603050405020304" pitchFamily="18" charset="0"/>
            </a:endParaRPr>
          </a:p>
          <a:p>
            <a:endParaRPr lang="en-IN" sz="2000" b="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9826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B03EE3C3-999C-AC1D-BB38-4FCFB70AECFC}"/>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9739C808-F3EA-0147-22AA-7B91C8C34B46}"/>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3EA24EB1-AF2D-AD1D-E56F-D4901A51DA0B}"/>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3A2B74DB-5797-58E2-8D7B-5DCE3A04C944}"/>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1A8B8163-001D-8415-C0A2-DEE744BC216B}"/>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88</a:t>
            </a:fld>
            <a:endParaRPr sz="1600" b="1" i="0" u="none" strike="noStrike" cap="none" dirty="0">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B3923F7A-1528-AE6E-60DF-6CA25A0378E6}"/>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61AE81A8-BCEC-CA05-5713-0E88FE8FA57E}"/>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dirty="0" err="1">
                <a:solidFill>
                  <a:srgbClr val="47FFD0"/>
                </a:solidFill>
                <a:latin typeface="Comic Sans MS"/>
                <a:ea typeface="Comic Sans MS"/>
                <a:cs typeface="Comic Sans MS"/>
                <a:sym typeface="Comic Sans MS"/>
              </a:rPr>
              <a:t>Mepco</a:t>
            </a:r>
            <a:r>
              <a:rPr lang="en-US" sz="2500" b="1" i="0" u="none" strike="noStrike" cap="none" dirty="0">
                <a:solidFill>
                  <a:srgbClr val="47FFD0"/>
                </a:solidFill>
                <a:latin typeface="Comic Sans MS"/>
                <a:ea typeface="Comic Sans MS"/>
                <a:cs typeface="Comic Sans MS"/>
                <a:sym typeface="Comic Sans MS"/>
              </a:rPr>
              <a:t> Schlenk Engineering College </a:t>
            </a:r>
            <a:r>
              <a:rPr lang="en-US" sz="1800" b="1" i="0" u="none" strike="noStrike" cap="none" dirty="0">
                <a:solidFill>
                  <a:srgbClr val="47FFD0"/>
                </a:solidFill>
                <a:latin typeface="Comic Sans MS"/>
                <a:ea typeface="Comic Sans MS"/>
                <a:cs typeface="Comic Sans MS"/>
                <a:sym typeface="Comic Sans MS"/>
              </a:rPr>
              <a:t>(Autonomous)</a:t>
            </a:r>
            <a:endParaRPr sz="1800" b="1" i="1" u="none" strike="noStrike" cap="none" dirty="0">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9E6B13D0-F595-C834-80F7-373EC9EA08A7}"/>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6A48E717-9352-9284-2760-51FC3B861171}"/>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51D7BBAA-482F-4D94-1B22-DE4F2924F916}"/>
              </a:ext>
            </a:extLst>
          </p:cNvPr>
          <p:cNvSpPr txBox="1"/>
          <p:nvPr/>
        </p:nvSpPr>
        <p:spPr>
          <a:xfrm>
            <a:off x="1413162" y="603165"/>
            <a:ext cx="658767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Reviewer Comments and Responses</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8439FA45-9F25-146D-8793-917FF8A220BC}"/>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ontent Placeholder 4">
                <a:extLst>
                  <a:ext uri="{FF2B5EF4-FFF2-40B4-BE49-F238E27FC236}">
                    <a16:creationId xmlns:a16="http://schemas.microsoft.com/office/drawing/2014/main" id="{B1133277-CB56-F879-4A75-7557A4846F72}"/>
                  </a:ext>
                </a:extLst>
              </p:cNvPr>
              <p:cNvSpPr txBox="1">
                <a:spLocks noChangeArrowheads="1"/>
              </p:cNvSpPr>
              <p:nvPr/>
            </p:nvSpPr>
            <p:spPr>
              <a:xfrm>
                <a:off x="205127" y="1251672"/>
                <a:ext cx="9083676" cy="666151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a:lnSpc>
                    <a:spcPct val="107000"/>
                  </a:lnSpc>
                  <a:spcAft>
                    <a:spcPts val="800"/>
                  </a:spcAft>
                </a:pPr>
                <a:r>
                  <a:rPr lang="en-US" sz="2400" b="1" dirty="0"/>
                  <a:t> Comments</a:t>
                </a:r>
                <a:endParaRPr lang="en-US" sz="2000" b="1" dirty="0"/>
              </a:p>
              <a:p>
                <a:pPr>
                  <a:lnSpc>
                    <a:spcPct val="107000"/>
                  </a:lnSpc>
                  <a:spcAft>
                    <a:spcPts val="800"/>
                  </a:spcAft>
                </a:pPr>
                <a:r>
                  <a:rPr lang="en-US" sz="2000" b="1" dirty="0"/>
                  <a:t>	</a:t>
                </a:r>
                <a:r>
                  <a:rPr lang="en-US" sz="2000" dirty="0">
                    <a:latin typeface="Times New Roman" panose="02020603050405020304" pitchFamily="18" charset="0"/>
                    <a:cs typeface="Times New Roman" panose="02020603050405020304" pitchFamily="18" charset="0"/>
                  </a:rPr>
                  <a:t>1. Check the Evaluation metrics used.</a:t>
                </a:r>
              </a:p>
              <a:p>
                <a:pPr>
                  <a:lnSpc>
                    <a:spcPct val="107000"/>
                  </a:lnSpc>
                  <a:spcAft>
                    <a:spcPts val="800"/>
                  </a:spcAft>
                </a:pPr>
                <a:r>
                  <a:rPr lang="en-US" sz="2000" dirty="0">
                    <a:latin typeface="Times New Roman" panose="02020603050405020304" pitchFamily="18" charset="0"/>
                    <a:cs typeface="Times New Roman" panose="02020603050405020304" pitchFamily="18" charset="0"/>
                  </a:rPr>
                  <a:t>	2.  System Diagram is not clear and visible and need to visualize the evaluation metrics.</a:t>
                </a:r>
              </a:p>
              <a:p>
                <a:pPr>
                  <a:lnSpc>
                    <a:spcPct val="107000"/>
                  </a:lnSpc>
                  <a:spcAft>
                    <a:spcPts val="800"/>
                  </a:spcAft>
                </a:pPr>
                <a:r>
                  <a:rPr lang="en-US" sz="2400" b="1" dirty="0"/>
                  <a:t>  Responses   </a:t>
                </a:r>
              </a:p>
              <a:p>
                <a:pPr>
                  <a:lnSpc>
                    <a:spcPct val="107000"/>
                  </a:lnSpc>
                  <a:spcAft>
                    <a:spcPts val="800"/>
                  </a:spcAft>
                </a:pPr>
                <a:r>
                  <a:rPr lang="en-US" sz="2400" b="1" dirty="0"/>
                  <a:t>	</a:t>
                </a:r>
                <a:r>
                  <a:rPr lang="en-US" sz="2400" dirty="0">
                    <a:latin typeface="Times New Roman" panose="02020603050405020304" pitchFamily="18" charset="0"/>
                    <a:cs typeface="Times New Roman" panose="02020603050405020304" pitchFamily="18" charset="0"/>
                  </a:rPr>
                  <a:t>1. </a:t>
                </a:r>
                <a:r>
                  <a:rPr lang="en-US" sz="2000" dirty="0">
                    <a:latin typeface="Times New Roman" panose="02020603050405020304" pitchFamily="18" charset="0"/>
                    <a:cs typeface="Times New Roman" panose="02020603050405020304" pitchFamily="18" charset="0"/>
                  </a:rPr>
                  <a:t>Changed the evaluation metrics to RMSE, MSE, MAE, </a:t>
                </a:r>
                <a14:m>
                  <m:oMath xmlns:m="http://schemas.openxmlformats.org/officeDocument/2006/math">
                    <m:sSup>
                      <m:sSupPr>
                        <m:ctrlPr>
                          <a:rPr lang="en-US" sz="2000" b="0" i="1" smtClean="0">
                            <a:latin typeface="Cambria Math" panose="02040503050406030204" pitchFamily="18" charset="0"/>
                            <a:cs typeface="Times New Roman" panose="02020603050405020304" pitchFamily="18" charset="0"/>
                          </a:rPr>
                        </m:ctrlPr>
                      </m:sSupPr>
                      <m:e>
                        <m:r>
                          <a:rPr lang="en-US" sz="2000" b="0" i="1" smtClean="0">
                            <a:latin typeface="Cambria Math" panose="02040503050406030204" pitchFamily="18" charset="0"/>
                            <a:cs typeface="Times New Roman" panose="02020603050405020304" pitchFamily="18" charset="0"/>
                          </a:rPr>
                          <m:t>𝑅</m:t>
                        </m:r>
                      </m:e>
                      <m:sup>
                        <m:r>
                          <a:rPr lang="en-US" sz="2000" b="0" i="1" smtClean="0">
                            <a:latin typeface="Cambria Math" panose="02040503050406030204" pitchFamily="18" charset="0"/>
                            <a:cs typeface="Times New Roman" panose="02020603050405020304" pitchFamily="18" charset="0"/>
                          </a:rPr>
                          <m:t>2</m:t>
                        </m:r>
                      </m:sup>
                    </m:sSup>
                  </m:oMath>
                </a14:m>
                <a:r>
                  <a:rPr lang="en-US" sz="2000" dirty="0"/>
                  <a:t> Score</a:t>
                </a:r>
                <a:r>
                  <a:rPr lang="en-US" sz="2400" dirty="0"/>
                  <a:t>.</a:t>
                </a:r>
              </a:p>
              <a:p>
                <a:pPr>
                  <a:lnSpc>
                    <a:spcPct val="107000"/>
                  </a:lnSpc>
                  <a:spcAft>
                    <a:spcPts val="800"/>
                  </a:spcAft>
                </a:pPr>
                <a:r>
                  <a:rPr lang="en-US" sz="2000" dirty="0"/>
                  <a:t>	2. Split the diagram into smaller parts for better clarity and visibility and reconstructed the diagram also.</a:t>
                </a:r>
              </a:p>
              <a:p>
                <a:pPr>
                  <a:lnSpc>
                    <a:spcPct val="107000"/>
                  </a:lnSpc>
                  <a:spcAft>
                    <a:spcPts val="800"/>
                  </a:spcAft>
                </a:pPr>
                <a:r>
                  <a:rPr lang="en-US" sz="2000" dirty="0"/>
                  <a:t>	3. Included the K-Fold cross validation to generalize the model.</a:t>
                </a:r>
              </a:p>
              <a:p>
                <a:pPr>
                  <a:lnSpc>
                    <a:spcPct val="107000"/>
                  </a:lnSpc>
                  <a:spcAft>
                    <a:spcPts val="800"/>
                  </a:spcAft>
                </a:pPr>
                <a:r>
                  <a:rPr lang="en-US" sz="2000" dirty="0"/>
                  <a:t>	4. Included the Evaluation metrics results as bar chart for better visualization.</a:t>
                </a:r>
              </a:p>
              <a:p>
                <a:pPr>
                  <a:lnSpc>
                    <a:spcPct val="107000"/>
                  </a:lnSpc>
                  <a:spcAft>
                    <a:spcPts val="800"/>
                  </a:spcAft>
                </a:pPr>
                <a:endParaRPr lang="en-US" sz="2400" dirty="0"/>
              </a:p>
              <a:p>
                <a:pPr>
                  <a:lnSpc>
                    <a:spcPct val="107000"/>
                  </a:lnSpc>
                  <a:spcAft>
                    <a:spcPts val="800"/>
                  </a:spcAft>
                </a:pPr>
                <a:endParaRPr lang="en-US" sz="2400" dirty="0"/>
              </a:p>
              <a:p>
                <a:pPr>
                  <a:lnSpc>
                    <a:spcPct val="107000"/>
                  </a:lnSpc>
                  <a:spcAft>
                    <a:spcPts val="800"/>
                  </a:spcAft>
                </a:pPr>
                <a:endParaRPr lang="en-US" sz="2400" dirty="0"/>
              </a:p>
              <a:p>
                <a:pPr>
                  <a:lnSpc>
                    <a:spcPct val="107000"/>
                  </a:lnSpc>
                  <a:spcAft>
                    <a:spcPts val="800"/>
                  </a:spcAft>
                </a:pPr>
                <a:endParaRPr lang="en-US" sz="2400" b="1" dirty="0"/>
              </a:p>
              <a:p>
                <a:pPr>
                  <a:lnSpc>
                    <a:spcPct val="107000"/>
                  </a:lnSpc>
                  <a:spcAft>
                    <a:spcPts val="800"/>
                  </a:spcAft>
                </a:pPr>
                <a:endParaRPr lang="en-US" sz="2400" b="1" dirty="0"/>
              </a:p>
              <a:p>
                <a:pPr>
                  <a:lnSpc>
                    <a:spcPct val="107000"/>
                  </a:lnSpc>
                  <a:spcAft>
                    <a:spcPts val="800"/>
                  </a:spcAft>
                </a:pPr>
                <a:endPar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i="1" dirty="0"/>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i="1"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dirty="0">
                  <a:solidFill>
                    <a:schemeClr val="tx1"/>
                  </a:solidFill>
                  <a:effectLst/>
                  <a:latin typeface="Times New Roman" panose="02020603050405020304" pitchFamily="18" charset="0"/>
                  <a:cs typeface="Times New Roman" panose="02020603050405020304" pitchFamily="18" charset="0"/>
                </a:endParaRPr>
              </a:p>
              <a:p>
                <a:endParaRPr lang="en-IN" sz="2000" b="0" dirty="0">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4" name="Content Placeholder 4">
                <a:extLst>
                  <a:ext uri="{FF2B5EF4-FFF2-40B4-BE49-F238E27FC236}">
                    <a16:creationId xmlns:a16="http://schemas.microsoft.com/office/drawing/2014/main" id="{B1133277-CB56-F879-4A75-7557A4846F72}"/>
                  </a:ext>
                </a:extLst>
              </p:cNvPr>
              <p:cNvSpPr txBox="1">
                <a:spLocks noRot="1" noChangeAspect="1" noMove="1" noResize="1" noEditPoints="1" noAdjustHandles="1" noChangeArrowheads="1" noChangeShapeType="1" noTextEdit="1"/>
              </p:cNvSpPr>
              <p:nvPr/>
            </p:nvSpPr>
            <p:spPr>
              <a:xfrm>
                <a:off x="205127" y="1251672"/>
                <a:ext cx="9083676" cy="6661516"/>
              </a:xfrm>
              <a:prstGeom prst="rect">
                <a:avLst/>
              </a:prstGeom>
              <a:blipFill>
                <a:blip r:embed="rId5"/>
                <a:stretch>
                  <a:fillRect/>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152087812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89</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399835" y="567530"/>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OUTPUT</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336492"/>
            <a:ext cx="8818661" cy="50849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buFontTx/>
              <a:buNone/>
              <a:tabLst>
                <a:tab pos="520700" algn="l"/>
              </a:tabLst>
            </a:pPr>
            <a:r>
              <a:rPr lang="en-US" altLang="en-US" sz="2000" b="1" dirty="0">
                <a:solidFill>
                  <a:schemeClr val="tx1"/>
                </a:solidFill>
                <a:latin typeface="Times New Roman" panose="02020603050405020304" pitchFamily="18" charset="0"/>
                <a:cs typeface="Times New Roman" panose="02020603050405020304" pitchFamily="18" charset="0"/>
              </a:rPr>
              <a:t>Estimating parameters using Adaptive SCMH</a:t>
            </a:r>
          </a:p>
          <a:p>
            <a:pPr>
              <a:spcBef>
                <a:spcPct val="0"/>
              </a:spcBef>
              <a:buFontTx/>
              <a:buNone/>
              <a:tabLst>
                <a:tab pos="520700" algn="l"/>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aphicFrame>
        <p:nvGraphicFramePr>
          <p:cNvPr id="2" name="Table 1">
            <a:extLst>
              <a:ext uri="{FF2B5EF4-FFF2-40B4-BE49-F238E27FC236}">
                <a16:creationId xmlns:a16="http://schemas.microsoft.com/office/drawing/2014/main" id="{AF69E8BF-C04B-1258-179D-A20585D09191}"/>
              </a:ext>
            </a:extLst>
          </p:cNvPr>
          <p:cNvGraphicFramePr>
            <a:graphicFrameLocks noGrp="1"/>
          </p:cNvGraphicFramePr>
          <p:nvPr>
            <p:extLst>
              <p:ext uri="{D42A27DB-BD31-4B8C-83A1-F6EECF244321}">
                <p14:modId xmlns:p14="http://schemas.microsoft.com/office/powerpoint/2010/main" val="853005470"/>
              </p:ext>
            </p:extLst>
          </p:nvPr>
        </p:nvGraphicFramePr>
        <p:xfrm>
          <a:off x="1085222" y="1937232"/>
          <a:ext cx="7139616" cy="4255161"/>
        </p:xfrm>
        <a:graphic>
          <a:graphicData uri="http://schemas.openxmlformats.org/drawingml/2006/table">
            <a:tbl>
              <a:tblPr firstRow="1" bandRow="1">
                <a:tableStyleId>{5C22544A-7EE6-4342-B048-85BDC9FD1C3A}</a:tableStyleId>
              </a:tblPr>
              <a:tblGrid>
                <a:gridCol w="1784472">
                  <a:extLst>
                    <a:ext uri="{9D8B030D-6E8A-4147-A177-3AD203B41FA5}">
                      <a16:colId xmlns:a16="http://schemas.microsoft.com/office/drawing/2014/main" val="332173050"/>
                    </a:ext>
                  </a:extLst>
                </a:gridCol>
                <a:gridCol w="1785048">
                  <a:extLst>
                    <a:ext uri="{9D8B030D-6E8A-4147-A177-3AD203B41FA5}">
                      <a16:colId xmlns:a16="http://schemas.microsoft.com/office/drawing/2014/main" val="4118577857"/>
                    </a:ext>
                  </a:extLst>
                </a:gridCol>
                <a:gridCol w="1785048">
                  <a:extLst>
                    <a:ext uri="{9D8B030D-6E8A-4147-A177-3AD203B41FA5}">
                      <a16:colId xmlns:a16="http://schemas.microsoft.com/office/drawing/2014/main" val="3377398483"/>
                    </a:ext>
                  </a:extLst>
                </a:gridCol>
                <a:gridCol w="1785048">
                  <a:extLst>
                    <a:ext uri="{9D8B030D-6E8A-4147-A177-3AD203B41FA5}">
                      <a16:colId xmlns:a16="http://schemas.microsoft.com/office/drawing/2014/main" val="1966560793"/>
                    </a:ext>
                  </a:extLst>
                </a:gridCol>
              </a:tblGrid>
              <a:tr h="639513">
                <a:tc>
                  <a:txBody>
                    <a:bodyPr/>
                    <a:lstStyle/>
                    <a:p>
                      <a:endParaRPr lang="en-IN" sz="1600" b="1" dirty="0">
                        <a:solidFill>
                          <a:schemeClr val="tx1"/>
                        </a:solidFill>
                        <a:latin typeface="Times New Roman" panose="02020603050405020304" pitchFamily="18" charset="0"/>
                        <a:cs typeface="Times New Roman" panose="02020603050405020304" pitchFamily="18" charset="0"/>
                      </a:endParaRPr>
                    </a:p>
                    <a:p>
                      <a:r>
                        <a:rPr lang="en-IN" sz="1600" b="1" dirty="0">
                          <a:solidFill>
                            <a:schemeClr val="tx1"/>
                          </a:solidFill>
                          <a:latin typeface="Times New Roman" panose="02020603050405020304" pitchFamily="18" charset="0"/>
                          <a:cs typeface="Times New Roman" panose="02020603050405020304" pitchFamily="18" charset="0"/>
                        </a:rPr>
                        <a:t>         Iterations</a:t>
                      </a:r>
                    </a:p>
                  </a:txBody>
                  <a:tcPr/>
                </a:tc>
                <a:tc>
                  <a:txBody>
                    <a:bodyPr/>
                    <a:lstStyle/>
                    <a:p>
                      <a:endParaRPr lang="en-IN" sz="1600" b="1" dirty="0">
                        <a:solidFill>
                          <a:schemeClr val="tx1"/>
                        </a:solidFill>
                        <a:latin typeface="Times New Roman" panose="02020603050405020304" pitchFamily="18" charset="0"/>
                        <a:cs typeface="Times New Roman" panose="02020603050405020304" pitchFamily="18" charset="0"/>
                      </a:endParaRPr>
                    </a:p>
                    <a:p>
                      <a:r>
                        <a:rPr lang="en-IN" sz="1600" b="1" dirty="0">
                          <a:solidFill>
                            <a:schemeClr val="tx1"/>
                          </a:solidFill>
                          <a:latin typeface="Times New Roman" panose="02020603050405020304" pitchFamily="18" charset="0"/>
                          <a:cs typeface="Times New Roman" panose="02020603050405020304" pitchFamily="18" charset="0"/>
                        </a:rPr>
                        <a:t>       Parameters</a:t>
                      </a:r>
                    </a:p>
                  </a:txBody>
                  <a:tcPr/>
                </a:tc>
                <a:tc>
                  <a:txBody>
                    <a:bodyPr/>
                    <a:lstStyle/>
                    <a:p>
                      <a:endParaRPr lang="en-IN" sz="1600" b="1" dirty="0">
                        <a:solidFill>
                          <a:schemeClr val="tx1"/>
                        </a:solidFill>
                        <a:latin typeface="Times New Roman" panose="02020603050405020304" pitchFamily="18" charset="0"/>
                        <a:cs typeface="Times New Roman" panose="02020603050405020304" pitchFamily="18" charset="0"/>
                      </a:endParaRPr>
                    </a:p>
                    <a:p>
                      <a:r>
                        <a:rPr lang="en-IN" sz="1600" b="1" dirty="0">
                          <a:solidFill>
                            <a:schemeClr val="tx1"/>
                          </a:solidFill>
                          <a:latin typeface="Times New Roman" panose="02020603050405020304" pitchFamily="18" charset="0"/>
                          <a:cs typeface="Times New Roman" panose="02020603050405020304" pitchFamily="18" charset="0"/>
                        </a:rPr>
                        <a:t>    Current Value</a:t>
                      </a:r>
                    </a:p>
                  </a:txBody>
                  <a:tcPr/>
                </a:tc>
                <a:tc>
                  <a:txBody>
                    <a:bodyPr/>
                    <a:lstStyle/>
                    <a:p>
                      <a:endParaRPr lang="en-IN" sz="1600" b="1" dirty="0">
                        <a:solidFill>
                          <a:schemeClr val="tx1"/>
                        </a:solidFill>
                        <a:latin typeface="Times New Roman" panose="02020603050405020304" pitchFamily="18" charset="0"/>
                        <a:cs typeface="Times New Roman" panose="02020603050405020304" pitchFamily="18" charset="0"/>
                      </a:endParaRPr>
                    </a:p>
                    <a:p>
                      <a:r>
                        <a:rPr lang="en-IN" sz="1600" b="1" dirty="0">
                          <a:solidFill>
                            <a:schemeClr val="tx1"/>
                          </a:solidFill>
                          <a:latin typeface="Times New Roman" panose="02020603050405020304" pitchFamily="18" charset="0"/>
                          <a:cs typeface="Times New Roman" panose="02020603050405020304" pitchFamily="18" charset="0"/>
                        </a:rPr>
                        <a:t> Proposed Value</a:t>
                      </a:r>
                    </a:p>
                  </a:txBody>
                  <a:tcPr/>
                </a:tc>
                <a:extLst>
                  <a:ext uri="{0D108BD9-81ED-4DB2-BD59-A6C34878D82A}">
                    <a16:rowId xmlns:a16="http://schemas.microsoft.com/office/drawing/2014/main" val="3924025744"/>
                  </a:ext>
                </a:extLst>
              </a:tr>
              <a:tr h="558439">
                <a:tc>
                  <a:txBody>
                    <a:bodyPr/>
                    <a:lstStyle/>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0</a:t>
                      </a:r>
                    </a:p>
                  </a:txBody>
                  <a:tcPr/>
                </a:tc>
                <a:tc>
                  <a:txBody>
                    <a:bodyPr/>
                    <a:lstStyle/>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ka2</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0.02</a:t>
                      </a:r>
                    </a:p>
                    <a:p>
                      <a:pPr algn="l"/>
                      <a:r>
                        <a:rPr lang="en-IN" sz="1600" dirty="0">
                          <a:latin typeface="Times New Roman" panose="02020603050405020304" pitchFamily="18" charset="0"/>
                          <a:cs typeface="Times New Roman" panose="02020603050405020304" pitchFamily="18" charset="0"/>
                        </a:rPr>
                        <a:t>       </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0.0268</a:t>
                      </a:r>
                    </a:p>
                  </a:txBody>
                  <a:tcPr/>
                </a:tc>
                <a:extLst>
                  <a:ext uri="{0D108BD9-81ED-4DB2-BD59-A6C34878D82A}">
                    <a16:rowId xmlns:a16="http://schemas.microsoft.com/office/drawing/2014/main" val="3908401969"/>
                  </a:ext>
                </a:extLst>
              </a:tr>
              <a:tr h="656576">
                <a:tc>
                  <a:txBody>
                    <a:bodyPr/>
                    <a:lstStyle/>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0</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ke</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0.03</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0.1028</a:t>
                      </a:r>
                    </a:p>
                  </a:txBody>
                  <a:tcPr/>
                </a:tc>
                <a:extLst>
                  <a:ext uri="{0D108BD9-81ED-4DB2-BD59-A6C34878D82A}">
                    <a16:rowId xmlns:a16="http://schemas.microsoft.com/office/drawing/2014/main" val="3299005015"/>
                  </a:ext>
                </a:extLst>
              </a:tr>
              <a:tr h="656576">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VI</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0.01</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0.0009</a:t>
                      </a:r>
                    </a:p>
                  </a:txBody>
                  <a:tcPr/>
                </a:tc>
                <a:extLst>
                  <a:ext uri="{0D108BD9-81ED-4DB2-BD59-A6C34878D82A}">
                    <a16:rowId xmlns:a16="http://schemas.microsoft.com/office/drawing/2014/main" val="276827433"/>
                  </a:ext>
                </a:extLst>
              </a:tr>
              <a:tr h="656576">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beta</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8</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8.005</a:t>
                      </a:r>
                    </a:p>
                  </a:txBody>
                  <a:tcPr/>
                </a:tc>
                <a:extLst>
                  <a:ext uri="{0D108BD9-81ED-4DB2-BD59-A6C34878D82A}">
                    <a16:rowId xmlns:a16="http://schemas.microsoft.com/office/drawing/2014/main" val="589300695"/>
                  </a:ext>
                </a:extLst>
              </a:tr>
              <a:tr h="689502">
                <a:tc>
                  <a:txBody>
                    <a:bodyPr/>
                    <a:lstStyle/>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0</a:t>
                      </a: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kgri</a:t>
                      </a:r>
                    </a:p>
                  </a:txBody>
                  <a:tcPr/>
                </a:tc>
                <a:tc>
                  <a:txBody>
                    <a:bodyPr/>
                    <a:lstStyle/>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0.1</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0.0586</a:t>
                      </a:r>
                    </a:p>
                  </a:txBody>
                  <a:tcPr/>
                </a:tc>
                <a:extLst>
                  <a:ext uri="{0D108BD9-81ED-4DB2-BD59-A6C34878D82A}">
                    <a16:rowId xmlns:a16="http://schemas.microsoft.com/office/drawing/2014/main" val="1800177834"/>
                  </a:ext>
                </a:extLst>
              </a:tr>
            </a:tbl>
          </a:graphicData>
        </a:graphic>
      </p:graphicFrame>
    </p:spTree>
    <p:extLst>
      <p:ext uri="{BB962C8B-B14F-4D97-AF65-F5344CB8AC3E}">
        <p14:creationId xmlns:p14="http://schemas.microsoft.com/office/powerpoint/2010/main" val="1759435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9</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7087" y="886057"/>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a:t>
            </a:r>
            <a:r>
              <a:rPr lang="en-US" sz="2800" b="1" dirty="0">
                <a:solidFill>
                  <a:schemeClr val="dk1"/>
                </a:solidFill>
                <a:latin typeface="Times New Roman"/>
                <a:ea typeface="Times New Roman"/>
                <a:cs typeface="Times New Roman"/>
                <a:sym typeface="Times New Roman"/>
              </a:rPr>
              <a:t> – </a:t>
            </a:r>
            <a:r>
              <a:rPr lang="en-US" sz="2800" b="1" dirty="0">
                <a:solidFill>
                  <a:srgbClr val="00B050"/>
                </a:solidFill>
                <a:latin typeface="Times New Roman"/>
                <a:ea typeface="Times New Roman"/>
                <a:cs typeface="Times New Roman"/>
                <a:sym typeface="Times New Roman"/>
              </a:rPr>
              <a:t>1 </a:t>
            </a:r>
            <a:r>
              <a:rPr lang="en-US" sz="2800" b="1" i="0" u="none" strike="noStrike" cap="none" dirty="0">
                <a:solidFill>
                  <a:srgbClr val="00B050"/>
                </a:solidFill>
                <a:latin typeface="Times New Roman"/>
                <a:ea typeface="Times New Roman"/>
                <a:cs typeface="Times New Roman"/>
                <a:sym typeface="Times New Roman"/>
              </a:rPr>
              <a:t>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Longitudinal</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1)8-week duration allows for trend observation</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Demerits</a:t>
            </a:r>
            <a:r>
              <a:rPr lang="en-US" sz="2000" dirty="0">
                <a:solidFill>
                  <a:srgbClr val="FF0000"/>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Small Sample Size:</a:t>
            </a:r>
          </a:p>
          <a:p>
            <a:pPr lvl="4"/>
            <a:r>
              <a:rPr lang="en-US" sz="2000" dirty="0">
                <a:latin typeface="Times New Roman" panose="02020603050405020304" pitchFamily="18" charset="0"/>
                <a:cs typeface="Times New Roman" panose="02020603050405020304" pitchFamily="18" charset="0"/>
              </a:rPr>
              <a:t>	 1)Limits generalizability.</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Gaps</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2)Missing overnight data from some participants.</a:t>
            </a:r>
          </a:p>
        </p:txBody>
      </p:sp>
      <p:sp>
        <p:nvSpPr>
          <p:cNvPr id="3" name="Rectangle 2">
            <a:extLst>
              <a:ext uri="{FF2B5EF4-FFF2-40B4-BE49-F238E27FC236}">
                <a16:creationId xmlns:a16="http://schemas.microsoft.com/office/drawing/2014/main" id="{E68772FD-0BBD-119D-4058-8A408CC1D5DD}"/>
              </a:ext>
            </a:extLst>
          </p:cNvPr>
          <p:cNvSpPr/>
          <p:nvPr/>
        </p:nvSpPr>
        <p:spPr>
          <a:xfrm>
            <a:off x="247077" y="5709305"/>
            <a:ext cx="8649843" cy="523220"/>
          </a:xfrm>
          <a:prstGeom prst="rect">
            <a:avLst/>
          </a:prstGeom>
        </p:spPr>
        <p:txBody>
          <a:bodyPr wrap="square">
            <a:spAutoFit/>
          </a:bodyPr>
          <a:lstStyle/>
          <a:p>
            <a:pPr algn="just">
              <a:defRPr/>
            </a:pPr>
            <a:r>
              <a:rPr lang="en-IN" dirty="0">
                <a:solidFill>
                  <a:schemeClr val="accent6"/>
                </a:solidFill>
                <a:latin typeface="Times New Roman" panose="02020603050405020304" pitchFamily="18" charset="0"/>
                <a:cs typeface="Times New Roman" panose="02020603050405020304" pitchFamily="18" charset="0"/>
              </a:rPr>
              <a:t>Cindy Marling1, Razvan Bunescu1, “</a:t>
            </a:r>
            <a:r>
              <a:rPr lang="en-US" b="1" dirty="0">
                <a:solidFill>
                  <a:schemeClr val="accent6"/>
                </a:solidFill>
                <a:latin typeface="Times New Roman" panose="02020603050405020304" pitchFamily="18" charset="0"/>
                <a:cs typeface="Times New Roman" panose="02020603050405020304" pitchFamily="18" charset="0"/>
              </a:rPr>
              <a:t>The OhioT1DM Dataset for Blood Glucose Level Prediction Update 2020</a:t>
            </a:r>
            <a:r>
              <a:rPr lang="en-IN" dirty="0">
                <a:solidFill>
                  <a:schemeClr val="accent6"/>
                </a:solidFill>
                <a:latin typeface="Times New Roman" panose="02020603050405020304" pitchFamily="18" charset="0"/>
                <a:cs typeface="Times New Roman" panose="02020603050405020304" pitchFamily="18" charset="0"/>
              </a:rPr>
              <a:t>”, </a:t>
            </a:r>
            <a:r>
              <a:rPr lang="en-US" dirty="0">
                <a:solidFill>
                  <a:schemeClr val="accent6"/>
                </a:solidFill>
                <a:latin typeface="Times New Roman" panose="02020603050405020304" pitchFamily="18" charset="0"/>
                <a:cs typeface="Times New Roman" panose="02020603050405020304" pitchFamily="18" charset="0"/>
              </a:rPr>
              <a:t>EUR Workshop Proc. 2020 September ; 2675: 71–74</a:t>
            </a:r>
          </a:p>
        </p:txBody>
      </p:sp>
    </p:spTree>
    <p:extLst>
      <p:ext uri="{BB962C8B-B14F-4D97-AF65-F5344CB8AC3E}">
        <p14:creationId xmlns:p14="http://schemas.microsoft.com/office/powerpoint/2010/main" val="391965391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FC094D72-1F47-76C2-8373-4DBFDD042471}"/>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CF505F86-B0F2-994E-904F-E7A38F924D4B}"/>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36E072E4-8571-BE9B-D93B-FA093B0FAA26}"/>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338D95FA-F180-1B75-AE3C-D8DDE3488998}"/>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70A6897A-C745-82EC-6275-E414C0DD6327}"/>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90</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F94AF79D-F218-E154-758D-49D04E10E398}"/>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A4CFFFCE-C925-A7F8-A9C0-01E6F8842BFC}"/>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9C8FB21E-2E49-17B9-44B4-5BC3A07AA535}"/>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D8EFC8F9-C8D2-2355-DB84-99CDF5F7696D}"/>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8A45F9A8-2114-5C23-BCB1-E7D4956B8E8B}"/>
              </a:ext>
            </a:extLst>
          </p:cNvPr>
          <p:cNvSpPr txBox="1"/>
          <p:nvPr/>
        </p:nvSpPr>
        <p:spPr>
          <a:xfrm>
            <a:off x="1399835" y="567530"/>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OUTPUT</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4B9493F7-24FA-E759-C7B0-06A74A72A4C9}"/>
              </a:ext>
            </a:extLst>
          </p:cNvPr>
          <p:cNvSpPr txBox="1">
            <a:spLocks noChangeArrowheads="1"/>
          </p:cNvSpPr>
          <p:nvPr/>
        </p:nvSpPr>
        <p:spPr>
          <a:xfrm>
            <a:off x="162669" y="1028920"/>
            <a:ext cx="8818661" cy="533536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tabLst>
                <a:tab pos="520700" algn="l"/>
              </a:tabLst>
            </a:pPr>
            <a:r>
              <a:rPr lang="en-US" altLang="en-US" sz="2000" b="1" dirty="0">
                <a:solidFill>
                  <a:schemeClr val="tx1"/>
                </a:solidFill>
                <a:latin typeface="Times New Roman" panose="02020603050405020304" pitchFamily="18" charset="0"/>
                <a:cs typeface="Times New Roman" panose="02020603050405020304" pitchFamily="18" charset="0"/>
              </a:rPr>
              <a:t>Estimating parameters using Adaptive SCMH </a:t>
            </a:r>
            <a:r>
              <a:rPr lang="en-US" altLang="en-US" sz="2000" b="1" dirty="0" err="1">
                <a:solidFill>
                  <a:schemeClr val="tx1"/>
                </a:solidFill>
                <a:latin typeface="Times New Roman" panose="02020603050405020304" pitchFamily="18" charset="0"/>
                <a:cs typeface="Times New Roman" panose="02020603050405020304" pitchFamily="18" charset="0"/>
              </a:rPr>
              <a:t>Contd</a:t>
            </a:r>
            <a:r>
              <a:rPr lang="en-US" altLang="en-US" sz="2000" b="1" dirty="0">
                <a:solidFill>
                  <a:schemeClr val="tx1"/>
                </a:solidFill>
                <a:latin typeface="Times New Roman" panose="02020603050405020304" pitchFamily="18" charset="0"/>
                <a:cs typeface="Times New Roman" panose="02020603050405020304" pitchFamily="18" charset="0"/>
              </a:rPr>
              <a:t>…</a:t>
            </a:r>
          </a:p>
          <a:p>
            <a:pPr>
              <a:spcBef>
                <a:spcPct val="0"/>
              </a:spcBef>
              <a:buFontTx/>
              <a:buNone/>
              <a:tabLst>
                <a:tab pos="520700" algn="l"/>
              </a:tabLst>
            </a:pPr>
            <a:endParaRPr lang="en-US" altLang="en-US" sz="2000" b="1" dirty="0">
              <a:solidFill>
                <a:schemeClr val="tx1"/>
              </a:solidFill>
              <a:latin typeface="Times New Roman" panose="02020603050405020304" pitchFamily="18" charset="0"/>
              <a:cs typeface="Times New Roman" panose="02020603050405020304" pitchFamily="18" charset="0"/>
            </a:endParaRPr>
          </a:p>
          <a:p>
            <a:pPr>
              <a:spcBef>
                <a:spcPct val="0"/>
              </a:spcBef>
              <a:buFontTx/>
              <a:buNone/>
              <a:tabLst>
                <a:tab pos="520700" algn="l"/>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aphicFrame>
        <p:nvGraphicFramePr>
          <p:cNvPr id="2" name="Table 1">
            <a:extLst>
              <a:ext uri="{FF2B5EF4-FFF2-40B4-BE49-F238E27FC236}">
                <a16:creationId xmlns:a16="http://schemas.microsoft.com/office/drawing/2014/main" id="{7EFDA6A6-F974-81E6-EFDA-41FDC6564D55}"/>
              </a:ext>
            </a:extLst>
          </p:cNvPr>
          <p:cNvGraphicFramePr>
            <a:graphicFrameLocks noGrp="1"/>
          </p:cNvGraphicFramePr>
          <p:nvPr>
            <p:extLst>
              <p:ext uri="{D42A27DB-BD31-4B8C-83A1-F6EECF244321}">
                <p14:modId xmlns:p14="http://schemas.microsoft.com/office/powerpoint/2010/main" val="1031217194"/>
              </p:ext>
            </p:extLst>
          </p:nvPr>
        </p:nvGraphicFramePr>
        <p:xfrm>
          <a:off x="968828" y="1426369"/>
          <a:ext cx="7139616" cy="4974993"/>
        </p:xfrm>
        <a:graphic>
          <a:graphicData uri="http://schemas.openxmlformats.org/drawingml/2006/table">
            <a:tbl>
              <a:tblPr firstRow="1" bandRow="1">
                <a:tableStyleId>{5C22544A-7EE6-4342-B048-85BDC9FD1C3A}</a:tableStyleId>
              </a:tblPr>
              <a:tblGrid>
                <a:gridCol w="1784472">
                  <a:extLst>
                    <a:ext uri="{9D8B030D-6E8A-4147-A177-3AD203B41FA5}">
                      <a16:colId xmlns:a16="http://schemas.microsoft.com/office/drawing/2014/main" val="332173050"/>
                    </a:ext>
                  </a:extLst>
                </a:gridCol>
                <a:gridCol w="1785048">
                  <a:extLst>
                    <a:ext uri="{9D8B030D-6E8A-4147-A177-3AD203B41FA5}">
                      <a16:colId xmlns:a16="http://schemas.microsoft.com/office/drawing/2014/main" val="4118577857"/>
                    </a:ext>
                  </a:extLst>
                </a:gridCol>
                <a:gridCol w="1785048">
                  <a:extLst>
                    <a:ext uri="{9D8B030D-6E8A-4147-A177-3AD203B41FA5}">
                      <a16:colId xmlns:a16="http://schemas.microsoft.com/office/drawing/2014/main" val="3377398483"/>
                    </a:ext>
                  </a:extLst>
                </a:gridCol>
                <a:gridCol w="1785048">
                  <a:extLst>
                    <a:ext uri="{9D8B030D-6E8A-4147-A177-3AD203B41FA5}">
                      <a16:colId xmlns:a16="http://schemas.microsoft.com/office/drawing/2014/main" val="1966560793"/>
                    </a:ext>
                  </a:extLst>
                </a:gridCol>
              </a:tblGrid>
              <a:tr h="768753">
                <a:tc>
                  <a:txBody>
                    <a:bodyPr/>
                    <a:lstStyle/>
                    <a:p>
                      <a:endParaRPr lang="en-IN" sz="1600" b="1" dirty="0">
                        <a:solidFill>
                          <a:schemeClr val="tx1"/>
                        </a:solidFill>
                        <a:latin typeface="Times New Roman" panose="02020603050405020304" pitchFamily="18" charset="0"/>
                        <a:cs typeface="Times New Roman" panose="02020603050405020304" pitchFamily="18" charset="0"/>
                      </a:endParaRPr>
                    </a:p>
                    <a:p>
                      <a:r>
                        <a:rPr lang="en-IN" sz="1600" b="1" dirty="0">
                          <a:solidFill>
                            <a:schemeClr val="tx1"/>
                          </a:solidFill>
                          <a:latin typeface="Times New Roman" panose="02020603050405020304" pitchFamily="18" charset="0"/>
                          <a:cs typeface="Times New Roman" panose="02020603050405020304" pitchFamily="18" charset="0"/>
                        </a:rPr>
                        <a:t>         Iterations</a:t>
                      </a:r>
                    </a:p>
                  </a:txBody>
                  <a:tcPr/>
                </a:tc>
                <a:tc>
                  <a:txBody>
                    <a:bodyPr/>
                    <a:lstStyle/>
                    <a:p>
                      <a:endParaRPr lang="en-IN" sz="1600" b="1" dirty="0">
                        <a:solidFill>
                          <a:schemeClr val="tx1"/>
                        </a:solidFill>
                        <a:latin typeface="Times New Roman" panose="02020603050405020304" pitchFamily="18" charset="0"/>
                        <a:cs typeface="Times New Roman" panose="02020603050405020304" pitchFamily="18" charset="0"/>
                      </a:endParaRPr>
                    </a:p>
                    <a:p>
                      <a:r>
                        <a:rPr lang="en-IN" sz="1600" b="1" dirty="0">
                          <a:solidFill>
                            <a:schemeClr val="tx1"/>
                          </a:solidFill>
                          <a:latin typeface="Times New Roman" panose="02020603050405020304" pitchFamily="18" charset="0"/>
                          <a:cs typeface="Times New Roman" panose="02020603050405020304" pitchFamily="18" charset="0"/>
                        </a:rPr>
                        <a:t>       Parameters</a:t>
                      </a:r>
                    </a:p>
                  </a:txBody>
                  <a:tcPr/>
                </a:tc>
                <a:tc>
                  <a:txBody>
                    <a:bodyPr/>
                    <a:lstStyle/>
                    <a:p>
                      <a:endParaRPr lang="en-IN" sz="1600" b="1" dirty="0">
                        <a:solidFill>
                          <a:schemeClr val="tx1"/>
                        </a:solidFill>
                        <a:latin typeface="Times New Roman" panose="02020603050405020304" pitchFamily="18" charset="0"/>
                        <a:cs typeface="Times New Roman" panose="02020603050405020304" pitchFamily="18" charset="0"/>
                      </a:endParaRPr>
                    </a:p>
                    <a:p>
                      <a:r>
                        <a:rPr lang="en-IN" sz="1600" b="1" dirty="0">
                          <a:solidFill>
                            <a:schemeClr val="tx1"/>
                          </a:solidFill>
                          <a:latin typeface="Times New Roman" panose="02020603050405020304" pitchFamily="18" charset="0"/>
                          <a:cs typeface="Times New Roman" panose="02020603050405020304" pitchFamily="18" charset="0"/>
                        </a:rPr>
                        <a:t>    Current Value</a:t>
                      </a:r>
                    </a:p>
                  </a:txBody>
                  <a:tcPr/>
                </a:tc>
                <a:tc>
                  <a:txBody>
                    <a:bodyPr/>
                    <a:lstStyle/>
                    <a:p>
                      <a:endParaRPr lang="en-IN" sz="1600" b="1" dirty="0">
                        <a:solidFill>
                          <a:schemeClr val="tx1"/>
                        </a:solidFill>
                        <a:latin typeface="Times New Roman" panose="02020603050405020304" pitchFamily="18" charset="0"/>
                        <a:cs typeface="Times New Roman" panose="02020603050405020304" pitchFamily="18" charset="0"/>
                      </a:endParaRPr>
                    </a:p>
                    <a:p>
                      <a:r>
                        <a:rPr lang="en-IN" sz="1600" b="1" dirty="0">
                          <a:solidFill>
                            <a:schemeClr val="tx1"/>
                          </a:solidFill>
                          <a:latin typeface="Times New Roman" panose="02020603050405020304" pitchFamily="18" charset="0"/>
                          <a:cs typeface="Times New Roman" panose="02020603050405020304" pitchFamily="18" charset="0"/>
                        </a:rPr>
                        <a:t>  Proposed Value</a:t>
                      </a:r>
                    </a:p>
                  </a:txBody>
                  <a:tcPr/>
                </a:tc>
                <a:extLst>
                  <a:ext uri="{0D108BD9-81ED-4DB2-BD59-A6C34878D82A}">
                    <a16:rowId xmlns:a16="http://schemas.microsoft.com/office/drawing/2014/main" val="3924025744"/>
                  </a:ext>
                </a:extLst>
              </a:tr>
              <a:tr h="768753">
                <a:tc>
                  <a:txBody>
                    <a:bodyPr/>
                    <a:lstStyle/>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0</a:t>
                      </a:r>
                    </a:p>
                  </a:txBody>
                  <a:tcPr/>
                </a:tc>
                <a:tc>
                  <a:txBody>
                    <a:bodyPr/>
                    <a:lstStyle/>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kempt</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0.05</a:t>
                      </a:r>
                    </a:p>
                    <a:p>
                      <a:pPr algn="l"/>
                      <a:r>
                        <a:rPr lang="en-IN" sz="1600" dirty="0">
                          <a:latin typeface="Times New Roman" panose="02020603050405020304" pitchFamily="18" charset="0"/>
                          <a:cs typeface="Times New Roman" panose="02020603050405020304" pitchFamily="18" charset="0"/>
                        </a:rPr>
                        <a:t>       </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0.1169</a:t>
                      </a:r>
                    </a:p>
                  </a:txBody>
                  <a:tcPr/>
                </a:tc>
                <a:extLst>
                  <a:ext uri="{0D108BD9-81ED-4DB2-BD59-A6C34878D82A}">
                    <a16:rowId xmlns:a16="http://schemas.microsoft.com/office/drawing/2014/main" val="3908401969"/>
                  </a:ext>
                </a:extLst>
              </a:tr>
              <a:tr h="540975">
                <a:tc>
                  <a:txBody>
                    <a:bodyPr/>
                    <a:lstStyle/>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0</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kabs</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0.07</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0.0124</a:t>
                      </a:r>
                    </a:p>
                  </a:txBody>
                  <a:tcPr/>
                </a:tc>
                <a:extLst>
                  <a:ext uri="{0D108BD9-81ED-4DB2-BD59-A6C34878D82A}">
                    <a16:rowId xmlns:a16="http://schemas.microsoft.com/office/drawing/2014/main" val="3299005015"/>
                  </a:ext>
                </a:extLst>
              </a:tr>
              <a:tr h="540975">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f</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0.9</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0.7118</a:t>
                      </a:r>
                    </a:p>
                  </a:txBody>
                  <a:tcPr/>
                </a:tc>
                <a:extLst>
                  <a:ext uri="{0D108BD9-81ED-4DB2-BD59-A6C34878D82A}">
                    <a16:rowId xmlns:a16="http://schemas.microsoft.com/office/drawing/2014/main" val="276827433"/>
                  </a:ext>
                </a:extLst>
              </a:tr>
              <a:tr h="540975">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Gb</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100</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99.8675</a:t>
                      </a:r>
                    </a:p>
                  </a:txBody>
                  <a:tcPr/>
                </a:tc>
                <a:extLst>
                  <a:ext uri="{0D108BD9-81ED-4DB2-BD59-A6C34878D82A}">
                    <a16:rowId xmlns:a16="http://schemas.microsoft.com/office/drawing/2014/main" val="589300695"/>
                  </a:ext>
                </a:extLst>
              </a:tr>
              <a:tr h="768753">
                <a:tc>
                  <a:txBody>
                    <a:bodyPr/>
                    <a:lstStyle/>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0</a:t>
                      </a: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VG</a:t>
                      </a:r>
                    </a:p>
                  </a:txBody>
                  <a:tcPr/>
                </a:tc>
                <a:tc>
                  <a:txBody>
                    <a:bodyPr/>
                    <a:lstStyle/>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1.45</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1.5147</a:t>
                      </a:r>
                    </a:p>
                  </a:txBody>
                  <a:tcPr/>
                </a:tc>
                <a:extLst>
                  <a:ext uri="{0D108BD9-81ED-4DB2-BD59-A6C34878D82A}">
                    <a16:rowId xmlns:a16="http://schemas.microsoft.com/office/drawing/2014/main" val="1800177834"/>
                  </a:ext>
                </a:extLst>
              </a:tr>
              <a:tr h="768753">
                <a:tc>
                  <a:txBody>
                    <a:bodyPr/>
                    <a:lstStyle/>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0</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SI</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0.002</a:t>
                      </a:r>
                    </a:p>
                    <a:p>
                      <a:pPr algn="l"/>
                      <a:r>
                        <a:rPr lang="en-IN" sz="1600" dirty="0">
                          <a:latin typeface="Times New Roman" panose="02020603050405020304" pitchFamily="18" charset="0"/>
                          <a:cs typeface="Times New Roman" panose="02020603050405020304" pitchFamily="18" charset="0"/>
                        </a:rPr>
                        <a:t>           </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0.0056</a:t>
                      </a:r>
                    </a:p>
                  </a:txBody>
                  <a:tcPr/>
                </a:tc>
                <a:extLst>
                  <a:ext uri="{0D108BD9-81ED-4DB2-BD59-A6C34878D82A}">
                    <a16:rowId xmlns:a16="http://schemas.microsoft.com/office/drawing/2014/main" val="890399488"/>
                  </a:ext>
                </a:extLst>
              </a:tr>
            </a:tbl>
          </a:graphicData>
        </a:graphic>
      </p:graphicFrame>
    </p:spTree>
    <p:extLst>
      <p:ext uri="{BB962C8B-B14F-4D97-AF65-F5344CB8AC3E}">
        <p14:creationId xmlns:p14="http://schemas.microsoft.com/office/powerpoint/2010/main" val="19392782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CD184F18-02D1-2CD0-A2F2-6C57A3DB1645}"/>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539A3D04-E663-C686-20A4-FE253BF8FBDF}"/>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11FFD1C6-80C3-8A77-7C79-558647964770}"/>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8B4F0D18-F974-30D8-04CF-57FE782D5394}"/>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BBC88AA8-514B-179A-C242-FB0B80661AC7}"/>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91</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9C55D907-2EF5-63C2-D660-61E417AD4ECA}"/>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EB942805-06EA-E26F-44ED-22A7D65C134E}"/>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8C7AB476-C240-6EAE-3CFE-842EF3B9111E}"/>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DC304229-1937-82BB-65C9-969452270EBF}"/>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439B2ED8-01D0-ED90-EB36-87BFEB0E1C8B}"/>
              </a:ext>
            </a:extLst>
          </p:cNvPr>
          <p:cNvSpPr txBox="1"/>
          <p:nvPr/>
        </p:nvSpPr>
        <p:spPr>
          <a:xfrm>
            <a:off x="1399835" y="567530"/>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OUTPUT</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A6A7D7EC-E748-8131-D18A-8FF9285AF91F}"/>
              </a:ext>
            </a:extLst>
          </p:cNvPr>
          <p:cNvSpPr txBox="1">
            <a:spLocks noChangeArrowheads="1"/>
          </p:cNvSpPr>
          <p:nvPr/>
        </p:nvSpPr>
        <p:spPr>
          <a:xfrm>
            <a:off x="162669" y="982609"/>
            <a:ext cx="8818661" cy="54933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tabLst>
                <a:tab pos="520700" algn="l"/>
              </a:tabLst>
            </a:pPr>
            <a:r>
              <a:rPr lang="en-US" altLang="en-US" sz="2000" b="1" dirty="0">
                <a:solidFill>
                  <a:schemeClr val="tx1"/>
                </a:solidFill>
                <a:latin typeface="Times New Roman" panose="02020603050405020304" pitchFamily="18" charset="0"/>
                <a:cs typeface="Times New Roman" panose="02020603050405020304" pitchFamily="18" charset="0"/>
              </a:rPr>
              <a:t>Estimating parameters using Adaptive SCMH </a:t>
            </a:r>
            <a:r>
              <a:rPr lang="en-US" altLang="en-US" sz="2000" b="1" dirty="0" err="1">
                <a:solidFill>
                  <a:schemeClr val="tx1"/>
                </a:solidFill>
                <a:latin typeface="Times New Roman" panose="02020603050405020304" pitchFamily="18" charset="0"/>
                <a:cs typeface="Times New Roman" panose="02020603050405020304" pitchFamily="18" charset="0"/>
              </a:rPr>
              <a:t>Contd</a:t>
            </a:r>
            <a:r>
              <a:rPr lang="en-US" altLang="en-US" sz="2000" b="1" dirty="0">
                <a:solidFill>
                  <a:schemeClr val="tx1"/>
                </a:solidFill>
                <a:latin typeface="Times New Roman" panose="02020603050405020304" pitchFamily="18" charset="0"/>
                <a:cs typeface="Times New Roman" panose="02020603050405020304" pitchFamily="18" charset="0"/>
              </a:rPr>
              <a:t>…</a:t>
            </a:r>
          </a:p>
          <a:p>
            <a:pPr>
              <a:spcBef>
                <a:spcPct val="0"/>
              </a:spcBef>
              <a:buFontTx/>
              <a:buNone/>
              <a:tabLst>
                <a:tab pos="520700" algn="l"/>
              </a:tabLst>
            </a:pPr>
            <a:endParaRPr lang="en-US" altLang="en-US" sz="2000" b="1" dirty="0">
              <a:solidFill>
                <a:schemeClr val="tx1"/>
              </a:solidFill>
              <a:latin typeface="Times New Roman" panose="02020603050405020304" pitchFamily="18" charset="0"/>
              <a:cs typeface="Times New Roman" panose="02020603050405020304" pitchFamily="18" charset="0"/>
            </a:endParaRPr>
          </a:p>
          <a:p>
            <a:pPr>
              <a:spcBef>
                <a:spcPct val="0"/>
              </a:spcBef>
              <a:buFontTx/>
              <a:buNone/>
              <a:tabLst>
                <a:tab pos="520700" algn="l"/>
              </a:tabLst>
            </a:pPr>
            <a:endParaRPr lang="en-US" altLang="en-US" sz="2000" b="1" dirty="0">
              <a:solidFill>
                <a:schemeClr val="tx1"/>
              </a:solidFill>
              <a:latin typeface="Times New Roman" panose="02020603050405020304" pitchFamily="18" charset="0"/>
              <a:cs typeface="Times New Roman" panose="02020603050405020304" pitchFamily="18" charset="0"/>
            </a:endParaRPr>
          </a:p>
          <a:p>
            <a:pPr>
              <a:spcBef>
                <a:spcPct val="0"/>
              </a:spcBef>
              <a:buFontTx/>
              <a:buNone/>
              <a:tabLst>
                <a:tab pos="520700" algn="l"/>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aphicFrame>
        <p:nvGraphicFramePr>
          <p:cNvPr id="2" name="Table 1">
            <a:extLst>
              <a:ext uri="{FF2B5EF4-FFF2-40B4-BE49-F238E27FC236}">
                <a16:creationId xmlns:a16="http://schemas.microsoft.com/office/drawing/2014/main" id="{F8026F19-AC23-B787-0FCE-EAF57537A571}"/>
              </a:ext>
            </a:extLst>
          </p:cNvPr>
          <p:cNvGraphicFramePr>
            <a:graphicFrameLocks noGrp="1"/>
          </p:cNvGraphicFramePr>
          <p:nvPr>
            <p:extLst>
              <p:ext uri="{D42A27DB-BD31-4B8C-83A1-F6EECF244321}">
                <p14:modId xmlns:p14="http://schemas.microsoft.com/office/powerpoint/2010/main" val="1683000376"/>
              </p:ext>
            </p:extLst>
          </p:nvPr>
        </p:nvGraphicFramePr>
        <p:xfrm>
          <a:off x="1085222" y="1377750"/>
          <a:ext cx="7139616" cy="4964328"/>
        </p:xfrm>
        <a:graphic>
          <a:graphicData uri="http://schemas.openxmlformats.org/drawingml/2006/table">
            <a:tbl>
              <a:tblPr firstRow="1" bandRow="1">
                <a:tableStyleId>{5C22544A-7EE6-4342-B048-85BDC9FD1C3A}</a:tableStyleId>
              </a:tblPr>
              <a:tblGrid>
                <a:gridCol w="1784472">
                  <a:extLst>
                    <a:ext uri="{9D8B030D-6E8A-4147-A177-3AD203B41FA5}">
                      <a16:colId xmlns:a16="http://schemas.microsoft.com/office/drawing/2014/main" val="332173050"/>
                    </a:ext>
                  </a:extLst>
                </a:gridCol>
                <a:gridCol w="1785048">
                  <a:extLst>
                    <a:ext uri="{9D8B030D-6E8A-4147-A177-3AD203B41FA5}">
                      <a16:colId xmlns:a16="http://schemas.microsoft.com/office/drawing/2014/main" val="4118577857"/>
                    </a:ext>
                  </a:extLst>
                </a:gridCol>
                <a:gridCol w="1785048">
                  <a:extLst>
                    <a:ext uri="{9D8B030D-6E8A-4147-A177-3AD203B41FA5}">
                      <a16:colId xmlns:a16="http://schemas.microsoft.com/office/drawing/2014/main" val="3377398483"/>
                    </a:ext>
                  </a:extLst>
                </a:gridCol>
                <a:gridCol w="1785048">
                  <a:extLst>
                    <a:ext uri="{9D8B030D-6E8A-4147-A177-3AD203B41FA5}">
                      <a16:colId xmlns:a16="http://schemas.microsoft.com/office/drawing/2014/main" val="1966560793"/>
                    </a:ext>
                  </a:extLst>
                </a:gridCol>
              </a:tblGrid>
              <a:tr h="749220">
                <a:tc>
                  <a:txBody>
                    <a:bodyPr/>
                    <a:lstStyle/>
                    <a:p>
                      <a:endParaRPr lang="en-IN" sz="1600" b="1" dirty="0">
                        <a:solidFill>
                          <a:schemeClr val="tx1"/>
                        </a:solidFill>
                        <a:latin typeface="Times New Roman" panose="02020603050405020304" pitchFamily="18" charset="0"/>
                        <a:cs typeface="Times New Roman" panose="02020603050405020304" pitchFamily="18" charset="0"/>
                      </a:endParaRPr>
                    </a:p>
                    <a:p>
                      <a:r>
                        <a:rPr lang="en-IN" sz="1600" b="1" dirty="0">
                          <a:solidFill>
                            <a:schemeClr val="tx1"/>
                          </a:solidFill>
                          <a:latin typeface="Times New Roman" panose="02020603050405020304" pitchFamily="18" charset="0"/>
                          <a:cs typeface="Times New Roman" panose="02020603050405020304" pitchFamily="18" charset="0"/>
                        </a:rPr>
                        <a:t>         Iterations</a:t>
                      </a:r>
                    </a:p>
                  </a:txBody>
                  <a:tcPr/>
                </a:tc>
                <a:tc>
                  <a:txBody>
                    <a:bodyPr/>
                    <a:lstStyle/>
                    <a:p>
                      <a:endParaRPr lang="en-IN" sz="1600" b="1" dirty="0">
                        <a:solidFill>
                          <a:schemeClr val="tx1"/>
                        </a:solidFill>
                        <a:latin typeface="Times New Roman" panose="02020603050405020304" pitchFamily="18" charset="0"/>
                        <a:cs typeface="Times New Roman" panose="02020603050405020304" pitchFamily="18" charset="0"/>
                      </a:endParaRPr>
                    </a:p>
                    <a:p>
                      <a:r>
                        <a:rPr lang="en-IN" sz="1600" b="1" dirty="0">
                          <a:solidFill>
                            <a:schemeClr val="tx1"/>
                          </a:solidFill>
                          <a:latin typeface="Times New Roman" panose="02020603050405020304" pitchFamily="18" charset="0"/>
                          <a:cs typeface="Times New Roman" panose="02020603050405020304" pitchFamily="18" charset="0"/>
                        </a:rPr>
                        <a:t>       Parameters</a:t>
                      </a:r>
                    </a:p>
                  </a:txBody>
                  <a:tcPr/>
                </a:tc>
                <a:tc>
                  <a:txBody>
                    <a:bodyPr/>
                    <a:lstStyle/>
                    <a:p>
                      <a:endParaRPr lang="en-IN" sz="1600" b="1" dirty="0">
                        <a:solidFill>
                          <a:schemeClr val="tx1"/>
                        </a:solidFill>
                        <a:latin typeface="Times New Roman" panose="02020603050405020304" pitchFamily="18" charset="0"/>
                        <a:cs typeface="Times New Roman" panose="02020603050405020304" pitchFamily="18" charset="0"/>
                      </a:endParaRPr>
                    </a:p>
                    <a:p>
                      <a:r>
                        <a:rPr lang="en-IN" sz="1600" b="1" dirty="0">
                          <a:solidFill>
                            <a:schemeClr val="tx1"/>
                          </a:solidFill>
                          <a:latin typeface="Times New Roman" panose="02020603050405020304" pitchFamily="18" charset="0"/>
                          <a:cs typeface="Times New Roman" panose="02020603050405020304" pitchFamily="18" charset="0"/>
                        </a:rPr>
                        <a:t>    Current Value</a:t>
                      </a:r>
                    </a:p>
                  </a:txBody>
                  <a:tcPr/>
                </a:tc>
                <a:tc>
                  <a:txBody>
                    <a:bodyPr/>
                    <a:lstStyle/>
                    <a:p>
                      <a:endParaRPr lang="en-IN" sz="1600" b="1" dirty="0">
                        <a:solidFill>
                          <a:schemeClr val="tx1"/>
                        </a:solidFill>
                        <a:latin typeface="Times New Roman" panose="02020603050405020304" pitchFamily="18" charset="0"/>
                        <a:cs typeface="Times New Roman" panose="02020603050405020304" pitchFamily="18" charset="0"/>
                      </a:endParaRPr>
                    </a:p>
                    <a:p>
                      <a:r>
                        <a:rPr lang="en-IN" sz="1600" b="1" dirty="0">
                          <a:solidFill>
                            <a:schemeClr val="tx1"/>
                          </a:solidFill>
                          <a:latin typeface="Times New Roman" panose="02020603050405020304" pitchFamily="18" charset="0"/>
                          <a:cs typeface="Times New Roman" panose="02020603050405020304" pitchFamily="18" charset="0"/>
                        </a:rPr>
                        <a:t> Proposed Value</a:t>
                      </a:r>
                    </a:p>
                  </a:txBody>
                  <a:tcPr/>
                </a:tc>
                <a:extLst>
                  <a:ext uri="{0D108BD9-81ED-4DB2-BD59-A6C34878D82A}">
                    <a16:rowId xmlns:a16="http://schemas.microsoft.com/office/drawing/2014/main" val="3924025744"/>
                  </a:ext>
                </a:extLst>
              </a:tr>
              <a:tr h="792788">
                <a:tc>
                  <a:txBody>
                    <a:bodyPr/>
                    <a:lstStyle/>
                    <a:p>
                      <a:pPr algn="l"/>
                      <a:r>
                        <a:rPr lang="en-IN" sz="1600" dirty="0">
                          <a:solidFill>
                            <a:schemeClr val="tx1"/>
                          </a:solidFill>
                          <a:latin typeface="Times New Roman" panose="02020603050405020304" pitchFamily="18" charset="0"/>
                          <a:cs typeface="Times New Roman" panose="02020603050405020304" pitchFamily="18" charset="0"/>
                        </a:rPr>
                        <a:t> </a:t>
                      </a:r>
                    </a:p>
                    <a:p>
                      <a:pPr algn="l"/>
                      <a:r>
                        <a:rPr lang="en-IN" sz="1600" dirty="0">
                          <a:solidFill>
                            <a:schemeClr val="tx1"/>
                          </a:solidFill>
                          <a:latin typeface="Times New Roman" panose="02020603050405020304" pitchFamily="18" charset="0"/>
                          <a:cs typeface="Times New Roman" panose="02020603050405020304" pitchFamily="18" charset="0"/>
                        </a:rPr>
                        <a:t>               0</a:t>
                      </a:r>
                    </a:p>
                  </a:txBody>
                  <a:tcPr/>
                </a:tc>
                <a:tc>
                  <a:txBody>
                    <a:bodyPr/>
                    <a:lstStyle/>
                    <a:p>
                      <a:pPr algn="l"/>
                      <a:r>
                        <a:rPr lang="en-IN" sz="1600" dirty="0">
                          <a:solidFill>
                            <a:schemeClr val="tx1"/>
                          </a:solidFill>
                          <a:latin typeface="Times New Roman" panose="02020603050405020304" pitchFamily="18" charset="0"/>
                          <a:cs typeface="Times New Roman" panose="02020603050405020304" pitchFamily="18" charset="0"/>
                        </a:rPr>
                        <a:t> </a:t>
                      </a:r>
                    </a:p>
                    <a:p>
                      <a:pPr algn="l"/>
                      <a:r>
                        <a:rPr lang="en-IN" sz="1600" dirty="0">
                          <a:solidFill>
                            <a:schemeClr val="tx1"/>
                          </a:solidFill>
                          <a:latin typeface="Times New Roman" panose="02020603050405020304" pitchFamily="18" charset="0"/>
                          <a:cs typeface="Times New Roman" panose="02020603050405020304" pitchFamily="18" charset="0"/>
                        </a:rPr>
                        <a:t>         Ipb</a:t>
                      </a:r>
                    </a:p>
                  </a:txBody>
                  <a:tcPr/>
                </a:tc>
                <a:tc>
                  <a:txBody>
                    <a:bodyPr/>
                    <a:lstStyle/>
                    <a:p>
                      <a:pPr algn="l"/>
                      <a:endParaRPr lang="en-IN" sz="1600" dirty="0">
                        <a:solidFill>
                          <a:schemeClr val="tx1"/>
                        </a:solidFill>
                        <a:latin typeface="Times New Roman" panose="02020603050405020304" pitchFamily="18" charset="0"/>
                        <a:cs typeface="Times New Roman" panose="02020603050405020304" pitchFamily="18" charset="0"/>
                      </a:endParaRPr>
                    </a:p>
                    <a:p>
                      <a:pPr algn="l"/>
                      <a:r>
                        <a:rPr lang="en-IN" sz="1600" dirty="0">
                          <a:solidFill>
                            <a:schemeClr val="tx1"/>
                          </a:solidFill>
                          <a:latin typeface="Times New Roman" panose="02020603050405020304" pitchFamily="18" charset="0"/>
                          <a:cs typeface="Times New Roman" panose="02020603050405020304" pitchFamily="18" charset="0"/>
                        </a:rPr>
                        <a:t>         15</a:t>
                      </a:r>
                    </a:p>
                    <a:p>
                      <a:pPr algn="l"/>
                      <a:r>
                        <a:rPr lang="en-IN" sz="1600" dirty="0">
                          <a:solidFill>
                            <a:schemeClr val="tx1"/>
                          </a:solidFill>
                          <a:latin typeface="Times New Roman" panose="02020603050405020304" pitchFamily="18" charset="0"/>
                          <a:cs typeface="Times New Roman" panose="02020603050405020304" pitchFamily="18" charset="0"/>
                        </a:rPr>
                        <a:t>       </a:t>
                      </a:r>
                    </a:p>
                  </a:txBody>
                  <a:tcPr/>
                </a:tc>
                <a:tc>
                  <a:txBody>
                    <a:bodyPr/>
                    <a:lstStyle/>
                    <a:p>
                      <a:pPr algn="l"/>
                      <a:endParaRPr lang="en-IN" sz="1600" dirty="0">
                        <a:solidFill>
                          <a:schemeClr val="tx1"/>
                        </a:solidFill>
                        <a:latin typeface="Times New Roman" panose="02020603050405020304" pitchFamily="18" charset="0"/>
                        <a:cs typeface="Times New Roman" panose="02020603050405020304" pitchFamily="18" charset="0"/>
                      </a:endParaRPr>
                    </a:p>
                    <a:p>
                      <a:pPr algn="l"/>
                      <a:r>
                        <a:rPr lang="en-IN" sz="1600" dirty="0">
                          <a:solidFill>
                            <a:schemeClr val="tx1"/>
                          </a:solidFill>
                          <a:latin typeface="Times New Roman" panose="02020603050405020304" pitchFamily="18" charset="0"/>
                          <a:cs typeface="Times New Roman" panose="02020603050405020304" pitchFamily="18" charset="0"/>
                        </a:rPr>
                        <a:t>        15.0794</a:t>
                      </a:r>
                    </a:p>
                  </a:txBody>
                  <a:tcPr/>
                </a:tc>
                <a:extLst>
                  <a:ext uri="{0D108BD9-81ED-4DB2-BD59-A6C34878D82A}">
                    <a16:rowId xmlns:a16="http://schemas.microsoft.com/office/drawing/2014/main" val="3908401969"/>
                  </a:ext>
                </a:extLst>
              </a:tr>
              <a:tr h="582076">
                <a:tc>
                  <a:txBody>
                    <a:bodyPr/>
                    <a:lstStyle/>
                    <a:p>
                      <a:pPr algn="l"/>
                      <a:r>
                        <a:rPr lang="en-IN" sz="1600" dirty="0">
                          <a:solidFill>
                            <a:schemeClr val="tx1"/>
                          </a:solidFill>
                          <a:latin typeface="Times New Roman" panose="02020603050405020304" pitchFamily="18" charset="0"/>
                          <a:cs typeface="Times New Roman" panose="02020603050405020304" pitchFamily="18" charset="0"/>
                        </a:rPr>
                        <a:t> </a:t>
                      </a:r>
                    </a:p>
                    <a:p>
                      <a:pPr algn="l"/>
                      <a:r>
                        <a:rPr lang="en-IN" sz="1600" dirty="0">
                          <a:solidFill>
                            <a:schemeClr val="tx1"/>
                          </a:solidFill>
                          <a:latin typeface="Times New Roman" panose="02020603050405020304" pitchFamily="18" charset="0"/>
                          <a:cs typeface="Times New Roman" panose="02020603050405020304" pitchFamily="18" charset="0"/>
                        </a:rPr>
                        <a:t>               0</a:t>
                      </a:r>
                    </a:p>
                  </a:txBody>
                  <a:tcPr/>
                </a:tc>
                <a:tc>
                  <a:txBody>
                    <a:bodyPr/>
                    <a:lstStyle/>
                    <a:p>
                      <a:pPr algn="l"/>
                      <a:endParaRPr lang="en-IN" sz="1600" dirty="0">
                        <a:solidFill>
                          <a:schemeClr val="tx1"/>
                        </a:solidFill>
                        <a:latin typeface="Times New Roman" panose="02020603050405020304" pitchFamily="18" charset="0"/>
                        <a:cs typeface="Times New Roman" panose="02020603050405020304" pitchFamily="18" charset="0"/>
                      </a:endParaRPr>
                    </a:p>
                    <a:p>
                      <a:pPr algn="l"/>
                      <a:r>
                        <a:rPr lang="en-IN" sz="1600" dirty="0">
                          <a:solidFill>
                            <a:schemeClr val="tx1"/>
                          </a:solidFill>
                          <a:latin typeface="Times New Roman" panose="02020603050405020304" pitchFamily="18" charset="0"/>
                          <a:cs typeface="Times New Roman" panose="02020603050405020304" pitchFamily="18" charset="0"/>
                        </a:rPr>
                        <a:t>         alpha</a:t>
                      </a:r>
                    </a:p>
                  </a:txBody>
                  <a:tcPr/>
                </a:tc>
                <a:tc>
                  <a:txBody>
                    <a:bodyPr/>
                    <a:lstStyle/>
                    <a:p>
                      <a:pPr algn="l"/>
                      <a:endParaRPr lang="en-IN" sz="1600" dirty="0">
                        <a:solidFill>
                          <a:schemeClr val="tx1"/>
                        </a:solidFill>
                        <a:latin typeface="Times New Roman" panose="02020603050405020304" pitchFamily="18" charset="0"/>
                        <a:cs typeface="Times New Roman" panose="02020603050405020304" pitchFamily="18" charset="0"/>
                      </a:endParaRPr>
                    </a:p>
                    <a:p>
                      <a:pPr algn="l"/>
                      <a:r>
                        <a:rPr lang="en-IN" sz="1600" dirty="0">
                          <a:solidFill>
                            <a:schemeClr val="tx1"/>
                          </a:solidFill>
                          <a:latin typeface="Times New Roman" panose="02020603050405020304" pitchFamily="18" charset="0"/>
                          <a:cs typeface="Times New Roman" panose="02020603050405020304" pitchFamily="18" charset="0"/>
                        </a:rPr>
                        <a:t>         0.1</a:t>
                      </a:r>
                    </a:p>
                  </a:txBody>
                  <a:tcPr/>
                </a:tc>
                <a:tc>
                  <a:txBody>
                    <a:bodyPr/>
                    <a:lstStyle/>
                    <a:p>
                      <a:pPr algn="l"/>
                      <a:endParaRPr lang="en-IN" sz="1600" dirty="0">
                        <a:solidFill>
                          <a:schemeClr val="tx1"/>
                        </a:solidFill>
                        <a:latin typeface="Times New Roman" panose="02020603050405020304" pitchFamily="18" charset="0"/>
                        <a:cs typeface="Times New Roman" panose="02020603050405020304" pitchFamily="18" charset="0"/>
                      </a:endParaRPr>
                    </a:p>
                    <a:p>
                      <a:pPr algn="l"/>
                      <a:r>
                        <a:rPr lang="en-IN" sz="1600" dirty="0">
                          <a:solidFill>
                            <a:schemeClr val="tx1"/>
                          </a:solidFill>
                          <a:latin typeface="Times New Roman" panose="02020603050405020304" pitchFamily="18" charset="0"/>
                          <a:cs typeface="Times New Roman" panose="02020603050405020304" pitchFamily="18" charset="0"/>
                        </a:rPr>
                        <a:t>        0.2279</a:t>
                      </a:r>
                    </a:p>
                  </a:txBody>
                  <a:tcPr/>
                </a:tc>
                <a:extLst>
                  <a:ext uri="{0D108BD9-81ED-4DB2-BD59-A6C34878D82A}">
                    <a16:rowId xmlns:a16="http://schemas.microsoft.com/office/drawing/2014/main" val="3299005015"/>
                  </a:ext>
                </a:extLst>
              </a:tr>
              <a:tr h="582076">
                <a:tc>
                  <a:txBody>
                    <a:bodyPr/>
                    <a:lstStyle/>
                    <a:p>
                      <a:pPr algn="l"/>
                      <a:endParaRPr lang="en-IN" sz="1600" dirty="0">
                        <a:solidFill>
                          <a:schemeClr val="tx1"/>
                        </a:solidFill>
                        <a:latin typeface="Times New Roman" panose="02020603050405020304" pitchFamily="18" charset="0"/>
                        <a:cs typeface="Times New Roman" panose="02020603050405020304" pitchFamily="18" charset="0"/>
                      </a:endParaRPr>
                    </a:p>
                    <a:p>
                      <a:pPr algn="l"/>
                      <a:r>
                        <a:rPr lang="en-IN" sz="1600" dirty="0">
                          <a:solidFill>
                            <a:schemeClr val="tx1"/>
                          </a:solidFill>
                          <a:latin typeface="Times New Roman" panose="02020603050405020304" pitchFamily="18" charset="0"/>
                          <a:cs typeface="Times New Roman" panose="02020603050405020304" pitchFamily="18" charset="0"/>
                        </a:rPr>
                        <a:t>               1</a:t>
                      </a:r>
                    </a:p>
                  </a:txBody>
                  <a:tcPr/>
                </a:tc>
                <a:tc>
                  <a:txBody>
                    <a:bodyPr/>
                    <a:lstStyle/>
                    <a:p>
                      <a:pPr algn="l"/>
                      <a:endParaRPr lang="en-IN" sz="1600" dirty="0">
                        <a:solidFill>
                          <a:schemeClr val="tx1"/>
                        </a:solidFill>
                        <a:latin typeface="Times New Roman" panose="02020603050405020304" pitchFamily="18" charset="0"/>
                        <a:cs typeface="Times New Roman" panose="02020603050405020304" pitchFamily="18" charset="0"/>
                      </a:endParaRPr>
                    </a:p>
                    <a:p>
                      <a:pPr algn="l"/>
                      <a:r>
                        <a:rPr lang="en-IN" sz="1600" dirty="0">
                          <a:solidFill>
                            <a:schemeClr val="tx1"/>
                          </a:solidFill>
                          <a:latin typeface="Times New Roman" panose="02020603050405020304" pitchFamily="18" charset="0"/>
                          <a:cs typeface="Times New Roman" panose="02020603050405020304" pitchFamily="18" charset="0"/>
                        </a:rPr>
                        <a:t>         kd</a:t>
                      </a:r>
                    </a:p>
                  </a:txBody>
                  <a:tcPr/>
                </a:tc>
                <a:tc>
                  <a:txBody>
                    <a:bodyPr/>
                    <a:lstStyle/>
                    <a:p>
                      <a:pPr algn="l"/>
                      <a:endParaRPr lang="en-IN" sz="1600" dirty="0">
                        <a:solidFill>
                          <a:schemeClr val="tx1"/>
                        </a:solidFill>
                        <a:latin typeface="Times New Roman" panose="02020603050405020304" pitchFamily="18" charset="0"/>
                        <a:cs typeface="Times New Roman" panose="02020603050405020304" pitchFamily="18" charset="0"/>
                      </a:endParaRPr>
                    </a:p>
                    <a:p>
                      <a:pPr algn="l"/>
                      <a:r>
                        <a:rPr lang="en-IN" sz="1600" dirty="0">
                          <a:solidFill>
                            <a:schemeClr val="tx1"/>
                          </a:solidFill>
                          <a:latin typeface="Times New Roman" panose="02020603050405020304" pitchFamily="18" charset="0"/>
                          <a:cs typeface="Times New Roman" panose="02020603050405020304" pitchFamily="18" charset="0"/>
                        </a:rPr>
                        <a:t>         0.03</a:t>
                      </a:r>
                    </a:p>
                  </a:txBody>
                  <a:tcPr/>
                </a:tc>
                <a:tc>
                  <a:txBody>
                    <a:bodyPr/>
                    <a:lstStyle/>
                    <a:p>
                      <a:pPr algn="l"/>
                      <a:endParaRPr lang="en-IN" sz="1600" dirty="0">
                        <a:solidFill>
                          <a:schemeClr val="tx1"/>
                        </a:solidFill>
                        <a:latin typeface="Times New Roman" panose="02020603050405020304" pitchFamily="18" charset="0"/>
                        <a:cs typeface="Times New Roman" panose="02020603050405020304" pitchFamily="18" charset="0"/>
                      </a:endParaRPr>
                    </a:p>
                    <a:p>
                      <a:pPr algn="l"/>
                      <a:r>
                        <a:rPr lang="en-IN" sz="1600" dirty="0">
                          <a:solidFill>
                            <a:schemeClr val="tx1"/>
                          </a:solidFill>
                          <a:latin typeface="Times New Roman" panose="02020603050405020304" pitchFamily="18" charset="0"/>
                          <a:cs typeface="Times New Roman" panose="02020603050405020304" pitchFamily="18" charset="0"/>
                        </a:rPr>
                        <a:t>        0.1328</a:t>
                      </a:r>
                    </a:p>
                  </a:txBody>
                  <a:tcPr/>
                </a:tc>
                <a:extLst>
                  <a:ext uri="{0D108BD9-81ED-4DB2-BD59-A6C34878D82A}">
                    <a16:rowId xmlns:a16="http://schemas.microsoft.com/office/drawing/2014/main" val="276827433"/>
                  </a:ext>
                </a:extLst>
              </a:tr>
              <a:tr h="582076">
                <a:tc>
                  <a:txBody>
                    <a:bodyPr/>
                    <a:lstStyle/>
                    <a:p>
                      <a:pPr algn="l"/>
                      <a:endParaRPr lang="en-IN" sz="1600" dirty="0">
                        <a:solidFill>
                          <a:schemeClr val="tx1"/>
                        </a:solidFill>
                        <a:latin typeface="Times New Roman" panose="02020603050405020304" pitchFamily="18" charset="0"/>
                        <a:cs typeface="Times New Roman" panose="02020603050405020304" pitchFamily="18" charset="0"/>
                      </a:endParaRPr>
                    </a:p>
                    <a:p>
                      <a:pPr algn="l"/>
                      <a:r>
                        <a:rPr lang="en-IN" sz="1600" dirty="0">
                          <a:solidFill>
                            <a:schemeClr val="tx1"/>
                          </a:solidFill>
                          <a:latin typeface="Times New Roman" panose="02020603050405020304" pitchFamily="18" charset="0"/>
                          <a:cs typeface="Times New Roman" panose="02020603050405020304" pitchFamily="18" charset="0"/>
                        </a:rPr>
                        <a:t>               1</a:t>
                      </a:r>
                    </a:p>
                  </a:txBody>
                  <a:tcPr/>
                </a:tc>
                <a:tc>
                  <a:txBody>
                    <a:bodyPr/>
                    <a:lstStyle/>
                    <a:p>
                      <a:pPr algn="l"/>
                      <a:endParaRPr lang="en-IN" sz="1600" dirty="0">
                        <a:solidFill>
                          <a:schemeClr val="tx1"/>
                        </a:solidFill>
                        <a:latin typeface="Times New Roman" panose="02020603050405020304" pitchFamily="18" charset="0"/>
                        <a:cs typeface="Times New Roman" panose="02020603050405020304" pitchFamily="18" charset="0"/>
                      </a:endParaRPr>
                    </a:p>
                    <a:p>
                      <a:pPr algn="l"/>
                      <a:r>
                        <a:rPr lang="en-IN" sz="1600" dirty="0">
                          <a:solidFill>
                            <a:schemeClr val="tx1"/>
                          </a:solidFill>
                          <a:latin typeface="Times New Roman" panose="02020603050405020304" pitchFamily="18" charset="0"/>
                          <a:cs typeface="Times New Roman" panose="02020603050405020304" pitchFamily="18" charset="0"/>
                        </a:rPr>
                        <a:t>         VI</a:t>
                      </a:r>
                    </a:p>
                  </a:txBody>
                  <a:tcPr/>
                </a:tc>
                <a:tc>
                  <a:txBody>
                    <a:bodyPr/>
                    <a:lstStyle/>
                    <a:p>
                      <a:pPr algn="l"/>
                      <a:endParaRPr lang="en-IN" sz="1600" dirty="0">
                        <a:solidFill>
                          <a:schemeClr val="tx1"/>
                        </a:solidFill>
                        <a:latin typeface="Times New Roman" panose="02020603050405020304" pitchFamily="18" charset="0"/>
                        <a:cs typeface="Times New Roman" panose="02020603050405020304" pitchFamily="18" charset="0"/>
                      </a:endParaRPr>
                    </a:p>
                    <a:p>
                      <a:pPr algn="l"/>
                      <a:r>
                        <a:rPr lang="en-IN" sz="1600" dirty="0">
                          <a:solidFill>
                            <a:schemeClr val="tx1"/>
                          </a:solidFill>
                          <a:latin typeface="Times New Roman" panose="02020603050405020304" pitchFamily="18" charset="0"/>
                          <a:cs typeface="Times New Roman" panose="02020603050405020304" pitchFamily="18" charset="0"/>
                        </a:rPr>
                        <a:t>         0.126</a:t>
                      </a:r>
                    </a:p>
                  </a:txBody>
                  <a:tcPr/>
                </a:tc>
                <a:tc>
                  <a:txBody>
                    <a:bodyPr/>
                    <a:lstStyle/>
                    <a:p>
                      <a:pPr algn="l"/>
                      <a:endParaRPr lang="en-IN" sz="1600" dirty="0">
                        <a:solidFill>
                          <a:schemeClr val="tx1"/>
                        </a:solidFill>
                        <a:latin typeface="Times New Roman" panose="02020603050405020304" pitchFamily="18" charset="0"/>
                        <a:cs typeface="Times New Roman" panose="02020603050405020304" pitchFamily="18" charset="0"/>
                      </a:endParaRPr>
                    </a:p>
                    <a:p>
                      <a:pPr algn="l"/>
                      <a:r>
                        <a:rPr lang="en-IN" sz="1600" dirty="0">
                          <a:solidFill>
                            <a:schemeClr val="tx1"/>
                          </a:solidFill>
                          <a:latin typeface="Times New Roman" panose="02020603050405020304" pitchFamily="18" charset="0"/>
                          <a:cs typeface="Times New Roman" panose="02020603050405020304" pitchFamily="18" charset="0"/>
                        </a:rPr>
                        <a:t>        0.0201</a:t>
                      </a:r>
                    </a:p>
                  </a:txBody>
                  <a:tcPr/>
                </a:tc>
                <a:extLst>
                  <a:ext uri="{0D108BD9-81ED-4DB2-BD59-A6C34878D82A}">
                    <a16:rowId xmlns:a16="http://schemas.microsoft.com/office/drawing/2014/main" val="589300695"/>
                  </a:ext>
                </a:extLst>
              </a:tr>
              <a:tr h="792788">
                <a:tc>
                  <a:txBody>
                    <a:bodyPr/>
                    <a:lstStyle/>
                    <a:p>
                      <a:pPr algn="l"/>
                      <a:r>
                        <a:rPr lang="en-IN" sz="1600" dirty="0">
                          <a:solidFill>
                            <a:schemeClr val="tx1"/>
                          </a:solidFill>
                          <a:latin typeface="Times New Roman" panose="02020603050405020304" pitchFamily="18" charset="0"/>
                          <a:cs typeface="Times New Roman" panose="02020603050405020304" pitchFamily="18" charset="0"/>
                        </a:rPr>
                        <a:t>        </a:t>
                      </a:r>
                    </a:p>
                    <a:p>
                      <a:pPr algn="l"/>
                      <a:r>
                        <a:rPr lang="en-IN" sz="1600" dirty="0">
                          <a:solidFill>
                            <a:schemeClr val="tx1"/>
                          </a:solidFill>
                          <a:latin typeface="Times New Roman" panose="02020603050405020304" pitchFamily="18" charset="0"/>
                          <a:cs typeface="Times New Roman" panose="02020603050405020304" pitchFamily="18" charset="0"/>
                        </a:rPr>
                        <a:t>               1</a:t>
                      </a:r>
                    </a:p>
                    <a:p>
                      <a:pPr algn="l"/>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endParaRPr lang="en-IN" sz="1600" dirty="0">
                        <a:solidFill>
                          <a:schemeClr val="tx1"/>
                        </a:solidFill>
                        <a:latin typeface="Times New Roman" panose="02020603050405020304" pitchFamily="18" charset="0"/>
                        <a:cs typeface="Times New Roman" panose="02020603050405020304" pitchFamily="18" charset="0"/>
                      </a:endParaRPr>
                    </a:p>
                    <a:p>
                      <a:pPr algn="l"/>
                      <a:r>
                        <a:rPr lang="en-IN" sz="1600" dirty="0">
                          <a:solidFill>
                            <a:schemeClr val="tx1"/>
                          </a:solidFill>
                          <a:latin typeface="Times New Roman" panose="02020603050405020304" pitchFamily="18" charset="0"/>
                          <a:cs typeface="Times New Roman" panose="02020603050405020304" pitchFamily="18" charset="0"/>
                        </a:rPr>
                        <a:t>        beta</a:t>
                      </a:r>
                    </a:p>
                  </a:txBody>
                  <a:tcPr/>
                </a:tc>
                <a:tc>
                  <a:txBody>
                    <a:bodyPr/>
                    <a:lstStyle/>
                    <a:p>
                      <a:pPr algn="l"/>
                      <a:r>
                        <a:rPr lang="en-IN" sz="1600" dirty="0">
                          <a:solidFill>
                            <a:schemeClr val="tx1"/>
                          </a:solidFill>
                          <a:latin typeface="Times New Roman" panose="02020603050405020304" pitchFamily="18" charset="0"/>
                          <a:cs typeface="Times New Roman" panose="02020603050405020304" pitchFamily="18" charset="0"/>
                        </a:rPr>
                        <a:t> </a:t>
                      </a:r>
                    </a:p>
                    <a:p>
                      <a:pPr algn="l"/>
                      <a:r>
                        <a:rPr lang="en-IN" sz="1600" dirty="0">
                          <a:solidFill>
                            <a:schemeClr val="tx1"/>
                          </a:solidFill>
                          <a:latin typeface="Times New Roman" panose="02020603050405020304" pitchFamily="18" charset="0"/>
                          <a:cs typeface="Times New Roman" panose="02020603050405020304" pitchFamily="18" charset="0"/>
                        </a:rPr>
                        <a:t>         8</a:t>
                      </a:r>
                    </a:p>
                  </a:txBody>
                  <a:tcPr/>
                </a:tc>
                <a:tc>
                  <a:txBody>
                    <a:bodyPr/>
                    <a:lstStyle/>
                    <a:p>
                      <a:pPr algn="l"/>
                      <a:endParaRPr lang="en-IN" sz="1600" dirty="0">
                        <a:solidFill>
                          <a:schemeClr val="tx1"/>
                        </a:solidFill>
                        <a:latin typeface="Times New Roman" panose="02020603050405020304" pitchFamily="18" charset="0"/>
                        <a:cs typeface="Times New Roman" panose="02020603050405020304" pitchFamily="18" charset="0"/>
                      </a:endParaRPr>
                    </a:p>
                    <a:p>
                      <a:pPr algn="l"/>
                      <a:r>
                        <a:rPr lang="en-IN" sz="1600" dirty="0">
                          <a:solidFill>
                            <a:schemeClr val="tx1"/>
                          </a:solidFill>
                          <a:latin typeface="Times New Roman" panose="02020603050405020304" pitchFamily="18" charset="0"/>
                          <a:cs typeface="Times New Roman" panose="02020603050405020304" pitchFamily="18" charset="0"/>
                        </a:rPr>
                        <a:t>        7.8444</a:t>
                      </a:r>
                    </a:p>
                  </a:txBody>
                  <a:tcPr/>
                </a:tc>
                <a:extLst>
                  <a:ext uri="{0D108BD9-81ED-4DB2-BD59-A6C34878D82A}">
                    <a16:rowId xmlns:a16="http://schemas.microsoft.com/office/drawing/2014/main" val="1800177834"/>
                  </a:ext>
                </a:extLst>
              </a:tr>
              <a:tr h="792788">
                <a:tc>
                  <a:txBody>
                    <a:bodyPr/>
                    <a:lstStyle/>
                    <a:p>
                      <a:pPr algn="l"/>
                      <a:r>
                        <a:rPr lang="en-IN" sz="1600" dirty="0">
                          <a:solidFill>
                            <a:schemeClr val="tx1"/>
                          </a:solidFill>
                          <a:latin typeface="Times New Roman" panose="02020603050405020304" pitchFamily="18" charset="0"/>
                          <a:cs typeface="Times New Roman" panose="02020603050405020304" pitchFamily="18" charset="0"/>
                        </a:rPr>
                        <a:t> </a:t>
                      </a:r>
                    </a:p>
                    <a:p>
                      <a:pPr algn="l"/>
                      <a:r>
                        <a:rPr lang="en-IN" sz="1600" dirty="0">
                          <a:solidFill>
                            <a:schemeClr val="tx1"/>
                          </a:solidFill>
                          <a:latin typeface="Times New Roman" panose="02020603050405020304" pitchFamily="18" charset="0"/>
                          <a:cs typeface="Times New Roman" panose="02020603050405020304" pitchFamily="18" charset="0"/>
                        </a:rPr>
                        <a:t>               1</a:t>
                      </a:r>
                    </a:p>
                  </a:txBody>
                  <a:tcPr/>
                </a:tc>
                <a:tc>
                  <a:txBody>
                    <a:bodyPr/>
                    <a:lstStyle/>
                    <a:p>
                      <a:pPr algn="l"/>
                      <a:endParaRPr lang="en-IN" sz="1600" dirty="0">
                        <a:solidFill>
                          <a:schemeClr val="tx1"/>
                        </a:solidFill>
                        <a:latin typeface="Times New Roman" panose="02020603050405020304" pitchFamily="18" charset="0"/>
                        <a:cs typeface="Times New Roman" panose="02020603050405020304" pitchFamily="18" charset="0"/>
                      </a:endParaRPr>
                    </a:p>
                    <a:p>
                      <a:pPr algn="l"/>
                      <a:r>
                        <a:rPr lang="en-IN" sz="1600" dirty="0">
                          <a:solidFill>
                            <a:schemeClr val="tx1"/>
                          </a:solidFill>
                          <a:latin typeface="Times New Roman" panose="02020603050405020304" pitchFamily="18" charset="0"/>
                          <a:cs typeface="Times New Roman" panose="02020603050405020304" pitchFamily="18" charset="0"/>
                        </a:rPr>
                        <a:t>        kgri</a:t>
                      </a:r>
                    </a:p>
                  </a:txBody>
                  <a:tcPr/>
                </a:tc>
                <a:tc>
                  <a:txBody>
                    <a:bodyPr/>
                    <a:lstStyle/>
                    <a:p>
                      <a:pPr algn="l"/>
                      <a:endParaRPr lang="en-IN" sz="1600" dirty="0">
                        <a:solidFill>
                          <a:schemeClr val="tx1"/>
                        </a:solidFill>
                        <a:latin typeface="Times New Roman" panose="02020603050405020304" pitchFamily="18" charset="0"/>
                        <a:cs typeface="Times New Roman" panose="02020603050405020304" pitchFamily="18" charset="0"/>
                      </a:endParaRPr>
                    </a:p>
                    <a:p>
                      <a:pPr algn="l"/>
                      <a:r>
                        <a:rPr lang="en-IN" sz="1600" dirty="0">
                          <a:solidFill>
                            <a:schemeClr val="tx1"/>
                          </a:solidFill>
                          <a:latin typeface="Times New Roman" panose="02020603050405020304" pitchFamily="18" charset="0"/>
                          <a:cs typeface="Times New Roman" panose="02020603050405020304" pitchFamily="18" charset="0"/>
                        </a:rPr>
                        <a:t>         0.1</a:t>
                      </a:r>
                    </a:p>
                    <a:p>
                      <a:pPr algn="l"/>
                      <a:r>
                        <a:rPr lang="en-IN" sz="1600" dirty="0">
                          <a:solidFill>
                            <a:schemeClr val="tx1"/>
                          </a:solidFill>
                          <a:latin typeface="Times New Roman" panose="02020603050405020304" pitchFamily="18" charset="0"/>
                          <a:cs typeface="Times New Roman" panose="02020603050405020304" pitchFamily="18" charset="0"/>
                        </a:rPr>
                        <a:t>           </a:t>
                      </a:r>
                    </a:p>
                  </a:txBody>
                  <a:tcPr/>
                </a:tc>
                <a:tc>
                  <a:txBody>
                    <a:bodyPr/>
                    <a:lstStyle/>
                    <a:p>
                      <a:pPr algn="l"/>
                      <a:endParaRPr lang="en-IN" sz="1600" dirty="0">
                        <a:solidFill>
                          <a:schemeClr val="tx1"/>
                        </a:solidFill>
                        <a:latin typeface="Times New Roman" panose="02020603050405020304" pitchFamily="18" charset="0"/>
                        <a:cs typeface="Times New Roman" panose="02020603050405020304" pitchFamily="18" charset="0"/>
                      </a:endParaRPr>
                    </a:p>
                    <a:p>
                      <a:pPr algn="l"/>
                      <a:r>
                        <a:rPr lang="en-IN" sz="1600" dirty="0">
                          <a:solidFill>
                            <a:schemeClr val="tx1"/>
                          </a:solidFill>
                          <a:latin typeface="Times New Roman" panose="02020603050405020304" pitchFamily="18" charset="0"/>
                          <a:cs typeface="Times New Roman" panose="02020603050405020304" pitchFamily="18" charset="0"/>
                        </a:rPr>
                        <a:t>        0.0906</a:t>
                      </a:r>
                    </a:p>
                  </a:txBody>
                  <a:tcPr/>
                </a:tc>
                <a:extLst>
                  <a:ext uri="{0D108BD9-81ED-4DB2-BD59-A6C34878D82A}">
                    <a16:rowId xmlns:a16="http://schemas.microsoft.com/office/drawing/2014/main" val="890399488"/>
                  </a:ext>
                </a:extLst>
              </a:tr>
            </a:tbl>
          </a:graphicData>
        </a:graphic>
      </p:graphicFrame>
    </p:spTree>
    <p:extLst>
      <p:ext uri="{BB962C8B-B14F-4D97-AF65-F5344CB8AC3E}">
        <p14:creationId xmlns:p14="http://schemas.microsoft.com/office/powerpoint/2010/main" val="354007039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F6BE56AC-E608-8F0E-3EFA-0DEDE5A99FAF}"/>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A784997E-87C4-0D38-E09D-F61AEA122CF4}"/>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250E5099-3DB6-3F8F-6707-C2485322E1B3}"/>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70924F0C-F9ED-7E6C-10BF-8309504AEDE6}"/>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60315207-DC0D-C28B-AD6B-725241E997DD}"/>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92</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5B2E273D-487F-9839-AD1E-F8BF4D4F65D2}"/>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B24C37AB-4CFD-1BB0-9993-AD6CDDF27D6E}"/>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7F57E975-B633-0310-49D1-D12EC7322D66}"/>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1056B12B-F8E4-BA1C-DBCE-866EC6DACB1D}"/>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F7CF092F-7F4F-33F9-4B9E-FCBAF2216DA5}"/>
              </a:ext>
            </a:extLst>
          </p:cNvPr>
          <p:cNvSpPr txBox="1"/>
          <p:nvPr/>
        </p:nvSpPr>
        <p:spPr>
          <a:xfrm>
            <a:off x="1399835" y="517266"/>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OUTPUT</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1A2698FE-3E15-1955-58B5-1E1F8C8758B3}"/>
              </a:ext>
            </a:extLst>
          </p:cNvPr>
          <p:cNvSpPr txBox="1">
            <a:spLocks noChangeArrowheads="1"/>
          </p:cNvSpPr>
          <p:nvPr/>
        </p:nvSpPr>
        <p:spPr>
          <a:xfrm>
            <a:off x="162669" y="1038503"/>
            <a:ext cx="8818661" cy="526835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tabLst>
                <a:tab pos="520700" algn="l"/>
              </a:tabLst>
            </a:pPr>
            <a:r>
              <a:rPr lang="en-US" altLang="en-US" sz="2000" b="1" dirty="0">
                <a:solidFill>
                  <a:schemeClr val="tx1"/>
                </a:solidFill>
                <a:latin typeface="Times New Roman" panose="02020603050405020304" pitchFamily="18" charset="0"/>
                <a:cs typeface="Times New Roman" panose="02020603050405020304" pitchFamily="18" charset="0"/>
              </a:rPr>
              <a:t>Estimating parameters using Adaptive SCMH </a:t>
            </a:r>
            <a:r>
              <a:rPr lang="en-US" altLang="en-US" sz="2000" b="1" dirty="0" err="1">
                <a:solidFill>
                  <a:schemeClr val="tx1"/>
                </a:solidFill>
                <a:latin typeface="Times New Roman" panose="02020603050405020304" pitchFamily="18" charset="0"/>
                <a:cs typeface="Times New Roman" panose="02020603050405020304" pitchFamily="18" charset="0"/>
              </a:rPr>
              <a:t>contd</a:t>
            </a:r>
            <a:r>
              <a:rPr lang="en-US" altLang="en-US" sz="2000" b="1" dirty="0">
                <a:solidFill>
                  <a:schemeClr val="tx1"/>
                </a:solidFill>
                <a:latin typeface="Times New Roman" panose="02020603050405020304" pitchFamily="18" charset="0"/>
                <a:cs typeface="Times New Roman" panose="02020603050405020304" pitchFamily="18" charset="0"/>
              </a:rPr>
              <a:t>…</a:t>
            </a:r>
          </a:p>
          <a:p>
            <a:pPr>
              <a:spcBef>
                <a:spcPct val="0"/>
              </a:spcBef>
              <a:buFontTx/>
              <a:buNone/>
              <a:tabLst>
                <a:tab pos="520700" algn="l"/>
              </a:tabLst>
            </a:pPr>
            <a:endParaRPr lang="en-US" altLang="en-US" sz="2000" b="1" dirty="0">
              <a:solidFill>
                <a:schemeClr val="tx1"/>
              </a:solidFill>
              <a:latin typeface="Times New Roman" panose="02020603050405020304" pitchFamily="18" charset="0"/>
              <a:cs typeface="Times New Roman" panose="02020603050405020304" pitchFamily="18" charset="0"/>
            </a:endParaRPr>
          </a:p>
          <a:p>
            <a:pPr>
              <a:spcBef>
                <a:spcPct val="0"/>
              </a:spcBef>
              <a:buFontTx/>
              <a:buNone/>
              <a:tabLst>
                <a:tab pos="520700" algn="l"/>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aphicFrame>
        <p:nvGraphicFramePr>
          <p:cNvPr id="2" name="Table 1">
            <a:extLst>
              <a:ext uri="{FF2B5EF4-FFF2-40B4-BE49-F238E27FC236}">
                <a16:creationId xmlns:a16="http://schemas.microsoft.com/office/drawing/2014/main" id="{224E67B4-53EF-5311-9DEF-C75527EC70AE}"/>
              </a:ext>
            </a:extLst>
          </p:cNvPr>
          <p:cNvGraphicFramePr>
            <a:graphicFrameLocks noGrp="1"/>
          </p:cNvGraphicFramePr>
          <p:nvPr>
            <p:extLst>
              <p:ext uri="{D42A27DB-BD31-4B8C-83A1-F6EECF244321}">
                <p14:modId xmlns:p14="http://schemas.microsoft.com/office/powerpoint/2010/main" val="180634753"/>
              </p:ext>
            </p:extLst>
          </p:nvPr>
        </p:nvGraphicFramePr>
        <p:xfrm>
          <a:off x="919163" y="1666754"/>
          <a:ext cx="7462836" cy="4754684"/>
        </p:xfrm>
        <a:graphic>
          <a:graphicData uri="http://schemas.openxmlformats.org/drawingml/2006/table">
            <a:tbl>
              <a:tblPr firstRow="1" bandRow="1">
                <a:tableStyleId>{5C22544A-7EE6-4342-B048-85BDC9FD1C3A}</a:tableStyleId>
              </a:tblPr>
              <a:tblGrid>
                <a:gridCol w="1747977">
                  <a:extLst>
                    <a:ext uri="{9D8B030D-6E8A-4147-A177-3AD203B41FA5}">
                      <a16:colId xmlns:a16="http://schemas.microsoft.com/office/drawing/2014/main" val="332173050"/>
                    </a:ext>
                  </a:extLst>
                </a:gridCol>
                <a:gridCol w="1904953">
                  <a:extLst>
                    <a:ext uri="{9D8B030D-6E8A-4147-A177-3AD203B41FA5}">
                      <a16:colId xmlns:a16="http://schemas.microsoft.com/office/drawing/2014/main" val="4118577857"/>
                    </a:ext>
                  </a:extLst>
                </a:gridCol>
                <a:gridCol w="1904953">
                  <a:extLst>
                    <a:ext uri="{9D8B030D-6E8A-4147-A177-3AD203B41FA5}">
                      <a16:colId xmlns:a16="http://schemas.microsoft.com/office/drawing/2014/main" val="3377398483"/>
                    </a:ext>
                  </a:extLst>
                </a:gridCol>
                <a:gridCol w="1904953">
                  <a:extLst>
                    <a:ext uri="{9D8B030D-6E8A-4147-A177-3AD203B41FA5}">
                      <a16:colId xmlns:a16="http://schemas.microsoft.com/office/drawing/2014/main" val="1966560793"/>
                    </a:ext>
                  </a:extLst>
                </a:gridCol>
              </a:tblGrid>
              <a:tr h="694915">
                <a:tc>
                  <a:txBody>
                    <a:bodyPr/>
                    <a:lstStyle/>
                    <a:p>
                      <a:endParaRPr lang="en-IN" sz="1600" b="1" dirty="0">
                        <a:solidFill>
                          <a:schemeClr val="tx1"/>
                        </a:solidFill>
                        <a:latin typeface="Times New Roman" panose="02020603050405020304" pitchFamily="18" charset="0"/>
                        <a:cs typeface="Times New Roman" panose="02020603050405020304" pitchFamily="18" charset="0"/>
                      </a:endParaRPr>
                    </a:p>
                    <a:p>
                      <a:r>
                        <a:rPr lang="en-IN" sz="1600" b="1" dirty="0">
                          <a:solidFill>
                            <a:schemeClr val="tx1"/>
                          </a:solidFill>
                          <a:latin typeface="Times New Roman" panose="02020603050405020304" pitchFamily="18" charset="0"/>
                          <a:cs typeface="Times New Roman" panose="02020603050405020304" pitchFamily="18" charset="0"/>
                        </a:rPr>
                        <a:t>         Iterations</a:t>
                      </a:r>
                    </a:p>
                  </a:txBody>
                  <a:tcPr/>
                </a:tc>
                <a:tc>
                  <a:txBody>
                    <a:bodyPr/>
                    <a:lstStyle/>
                    <a:p>
                      <a:endParaRPr lang="en-IN" sz="1600" b="1" dirty="0">
                        <a:solidFill>
                          <a:schemeClr val="tx1"/>
                        </a:solidFill>
                        <a:latin typeface="Times New Roman" panose="02020603050405020304" pitchFamily="18" charset="0"/>
                        <a:cs typeface="Times New Roman" panose="02020603050405020304" pitchFamily="18" charset="0"/>
                      </a:endParaRPr>
                    </a:p>
                    <a:p>
                      <a:r>
                        <a:rPr lang="en-IN" sz="1600" b="1" dirty="0">
                          <a:solidFill>
                            <a:schemeClr val="tx1"/>
                          </a:solidFill>
                          <a:latin typeface="Times New Roman" panose="02020603050405020304" pitchFamily="18" charset="0"/>
                          <a:cs typeface="Times New Roman" panose="02020603050405020304" pitchFamily="18" charset="0"/>
                        </a:rPr>
                        <a:t>       Parameters</a:t>
                      </a:r>
                    </a:p>
                  </a:txBody>
                  <a:tcPr/>
                </a:tc>
                <a:tc>
                  <a:txBody>
                    <a:bodyPr/>
                    <a:lstStyle/>
                    <a:p>
                      <a:endParaRPr lang="en-IN" sz="1600" b="1" dirty="0">
                        <a:solidFill>
                          <a:schemeClr val="tx1"/>
                        </a:solidFill>
                        <a:latin typeface="Times New Roman" panose="02020603050405020304" pitchFamily="18" charset="0"/>
                        <a:cs typeface="Times New Roman" panose="02020603050405020304" pitchFamily="18" charset="0"/>
                      </a:endParaRPr>
                    </a:p>
                    <a:p>
                      <a:r>
                        <a:rPr lang="en-IN" sz="1600" b="1" dirty="0">
                          <a:solidFill>
                            <a:schemeClr val="tx1"/>
                          </a:solidFill>
                          <a:latin typeface="Times New Roman" panose="02020603050405020304" pitchFamily="18" charset="0"/>
                          <a:cs typeface="Times New Roman" panose="02020603050405020304" pitchFamily="18" charset="0"/>
                        </a:rPr>
                        <a:t>    Current Value</a:t>
                      </a:r>
                    </a:p>
                  </a:txBody>
                  <a:tcPr/>
                </a:tc>
                <a:tc>
                  <a:txBody>
                    <a:bodyPr/>
                    <a:lstStyle/>
                    <a:p>
                      <a:endParaRPr lang="en-IN" sz="1600" b="1" dirty="0">
                        <a:solidFill>
                          <a:schemeClr val="tx1"/>
                        </a:solidFill>
                        <a:latin typeface="Times New Roman" panose="02020603050405020304" pitchFamily="18" charset="0"/>
                        <a:cs typeface="Times New Roman" panose="02020603050405020304" pitchFamily="18" charset="0"/>
                      </a:endParaRPr>
                    </a:p>
                    <a:p>
                      <a:r>
                        <a:rPr lang="en-IN" sz="1600" b="1" dirty="0">
                          <a:solidFill>
                            <a:schemeClr val="tx1"/>
                          </a:solidFill>
                          <a:latin typeface="Times New Roman" panose="02020603050405020304" pitchFamily="18" charset="0"/>
                          <a:cs typeface="Times New Roman" panose="02020603050405020304" pitchFamily="18" charset="0"/>
                        </a:rPr>
                        <a:t> Proposed Value</a:t>
                      </a:r>
                    </a:p>
                  </a:txBody>
                  <a:tcPr/>
                </a:tc>
                <a:extLst>
                  <a:ext uri="{0D108BD9-81ED-4DB2-BD59-A6C34878D82A}">
                    <a16:rowId xmlns:a16="http://schemas.microsoft.com/office/drawing/2014/main" val="3924025744"/>
                  </a:ext>
                </a:extLst>
              </a:tr>
              <a:tr h="987512">
                <a:tc>
                  <a:txBody>
                    <a:bodyPr/>
                    <a:lstStyle/>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1</a:t>
                      </a:r>
                    </a:p>
                  </a:txBody>
                  <a:tcPr/>
                </a:tc>
                <a:tc>
                  <a:txBody>
                    <a:bodyPr/>
                    <a:lstStyle/>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kempt</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0.05</a:t>
                      </a:r>
                    </a:p>
                    <a:p>
                      <a:pPr algn="l"/>
                      <a:r>
                        <a:rPr lang="en-IN" sz="1600" dirty="0">
                          <a:latin typeface="Times New Roman" panose="02020603050405020304" pitchFamily="18" charset="0"/>
                          <a:cs typeface="Times New Roman" panose="02020603050405020304" pitchFamily="18" charset="0"/>
                        </a:rPr>
                        <a:t>       </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0.0980</a:t>
                      </a:r>
                    </a:p>
                  </a:txBody>
                  <a:tcPr/>
                </a:tc>
                <a:extLst>
                  <a:ext uri="{0D108BD9-81ED-4DB2-BD59-A6C34878D82A}">
                    <a16:rowId xmlns:a16="http://schemas.microsoft.com/office/drawing/2014/main" val="3908401969"/>
                  </a:ext>
                </a:extLst>
              </a:tr>
              <a:tr h="694915">
                <a:tc>
                  <a:txBody>
                    <a:bodyPr/>
                    <a:lstStyle/>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1</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kabs</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0.07</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0.0391</a:t>
                      </a:r>
                    </a:p>
                  </a:txBody>
                  <a:tcPr/>
                </a:tc>
                <a:extLst>
                  <a:ext uri="{0D108BD9-81ED-4DB2-BD59-A6C34878D82A}">
                    <a16:rowId xmlns:a16="http://schemas.microsoft.com/office/drawing/2014/main" val="3299005015"/>
                  </a:ext>
                </a:extLst>
              </a:tr>
              <a:tr h="694915">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1</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f</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0.9</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0.8987</a:t>
                      </a:r>
                    </a:p>
                  </a:txBody>
                  <a:tcPr/>
                </a:tc>
                <a:extLst>
                  <a:ext uri="{0D108BD9-81ED-4DB2-BD59-A6C34878D82A}">
                    <a16:rowId xmlns:a16="http://schemas.microsoft.com/office/drawing/2014/main" val="276827433"/>
                  </a:ext>
                </a:extLst>
              </a:tr>
              <a:tr h="694915">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1</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Gb</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100</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100.1554</a:t>
                      </a:r>
                    </a:p>
                  </a:txBody>
                  <a:tcPr/>
                </a:tc>
                <a:extLst>
                  <a:ext uri="{0D108BD9-81ED-4DB2-BD59-A6C34878D82A}">
                    <a16:rowId xmlns:a16="http://schemas.microsoft.com/office/drawing/2014/main" val="589300695"/>
                  </a:ext>
                </a:extLst>
              </a:tr>
              <a:tr h="987512">
                <a:tc>
                  <a:txBody>
                    <a:bodyPr/>
                    <a:lstStyle/>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1</a:t>
                      </a: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VG</a:t>
                      </a:r>
                    </a:p>
                  </a:txBody>
                  <a:tcPr/>
                </a:tc>
                <a:tc>
                  <a:txBody>
                    <a:bodyPr/>
                    <a:lstStyle/>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1.45</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1.4755</a:t>
                      </a:r>
                    </a:p>
                  </a:txBody>
                  <a:tcPr/>
                </a:tc>
                <a:extLst>
                  <a:ext uri="{0D108BD9-81ED-4DB2-BD59-A6C34878D82A}">
                    <a16:rowId xmlns:a16="http://schemas.microsoft.com/office/drawing/2014/main" val="1800177834"/>
                  </a:ext>
                </a:extLst>
              </a:tr>
            </a:tbl>
          </a:graphicData>
        </a:graphic>
      </p:graphicFrame>
    </p:spTree>
    <p:extLst>
      <p:ext uri="{BB962C8B-B14F-4D97-AF65-F5344CB8AC3E}">
        <p14:creationId xmlns:p14="http://schemas.microsoft.com/office/powerpoint/2010/main" val="168576658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51929064-725F-B1DD-2985-AD067A6BDDA6}"/>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C812E8C6-2DF1-968A-527A-BF5A34449D40}"/>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786BABC0-967C-74C6-4AA0-3A2B6E0F1C16}"/>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EEDC60C5-F8EC-CBB4-D837-0FC0D66CFC5E}"/>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BE816162-78A6-D5B6-1A09-4172F4E37217}"/>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93</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59E56032-CAD5-3B7F-C27E-B2FED032B303}"/>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7ED7C59F-C931-8D29-6223-E01D5D9C0551}"/>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87CF1A60-FFE1-D1FE-FF8A-AC3DDEAA4BE2}"/>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72168C9F-0661-69F1-2EF7-F1DC11228105}"/>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ECF6CCB9-CDDD-6973-F9A8-B5CD1968BA14}"/>
              </a:ext>
            </a:extLst>
          </p:cNvPr>
          <p:cNvSpPr txBox="1"/>
          <p:nvPr/>
        </p:nvSpPr>
        <p:spPr>
          <a:xfrm>
            <a:off x="1399835" y="517266"/>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OUTPUT</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88DF3B67-EBE3-9EE5-7A9B-45D395A0C3DA}"/>
              </a:ext>
            </a:extLst>
          </p:cNvPr>
          <p:cNvSpPr txBox="1">
            <a:spLocks noChangeArrowheads="1"/>
          </p:cNvSpPr>
          <p:nvPr/>
        </p:nvSpPr>
        <p:spPr>
          <a:xfrm>
            <a:off x="162669" y="1038503"/>
            <a:ext cx="8818661" cy="526835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tabLst>
                <a:tab pos="520700" algn="l"/>
              </a:tabLst>
            </a:pPr>
            <a:r>
              <a:rPr lang="en-US" altLang="en-US" sz="2000" b="1" dirty="0">
                <a:solidFill>
                  <a:schemeClr val="tx1"/>
                </a:solidFill>
                <a:latin typeface="Times New Roman" panose="02020603050405020304" pitchFamily="18" charset="0"/>
                <a:cs typeface="Times New Roman" panose="02020603050405020304" pitchFamily="18" charset="0"/>
              </a:rPr>
              <a:t>Estimating parameters using Adaptive SCMH </a:t>
            </a:r>
            <a:r>
              <a:rPr lang="en-US" altLang="en-US" sz="2000" b="1" dirty="0" err="1">
                <a:solidFill>
                  <a:schemeClr val="tx1"/>
                </a:solidFill>
                <a:latin typeface="Times New Roman" panose="02020603050405020304" pitchFamily="18" charset="0"/>
                <a:cs typeface="Times New Roman" panose="02020603050405020304" pitchFamily="18" charset="0"/>
              </a:rPr>
              <a:t>contd</a:t>
            </a:r>
            <a:r>
              <a:rPr lang="en-US" altLang="en-US" sz="2000" b="1" dirty="0">
                <a:solidFill>
                  <a:schemeClr val="tx1"/>
                </a:solidFill>
                <a:latin typeface="Times New Roman" panose="02020603050405020304" pitchFamily="18" charset="0"/>
                <a:cs typeface="Times New Roman" panose="02020603050405020304" pitchFamily="18" charset="0"/>
              </a:rPr>
              <a:t>…</a:t>
            </a:r>
          </a:p>
          <a:p>
            <a:pPr>
              <a:spcBef>
                <a:spcPct val="0"/>
              </a:spcBef>
              <a:buFontTx/>
              <a:buNone/>
              <a:tabLst>
                <a:tab pos="520700" algn="l"/>
              </a:tabLst>
            </a:pPr>
            <a:endParaRPr lang="en-US" altLang="en-US" sz="2000" b="1" dirty="0">
              <a:solidFill>
                <a:schemeClr val="tx1"/>
              </a:solidFill>
              <a:latin typeface="Times New Roman" panose="02020603050405020304" pitchFamily="18" charset="0"/>
              <a:cs typeface="Times New Roman" panose="02020603050405020304" pitchFamily="18" charset="0"/>
            </a:endParaRPr>
          </a:p>
          <a:p>
            <a:pPr>
              <a:spcBef>
                <a:spcPct val="0"/>
              </a:spcBef>
              <a:buFontTx/>
              <a:buNone/>
              <a:tabLst>
                <a:tab pos="520700" algn="l"/>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aphicFrame>
        <p:nvGraphicFramePr>
          <p:cNvPr id="2" name="Table 1">
            <a:extLst>
              <a:ext uri="{FF2B5EF4-FFF2-40B4-BE49-F238E27FC236}">
                <a16:creationId xmlns:a16="http://schemas.microsoft.com/office/drawing/2014/main" id="{F93FD804-A884-E0BD-69A3-615E30891A65}"/>
              </a:ext>
            </a:extLst>
          </p:cNvPr>
          <p:cNvGraphicFramePr>
            <a:graphicFrameLocks noGrp="1"/>
          </p:cNvGraphicFramePr>
          <p:nvPr>
            <p:extLst>
              <p:ext uri="{D42A27DB-BD31-4B8C-83A1-F6EECF244321}">
                <p14:modId xmlns:p14="http://schemas.microsoft.com/office/powerpoint/2010/main" val="3688817366"/>
              </p:ext>
            </p:extLst>
          </p:nvPr>
        </p:nvGraphicFramePr>
        <p:xfrm>
          <a:off x="1021956" y="1894197"/>
          <a:ext cx="7100086" cy="4538355"/>
        </p:xfrm>
        <a:graphic>
          <a:graphicData uri="http://schemas.openxmlformats.org/drawingml/2006/table">
            <a:tbl>
              <a:tblPr firstRow="1" bandRow="1">
                <a:tableStyleId>{5C22544A-7EE6-4342-B048-85BDC9FD1C3A}</a:tableStyleId>
              </a:tblPr>
              <a:tblGrid>
                <a:gridCol w="1663012">
                  <a:extLst>
                    <a:ext uri="{9D8B030D-6E8A-4147-A177-3AD203B41FA5}">
                      <a16:colId xmlns:a16="http://schemas.microsoft.com/office/drawing/2014/main" val="332173050"/>
                    </a:ext>
                  </a:extLst>
                </a:gridCol>
                <a:gridCol w="1812358">
                  <a:extLst>
                    <a:ext uri="{9D8B030D-6E8A-4147-A177-3AD203B41FA5}">
                      <a16:colId xmlns:a16="http://schemas.microsoft.com/office/drawing/2014/main" val="4118577857"/>
                    </a:ext>
                  </a:extLst>
                </a:gridCol>
                <a:gridCol w="1812358">
                  <a:extLst>
                    <a:ext uri="{9D8B030D-6E8A-4147-A177-3AD203B41FA5}">
                      <a16:colId xmlns:a16="http://schemas.microsoft.com/office/drawing/2014/main" val="3377398483"/>
                    </a:ext>
                  </a:extLst>
                </a:gridCol>
                <a:gridCol w="1812358">
                  <a:extLst>
                    <a:ext uri="{9D8B030D-6E8A-4147-A177-3AD203B41FA5}">
                      <a16:colId xmlns:a16="http://schemas.microsoft.com/office/drawing/2014/main" val="1966560793"/>
                    </a:ext>
                  </a:extLst>
                </a:gridCol>
              </a:tblGrid>
              <a:tr h="1106104">
                <a:tc>
                  <a:txBody>
                    <a:bodyPr/>
                    <a:lstStyle/>
                    <a:p>
                      <a:endParaRPr lang="en-IN" sz="1600" b="1" dirty="0">
                        <a:solidFill>
                          <a:schemeClr val="tx1"/>
                        </a:solidFill>
                        <a:latin typeface="Times New Roman" panose="02020603050405020304" pitchFamily="18" charset="0"/>
                        <a:cs typeface="Times New Roman" panose="02020603050405020304" pitchFamily="18" charset="0"/>
                      </a:endParaRPr>
                    </a:p>
                    <a:p>
                      <a:r>
                        <a:rPr lang="en-IN" sz="1600" b="1" dirty="0">
                          <a:solidFill>
                            <a:schemeClr val="tx1"/>
                          </a:solidFill>
                          <a:latin typeface="Times New Roman" panose="02020603050405020304" pitchFamily="18" charset="0"/>
                          <a:cs typeface="Times New Roman" panose="02020603050405020304" pitchFamily="18" charset="0"/>
                        </a:rPr>
                        <a:t>         Iterations</a:t>
                      </a:r>
                    </a:p>
                  </a:txBody>
                  <a:tcPr/>
                </a:tc>
                <a:tc>
                  <a:txBody>
                    <a:bodyPr/>
                    <a:lstStyle/>
                    <a:p>
                      <a:endParaRPr lang="en-IN" sz="1600" b="1" dirty="0">
                        <a:solidFill>
                          <a:schemeClr val="tx1"/>
                        </a:solidFill>
                        <a:latin typeface="Times New Roman" panose="02020603050405020304" pitchFamily="18" charset="0"/>
                        <a:cs typeface="Times New Roman" panose="02020603050405020304" pitchFamily="18" charset="0"/>
                      </a:endParaRPr>
                    </a:p>
                    <a:p>
                      <a:r>
                        <a:rPr lang="en-IN" sz="1600" b="1" dirty="0">
                          <a:solidFill>
                            <a:schemeClr val="tx1"/>
                          </a:solidFill>
                          <a:latin typeface="Times New Roman" panose="02020603050405020304" pitchFamily="18" charset="0"/>
                          <a:cs typeface="Times New Roman" panose="02020603050405020304" pitchFamily="18" charset="0"/>
                        </a:rPr>
                        <a:t>       Parameters</a:t>
                      </a:r>
                    </a:p>
                  </a:txBody>
                  <a:tcPr/>
                </a:tc>
                <a:tc>
                  <a:txBody>
                    <a:bodyPr/>
                    <a:lstStyle/>
                    <a:p>
                      <a:endParaRPr lang="en-IN" sz="1600" b="1" dirty="0">
                        <a:solidFill>
                          <a:schemeClr val="tx1"/>
                        </a:solidFill>
                        <a:latin typeface="Times New Roman" panose="02020603050405020304" pitchFamily="18" charset="0"/>
                        <a:cs typeface="Times New Roman" panose="02020603050405020304" pitchFamily="18" charset="0"/>
                      </a:endParaRPr>
                    </a:p>
                    <a:p>
                      <a:r>
                        <a:rPr lang="en-IN" sz="1600" b="1" dirty="0">
                          <a:solidFill>
                            <a:schemeClr val="tx1"/>
                          </a:solidFill>
                          <a:latin typeface="Times New Roman" panose="02020603050405020304" pitchFamily="18" charset="0"/>
                          <a:cs typeface="Times New Roman" panose="02020603050405020304" pitchFamily="18" charset="0"/>
                        </a:rPr>
                        <a:t>    Current Value</a:t>
                      </a:r>
                    </a:p>
                  </a:txBody>
                  <a:tcPr/>
                </a:tc>
                <a:tc>
                  <a:txBody>
                    <a:bodyPr/>
                    <a:lstStyle/>
                    <a:p>
                      <a:endParaRPr lang="en-IN" sz="1600" b="1" dirty="0">
                        <a:solidFill>
                          <a:schemeClr val="tx1"/>
                        </a:solidFill>
                        <a:latin typeface="Times New Roman" panose="02020603050405020304" pitchFamily="18" charset="0"/>
                        <a:cs typeface="Times New Roman" panose="02020603050405020304" pitchFamily="18" charset="0"/>
                      </a:endParaRPr>
                    </a:p>
                    <a:p>
                      <a:r>
                        <a:rPr lang="en-IN" sz="1600" b="1" dirty="0">
                          <a:solidFill>
                            <a:schemeClr val="tx1"/>
                          </a:solidFill>
                          <a:latin typeface="Times New Roman" panose="02020603050405020304" pitchFamily="18" charset="0"/>
                          <a:cs typeface="Times New Roman" panose="02020603050405020304" pitchFamily="18" charset="0"/>
                        </a:rPr>
                        <a:t> Proposed Value</a:t>
                      </a:r>
                    </a:p>
                  </a:txBody>
                  <a:tcPr/>
                </a:tc>
                <a:extLst>
                  <a:ext uri="{0D108BD9-81ED-4DB2-BD59-A6C34878D82A}">
                    <a16:rowId xmlns:a16="http://schemas.microsoft.com/office/drawing/2014/main" val="3924025744"/>
                  </a:ext>
                </a:extLst>
              </a:tr>
              <a:tr h="1220043">
                <a:tc>
                  <a:txBody>
                    <a:bodyPr/>
                    <a:lstStyle/>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1</a:t>
                      </a:r>
                    </a:p>
                  </a:txBody>
                  <a:tcPr/>
                </a:tc>
                <a:tc>
                  <a:txBody>
                    <a:bodyPr/>
                    <a:lstStyle/>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SI</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0.002</a:t>
                      </a:r>
                    </a:p>
                    <a:p>
                      <a:pPr algn="l"/>
                      <a:r>
                        <a:rPr lang="en-IN" sz="1600" dirty="0">
                          <a:latin typeface="Times New Roman" panose="02020603050405020304" pitchFamily="18" charset="0"/>
                          <a:cs typeface="Times New Roman" panose="02020603050405020304" pitchFamily="18" charset="0"/>
                        </a:rPr>
                        <a:t>       </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0.0437</a:t>
                      </a:r>
                    </a:p>
                  </a:txBody>
                  <a:tcPr/>
                </a:tc>
                <a:extLst>
                  <a:ext uri="{0D108BD9-81ED-4DB2-BD59-A6C34878D82A}">
                    <a16:rowId xmlns:a16="http://schemas.microsoft.com/office/drawing/2014/main" val="3908401969"/>
                  </a:ext>
                </a:extLst>
              </a:tr>
              <a:tr h="1106104">
                <a:tc>
                  <a:txBody>
                    <a:bodyPr/>
                    <a:lstStyle/>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1</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Ipb</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15</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15.0709</a:t>
                      </a:r>
                    </a:p>
                  </a:txBody>
                  <a:tcPr/>
                </a:tc>
                <a:extLst>
                  <a:ext uri="{0D108BD9-81ED-4DB2-BD59-A6C34878D82A}">
                    <a16:rowId xmlns:a16="http://schemas.microsoft.com/office/drawing/2014/main" val="3299005015"/>
                  </a:ext>
                </a:extLst>
              </a:tr>
              <a:tr h="1106104">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1</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alpha</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0.1</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0.1713</a:t>
                      </a:r>
                    </a:p>
                  </a:txBody>
                  <a:tcPr/>
                </a:tc>
                <a:extLst>
                  <a:ext uri="{0D108BD9-81ED-4DB2-BD59-A6C34878D82A}">
                    <a16:rowId xmlns:a16="http://schemas.microsoft.com/office/drawing/2014/main" val="276827433"/>
                  </a:ext>
                </a:extLst>
              </a:tr>
            </a:tbl>
          </a:graphicData>
        </a:graphic>
      </p:graphicFrame>
    </p:spTree>
    <p:extLst>
      <p:ext uri="{BB962C8B-B14F-4D97-AF65-F5344CB8AC3E}">
        <p14:creationId xmlns:p14="http://schemas.microsoft.com/office/powerpoint/2010/main" val="27940164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75BC6DB0-B366-4834-A7FA-E3EE3ECD096C}"/>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103AE2B0-9741-8D95-6BB6-EE115C0C4F28}"/>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58F73D21-7130-313F-5DF4-A64DF4A25BEE}"/>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04C738A4-41C6-80B0-F5B6-88E92514F8DF}"/>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C8557066-D72D-2A1B-4338-D6CBA790B0FC}"/>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94</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26B7B364-861C-E824-B7AC-C84D7E20258E}"/>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60162759-BD52-72CA-7657-F5F13F55E9C8}"/>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EE6D22E1-36D8-F635-4F69-E2A09F04E890}"/>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B7F1BF75-B31D-58CB-75CB-116117A40B91}"/>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AA154F30-0DE9-DBCB-514A-A97D1896FA52}"/>
              </a:ext>
            </a:extLst>
          </p:cNvPr>
          <p:cNvSpPr txBox="1"/>
          <p:nvPr/>
        </p:nvSpPr>
        <p:spPr>
          <a:xfrm>
            <a:off x="1672772" y="733501"/>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OUTPUT</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A7CEAA81-D65E-9702-5CEB-CAF14C6AEA33}"/>
              </a:ext>
            </a:extLst>
          </p:cNvPr>
          <p:cNvSpPr txBox="1">
            <a:spLocks noChangeArrowheads="1"/>
          </p:cNvSpPr>
          <p:nvPr/>
        </p:nvSpPr>
        <p:spPr>
          <a:xfrm>
            <a:off x="195943" y="1336492"/>
            <a:ext cx="8818661" cy="50849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buFontTx/>
              <a:buNone/>
              <a:tabLst>
                <a:tab pos="520700" algn="l"/>
              </a:tabLst>
            </a:pPr>
            <a:r>
              <a:rPr lang="en-US" altLang="en-US" sz="2000" b="1" dirty="0">
                <a:solidFill>
                  <a:schemeClr val="tx1"/>
                </a:solidFill>
                <a:latin typeface="Times New Roman" panose="02020603050405020304" pitchFamily="18" charset="0"/>
                <a:cs typeface="Times New Roman" panose="02020603050405020304" pitchFamily="18" charset="0"/>
              </a:rPr>
              <a:t>LSTM</a:t>
            </a:r>
          </a:p>
          <a:p>
            <a:pPr>
              <a:spcBef>
                <a:spcPct val="0"/>
              </a:spcBef>
              <a:buFontTx/>
              <a:buNone/>
              <a:tabLst>
                <a:tab pos="520700" algn="l"/>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aphicFrame>
        <p:nvGraphicFramePr>
          <p:cNvPr id="2" name="Table 1">
            <a:extLst>
              <a:ext uri="{FF2B5EF4-FFF2-40B4-BE49-F238E27FC236}">
                <a16:creationId xmlns:a16="http://schemas.microsoft.com/office/drawing/2014/main" id="{872F755A-9A87-6E3B-8C47-4C30A9394C50}"/>
              </a:ext>
            </a:extLst>
          </p:cNvPr>
          <p:cNvGraphicFramePr>
            <a:graphicFrameLocks noGrp="1"/>
          </p:cNvGraphicFramePr>
          <p:nvPr>
            <p:extLst>
              <p:ext uri="{D42A27DB-BD31-4B8C-83A1-F6EECF244321}">
                <p14:modId xmlns:p14="http://schemas.microsoft.com/office/powerpoint/2010/main" val="1505924999"/>
              </p:ext>
            </p:extLst>
          </p:nvPr>
        </p:nvGraphicFramePr>
        <p:xfrm>
          <a:off x="968828" y="2147727"/>
          <a:ext cx="7096430" cy="3462475"/>
        </p:xfrm>
        <a:graphic>
          <a:graphicData uri="http://schemas.openxmlformats.org/drawingml/2006/table">
            <a:tbl>
              <a:tblPr firstRow="1" bandRow="1">
                <a:tableStyleId>{5C22544A-7EE6-4342-B048-85BDC9FD1C3A}</a:tableStyleId>
              </a:tblPr>
              <a:tblGrid>
                <a:gridCol w="1786937">
                  <a:extLst>
                    <a:ext uri="{9D8B030D-6E8A-4147-A177-3AD203B41FA5}">
                      <a16:colId xmlns:a16="http://schemas.microsoft.com/office/drawing/2014/main" val="758472388"/>
                    </a:ext>
                  </a:extLst>
                </a:gridCol>
                <a:gridCol w="1769831">
                  <a:extLst>
                    <a:ext uri="{9D8B030D-6E8A-4147-A177-3AD203B41FA5}">
                      <a16:colId xmlns:a16="http://schemas.microsoft.com/office/drawing/2014/main" val="2248639565"/>
                    </a:ext>
                  </a:extLst>
                </a:gridCol>
                <a:gridCol w="1769831">
                  <a:extLst>
                    <a:ext uri="{9D8B030D-6E8A-4147-A177-3AD203B41FA5}">
                      <a16:colId xmlns:a16="http://schemas.microsoft.com/office/drawing/2014/main" val="4276836584"/>
                    </a:ext>
                  </a:extLst>
                </a:gridCol>
                <a:gridCol w="1769831">
                  <a:extLst>
                    <a:ext uri="{9D8B030D-6E8A-4147-A177-3AD203B41FA5}">
                      <a16:colId xmlns:a16="http://schemas.microsoft.com/office/drawing/2014/main" val="4239347606"/>
                    </a:ext>
                  </a:extLst>
                </a:gridCol>
              </a:tblGrid>
              <a:tr h="692495">
                <a:tc>
                  <a:txBody>
                    <a:bodyPr/>
                    <a:lstStyle/>
                    <a:p>
                      <a:pPr algn="ctr"/>
                      <a:r>
                        <a:rPr lang="en-IN" sz="1600" b="1" dirty="0">
                          <a:solidFill>
                            <a:schemeClr val="tx1"/>
                          </a:solidFill>
                          <a:latin typeface="Times New Roman" panose="02020603050405020304" pitchFamily="18" charset="0"/>
                          <a:cs typeface="Times New Roman" panose="02020603050405020304" pitchFamily="18" charset="0"/>
                        </a:rPr>
                        <a:t>PH Time            Horizon</a:t>
                      </a:r>
                    </a:p>
                  </a:txBody>
                  <a:tcPr/>
                </a:tc>
                <a:tc>
                  <a:txBody>
                    <a:bodyPr/>
                    <a:lstStyle/>
                    <a:p>
                      <a:r>
                        <a:rPr lang="en-IN" sz="1600" b="1" dirty="0">
                          <a:solidFill>
                            <a:schemeClr val="tx1"/>
                          </a:solidFill>
                          <a:latin typeface="Times New Roman" panose="02020603050405020304" pitchFamily="18" charset="0"/>
                          <a:cs typeface="Times New Roman" panose="02020603050405020304" pitchFamily="18" charset="0"/>
                        </a:rPr>
                        <a:t> </a:t>
                      </a:r>
                    </a:p>
                    <a:p>
                      <a:r>
                        <a:rPr lang="en-IN" sz="1600" b="1" dirty="0">
                          <a:solidFill>
                            <a:schemeClr val="tx1"/>
                          </a:solidFill>
                          <a:latin typeface="Times New Roman" panose="02020603050405020304" pitchFamily="18" charset="0"/>
                          <a:cs typeface="Times New Roman" panose="02020603050405020304" pitchFamily="18" charset="0"/>
                        </a:rPr>
                        <a:t>     34 minutes</a:t>
                      </a:r>
                    </a:p>
                  </a:txBody>
                  <a:tcPr/>
                </a:tc>
                <a:tc>
                  <a:txBody>
                    <a:bodyPr/>
                    <a:lstStyle/>
                    <a:p>
                      <a:r>
                        <a:rPr lang="en-IN" sz="1600" b="1" dirty="0">
                          <a:solidFill>
                            <a:schemeClr val="tx1"/>
                          </a:solidFill>
                          <a:latin typeface="Times New Roman" panose="02020603050405020304" pitchFamily="18" charset="0"/>
                          <a:cs typeface="Times New Roman" panose="02020603050405020304" pitchFamily="18" charset="0"/>
                        </a:rPr>
                        <a:t> </a:t>
                      </a:r>
                    </a:p>
                    <a:p>
                      <a:r>
                        <a:rPr lang="en-IN" sz="1600" b="1" dirty="0">
                          <a:solidFill>
                            <a:schemeClr val="tx1"/>
                          </a:solidFill>
                          <a:latin typeface="Times New Roman" panose="02020603050405020304" pitchFamily="18" charset="0"/>
                          <a:cs typeface="Times New Roman" panose="02020603050405020304" pitchFamily="18" charset="0"/>
                        </a:rPr>
                        <a:t>      43 minutes</a:t>
                      </a:r>
                    </a:p>
                  </a:txBody>
                  <a:tcPr/>
                </a:tc>
                <a:tc>
                  <a:txBody>
                    <a:bodyPr/>
                    <a:lstStyle/>
                    <a:p>
                      <a:r>
                        <a:rPr lang="en-IN" sz="1600" b="1" dirty="0">
                          <a:solidFill>
                            <a:schemeClr val="tx1"/>
                          </a:solidFill>
                          <a:latin typeface="Times New Roman" panose="02020603050405020304" pitchFamily="18" charset="0"/>
                          <a:cs typeface="Times New Roman" panose="02020603050405020304" pitchFamily="18" charset="0"/>
                        </a:rPr>
                        <a:t> </a:t>
                      </a:r>
                    </a:p>
                    <a:p>
                      <a:r>
                        <a:rPr lang="en-IN" sz="1600" b="1" dirty="0">
                          <a:solidFill>
                            <a:schemeClr val="tx1"/>
                          </a:solidFill>
                          <a:latin typeface="Times New Roman" panose="02020603050405020304" pitchFamily="18" charset="0"/>
                          <a:cs typeface="Times New Roman" panose="02020603050405020304" pitchFamily="18" charset="0"/>
                        </a:rPr>
                        <a:t>     12 minutes</a:t>
                      </a:r>
                    </a:p>
                  </a:txBody>
                  <a:tcPr/>
                </a:tc>
                <a:extLst>
                  <a:ext uri="{0D108BD9-81ED-4DB2-BD59-A6C34878D82A}">
                    <a16:rowId xmlns:a16="http://schemas.microsoft.com/office/drawing/2014/main" val="3423115460"/>
                  </a:ext>
                </a:extLst>
              </a:tr>
              <a:tr h="692495">
                <a:tc>
                  <a:txBody>
                    <a:bodyPr/>
                    <a:lstStyle/>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RMSE</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2.2060</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b="0" u="none" strike="noStrike" cap="none" dirty="0">
                          <a:solidFill>
                            <a:schemeClr val="tx1"/>
                          </a:solidFill>
                          <a:effectLst/>
                          <a:latin typeface="Times New Roman" panose="02020603050405020304" pitchFamily="18" charset="0"/>
                          <a:cs typeface="Times New Roman" panose="02020603050405020304" pitchFamily="18" charset="0"/>
                          <a:sym typeface="Arial"/>
                        </a:rPr>
                        <a:t>1.2980</a:t>
                      </a:r>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0.9682</a:t>
                      </a:r>
                    </a:p>
                  </a:txBody>
                  <a:tcPr/>
                </a:tc>
                <a:extLst>
                  <a:ext uri="{0D108BD9-81ED-4DB2-BD59-A6C34878D82A}">
                    <a16:rowId xmlns:a16="http://schemas.microsoft.com/office/drawing/2014/main" val="4195502804"/>
                  </a:ext>
                </a:extLst>
              </a:tr>
              <a:tr h="692495">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MSE</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4.8668</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b="0" u="none" strike="noStrike" cap="none" dirty="0">
                          <a:solidFill>
                            <a:schemeClr val="tx1"/>
                          </a:solidFill>
                          <a:effectLst/>
                          <a:latin typeface="Times New Roman" panose="02020603050405020304" pitchFamily="18" charset="0"/>
                          <a:cs typeface="Times New Roman" panose="02020603050405020304" pitchFamily="18" charset="0"/>
                          <a:sym typeface="Arial"/>
                        </a:rPr>
                        <a:t>1.6850</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0.9374</a:t>
                      </a:r>
                    </a:p>
                  </a:txBody>
                  <a:tcPr/>
                </a:tc>
                <a:extLst>
                  <a:ext uri="{0D108BD9-81ED-4DB2-BD59-A6C34878D82A}">
                    <a16:rowId xmlns:a16="http://schemas.microsoft.com/office/drawing/2014/main" val="3706069424"/>
                  </a:ext>
                </a:extLst>
              </a:tr>
              <a:tr h="692495">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MAE   </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1.4132</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1.1560</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0.8398</a:t>
                      </a:r>
                    </a:p>
                  </a:txBody>
                  <a:tcPr/>
                </a:tc>
                <a:extLst>
                  <a:ext uri="{0D108BD9-81ED-4DB2-BD59-A6C34878D82A}">
                    <a16:rowId xmlns:a16="http://schemas.microsoft.com/office/drawing/2014/main" val="3968978048"/>
                  </a:ext>
                </a:extLst>
              </a:tr>
              <a:tr h="692495">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R² Score </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0.9988</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b="0" u="none" strike="noStrike" cap="none" dirty="0">
                          <a:solidFill>
                            <a:schemeClr val="tx1"/>
                          </a:solidFill>
                          <a:effectLst/>
                          <a:latin typeface="Times New Roman" panose="02020603050405020304" pitchFamily="18" charset="0"/>
                          <a:cs typeface="Times New Roman" panose="02020603050405020304" pitchFamily="18" charset="0"/>
                          <a:sym typeface="Arial"/>
                        </a:rPr>
                        <a:t>0.9995</a:t>
                      </a:r>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0.9997</a:t>
                      </a:r>
                    </a:p>
                  </a:txBody>
                  <a:tcPr/>
                </a:tc>
                <a:extLst>
                  <a:ext uri="{0D108BD9-81ED-4DB2-BD59-A6C34878D82A}">
                    <a16:rowId xmlns:a16="http://schemas.microsoft.com/office/drawing/2014/main" val="2287722379"/>
                  </a:ext>
                </a:extLst>
              </a:tr>
            </a:tbl>
          </a:graphicData>
        </a:graphic>
      </p:graphicFrame>
    </p:spTree>
    <p:extLst>
      <p:ext uri="{BB962C8B-B14F-4D97-AF65-F5344CB8AC3E}">
        <p14:creationId xmlns:p14="http://schemas.microsoft.com/office/powerpoint/2010/main" val="22878748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475A8096-9CD1-EB38-8D55-77E91F32B6D4}"/>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1D94493B-EB3D-C7CB-B7F0-6123CB7009B2}"/>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9C2DA73D-96C2-D034-F849-379B060B52E3}"/>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DE6DCD11-7B36-7E49-1CD8-6B5B620F76CE}"/>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FFA89FD1-9019-527C-1F7B-2F6D1359D23E}"/>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95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851D0229-847A-F63F-E0BE-05B8052187D4}"/>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E98F427F-7C0F-F59C-3861-9FA0E516D805}"/>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375CA45B-C6FD-4BBD-CD69-6AF80F0DB53F}"/>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7FA54BB1-4D53-9EC3-73A7-B31F8B0C27D2}"/>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D0079DAD-EA2D-39FE-3041-69663102DE52}"/>
              </a:ext>
            </a:extLst>
          </p:cNvPr>
          <p:cNvSpPr txBox="1"/>
          <p:nvPr/>
        </p:nvSpPr>
        <p:spPr>
          <a:xfrm>
            <a:off x="1672772" y="733501"/>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OUTPUT</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4651C247-2DC6-02BF-93B5-E5BD17B4BB53}"/>
              </a:ext>
            </a:extLst>
          </p:cNvPr>
          <p:cNvSpPr txBox="1">
            <a:spLocks noChangeArrowheads="1"/>
          </p:cNvSpPr>
          <p:nvPr/>
        </p:nvSpPr>
        <p:spPr>
          <a:xfrm>
            <a:off x="195943" y="1336492"/>
            <a:ext cx="8818661" cy="50849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buFontTx/>
              <a:buNone/>
              <a:tabLst>
                <a:tab pos="520700" algn="l"/>
              </a:tabLst>
            </a:pPr>
            <a:r>
              <a:rPr lang="en-US" altLang="en-US" sz="2000" b="1" dirty="0">
                <a:solidFill>
                  <a:schemeClr val="tx1"/>
                </a:solidFill>
                <a:latin typeface="Times New Roman" panose="02020603050405020304" pitchFamily="18" charset="0"/>
                <a:cs typeface="Times New Roman" panose="02020603050405020304" pitchFamily="18" charset="0"/>
              </a:rPr>
              <a:t>GRU</a:t>
            </a:r>
          </a:p>
          <a:p>
            <a:pPr>
              <a:spcBef>
                <a:spcPct val="0"/>
              </a:spcBef>
              <a:buFontTx/>
              <a:buNone/>
              <a:tabLst>
                <a:tab pos="520700" algn="l"/>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aphicFrame>
        <p:nvGraphicFramePr>
          <p:cNvPr id="2" name="Table 1">
            <a:extLst>
              <a:ext uri="{FF2B5EF4-FFF2-40B4-BE49-F238E27FC236}">
                <a16:creationId xmlns:a16="http://schemas.microsoft.com/office/drawing/2014/main" id="{017A5A75-6012-101F-8D3C-612E656F0064}"/>
              </a:ext>
            </a:extLst>
          </p:cNvPr>
          <p:cNvGraphicFramePr>
            <a:graphicFrameLocks noGrp="1"/>
          </p:cNvGraphicFramePr>
          <p:nvPr>
            <p:extLst>
              <p:ext uri="{D42A27DB-BD31-4B8C-83A1-F6EECF244321}">
                <p14:modId xmlns:p14="http://schemas.microsoft.com/office/powerpoint/2010/main" val="3135682497"/>
              </p:ext>
            </p:extLst>
          </p:nvPr>
        </p:nvGraphicFramePr>
        <p:xfrm>
          <a:off x="968828" y="1983573"/>
          <a:ext cx="7079324" cy="3592940"/>
        </p:xfrm>
        <a:graphic>
          <a:graphicData uri="http://schemas.openxmlformats.org/drawingml/2006/table">
            <a:tbl>
              <a:tblPr firstRow="1" bandRow="1">
                <a:tableStyleId>{5C22544A-7EE6-4342-B048-85BDC9FD1C3A}</a:tableStyleId>
              </a:tblPr>
              <a:tblGrid>
                <a:gridCol w="1769831">
                  <a:extLst>
                    <a:ext uri="{9D8B030D-6E8A-4147-A177-3AD203B41FA5}">
                      <a16:colId xmlns:a16="http://schemas.microsoft.com/office/drawing/2014/main" val="758472388"/>
                    </a:ext>
                  </a:extLst>
                </a:gridCol>
                <a:gridCol w="1769831">
                  <a:extLst>
                    <a:ext uri="{9D8B030D-6E8A-4147-A177-3AD203B41FA5}">
                      <a16:colId xmlns:a16="http://schemas.microsoft.com/office/drawing/2014/main" val="2248639565"/>
                    </a:ext>
                  </a:extLst>
                </a:gridCol>
                <a:gridCol w="1769831">
                  <a:extLst>
                    <a:ext uri="{9D8B030D-6E8A-4147-A177-3AD203B41FA5}">
                      <a16:colId xmlns:a16="http://schemas.microsoft.com/office/drawing/2014/main" val="4276836584"/>
                    </a:ext>
                  </a:extLst>
                </a:gridCol>
                <a:gridCol w="1769831">
                  <a:extLst>
                    <a:ext uri="{9D8B030D-6E8A-4147-A177-3AD203B41FA5}">
                      <a16:colId xmlns:a16="http://schemas.microsoft.com/office/drawing/2014/main" val="4239347606"/>
                    </a:ext>
                  </a:extLst>
                </a:gridCol>
              </a:tblGrid>
              <a:tr h="692495">
                <a:tc>
                  <a:txBody>
                    <a:bodyPr/>
                    <a:lstStyle/>
                    <a:p>
                      <a:pPr algn="ctr"/>
                      <a:r>
                        <a:rPr lang="en-IN" sz="1600" b="1" dirty="0">
                          <a:solidFill>
                            <a:schemeClr val="tx1"/>
                          </a:solidFill>
                          <a:latin typeface="Times New Roman" panose="02020603050405020304" pitchFamily="18" charset="0"/>
                          <a:cs typeface="Times New Roman" panose="02020603050405020304" pitchFamily="18" charset="0"/>
                        </a:rPr>
                        <a:t>PH Time            Horizon</a:t>
                      </a:r>
                    </a:p>
                  </a:txBody>
                  <a:tcPr/>
                </a:tc>
                <a:tc>
                  <a:txBody>
                    <a:bodyPr/>
                    <a:lstStyle/>
                    <a:p>
                      <a:r>
                        <a:rPr lang="en-IN" sz="1600" b="1" dirty="0">
                          <a:solidFill>
                            <a:schemeClr val="tx1"/>
                          </a:solidFill>
                          <a:latin typeface="Times New Roman" panose="02020603050405020304" pitchFamily="18" charset="0"/>
                          <a:cs typeface="Times New Roman" panose="02020603050405020304" pitchFamily="18" charset="0"/>
                        </a:rPr>
                        <a:t> </a:t>
                      </a:r>
                    </a:p>
                    <a:p>
                      <a:r>
                        <a:rPr lang="en-IN" sz="1600" b="1" dirty="0">
                          <a:solidFill>
                            <a:schemeClr val="tx1"/>
                          </a:solidFill>
                          <a:latin typeface="Times New Roman" panose="02020603050405020304" pitchFamily="18" charset="0"/>
                          <a:cs typeface="Times New Roman" panose="02020603050405020304" pitchFamily="18" charset="0"/>
                        </a:rPr>
                        <a:t>     34 minutes</a:t>
                      </a:r>
                    </a:p>
                  </a:txBody>
                  <a:tcPr/>
                </a:tc>
                <a:tc>
                  <a:txBody>
                    <a:bodyPr/>
                    <a:lstStyle/>
                    <a:p>
                      <a:r>
                        <a:rPr lang="en-IN" sz="1600" b="1" dirty="0">
                          <a:solidFill>
                            <a:schemeClr val="tx1"/>
                          </a:solidFill>
                          <a:latin typeface="Times New Roman" panose="02020603050405020304" pitchFamily="18" charset="0"/>
                          <a:cs typeface="Times New Roman" panose="02020603050405020304" pitchFamily="18" charset="0"/>
                        </a:rPr>
                        <a:t> </a:t>
                      </a:r>
                    </a:p>
                    <a:p>
                      <a:r>
                        <a:rPr lang="en-IN" sz="1600" b="1" dirty="0">
                          <a:solidFill>
                            <a:schemeClr val="tx1"/>
                          </a:solidFill>
                          <a:latin typeface="Times New Roman" panose="02020603050405020304" pitchFamily="18" charset="0"/>
                          <a:cs typeface="Times New Roman" panose="02020603050405020304" pitchFamily="18" charset="0"/>
                        </a:rPr>
                        <a:t>      43 minutes</a:t>
                      </a:r>
                    </a:p>
                  </a:txBody>
                  <a:tcPr/>
                </a:tc>
                <a:tc>
                  <a:txBody>
                    <a:bodyPr/>
                    <a:lstStyle/>
                    <a:p>
                      <a:r>
                        <a:rPr lang="en-IN" sz="1600" b="1" dirty="0">
                          <a:solidFill>
                            <a:schemeClr val="tx1"/>
                          </a:solidFill>
                          <a:latin typeface="Times New Roman" panose="02020603050405020304" pitchFamily="18" charset="0"/>
                          <a:cs typeface="Times New Roman" panose="02020603050405020304" pitchFamily="18" charset="0"/>
                        </a:rPr>
                        <a:t> </a:t>
                      </a:r>
                    </a:p>
                    <a:p>
                      <a:r>
                        <a:rPr lang="en-IN" sz="1600" b="1" dirty="0">
                          <a:solidFill>
                            <a:schemeClr val="tx1"/>
                          </a:solidFill>
                          <a:latin typeface="Times New Roman" panose="02020603050405020304" pitchFamily="18" charset="0"/>
                          <a:cs typeface="Times New Roman" panose="02020603050405020304" pitchFamily="18" charset="0"/>
                        </a:rPr>
                        <a:t>     12 minutes</a:t>
                      </a:r>
                    </a:p>
                  </a:txBody>
                  <a:tcPr/>
                </a:tc>
                <a:extLst>
                  <a:ext uri="{0D108BD9-81ED-4DB2-BD59-A6C34878D82A}">
                    <a16:rowId xmlns:a16="http://schemas.microsoft.com/office/drawing/2014/main" val="3423115460"/>
                  </a:ext>
                </a:extLst>
              </a:tr>
              <a:tr h="692495">
                <a:tc>
                  <a:txBody>
                    <a:bodyPr/>
                    <a:lstStyle/>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RMSE</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0.9023</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b="0" u="none" strike="noStrike" cap="none" dirty="0">
                          <a:solidFill>
                            <a:schemeClr val="tx1"/>
                          </a:solidFill>
                          <a:effectLst/>
                          <a:latin typeface="Times New Roman" panose="02020603050405020304" pitchFamily="18" charset="0"/>
                          <a:cs typeface="Times New Roman" panose="02020603050405020304" pitchFamily="18" charset="0"/>
                          <a:sym typeface="Arial"/>
                        </a:rPr>
                        <a:t>          1.6950</a:t>
                      </a:r>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1.0284</a:t>
                      </a:r>
                    </a:p>
                  </a:txBody>
                  <a:tcPr/>
                </a:tc>
                <a:extLst>
                  <a:ext uri="{0D108BD9-81ED-4DB2-BD59-A6C34878D82A}">
                    <a16:rowId xmlns:a16="http://schemas.microsoft.com/office/drawing/2014/main" val="4195502804"/>
                  </a:ext>
                </a:extLst>
              </a:tr>
              <a:tr h="692495">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MSE</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0.8141</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b="0" u="none" strike="noStrike" cap="none" dirty="0">
                          <a:solidFill>
                            <a:schemeClr val="tx1"/>
                          </a:solidFill>
                          <a:effectLst/>
                          <a:latin typeface="Times New Roman" panose="02020603050405020304" pitchFamily="18" charset="0"/>
                          <a:cs typeface="Times New Roman" panose="02020603050405020304" pitchFamily="18" charset="0"/>
                          <a:sym typeface="Arial"/>
                        </a:rPr>
                        <a:t>2.8731</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1.0577</a:t>
                      </a:r>
                    </a:p>
                  </a:txBody>
                  <a:tcPr/>
                </a:tc>
                <a:extLst>
                  <a:ext uri="{0D108BD9-81ED-4DB2-BD59-A6C34878D82A}">
                    <a16:rowId xmlns:a16="http://schemas.microsoft.com/office/drawing/2014/main" val="3706069424"/>
                  </a:ext>
                </a:extLst>
              </a:tr>
              <a:tr h="692495">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MAE  </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0.4409</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b="0" u="none" strike="noStrike" cap="none" dirty="0">
                          <a:solidFill>
                            <a:schemeClr val="tx1"/>
                          </a:solidFill>
                          <a:effectLst/>
                          <a:latin typeface="Times New Roman" panose="02020603050405020304" pitchFamily="18" charset="0"/>
                          <a:cs typeface="Times New Roman" panose="02020603050405020304" pitchFamily="18" charset="0"/>
                          <a:sym typeface="Arial"/>
                        </a:rPr>
                        <a:t>1.4051</a:t>
                      </a:r>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0.7109</a:t>
                      </a:r>
                    </a:p>
                  </a:txBody>
                  <a:tcPr/>
                </a:tc>
                <a:extLst>
                  <a:ext uri="{0D108BD9-81ED-4DB2-BD59-A6C34878D82A}">
                    <a16:rowId xmlns:a16="http://schemas.microsoft.com/office/drawing/2014/main" val="3968978048"/>
                  </a:ext>
                </a:extLst>
              </a:tr>
              <a:tr h="692495">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R² Score </a:t>
                      </a:r>
                    </a:p>
                    <a:p>
                      <a:r>
                        <a:rPr lang="en-IN" sz="1600" dirty="0">
                          <a:latin typeface="Times New Roman" panose="02020603050405020304" pitchFamily="18" charset="0"/>
                          <a:cs typeface="Times New Roman" panose="02020603050405020304" pitchFamily="18" charset="0"/>
                        </a:rPr>
                        <a:t>          </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0.9998</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b="0" u="none" strike="noStrike" cap="none" dirty="0">
                          <a:solidFill>
                            <a:schemeClr val="tx1"/>
                          </a:solidFill>
                          <a:effectLst/>
                          <a:latin typeface="Times New Roman" panose="02020603050405020304" pitchFamily="18" charset="0"/>
                          <a:cs typeface="Times New Roman" panose="02020603050405020304" pitchFamily="18" charset="0"/>
                          <a:sym typeface="Arial"/>
                        </a:rPr>
                        <a:t>0.9993</a:t>
                      </a:r>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0.9997</a:t>
                      </a:r>
                    </a:p>
                  </a:txBody>
                  <a:tcPr/>
                </a:tc>
                <a:extLst>
                  <a:ext uri="{0D108BD9-81ED-4DB2-BD59-A6C34878D82A}">
                    <a16:rowId xmlns:a16="http://schemas.microsoft.com/office/drawing/2014/main" val="2287722379"/>
                  </a:ext>
                </a:extLst>
              </a:tr>
            </a:tbl>
          </a:graphicData>
        </a:graphic>
      </p:graphicFrame>
    </p:spTree>
    <p:extLst>
      <p:ext uri="{BB962C8B-B14F-4D97-AF65-F5344CB8AC3E}">
        <p14:creationId xmlns:p14="http://schemas.microsoft.com/office/powerpoint/2010/main" val="2558891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0170DA5E-986C-25A9-4C0A-B243988A2BE3}"/>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7CA01015-84C9-3EB9-D80A-A9270F0AF3CA}"/>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3A5BE45A-7D40-A8B8-E33E-29CCEF661E0A}"/>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90FC721E-F911-890B-C132-5EC53ECBB9BA}"/>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0CB434F2-C71F-78DC-6BB4-5059A634AB5C}"/>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96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272B8D1B-FD32-F355-66E1-BAA4D1C5C4BD}"/>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C75C5DDF-EC4C-4D0A-E36E-A7CF371E71E3}"/>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BA2E8177-674F-406A-4D2E-1B4277F343C1}"/>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DBA5D3EC-DB84-6C96-FF1B-E1B7B6D6C46D}"/>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7978E5D8-10AF-6FB7-5AB9-CBC22843D2F0}"/>
              </a:ext>
            </a:extLst>
          </p:cNvPr>
          <p:cNvSpPr txBox="1"/>
          <p:nvPr/>
        </p:nvSpPr>
        <p:spPr>
          <a:xfrm>
            <a:off x="1672772" y="733501"/>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OUTPUT</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A733DF09-E5D8-9F9F-5552-E101F87D226C}"/>
              </a:ext>
            </a:extLst>
          </p:cNvPr>
          <p:cNvSpPr txBox="1">
            <a:spLocks noChangeArrowheads="1"/>
          </p:cNvSpPr>
          <p:nvPr/>
        </p:nvSpPr>
        <p:spPr>
          <a:xfrm>
            <a:off x="195943" y="1336492"/>
            <a:ext cx="8818661" cy="50849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buFontTx/>
              <a:buNone/>
              <a:tabLst>
                <a:tab pos="520700" algn="l"/>
              </a:tabLst>
            </a:pPr>
            <a:r>
              <a:rPr lang="en-US" altLang="en-US" sz="2000" b="1" dirty="0">
                <a:solidFill>
                  <a:schemeClr val="tx1"/>
                </a:solidFill>
                <a:latin typeface="Times New Roman" panose="02020603050405020304" pitchFamily="18" charset="0"/>
                <a:cs typeface="Times New Roman" panose="02020603050405020304" pitchFamily="18" charset="0"/>
              </a:rPr>
              <a:t>TCN</a:t>
            </a:r>
          </a:p>
          <a:p>
            <a:pPr>
              <a:spcBef>
                <a:spcPct val="0"/>
              </a:spcBef>
              <a:buFontTx/>
              <a:buNone/>
              <a:tabLst>
                <a:tab pos="520700" algn="l"/>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aphicFrame>
        <p:nvGraphicFramePr>
          <p:cNvPr id="2" name="Table 1">
            <a:extLst>
              <a:ext uri="{FF2B5EF4-FFF2-40B4-BE49-F238E27FC236}">
                <a16:creationId xmlns:a16="http://schemas.microsoft.com/office/drawing/2014/main" id="{9F940882-5130-8796-1E0D-CBCBB5C95B3A}"/>
              </a:ext>
            </a:extLst>
          </p:cNvPr>
          <p:cNvGraphicFramePr>
            <a:graphicFrameLocks noGrp="1"/>
          </p:cNvGraphicFramePr>
          <p:nvPr>
            <p:extLst>
              <p:ext uri="{D42A27DB-BD31-4B8C-83A1-F6EECF244321}">
                <p14:modId xmlns:p14="http://schemas.microsoft.com/office/powerpoint/2010/main" val="3956324751"/>
              </p:ext>
            </p:extLst>
          </p:nvPr>
        </p:nvGraphicFramePr>
        <p:xfrm>
          <a:off x="968828" y="2059033"/>
          <a:ext cx="7079324" cy="3462475"/>
        </p:xfrm>
        <a:graphic>
          <a:graphicData uri="http://schemas.openxmlformats.org/drawingml/2006/table">
            <a:tbl>
              <a:tblPr firstRow="1" bandRow="1">
                <a:tableStyleId>{5C22544A-7EE6-4342-B048-85BDC9FD1C3A}</a:tableStyleId>
              </a:tblPr>
              <a:tblGrid>
                <a:gridCol w="1769831">
                  <a:extLst>
                    <a:ext uri="{9D8B030D-6E8A-4147-A177-3AD203B41FA5}">
                      <a16:colId xmlns:a16="http://schemas.microsoft.com/office/drawing/2014/main" val="758472388"/>
                    </a:ext>
                  </a:extLst>
                </a:gridCol>
                <a:gridCol w="1769831">
                  <a:extLst>
                    <a:ext uri="{9D8B030D-6E8A-4147-A177-3AD203B41FA5}">
                      <a16:colId xmlns:a16="http://schemas.microsoft.com/office/drawing/2014/main" val="2248639565"/>
                    </a:ext>
                  </a:extLst>
                </a:gridCol>
                <a:gridCol w="1769831">
                  <a:extLst>
                    <a:ext uri="{9D8B030D-6E8A-4147-A177-3AD203B41FA5}">
                      <a16:colId xmlns:a16="http://schemas.microsoft.com/office/drawing/2014/main" val="4276836584"/>
                    </a:ext>
                  </a:extLst>
                </a:gridCol>
                <a:gridCol w="1769831">
                  <a:extLst>
                    <a:ext uri="{9D8B030D-6E8A-4147-A177-3AD203B41FA5}">
                      <a16:colId xmlns:a16="http://schemas.microsoft.com/office/drawing/2014/main" val="4239347606"/>
                    </a:ext>
                  </a:extLst>
                </a:gridCol>
              </a:tblGrid>
              <a:tr h="692495">
                <a:tc>
                  <a:txBody>
                    <a:bodyPr/>
                    <a:lstStyle/>
                    <a:p>
                      <a:pPr algn="ctr"/>
                      <a:r>
                        <a:rPr lang="en-IN" sz="1600" b="1" dirty="0">
                          <a:solidFill>
                            <a:schemeClr val="tx1"/>
                          </a:solidFill>
                          <a:latin typeface="Times New Roman" panose="02020603050405020304" pitchFamily="18" charset="0"/>
                          <a:cs typeface="Times New Roman" panose="02020603050405020304" pitchFamily="18" charset="0"/>
                        </a:rPr>
                        <a:t>PH Time            Horizon</a:t>
                      </a:r>
                    </a:p>
                  </a:txBody>
                  <a:tcPr/>
                </a:tc>
                <a:tc>
                  <a:txBody>
                    <a:bodyPr/>
                    <a:lstStyle/>
                    <a:p>
                      <a:r>
                        <a:rPr lang="en-IN" sz="1600" b="1" dirty="0">
                          <a:solidFill>
                            <a:schemeClr val="tx1"/>
                          </a:solidFill>
                          <a:latin typeface="Times New Roman" panose="02020603050405020304" pitchFamily="18" charset="0"/>
                          <a:cs typeface="Times New Roman" panose="02020603050405020304" pitchFamily="18" charset="0"/>
                        </a:rPr>
                        <a:t> </a:t>
                      </a:r>
                    </a:p>
                    <a:p>
                      <a:r>
                        <a:rPr lang="en-IN" sz="1600" b="1" dirty="0">
                          <a:solidFill>
                            <a:schemeClr val="tx1"/>
                          </a:solidFill>
                          <a:latin typeface="Times New Roman" panose="02020603050405020304" pitchFamily="18" charset="0"/>
                          <a:cs typeface="Times New Roman" panose="02020603050405020304" pitchFamily="18" charset="0"/>
                        </a:rPr>
                        <a:t>     34 minutes</a:t>
                      </a:r>
                    </a:p>
                  </a:txBody>
                  <a:tcPr/>
                </a:tc>
                <a:tc>
                  <a:txBody>
                    <a:bodyPr/>
                    <a:lstStyle/>
                    <a:p>
                      <a:r>
                        <a:rPr lang="en-IN" sz="1600" b="1" dirty="0">
                          <a:solidFill>
                            <a:schemeClr val="tx1"/>
                          </a:solidFill>
                          <a:latin typeface="Times New Roman" panose="02020603050405020304" pitchFamily="18" charset="0"/>
                          <a:cs typeface="Times New Roman" panose="02020603050405020304" pitchFamily="18" charset="0"/>
                        </a:rPr>
                        <a:t> </a:t>
                      </a:r>
                    </a:p>
                    <a:p>
                      <a:r>
                        <a:rPr lang="en-IN" sz="1600" b="1" dirty="0">
                          <a:solidFill>
                            <a:schemeClr val="tx1"/>
                          </a:solidFill>
                          <a:latin typeface="Times New Roman" panose="02020603050405020304" pitchFamily="18" charset="0"/>
                          <a:cs typeface="Times New Roman" panose="02020603050405020304" pitchFamily="18" charset="0"/>
                        </a:rPr>
                        <a:t>      43 minutes</a:t>
                      </a:r>
                    </a:p>
                  </a:txBody>
                  <a:tcPr/>
                </a:tc>
                <a:tc>
                  <a:txBody>
                    <a:bodyPr/>
                    <a:lstStyle/>
                    <a:p>
                      <a:r>
                        <a:rPr lang="en-IN" sz="1600" b="1" dirty="0">
                          <a:solidFill>
                            <a:schemeClr val="tx1"/>
                          </a:solidFill>
                          <a:latin typeface="Times New Roman" panose="02020603050405020304" pitchFamily="18" charset="0"/>
                          <a:cs typeface="Times New Roman" panose="02020603050405020304" pitchFamily="18" charset="0"/>
                        </a:rPr>
                        <a:t> </a:t>
                      </a:r>
                    </a:p>
                    <a:p>
                      <a:r>
                        <a:rPr lang="en-IN" sz="1600" b="1" dirty="0">
                          <a:solidFill>
                            <a:schemeClr val="tx1"/>
                          </a:solidFill>
                          <a:latin typeface="Times New Roman" panose="02020603050405020304" pitchFamily="18" charset="0"/>
                          <a:cs typeface="Times New Roman" panose="02020603050405020304" pitchFamily="18" charset="0"/>
                        </a:rPr>
                        <a:t>     12 minutes</a:t>
                      </a:r>
                    </a:p>
                  </a:txBody>
                  <a:tcPr/>
                </a:tc>
                <a:extLst>
                  <a:ext uri="{0D108BD9-81ED-4DB2-BD59-A6C34878D82A}">
                    <a16:rowId xmlns:a16="http://schemas.microsoft.com/office/drawing/2014/main" val="3423115460"/>
                  </a:ext>
                </a:extLst>
              </a:tr>
              <a:tr h="692495">
                <a:tc>
                  <a:txBody>
                    <a:bodyPr/>
                    <a:lstStyle/>
                    <a:p>
                      <a:r>
                        <a:rPr lang="en-IN" sz="1600" dirty="0">
                          <a:solidFill>
                            <a:schemeClr val="tx1"/>
                          </a:solidFill>
                          <a:latin typeface="Times New Roman" panose="02020603050405020304" pitchFamily="18" charset="0"/>
                          <a:cs typeface="Times New Roman" panose="02020603050405020304" pitchFamily="18" charset="0"/>
                        </a:rPr>
                        <a:t> </a:t>
                      </a:r>
                    </a:p>
                    <a:p>
                      <a:r>
                        <a:rPr lang="en-IN" sz="1600" dirty="0">
                          <a:solidFill>
                            <a:schemeClr val="tx1"/>
                          </a:solidFill>
                          <a:latin typeface="Times New Roman" panose="02020603050405020304" pitchFamily="18" charset="0"/>
                          <a:cs typeface="Times New Roman" panose="02020603050405020304" pitchFamily="18" charset="0"/>
                        </a:rPr>
                        <a:t>          RMSE</a:t>
                      </a:r>
                    </a:p>
                  </a:txBody>
                  <a:tcPr/>
                </a:tc>
                <a:tc>
                  <a:txBody>
                    <a:bodyPr/>
                    <a:lstStyle/>
                    <a:p>
                      <a:endParaRPr lang="en-IN" sz="1600" dirty="0">
                        <a:solidFill>
                          <a:schemeClr val="tx1"/>
                        </a:solidFill>
                        <a:latin typeface="Times New Roman" panose="02020603050405020304" pitchFamily="18" charset="0"/>
                        <a:cs typeface="Times New Roman" panose="02020603050405020304" pitchFamily="18" charset="0"/>
                      </a:endParaRPr>
                    </a:p>
                    <a:p>
                      <a:r>
                        <a:rPr lang="en-IN" sz="1600" dirty="0">
                          <a:solidFill>
                            <a:schemeClr val="tx1"/>
                          </a:solidFill>
                          <a:latin typeface="Times New Roman" panose="02020603050405020304" pitchFamily="18" charset="0"/>
                          <a:cs typeface="Times New Roman" panose="02020603050405020304" pitchFamily="18" charset="0"/>
                        </a:rPr>
                        <a:t>        0.8890</a:t>
                      </a:r>
                    </a:p>
                  </a:txBody>
                  <a:tcPr/>
                </a:tc>
                <a:tc>
                  <a:txBody>
                    <a:bodyPr/>
                    <a:lstStyle/>
                    <a:p>
                      <a:endParaRPr lang="en-IN" sz="1600" dirty="0">
                        <a:solidFill>
                          <a:schemeClr val="tx1"/>
                        </a:solidFill>
                        <a:latin typeface="Times New Roman" panose="02020603050405020304" pitchFamily="18" charset="0"/>
                        <a:cs typeface="Times New Roman" panose="02020603050405020304" pitchFamily="18" charset="0"/>
                      </a:endParaRPr>
                    </a:p>
                    <a:p>
                      <a:r>
                        <a:rPr lang="en-IN" sz="1600" b="0" u="none" strike="noStrike" cap="none" dirty="0">
                          <a:solidFill>
                            <a:schemeClr val="tx1"/>
                          </a:solidFill>
                          <a:effectLst/>
                          <a:latin typeface="Times New Roman" panose="02020603050405020304" pitchFamily="18" charset="0"/>
                          <a:cs typeface="Times New Roman" panose="02020603050405020304" pitchFamily="18" charset="0"/>
                          <a:sym typeface="Arial"/>
                        </a:rPr>
                        <a:t>           1.1337</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en-IN" sz="1600" dirty="0">
                        <a:solidFill>
                          <a:schemeClr val="tx1"/>
                        </a:solidFill>
                        <a:latin typeface="Times New Roman" panose="02020603050405020304" pitchFamily="18" charset="0"/>
                        <a:cs typeface="Times New Roman" panose="02020603050405020304" pitchFamily="18" charset="0"/>
                      </a:endParaRPr>
                    </a:p>
                    <a:p>
                      <a:r>
                        <a:rPr lang="en-IN" sz="1600" dirty="0">
                          <a:solidFill>
                            <a:schemeClr val="tx1"/>
                          </a:solidFill>
                          <a:latin typeface="Times New Roman" panose="02020603050405020304" pitchFamily="18" charset="0"/>
                          <a:cs typeface="Times New Roman" panose="02020603050405020304" pitchFamily="18" charset="0"/>
                        </a:rPr>
                        <a:t>       0.8376</a:t>
                      </a:r>
                    </a:p>
                  </a:txBody>
                  <a:tcPr/>
                </a:tc>
                <a:extLst>
                  <a:ext uri="{0D108BD9-81ED-4DB2-BD59-A6C34878D82A}">
                    <a16:rowId xmlns:a16="http://schemas.microsoft.com/office/drawing/2014/main" val="4195502804"/>
                  </a:ext>
                </a:extLst>
              </a:tr>
              <a:tr h="692495">
                <a:tc>
                  <a:txBody>
                    <a:bodyPr/>
                    <a:lstStyle/>
                    <a:p>
                      <a:endParaRPr lang="en-IN" sz="1600" dirty="0">
                        <a:solidFill>
                          <a:schemeClr val="tx1"/>
                        </a:solidFill>
                        <a:latin typeface="Times New Roman" panose="02020603050405020304" pitchFamily="18" charset="0"/>
                        <a:cs typeface="Times New Roman" panose="02020603050405020304" pitchFamily="18" charset="0"/>
                      </a:endParaRPr>
                    </a:p>
                    <a:p>
                      <a:r>
                        <a:rPr lang="en-IN" sz="1600" dirty="0">
                          <a:solidFill>
                            <a:schemeClr val="tx1"/>
                          </a:solidFill>
                          <a:latin typeface="Times New Roman" panose="02020603050405020304" pitchFamily="18" charset="0"/>
                          <a:cs typeface="Times New Roman" panose="02020603050405020304" pitchFamily="18" charset="0"/>
                        </a:rPr>
                        <a:t>           MSE</a:t>
                      </a:r>
                    </a:p>
                  </a:txBody>
                  <a:tcPr/>
                </a:tc>
                <a:tc>
                  <a:txBody>
                    <a:bodyPr/>
                    <a:lstStyle/>
                    <a:p>
                      <a:endParaRPr lang="en-IN" sz="1600" dirty="0">
                        <a:solidFill>
                          <a:schemeClr val="tx1"/>
                        </a:solidFill>
                        <a:latin typeface="Times New Roman" panose="02020603050405020304" pitchFamily="18" charset="0"/>
                        <a:cs typeface="Times New Roman" panose="02020603050405020304" pitchFamily="18" charset="0"/>
                      </a:endParaRPr>
                    </a:p>
                    <a:p>
                      <a:r>
                        <a:rPr lang="en-IN" sz="1600" dirty="0">
                          <a:solidFill>
                            <a:schemeClr val="tx1"/>
                          </a:solidFill>
                          <a:latin typeface="Times New Roman" panose="02020603050405020304" pitchFamily="18" charset="0"/>
                          <a:cs typeface="Times New Roman" panose="02020603050405020304" pitchFamily="18" charset="0"/>
                        </a:rPr>
                        <a:t>        0.7903</a:t>
                      </a:r>
                    </a:p>
                  </a:txBody>
                  <a:tcPr/>
                </a:tc>
                <a:tc>
                  <a:txBody>
                    <a:bodyPr/>
                    <a:lstStyle/>
                    <a:p>
                      <a:endParaRPr lang="en-IN" sz="1600" dirty="0">
                        <a:solidFill>
                          <a:schemeClr val="tx1"/>
                        </a:solidFill>
                        <a:latin typeface="Times New Roman" panose="02020603050405020304" pitchFamily="18" charset="0"/>
                        <a:cs typeface="Times New Roman" panose="02020603050405020304" pitchFamily="18" charset="0"/>
                      </a:endParaRPr>
                    </a:p>
                    <a:p>
                      <a:r>
                        <a:rPr lang="en-IN" sz="1600" dirty="0">
                          <a:solidFill>
                            <a:schemeClr val="tx1"/>
                          </a:solidFill>
                          <a:latin typeface="Times New Roman" panose="02020603050405020304" pitchFamily="18" charset="0"/>
                          <a:cs typeface="Times New Roman" panose="02020603050405020304" pitchFamily="18" charset="0"/>
                        </a:rPr>
                        <a:t>           </a:t>
                      </a:r>
                      <a:r>
                        <a:rPr lang="en-IN" sz="1600" b="0" u="none" strike="noStrike" cap="none" dirty="0">
                          <a:solidFill>
                            <a:schemeClr val="tx1"/>
                          </a:solidFill>
                          <a:effectLst/>
                          <a:latin typeface="Times New Roman" panose="02020603050405020304" pitchFamily="18" charset="0"/>
                          <a:cs typeface="Times New Roman" panose="02020603050405020304" pitchFamily="18" charset="0"/>
                          <a:sym typeface="Arial"/>
                        </a:rPr>
                        <a:t>1.2853</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  </a:t>
                      </a:r>
                    </a:p>
                    <a:p>
                      <a:r>
                        <a:rPr lang="en-IN" sz="1600" dirty="0">
                          <a:solidFill>
                            <a:schemeClr val="tx1"/>
                          </a:solidFill>
                          <a:latin typeface="Times New Roman" panose="02020603050405020304" pitchFamily="18" charset="0"/>
                          <a:cs typeface="Times New Roman" panose="02020603050405020304" pitchFamily="18" charset="0"/>
                        </a:rPr>
                        <a:t>       0.7015</a:t>
                      </a:r>
                    </a:p>
                  </a:txBody>
                  <a:tcPr/>
                </a:tc>
                <a:extLst>
                  <a:ext uri="{0D108BD9-81ED-4DB2-BD59-A6C34878D82A}">
                    <a16:rowId xmlns:a16="http://schemas.microsoft.com/office/drawing/2014/main" val="3706069424"/>
                  </a:ext>
                </a:extLst>
              </a:tr>
              <a:tr h="692495">
                <a:tc>
                  <a:txBody>
                    <a:bodyPr/>
                    <a:lstStyle/>
                    <a:p>
                      <a:endParaRPr lang="en-IN" sz="1600" dirty="0">
                        <a:solidFill>
                          <a:schemeClr val="tx1"/>
                        </a:solidFill>
                        <a:latin typeface="Times New Roman" panose="02020603050405020304" pitchFamily="18" charset="0"/>
                        <a:cs typeface="Times New Roman" panose="02020603050405020304" pitchFamily="18" charset="0"/>
                      </a:endParaRPr>
                    </a:p>
                    <a:p>
                      <a:r>
                        <a:rPr lang="en-IN" sz="1600" dirty="0">
                          <a:solidFill>
                            <a:schemeClr val="tx1"/>
                          </a:solidFill>
                          <a:latin typeface="Times New Roman" panose="02020603050405020304" pitchFamily="18" charset="0"/>
                          <a:cs typeface="Times New Roman" panose="02020603050405020304" pitchFamily="18" charset="0"/>
                        </a:rPr>
                        <a:t>           MAE   </a:t>
                      </a:r>
                    </a:p>
                  </a:txBody>
                  <a:tcPr/>
                </a:tc>
                <a:tc>
                  <a:txBody>
                    <a:bodyPr/>
                    <a:lstStyle/>
                    <a:p>
                      <a:endParaRPr lang="en-IN" sz="1600" dirty="0">
                        <a:solidFill>
                          <a:schemeClr val="tx1"/>
                        </a:solidFill>
                        <a:latin typeface="Times New Roman" panose="02020603050405020304" pitchFamily="18" charset="0"/>
                        <a:cs typeface="Times New Roman" panose="02020603050405020304" pitchFamily="18" charset="0"/>
                      </a:endParaRPr>
                    </a:p>
                    <a:p>
                      <a:r>
                        <a:rPr lang="en-IN" sz="1600" dirty="0">
                          <a:solidFill>
                            <a:schemeClr val="tx1"/>
                          </a:solidFill>
                          <a:latin typeface="Times New Roman" panose="02020603050405020304" pitchFamily="18" charset="0"/>
                          <a:cs typeface="Times New Roman" panose="02020603050405020304" pitchFamily="18" charset="0"/>
                        </a:rPr>
                        <a:t>        0.4928</a:t>
                      </a:r>
                    </a:p>
                  </a:txBody>
                  <a:tcPr/>
                </a:tc>
                <a:tc>
                  <a:txBody>
                    <a:bodyPr/>
                    <a:lstStyle/>
                    <a:p>
                      <a:endParaRPr lang="en-IN" sz="1600" dirty="0">
                        <a:solidFill>
                          <a:schemeClr val="tx1"/>
                        </a:solidFill>
                        <a:latin typeface="Times New Roman" panose="02020603050405020304" pitchFamily="18" charset="0"/>
                        <a:cs typeface="Times New Roman" panose="02020603050405020304" pitchFamily="18" charset="0"/>
                      </a:endParaRPr>
                    </a:p>
                    <a:p>
                      <a:r>
                        <a:rPr lang="en-IN" sz="1600" dirty="0">
                          <a:solidFill>
                            <a:schemeClr val="tx1"/>
                          </a:solidFill>
                          <a:latin typeface="Times New Roman" panose="02020603050405020304" pitchFamily="18" charset="0"/>
                          <a:cs typeface="Times New Roman" panose="02020603050405020304" pitchFamily="18" charset="0"/>
                        </a:rPr>
                        <a:t>           </a:t>
                      </a:r>
                      <a:r>
                        <a:rPr lang="en-IN" sz="1600" b="0" u="none" strike="noStrike" cap="none" dirty="0">
                          <a:solidFill>
                            <a:schemeClr val="tx1"/>
                          </a:solidFill>
                          <a:effectLst/>
                          <a:latin typeface="Times New Roman" panose="02020603050405020304" pitchFamily="18" charset="0"/>
                          <a:cs typeface="Times New Roman" panose="02020603050405020304" pitchFamily="18" charset="0"/>
                          <a:sym typeface="Arial"/>
                        </a:rPr>
                        <a:t>0.9131</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en-IN" sz="1600" dirty="0">
                        <a:solidFill>
                          <a:schemeClr val="tx1"/>
                        </a:solidFill>
                        <a:latin typeface="Times New Roman" panose="02020603050405020304" pitchFamily="18" charset="0"/>
                        <a:cs typeface="Times New Roman" panose="02020603050405020304" pitchFamily="18" charset="0"/>
                      </a:endParaRPr>
                    </a:p>
                    <a:p>
                      <a:r>
                        <a:rPr lang="en-IN" sz="1600" dirty="0">
                          <a:solidFill>
                            <a:schemeClr val="tx1"/>
                          </a:solidFill>
                          <a:latin typeface="Times New Roman" panose="02020603050405020304" pitchFamily="18" charset="0"/>
                          <a:cs typeface="Times New Roman" panose="02020603050405020304" pitchFamily="18" charset="0"/>
                        </a:rPr>
                        <a:t>       0.4705</a:t>
                      </a:r>
                    </a:p>
                  </a:txBody>
                  <a:tcPr/>
                </a:tc>
                <a:extLst>
                  <a:ext uri="{0D108BD9-81ED-4DB2-BD59-A6C34878D82A}">
                    <a16:rowId xmlns:a16="http://schemas.microsoft.com/office/drawing/2014/main" val="3968978048"/>
                  </a:ext>
                </a:extLst>
              </a:tr>
              <a:tr h="692495">
                <a:tc>
                  <a:txBody>
                    <a:bodyPr/>
                    <a:lstStyle/>
                    <a:p>
                      <a:endParaRPr lang="en-IN" sz="1600" dirty="0">
                        <a:solidFill>
                          <a:schemeClr val="tx1"/>
                        </a:solidFill>
                        <a:latin typeface="Times New Roman" panose="02020603050405020304" pitchFamily="18" charset="0"/>
                        <a:cs typeface="Times New Roman" panose="02020603050405020304" pitchFamily="18" charset="0"/>
                      </a:endParaRPr>
                    </a:p>
                    <a:p>
                      <a:r>
                        <a:rPr lang="en-IN" sz="1600" dirty="0">
                          <a:solidFill>
                            <a:schemeClr val="tx1"/>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R² Score</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en-IN" sz="1600" dirty="0">
                        <a:solidFill>
                          <a:schemeClr val="tx1"/>
                        </a:solidFill>
                        <a:latin typeface="Times New Roman" panose="02020603050405020304" pitchFamily="18" charset="0"/>
                        <a:cs typeface="Times New Roman" panose="02020603050405020304" pitchFamily="18" charset="0"/>
                      </a:endParaRPr>
                    </a:p>
                    <a:p>
                      <a:r>
                        <a:rPr lang="en-IN" sz="1600" dirty="0">
                          <a:solidFill>
                            <a:schemeClr val="tx1"/>
                          </a:solidFill>
                          <a:latin typeface="Times New Roman" panose="02020603050405020304" pitchFamily="18" charset="0"/>
                          <a:cs typeface="Times New Roman" panose="02020603050405020304" pitchFamily="18" charset="0"/>
                        </a:rPr>
                        <a:t>        0.9998</a:t>
                      </a:r>
                    </a:p>
                  </a:txBody>
                  <a:tcPr/>
                </a:tc>
                <a:tc>
                  <a:txBody>
                    <a:bodyPr/>
                    <a:lstStyle/>
                    <a:p>
                      <a:endParaRPr lang="en-IN" sz="1600" dirty="0">
                        <a:solidFill>
                          <a:schemeClr val="tx1"/>
                        </a:solidFill>
                        <a:latin typeface="Times New Roman" panose="02020603050405020304" pitchFamily="18" charset="0"/>
                        <a:cs typeface="Times New Roman" panose="02020603050405020304" pitchFamily="18" charset="0"/>
                      </a:endParaRPr>
                    </a:p>
                    <a:p>
                      <a:r>
                        <a:rPr lang="en-IN" sz="1600" dirty="0">
                          <a:solidFill>
                            <a:schemeClr val="tx1"/>
                          </a:solidFill>
                          <a:latin typeface="Times New Roman" panose="02020603050405020304" pitchFamily="18" charset="0"/>
                          <a:cs typeface="Times New Roman" panose="02020603050405020304" pitchFamily="18" charset="0"/>
                        </a:rPr>
                        <a:t>           </a:t>
                      </a:r>
                      <a:r>
                        <a:rPr lang="en-IN" sz="1600" b="0" u="none" strike="noStrike" cap="none" dirty="0">
                          <a:solidFill>
                            <a:schemeClr val="tx1"/>
                          </a:solidFill>
                          <a:effectLst/>
                          <a:latin typeface="Times New Roman" panose="02020603050405020304" pitchFamily="18" charset="0"/>
                          <a:cs typeface="Times New Roman" panose="02020603050405020304" pitchFamily="18" charset="0"/>
                          <a:sym typeface="Arial"/>
                        </a:rPr>
                        <a:t>0.9996</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en-IN" sz="1600" dirty="0">
                        <a:solidFill>
                          <a:schemeClr val="tx1"/>
                        </a:solidFill>
                        <a:latin typeface="Times New Roman" panose="02020603050405020304" pitchFamily="18" charset="0"/>
                        <a:cs typeface="Times New Roman" panose="02020603050405020304" pitchFamily="18" charset="0"/>
                      </a:endParaRPr>
                    </a:p>
                    <a:p>
                      <a:r>
                        <a:rPr lang="en-IN" sz="1600" dirty="0">
                          <a:solidFill>
                            <a:schemeClr val="tx1"/>
                          </a:solidFill>
                          <a:latin typeface="Times New Roman" panose="02020603050405020304" pitchFamily="18" charset="0"/>
                          <a:cs typeface="Times New Roman" panose="02020603050405020304" pitchFamily="18" charset="0"/>
                        </a:rPr>
                        <a:t>       0.9998</a:t>
                      </a:r>
                    </a:p>
                  </a:txBody>
                  <a:tcPr/>
                </a:tc>
                <a:extLst>
                  <a:ext uri="{0D108BD9-81ED-4DB2-BD59-A6C34878D82A}">
                    <a16:rowId xmlns:a16="http://schemas.microsoft.com/office/drawing/2014/main" val="2287722379"/>
                  </a:ext>
                </a:extLst>
              </a:tr>
            </a:tbl>
          </a:graphicData>
        </a:graphic>
      </p:graphicFrame>
    </p:spTree>
    <p:extLst>
      <p:ext uri="{BB962C8B-B14F-4D97-AF65-F5344CB8AC3E}">
        <p14:creationId xmlns:p14="http://schemas.microsoft.com/office/powerpoint/2010/main" val="168720172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FBB65C45-7CBD-17FA-2EDD-48E03EF73801}"/>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A2B6B767-1575-AB05-C130-740CAB18A204}"/>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178B7DD3-252F-2096-B864-B5F261ACB3D1}"/>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C40E3C4F-0A2F-A87D-F164-FA81D95E6BEF}"/>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8CA99AEC-D253-ED1E-2023-7F2FC1CFE240}"/>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97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89776757-4DE4-89BE-4B53-0A6B0F345B82}"/>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C6266FE2-D62D-F934-9A1F-1D46FBF2909F}"/>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4990894E-7F1D-90D2-5F22-4949AEA4DEC2}"/>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FE9E0CA7-E66D-0503-77DD-CBEA29876685}"/>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3DC3DE0E-37CE-743B-E024-259431CB82BF}"/>
              </a:ext>
            </a:extLst>
          </p:cNvPr>
          <p:cNvSpPr txBox="1"/>
          <p:nvPr/>
        </p:nvSpPr>
        <p:spPr>
          <a:xfrm>
            <a:off x="1551474" y="547944"/>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OUTPUT</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15F5C527-818E-CD8B-B21F-F11946D09A59}"/>
              </a:ext>
            </a:extLst>
          </p:cNvPr>
          <p:cNvSpPr txBox="1">
            <a:spLocks noChangeArrowheads="1"/>
          </p:cNvSpPr>
          <p:nvPr/>
        </p:nvSpPr>
        <p:spPr>
          <a:xfrm>
            <a:off x="162669" y="1130209"/>
            <a:ext cx="8818661" cy="50849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buFontTx/>
              <a:buNone/>
              <a:tabLst>
                <a:tab pos="520700" algn="l"/>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13" name="Picture 12">
            <a:extLst>
              <a:ext uri="{FF2B5EF4-FFF2-40B4-BE49-F238E27FC236}">
                <a16:creationId xmlns:a16="http://schemas.microsoft.com/office/drawing/2014/main" id="{CCB48702-EB11-7AC3-8CF1-6F3EE4A25352}"/>
              </a:ext>
            </a:extLst>
          </p:cNvPr>
          <p:cNvPicPr>
            <a:picLocks noChangeAspect="1"/>
          </p:cNvPicPr>
          <p:nvPr/>
        </p:nvPicPr>
        <p:blipFill>
          <a:blip r:embed="rId5"/>
          <a:stretch>
            <a:fillRect/>
          </a:stretch>
        </p:blipFill>
        <p:spPr>
          <a:xfrm>
            <a:off x="230828" y="1071124"/>
            <a:ext cx="3612710" cy="2558227"/>
          </a:xfrm>
          <a:prstGeom prst="rect">
            <a:avLst/>
          </a:prstGeom>
        </p:spPr>
      </p:pic>
      <p:pic>
        <p:nvPicPr>
          <p:cNvPr id="15" name="Picture 14">
            <a:extLst>
              <a:ext uri="{FF2B5EF4-FFF2-40B4-BE49-F238E27FC236}">
                <a16:creationId xmlns:a16="http://schemas.microsoft.com/office/drawing/2014/main" id="{1F33FF92-409C-CDFC-E3D7-45808AA6E9A7}"/>
              </a:ext>
            </a:extLst>
          </p:cNvPr>
          <p:cNvPicPr>
            <a:picLocks noChangeAspect="1"/>
          </p:cNvPicPr>
          <p:nvPr/>
        </p:nvPicPr>
        <p:blipFill>
          <a:blip r:embed="rId6"/>
          <a:stretch>
            <a:fillRect/>
          </a:stretch>
        </p:blipFill>
        <p:spPr>
          <a:xfrm>
            <a:off x="4471596" y="1013642"/>
            <a:ext cx="3612710" cy="2615709"/>
          </a:xfrm>
          <a:prstGeom prst="rect">
            <a:avLst/>
          </a:prstGeom>
        </p:spPr>
      </p:pic>
      <p:pic>
        <p:nvPicPr>
          <p:cNvPr id="17" name="Picture 16">
            <a:extLst>
              <a:ext uri="{FF2B5EF4-FFF2-40B4-BE49-F238E27FC236}">
                <a16:creationId xmlns:a16="http://schemas.microsoft.com/office/drawing/2014/main" id="{18569ADD-E698-535C-E7BB-46A7F4D357E2}"/>
              </a:ext>
            </a:extLst>
          </p:cNvPr>
          <p:cNvPicPr>
            <a:picLocks noChangeAspect="1"/>
          </p:cNvPicPr>
          <p:nvPr/>
        </p:nvPicPr>
        <p:blipFill>
          <a:blip r:embed="rId7"/>
          <a:stretch>
            <a:fillRect/>
          </a:stretch>
        </p:blipFill>
        <p:spPr>
          <a:xfrm>
            <a:off x="230828" y="3830632"/>
            <a:ext cx="3612710" cy="2537901"/>
          </a:xfrm>
          <a:prstGeom prst="rect">
            <a:avLst/>
          </a:prstGeom>
        </p:spPr>
      </p:pic>
      <p:pic>
        <p:nvPicPr>
          <p:cNvPr id="19" name="Picture 18">
            <a:extLst>
              <a:ext uri="{FF2B5EF4-FFF2-40B4-BE49-F238E27FC236}">
                <a16:creationId xmlns:a16="http://schemas.microsoft.com/office/drawing/2014/main" id="{B760C688-29F7-1F21-6252-551A78465609}"/>
              </a:ext>
            </a:extLst>
          </p:cNvPr>
          <p:cNvPicPr>
            <a:picLocks noChangeAspect="1"/>
          </p:cNvPicPr>
          <p:nvPr/>
        </p:nvPicPr>
        <p:blipFill>
          <a:blip r:embed="rId8"/>
          <a:stretch>
            <a:fillRect/>
          </a:stretch>
        </p:blipFill>
        <p:spPr>
          <a:xfrm>
            <a:off x="4444404" y="3810844"/>
            <a:ext cx="3685756" cy="2537900"/>
          </a:xfrm>
          <a:prstGeom prst="rect">
            <a:avLst/>
          </a:prstGeom>
        </p:spPr>
      </p:pic>
    </p:spTree>
    <p:extLst>
      <p:ext uri="{BB962C8B-B14F-4D97-AF65-F5344CB8AC3E}">
        <p14:creationId xmlns:p14="http://schemas.microsoft.com/office/powerpoint/2010/main" val="48278195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89294F5F-5B34-0F68-66C3-A38FFDAC91BB}"/>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C6BE740E-4B54-3453-303C-FB239842ECE5}"/>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DEED156B-6100-7175-E6EE-47B70B540D83}"/>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F6464F5C-692E-BE47-4FFF-D4818A69E9FE}"/>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86F5BAFA-079A-A169-55AE-24A51C63B50A}"/>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98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405A7C0F-8127-AC34-668E-81F8BA875438}"/>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6595A964-66B6-6940-632A-237F7C821397}"/>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dirty="0" err="1">
                <a:solidFill>
                  <a:srgbClr val="47FFD0"/>
                </a:solidFill>
                <a:latin typeface="Comic Sans MS"/>
                <a:ea typeface="Comic Sans MS"/>
                <a:cs typeface="Comic Sans MS"/>
                <a:sym typeface="Comic Sans MS"/>
              </a:rPr>
              <a:t>Mepco</a:t>
            </a:r>
            <a:r>
              <a:rPr lang="en-US" sz="2500" b="1" i="0" u="none" strike="noStrike" cap="none" dirty="0">
                <a:solidFill>
                  <a:srgbClr val="47FFD0"/>
                </a:solidFill>
                <a:latin typeface="Comic Sans MS"/>
                <a:ea typeface="Comic Sans MS"/>
                <a:cs typeface="Comic Sans MS"/>
                <a:sym typeface="Comic Sans MS"/>
              </a:rPr>
              <a:t> Schlenk Engineering College </a:t>
            </a:r>
            <a:r>
              <a:rPr lang="en-US" sz="1800" b="1" i="0" u="none" strike="noStrike" cap="none" dirty="0">
                <a:solidFill>
                  <a:srgbClr val="47FFD0"/>
                </a:solidFill>
                <a:latin typeface="Comic Sans MS"/>
                <a:ea typeface="Comic Sans MS"/>
                <a:cs typeface="Comic Sans MS"/>
                <a:sym typeface="Comic Sans MS"/>
              </a:rPr>
              <a:t>(Autonomous)</a:t>
            </a:r>
            <a:endParaRPr sz="1800" b="1" i="1" u="none" strike="noStrike" cap="none" dirty="0">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D9768ECB-F41E-4F29-BEEA-304B1EBE2EB3}"/>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ABBB3C5D-84AD-49FC-038B-AEAF9A03ABF3}"/>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94DC2F38-2BF1-A1BF-B358-39500D7EFD31}"/>
              </a:ext>
            </a:extLst>
          </p:cNvPr>
          <p:cNvSpPr txBox="1"/>
          <p:nvPr/>
        </p:nvSpPr>
        <p:spPr>
          <a:xfrm>
            <a:off x="1672772" y="733501"/>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OUTPUT</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4D100CEB-1F5A-6117-8DFA-21C4D7522EE6}"/>
              </a:ext>
            </a:extLst>
          </p:cNvPr>
          <p:cNvSpPr txBox="1">
            <a:spLocks noChangeArrowheads="1"/>
          </p:cNvSpPr>
          <p:nvPr/>
        </p:nvSpPr>
        <p:spPr>
          <a:xfrm>
            <a:off x="195943" y="1325062"/>
            <a:ext cx="8818661" cy="50849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buFontTx/>
              <a:buNone/>
              <a:tabLst>
                <a:tab pos="520700" algn="l"/>
              </a:tabLst>
            </a:pPr>
            <a:r>
              <a:rPr lang="en-US" altLang="en-US" sz="2000" b="1" dirty="0">
                <a:solidFill>
                  <a:schemeClr val="tx1"/>
                </a:solidFill>
                <a:latin typeface="Times New Roman" panose="02020603050405020304" pitchFamily="18" charset="0"/>
                <a:cs typeface="Times New Roman" panose="02020603050405020304" pitchFamily="18" charset="0"/>
              </a:rPr>
              <a:t>   HbA1c Prediction</a:t>
            </a:r>
          </a:p>
          <a:p>
            <a:pPr>
              <a:spcBef>
                <a:spcPct val="0"/>
              </a:spcBef>
              <a:buFontTx/>
              <a:buNone/>
              <a:tabLst>
                <a:tab pos="520700" algn="l"/>
              </a:tabLst>
            </a:pPr>
            <a:endParaRPr lang="en-US" altLang="en-US" sz="2000" b="1" dirty="0">
              <a:solidFill>
                <a:schemeClr val="tx1"/>
              </a:solidFill>
              <a:latin typeface="Times New Roman" panose="02020603050405020304" pitchFamily="18" charset="0"/>
              <a:cs typeface="Times New Roman" panose="02020603050405020304" pitchFamily="18" charset="0"/>
            </a:endParaRPr>
          </a:p>
          <a:p>
            <a:pPr>
              <a:spcBef>
                <a:spcPct val="0"/>
              </a:spcBef>
              <a:buFontTx/>
              <a:buNone/>
              <a:tabLst>
                <a:tab pos="520700" algn="l"/>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aphicFrame>
        <p:nvGraphicFramePr>
          <p:cNvPr id="4" name="Table 3">
            <a:extLst>
              <a:ext uri="{FF2B5EF4-FFF2-40B4-BE49-F238E27FC236}">
                <a16:creationId xmlns:a16="http://schemas.microsoft.com/office/drawing/2014/main" id="{B83EE8AA-8368-E9B3-B29E-0C9FE1890FBE}"/>
              </a:ext>
            </a:extLst>
          </p:cNvPr>
          <p:cNvGraphicFramePr>
            <a:graphicFrameLocks noGrp="1"/>
          </p:cNvGraphicFramePr>
          <p:nvPr>
            <p:extLst>
              <p:ext uri="{D42A27DB-BD31-4B8C-83A1-F6EECF244321}">
                <p14:modId xmlns:p14="http://schemas.microsoft.com/office/powerpoint/2010/main" val="3861291139"/>
              </p:ext>
            </p:extLst>
          </p:nvPr>
        </p:nvGraphicFramePr>
        <p:xfrm>
          <a:off x="1477510" y="1783230"/>
          <a:ext cx="6877503" cy="4563433"/>
        </p:xfrm>
        <a:graphic>
          <a:graphicData uri="http://schemas.openxmlformats.org/drawingml/2006/table">
            <a:tbl>
              <a:tblPr firstRow="1" bandRow="1">
                <a:tableStyleId>{5C22544A-7EE6-4342-B048-85BDC9FD1C3A}</a:tableStyleId>
              </a:tblPr>
              <a:tblGrid>
                <a:gridCol w="2292501">
                  <a:extLst>
                    <a:ext uri="{9D8B030D-6E8A-4147-A177-3AD203B41FA5}">
                      <a16:colId xmlns:a16="http://schemas.microsoft.com/office/drawing/2014/main" val="1680531777"/>
                    </a:ext>
                  </a:extLst>
                </a:gridCol>
                <a:gridCol w="2318273">
                  <a:extLst>
                    <a:ext uri="{9D8B030D-6E8A-4147-A177-3AD203B41FA5}">
                      <a16:colId xmlns:a16="http://schemas.microsoft.com/office/drawing/2014/main" val="2558624841"/>
                    </a:ext>
                  </a:extLst>
                </a:gridCol>
                <a:gridCol w="2266729">
                  <a:extLst>
                    <a:ext uri="{9D8B030D-6E8A-4147-A177-3AD203B41FA5}">
                      <a16:colId xmlns:a16="http://schemas.microsoft.com/office/drawing/2014/main" val="3542927446"/>
                    </a:ext>
                  </a:extLst>
                </a:gridCol>
              </a:tblGrid>
              <a:tr h="651919">
                <a:tc>
                  <a:txBody>
                    <a:bodyPr/>
                    <a:lstStyle/>
                    <a:p>
                      <a:endParaRPr lang="en-US" sz="1800" b="1" dirty="0">
                        <a:solidFill>
                          <a:schemeClr val="tx1"/>
                        </a:solidFill>
                        <a:latin typeface="Times New Roman" panose="02020603050405020304" pitchFamily="18" charset="0"/>
                        <a:cs typeface="Times New Roman" panose="02020603050405020304" pitchFamily="18" charset="0"/>
                      </a:endParaRPr>
                    </a:p>
                    <a:p>
                      <a:r>
                        <a:rPr lang="en-IN" sz="1800" b="1" dirty="0">
                          <a:solidFill>
                            <a:schemeClr val="tx1"/>
                          </a:solidFill>
                          <a:latin typeface="Times New Roman" panose="02020603050405020304" pitchFamily="18" charset="0"/>
                          <a:cs typeface="Times New Roman" panose="02020603050405020304" pitchFamily="18" charset="0"/>
                        </a:rPr>
                        <a:t>        </a:t>
                      </a:r>
                      <a:r>
                        <a:rPr lang="en-US" sz="1800" b="1" dirty="0">
                          <a:solidFill>
                            <a:schemeClr val="tx1"/>
                          </a:solidFill>
                          <a:latin typeface="Times New Roman" panose="02020603050405020304" pitchFamily="18" charset="0"/>
                          <a:cs typeface="Times New Roman" panose="02020603050405020304" pitchFamily="18" charset="0"/>
                        </a:rPr>
                        <a:t>Patient id</a:t>
                      </a:r>
                      <a:endParaRPr lang="en-IN" sz="1800" b="1"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en-US" sz="1800" b="1" dirty="0">
                        <a:solidFill>
                          <a:schemeClr val="tx1"/>
                        </a:solidFill>
                        <a:latin typeface="Times New Roman" panose="02020603050405020304" pitchFamily="18" charset="0"/>
                        <a:cs typeface="Times New Roman" panose="02020603050405020304" pitchFamily="18" charset="0"/>
                      </a:endParaRPr>
                    </a:p>
                    <a:p>
                      <a:r>
                        <a:rPr lang="en-IN" sz="1800" b="1" dirty="0">
                          <a:solidFill>
                            <a:schemeClr val="tx1"/>
                          </a:solidFill>
                          <a:latin typeface="Times New Roman" panose="02020603050405020304" pitchFamily="18" charset="0"/>
                          <a:cs typeface="Times New Roman" panose="02020603050405020304" pitchFamily="18" charset="0"/>
                        </a:rPr>
                        <a:t> Mean Glucose values</a:t>
                      </a:r>
                    </a:p>
                  </a:txBody>
                  <a:tcPr/>
                </a:tc>
                <a:tc>
                  <a:txBody>
                    <a:bodyPr/>
                    <a:lstStyle/>
                    <a:p>
                      <a:endParaRPr lang="en-US"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     </a:t>
                      </a:r>
                      <a:r>
                        <a:rPr lang="en-US" sz="1800" b="1" dirty="0">
                          <a:solidFill>
                            <a:schemeClr val="tx1"/>
                          </a:solidFill>
                          <a:latin typeface="Times New Roman" panose="02020603050405020304" pitchFamily="18" charset="0"/>
                          <a:cs typeface="Times New Roman" panose="02020603050405020304" pitchFamily="18" charset="0"/>
                        </a:rPr>
                        <a:t>Predicted HbA1c</a:t>
                      </a:r>
                      <a:r>
                        <a:rPr lang="en-IN" sz="1800" b="1"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3216906522"/>
                  </a:ext>
                </a:extLst>
              </a:tr>
              <a:tr h="651919">
                <a:tc>
                  <a:txBody>
                    <a:bodyPr/>
                    <a:lstStyle/>
                    <a:p>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540</a:t>
                      </a:r>
                      <a:endParaRPr lang="en-US" sz="1600"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132.60</a:t>
                      </a:r>
                      <a:endParaRPr lang="en-IN" sz="1600"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6.25%</a:t>
                      </a:r>
                    </a:p>
                  </a:txBody>
                  <a:tcPr/>
                </a:tc>
                <a:extLst>
                  <a:ext uri="{0D108BD9-81ED-4DB2-BD59-A6C34878D82A}">
                    <a16:rowId xmlns:a16="http://schemas.microsoft.com/office/drawing/2014/main" val="708308174"/>
                  </a:ext>
                </a:extLst>
              </a:tr>
              <a:tr h="651919">
                <a:tc>
                  <a:txBody>
                    <a:bodyPr/>
                    <a:lstStyle/>
                    <a:p>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544</a:t>
                      </a:r>
                      <a:endParaRPr lang="en-IN" sz="1600"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160.18</a:t>
                      </a:r>
                      <a:endParaRPr lang="en-IN" sz="1600"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7.21%</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33991088"/>
                  </a:ext>
                </a:extLst>
              </a:tr>
              <a:tr h="651919">
                <a:tc>
                  <a:txBody>
                    <a:bodyPr/>
                    <a:lstStyle/>
                    <a:p>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552</a:t>
                      </a:r>
                      <a:endParaRPr lang="en-IN" sz="1600"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139.65</a:t>
                      </a:r>
                      <a:endParaRPr lang="en-IN" sz="1600"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6.49%</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12700600"/>
                  </a:ext>
                </a:extLst>
              </a:tr>
              <a:tr h="651919">
                <a:tc>
                  <a:txBody>
                    <a:bodyPr/>
                    <a:lstStyle/>
                    <a:p>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567</a:t>
                      </a:r>
                      <a:endParaRPr lang="en-IN" sz="1600"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147.31</a:t>
                      </a:r>
                      <a:endParaRPr lang="en-IN" sz="1600"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6.76%</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58058566"/>
                  </a:ext>
                </a:extLst>
              </a:tr>
              <a:tr h="651919">
                <a:tc>
                  <a:txBody>
                    <a:bodyPr/>
                    <a:lstStyle/>
                    <a:p>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584</a:t>
                      </a:r>
                      <a:endParaRPr lang="en-IN" sz="1600"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186.77</a:t>
                      </a:r>
                      <a:endParaRPr lang="en-IN" sz="1600"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8.13%</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53511238"/>
                  </a:ext>
                </a:extLst>
              </a:tr>
              <a:tr h="651919">
                <a:tc>
                  <a:txBody>
                    <a:bodyPr/>
                    <a:lstStyle/>
                    <a:p>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596</a:t>
                      </a:r>
                      <a:endParaRPr lang="en-IN" sz="1600"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141.50</a:t>
                      </a:r>
                      <a:endParaRPr lang="en-IN" sz="1600"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6.56%</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8177891"/>
                  </a:ext>
                </a:extLst>
              </a:tr>
            </a:tbl>
          </a:graphicData>
        </a:graphic>
      </p:graphicFrame>
    </p:spTree>
    <p:extLst>
      <p:ext uri="{BB962C8B-B14F-4D97-AF65-F5344CB8AC3E}">
        <p14:creationId xmlns:p14="http://schemas.microsoft.com/office/powerpoint/2010/main" val="104126364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9D357E86-4D68-2785-EE61-BC66F9837B8C}"/>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BF75FE61-BD68-58E1-A462-86DC66A8D7E3}"/>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088B07EC-89B4-F5B4-DB1E-C0E908F841FD}"/>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023225EC-3668-1B9C-BA8B-DA57C623E977}"/>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55D808A8-B01E-4C81-C2C5-5B8DF72ED94B}"/>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99</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419F74EC-9345-F944-E62D-25711244A28F}"/>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3 May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00227D00-0DDE-9A31-0152-00526D04C86C}"/>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dirty="0" err="1">
                <a:solidFill>
                  <a:srgbClr val="47FFD0"/>
                </a:solidFill>
                <a:latin typeface="Comic Sans MS"/>
                <a:ea typeface="Comic Sans MS"/>
                <a:cs typeface="Comic Sans MS"/>
                <a:sym typeface="Comic Sans MS"/>
              </a:rPr>
              <a:t>Mepco</a:t>
            </a:r>
            <a:r>
              <a:rPr lang="en-US" sz="2500" b="1" i="0" u="none" strike="noStrike" cap="none" dirty="0">
                <a:solidFill>
                  <a:srgbClr val="47FFD0"/>
                </a:solidFill>
                <a:latin typeface="Comic Sans MS"/>
                <a:ea typeface="Comic Sans MS"/>
                <a:cs typeface="Comic Sans MS"/>
                <a:sym typeface="Comic Sans MS"/>
              </a:rPr>
              <a:t> Schlenk Engineering College </a:t>
            </a:r>
            <a:r>
              <a:rPr lang="en-US" sz="1800" b="1" i="0" u="none" strike="noStrike" cap="none" dirty="0">
                <a:solidFill>
                  <a:srgbClr val="47FFD0"/>
                </a:solidFill>
                <a:latin typeface="Comic Sans MS"/>
                <a:ea typeface="Comic Sans MS"/>
                <a:cs typeface="Comic Sans MS"/>
                <a:sym typeface="Comic Sans MS"/>
              </a:rPr>
              <a:t>(Autonomous)</a:t>
            </a:r>
            <a:endParaRPr sz="1800" b="1" i="1" u="none" strike="noStrike" cap="none" dirty="0">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15AF0CA1-3564-FFDA-2571-E5148F8B0590}"/>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8D3084BD-8446-A5C1-EC2D-364D3AA3B68B}"/>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6FB74579-70C5-7296-2587-993288428898}"/>
              </a:ext>
            </a:extLst>
          </p:cNvPr>
          <p:cNvSpPr txBox="1"/>
          <p:nvPr/>
        </p:nvSpPr>
        <p:spPr>
          <a:xfrm>
            <a:off x="1672772" y="733501"/>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SAMPLE OUTPUT</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879F10EE-B234-0281-0AA1-8BAC89B77543}"/>
              </a:ext>
            </a:extLst>
          </p:cNvPr>
          <p:cNvSpPr txBox="1">
            <a:spLocks noChangeArrowheads="1"/>
          </p:cNvSpPr>
          <p:nvPr/>
        </p:nvSpPr>
        <p:spPr>
          <a:xfrm>
            <a:off x="295177" y="1246355"/>
            <a:ext cx="8818661" cy="50849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buFontTx/>
              <a:buNone/>
              <a:tabLst>
                <a:tab pos="520700" algn="l"/>
              </a:tabLst>
            </a:pPr>
            <a:r>
              <a:rPr lang="en-US" sz="2000" b="1" dirty="0">
                <a:latin typeface="Times New Roman" panose="02020603050405020304" pitchFamily="18" charset="0"/>
                <a:cs typeface="Times New Roman" panose="02020603050405020304" pitchFamily="18" charset="0"/>
              </a:rPr>
              <a:t>Fuzzy Rule-Based Severity Classification </a:t>
            </a:r>
            <a:endParaRPr lang="en-US" altLang="en-US" sz="2000" b="1" dirty="0">
              <a:solidFill>
                <a:schemeClr val="tx1"/>
              </a:solidFill>
              <a:latin typeface="Times New Roman" panose="02020603050405020304" pitchFamily="18" charset="0"/>
              <a:cs typeface="Times New Roman" panose="02020603050405020304" pitchFamily="18" charset="0"/>
            </a:endParaRPr>
          </a:p>
          <a:p>
            <a:pPr>
              <a:spcBef>
                <a:spcPct val="0"/>
              </a:spcBef>
              <a:buFontTx/>
              <a:buNone/>
              <a:tabLst>
                <a:tab pos="520700" algn="l"/>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aphicFrame>
        <p:nvGraphicFramePr>
          <p:cNvPr id="4" name="Table 3">
            <a:extLst>
              <a:ext uri="{FF2B5EF4-FFF2-40B4-BE49-F238E27FC236}">
                <a16:creationId xmlns:a16="http://schemas.microsoft.com/office/drawing/2014/main" id="{64CC706B-EDDB-2211-0AD0-E27B36EBF6CB}"/>
              </a:ext>
            </a:extLst>
          </p:cNvPr>
          <p:cNvGraphicFramePr>
            <a:graphicFrameLocks noGrp="1"/>
          </p:cNvGraphicFramePr>
          <p:nvPr>
            <p:extLst>
              <p:ext uri="{D42A27DB-BD31-4B8C-83A1-F6EECF244321}">
                <p14:modId xmlns:p14="http://schemas.microsoft.com/office/powerpoint/2010/main" val="1950280534"/>
              </p:ext>
            </p:extLst>
          </p:nvPr>
        </p:nvGraphicFramePr>
        <p:xfrm>
          <a:off x="1194317" y="1893436"/>
          <a:ext cx="7030521" cy="3996781"/>
        </p:xfrm>
        <a:graphic>
          <a:graphicData uri="http://schemas.openxmlformats.org/drawingml/2006/table">
            <a:tbl>
              <a:tblPr firstRow="1" bandRow="1">
                <a:tableStyleId>{5C22544A-7EE6-4342-B048-85BDC9FD1C3A}</a:tableStyleId>
              </a:tblPr>
              <a:tblGrid>
                <a:gridCol w="2454055">
                  <a:extLst>
                    <a:ext uri="{9D8B030D-6E8A-4147-A177-3AD203B41FA5}">
                      <a16:colId xmlns:a16="http://schemas.microsoft.com/office/drawing/2014/main" val="958119865"/>
                    </a:ext>
                  </a:extLst>
                </a:gridCol>
                <a:gridCol w="2177174">
                  <a:extLst>
                    <a:ext uri="{9D8B030D-6E8A-4147-A177-3AD203B41FA5}">
                      <a16:colId xmlns:a16="http://schemas.microsoft.com/office/drawing/2014/main" val="375550211"/>
                    </a:ext>
                  </a:extLst>
                </a:gridCol>
                <a:gridCol w="2399292">
                  <a:extLst>
                    <a:ext uri="{9D8B030D-6E8A-4147-A177-3AD203B41FA5}">
                      <a16:colId xmlns:a16="http://schemas.microsoft.com/office/drawing/2014/main" val="1810870646"/>
                    </a:ext>
                  </a:extLst>
                </a:gridCol>
              </a:tblGrid>
              <a:tr h="662246">
                <a:tc>
                  <a:txBody>
                    <a:bodyPr/>
                    <a:lstStyle/>
                    <a:p>
                      <a:endParaRPr lang="en-IN" sz="1800" dirty="0">
                        <a:solidFill>
                          <a:schemeClr val="tx1"/>
                        </a:solidFill>
                        <a:latin typeface="Times New Roman" panose="02020603050405020304" pitchFamily="18" charset="0"/>
                        <a:cs typeface="Times New Roman" panose="02020603050405020304" pitchFamily="18" charset="0"/>
                      </a:endParaRPr>
                    </a:p>
                    <a:p>
                      <a:r>
                        <a:rPr lang="en-IN" sz="1800" dirty="0">
                          <a:solidFill>
                            <a:schemeClr val="tx1"/>
                          </a:solidFill>
                          <a:latin typeface="Times New Roman" panose="02020603050405020304" pitchFamily="18" charset="0"/>
                          <a:cs typeface="Times New Roman" panose="02020603050405020304" pitchFamily="18" charset="0"/>
                        </a:rPr>
                        <a:t> Glucose values (mg/dl)</a:t>
                      </a:r>
                    </a:p>
                  </a:txBody>
                  <a:tcPr/>
                </a:tc>
                <a:tc>
                  <a:txBody>
                    <a:bodyPr/>
                    <a:lstStyle/>
                    <a:p>
                      <a:endParaRPr lang="en-IN" sz="1800" dirty="0">
                        <a:solidFill>
                          <a:schemeClr val="tx1"/>
                        </a:solidFill>
                        <a:latin typeface="Times New Roman" panose="02020603050405020304" pitchFamily="18" charset="0"/>
                        <a:cs typeface="Times New Roman" panose="02020603050405020304" pitchFamily="18" charset="0"/>
                      </a:endParaRPr>
                    </a:p>
                    <a:p>
                      <a:r>
                        <a:rPr lang="en-IN" sz="1800" dirty="0">
                          <a:solidFill>
                            <a:schemeClr val="tx1"/>
                          </a:solidFill>
                          <a:latin typeface="Times New Roman" panose="02020603050405020304" pitchFamily="18" charset="0"/>
                          <a:cs typeface="Times New Roman" panose="02020603050405020304" pitchFamily="18" charset="0"/>
                        </a:rPr>
                        <a:t>     Confidence value</a:t>
                      </a:r>
                    </a:p>
                  </a:txBody>
                  <a:tcPr/>
                </a:tc>
                <a:tc>
                  <a:txBody>
                    <a:bodyPr/>
                    <a:lstStyle/>
                    <a:p>
                      <a:endParaRPr lang="en-IN" sz="1800" dirty="0">
                        <a:solidFill>
                          <a:schemeClr val="tx1"/>
                        </a:solidFill>
                        <a:latin typeface="Times New Roman" panose="02020603050405020304" pitchFamily="18" charset="0"/>
                        <a:cs typeface="Times New Roman" panose="02020603050405020304" pitchFamily="18" charset="0"/>
                      </a:endParaRPr>
                    </a:p>
                    <a:p>
                      <a:r>
                        <a:rPr lang="en-IN" sz="1800" dirty="0">
                          <a:solidFill>
                            <a:schemeClr val="tx1"/>
                          </a:solidFill>
                          <a:latin typeface="Times New Roman" panose="02020603050405020304" pitchFamily="18" charset="0"/>
                          <a:cs typeface="Times New Roman" panose="02020603050405020304" pitchFamily="18" charset="0"/>
                        </a:rPr>
                        <a:t>   Severity Level</a:t>
                      </a:r>
                    </a:p>
                  </a:txBody>
                  <a:tcPr/>
                </a:tc>
                <a:extLst>
                  <a:ext uri="{0D108BD9-81ED-4DB2-BD59-A6C34878D82A}">
                    <a16:rowId xmlns:a16="http://schemas.microsoft.com/office/drawing/2014/main" val="3498350080"/>
                  </a:ext>
                </a:extLst>
              </a:tr>
              <a:tr h="666907">
                <a:tc>
                  <a:txBody>
                    <a:bodyPr/>
                    <a:lstStyle/>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76.0</a:t>
                      </a:r>
                    </a:p>
                  </a:txBody>
                  <a:tcPr/>
                </a:tc>
                <a:tc>
                  <a:txBody>
                    <a:bodyPr/>
                    <a:lstStyle/>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0.28</a:t>
                      </a:r>
                    </a:p>
                  </a:txBody>
                  <a:tcPr/>
                </a:tc>
                <a:tc>
                  <a:txBody>
                    <a:bodyPr/>
                    <a:lstStyle/>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Very Low</a:t>
                      </a:r>
                    </a:p>
                  </a:txBody>
                  <a:tcPr/>
                </a:tc>
                <a:extLst>
                  <a:ext uri="{0D108BD9-81ED-4DB2-BD59-A6C34878D82A}">
                    <a16:rowId xmlns:a16="http://schemas.microsoft.com/office/drawing/2014/main" val="1629112599"/>
                  </a:ext>
                </a:extLst>
              </a:tr>
              <a:tr h="666907">
                <a:tc>
                  <a:txBody>
                    <a:bodyPr/>
                    <a:lstStyle/>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110.0</a:t>
                      </a:r>
                    </a:p>
                  </a:txBody>
                  <a:tcPr/>
                </a:tc>
                <a:tc>
                  <a:txBody>
                    <a:bodyPr/>
                    <a:lstStyle/>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0.60</a:t>
                      </a:r>
                    </a:p>
                  </a:txBody>
                  <a:tcPr/>
                </a:tc>
                <a:tc>
                  <a:txBody>
                    <a:bodyPr/>
                    <a:lstStyle/>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Medium</a:t>
                      </a:r>
                    </a:p>
                  </a:txBody>
                  <a:tcPr/>
                </a:tc>
                <a:extLst>
                  <a:ext uri="{0D108BD9-81ED-4DB2-BD59-A6C34878D82A}">
                    <a16:rowId xmlns:a16="http://schemas.microsoft.com/office/drawing/2014/main" val="2392860775"/>
                  </a:ext>
                </a:extLst>
              </a:tr>
              <a:tr h="666907">
                <a:tc>
                  <a:txBody>
                    <a:bodyPr/>
                    <a:lstStyle/>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205.0</a:t>
                      </a:r>
                    </a:p>
                  </a:txBody>
                  <a:tcPr/>
                </a:tc>
                <a:tc>
                  <a:txBody>
                    <a:bodyPr/>
                    <a:lstStyle/>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0.63</a:t>
                      </a:r>
                    </a:p>
                  </a:txBody>
                  <a:tcPr/>
                </a:tc>
                <a:tc>
                  <a:txBody>
                    <a:bodyPr/>
                    <a:lstStyle/>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High</a:t>
                      </a:r>
                    </a:p>
                  </a:txBody>
                  <a:tcPr/>
                </a:tc>
                <a:extLst>
                  <a:ext uri="{0D108BD9-81ED-4DB2-BD59-A6C34878D82A}">
                    <a16:rowId xmlns:a16="http://schemas.microsoft.com/office/drawing/2014/main" val="3167529290"/>
                  </a:ext>
                </a:extLst>
              </a:tr>
              <a:tr h="666907">
                <a:tc>
                  <a:txBody>
                    <a:bodyPr/>
                    <a:lstStyle/>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252.0</a:t>
                      </a:r>
                    </a:p>
                  </a:txBody>
                  <a:tcPr/>
                </a:tc>
                <a:tc>
                  <a:txBody>
                    <a:bodyPr/>
                    <a:lstStyle/>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0.63</a:t>
                      </a:r>
                    </a:p>
                  </a:txBody>
                  <a:tcPr/>
                </a:tc>
                <a:tc>
                  <a:txBody>
                    <a:bodyPr/>
                    <a:lstStyle/>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Very high</a:t>
                      </a:r>
                    </a:p>
                  </a:txBody>
                  <a:tcPr/>
                </a:tc>
                <a:extLst>
                  <a:ext uri="{0D108BD9-81ED-4DB2-BD59-A6C34878D82A}">
                    <a16:rowId xmlns:a16="http://schemas.microsoft.com/office/drawing/2014/main" val="926583074"/>
                  </a:ext>
                </a:extLst>
              </a:tr>
              <a:tr h="666907">
                <a:tc>
                  <a:txBody>
                    <a:bodyPr/>
                    <a:lstStyle/>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100.0</a:t>
                      </a:r>
                    </a:p>
                  </a:txBody>
                  <a:tcPr/>
                </a:tc>
                <a:tc>
                  <a:txBody>
                    <a:bodyPr/>
                    <a:lstStyle/>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0.30</a:t>
                      </a:r>
                    </a:p>
                  </a:txBody>
                  <a:tcPr/>
                </a:tc>
                <a:tc>
                  <a:txBody>
                    <a:bodyPr/>
                    <a:lstStyle/>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Low</a:t>
                      </a:r>
                    </a:p>
                  </a:txBody>
                  <a:tcPr/>
                </a:tc>
                <a:extLst>
                  <a:ext uri="{0D108BD9-81ED-4DB2-BD59-A6C34878D82A}">
                    <a16:rowId xmlns:a16="http://schemas.microsoft.com/office/drawing/2014/main" val="4291417782"/>
                  </a:ext>
                </a:extLst>
              </a:tr>
            </a:tbl>
          </a:graphicData>
        </a:graphic>
      </p:graphicFrame>
    </p:spTree>
    <p:extLst>
      <p:ext uri="{BB962C8B-B14F-4D97-AF65-F5344CB8AC3E}">
        <p14:creationId xmlns:p14="http://schemas.microsoft.com/office/powerpoint/2010/main" val="2534816957"/>
      </p:ext>
    </p:extLst>
  </p:cSld>
  <p:clrMapOvr>
    <a:masterClrMapping/>
  </p:clrMapOvr>
</p:sld>
</file>

<file path=ppt/theme/theme1.xml><?xml version="1.0" encoding="utf-8"?>
<a:theme xmlns:a="http://schemas.openxmlformats.org/drawingml/2006/main" name="Presentation1">
  <a:themeElements>
    <a:clrScheme name="Presentation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8959</TotalTime>
  <Words>11905</Words>
  <Application>Microsoft Office PowerPoint</Application>
  <PresentationFormat>On-screen Show (4:3)</PresentationFormat>
  <Paragraphs>2380</Paragraphs>
  <Slides>106</Slides>
  <Notes>106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106</vt:i4>
      </vt:variant>
    </vt:vector>
  </HeadingPairs>
  <TitlesOfParts>
    <vt:vector size="114" baseType="lpstr">
      <vt:lpstr>-apple-system</vt:lpstr>
      <vt:lpstr>Arial</vt:lpstr>
      <vt:lpstr>Arial Rounded</vt:lpstr>
      <vt:lpstr>Calibri</vt:lpstr>
      <vt:lpstr>Cambria Math</vt:lpstr>
      <vt:lpstr>Comic Sans MS</vt:lpstr>
      <vt:lpstr>Times New Roman</vt:lpstr>
      <vt:lpstr>Presentation1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Harihara sudhan Ravi</dc:creator>
  <cp:lastModifiedBy>Muthukumarasamy S</cp:lastModifiedBy>
  <cp:revision>416</cp:revision>
  <dcterms:created xsi:type="dcterms:W3CDTF">2022-07-10T04:10:14Z</dcterms:created>
  <dcterms:modified xsi:type="dcterms:W3CDTF">2025-05-03T03:53:51Z</dcterms:modified>
</cp:coreProperties>
</file>