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6"/>
  </p:notesMasterIdLst>
  <p:sldIdLst>
    <p:sldId id="256" r:id="rId2"/>
    <p:sldId id="260" r:id="rId3"/>
    <p:sldId id="257" r:id="rId4"/>
    <p:sldId id="258" r:id="rId5"/>
    <p:sldId id="259" r:id="rId6"/>
    <p:sldId id="261" r:id="rId7"/>
    <p:sldId id="262" r:id="rId8"/>
    <p:sldId id="300" r:id="rId9"/>
    <p:sldId id="301" r:id="rId10"/>
    <p:sldId id="302" r:id="rId11"/>
    <p:sldId id="303" r:id="rId12"/>
    <p:sldId id="286" r:id="rId13"/>
    <p:sldId id="287" r:id="rId14"/>
    <p:sldId id="292" r:id="rId15"/>
    <p:sldId id="293" r:id="rId16"/>
    <p:sldId id="304" r:id="rId17"/>
    <p:sldId id="305" r:id="rId18"/>
    <p:sldId id="296" r:id="rId19"/>
    <p:sldId id="297" r:id="rId20"/>
    <p:sldId id="298" r:id="rId21"/>
    <p:sldId id="299" r:id="rId22"/>
    <p:sldId id="294" r:id="rId23"/>
    <p:sldId id="295" r:id="rId24"/>
    <p:sldId id="290" r:id="rId25"/>
    <p:sldId id="291" r:id="rId26"/>
    <p:sldId id="288" r:id="rId27"/>
    <p:sldId id="289" r:id="rId28"/>
    <p:sldId id="263" r:id="rId29"/>
    <p:sldId id="281" r:id="rId30"/>
    <p:sldId id="282" r:id="rId31"/>
    <p:sldId id="283" r:id="rId32"/>
    <p:sldId id="284" r:id="rId33"/>
    <p:sldId id="347" r:id="rId34"/>
    <p:sldId id="329" r:id="rId35"/>
    <p:sldId id="309" r:id="rId36"/>
    <p:sldId id="345" r:id="rId37"/>
    <p:sldId id="327" r:id="rId38"/>
    <p:sldId id="355" r:id="rId39"/>
    <p:sldId id="356" r:id="rId40"/>
    <p:sldId id="328" r:id="rId41"/>
    <p:sldId id="326" r:id="rId42"/>
    <p:sldId id="332" r:id="rId43"/>
    <p:sldId id="334" r:id="rId44"/>
    <p:sldId id="335" r:id="rId45"/>
    <p:sldId id="333" r:id="rId46"/>
    <p:sldId id="337" r:id="rId47"/>
    <p:sldId id="336" r:id="rId48"/>
    <p:sldId id="338" r:id="rId49"/>
    <p:sldId id="339" r:id="rId50"/>
    <p:sldId id="348" r:id="rId51"/>
    <p:sldId id="349" r:id="rId52"/>
    <p:sldId id="350" r:id="rId53"/>
    <p:sldId id="351" r:id="rId54"/>
    <p:sldId id="354" r:id="rId55"/>
    <p:sldId id="310" r:id="rId56"/>
    <p:sldId id="346" r:id="rId57"/>
    <p:sldId id="360" r:id="rId58"/>
    <p:sldId id="285" r:id="rId59"/>
    <p:sldId id="271" r:id="rId60"/>
    <p:sldId id="311" r:id="rId61"/>
    <p:sldId id="341" r:id="rId62"/>
    <p:sldId id="342" r:id="rId63"/>
    <p:sldId id="357" r:id="rId64"/>
    <p:sldId id="358" r:id="rId65"/>
    <p:sldId id="264" r:id="rId66"/>
    <p:sldId id="362" r:id="rId67"/>
    <p:sldId id="361" r:id="rId68"/>
    <p:sldId id="352" r:id="rId69"/>
    <p:sldId id="353" r:id="rId70"/>
    <p:sldId id="269" r:id="rId71"/>
    <p:sldId id="272" r:id="rId72"/>
    <p:sldId id="273" r:id="rId73"/>
    <p:sldId id="274" r:id="rId74"/>
    <p:sldId id="366" r:id="rId7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2" roundtripDataSignature="AMtx7mhhhuhGjdxSZihv3VWfUV2Jn9QC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7" autoAdjust="0"/>
    <p:restoredTop sz="92801" autoAdjust="0"/>
  </p:normalViewPr>
  <p:slideViewPr>
    <p:cSldViewPr snapToGrid="0">
      <p:cViewPr varScale="1">
        <p:scale>
          <a:sx n="76" d="100"/>
          <a:sy n="76" d="100"/>
        </p:scale>
        <p:origin x="174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12" Type="http://customschemas.google.com/relationships/presentationmetadata" Target="meta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1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135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1701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82343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95325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5498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7712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8521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557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867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3493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2397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61416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2120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38507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54410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38090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1054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26395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606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67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7f44d30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g13e7f44d30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3e7f44d3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7821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00843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24140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84520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86846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28106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866899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51960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15742FC-B68E-7A41-101C-B5DABA9F2EF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85CD5B6-48A8-33B5-70B3-BA29F79B4FF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6BFB46B-04E9-A087-80E0-01F9258D17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3570809-4280-65F2-0E65-D17E76F8EF2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54267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5ADBFD1-4C84-076E-651E-B1BBB7BB612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891550E-E3CF-0476-2325-6AF324FF245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F0D9C64-FE78-CE54-627D-B7A6C33182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0909722E-3381-EBCF-DF73-B872B4BE7F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703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465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50344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70853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4503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708028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3717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3602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965886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41211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348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8902BBA-E041-58F5-51B7-E177A7B76678}"/>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E89A9453-719F-CB32-ACF0-7BEE7910BDB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B447FF7-039B-1F3F-BC12-5E08076EFFF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DE3A2FE-C0D8-2D6C-CE10-6EC1F1BC1F7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046727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1AE3EC2-00C0-06B1-43C6-8BB9EEC54C9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E3A39AFF-28BF-C73D-1532-160ECEE5191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53AFC4DE-10BA-D5F5-4F3E-3997145E149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9C4011B0-9F9B-4A9E-1CC0-F3165E775D7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072503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F13AC711-0161-B43C-9CCE-B70733847BD9}"/>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6F44B59F-4F15-D379-5DE4-CF4BBF7373B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2EF9507F-ED11-855D-69D4-A665A0FCFB4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47D63BC-390C-188E-E9A8-9A933471898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019032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42DD52DA-E0FA-983E-CD56-EFDC361713E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37ABA83-F296-B56C-14B5-E854782C9A6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DE199BF2-8A1C-E36A-4055-287F98F6107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6D50E73-B918-BE72-30E6-6071717B2D2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40461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D594ED9E-A029-EFEA-9C04-E289B973E75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3BF0C2B-F228-3653-7376-77FA3DF3617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9434707-72CC-962A-B093-EC95120D610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6D85DAEB-6416-97F6-C1E3-4BEAF7CFB1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47268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926311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452487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48F85172-7689-65B4-7B49-B405CBFDEEBE}"/>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3D8DC141-5177-E2E1-B842-AFA8C503BA2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D1CBD102-4EB4-0493-F65C-E6505C8B59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FC458B9-E1B9-0E77-A99F-A2DF8C51FD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761223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639796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3147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7466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79950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374170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311825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17E0591A-4163-BF84-254F-0B5662F44AA3}"/>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CA5509DA-DBD1-01C2-D5BB-0B85DBDA1A8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6480A6E1-D563-FEDB-E77A-01197D33FB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54F02DF3-318D-5239-4FDB-F73D85F4E6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395230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E4B1C7E-4223-9399-A4D4-A04E1AB2EFB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5155707-FBFB-FF7D-9754-2FEDE7E8396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2FD1B652-F1CC-948B-B369-BEAF5B331BB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2458B4BD-7C91-58C6-3EF0-2CADC58B57D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794826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36455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B0BF8DD-C308-EAD0-C52D-18D69C6B3A22}"/>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684B3761-8593-02F1-95A5-0125A1D84A3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878D14C-E31D-7D49-290F-BDD728B11DF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82C17043-1DC8-22C6-A7AD-1D8D2683D61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55765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92F4C695-50B1-09F7-5E25-B197D8788DC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2FF3305-D362-08B5-C896-22A5C98F030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B9134FB8-4714-20AC-2CD8-082732A98B0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51DDDB8E-BF0B-9CCD-452E-47EAB178165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521379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1DD6C40-0673-DA23-4E04-B34C021E28F4}"/>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70A9D4FF-8265-867F-AB78-5E08549EC9C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093964CE-C353-40A1-7F69-C0740450716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F6795D2-C934-C898-753E-055CB320549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510857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4010EAA-5E68-F1B9-200E-79FAB5D12CF9}"/>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ED28059B-D4B5-40BD-E9EB-36955A7078E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9456E650-5FF7-734B-74A4-585407AB52B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8404A9A8-AAAF-1401-AA31-48F710CEF0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39131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9123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444186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687619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31559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57689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BEC16A8-FC7C-DD91-5529-8E4E1E85FCB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AF431E4C-FEA7-3F28-1586-5E2CD658298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11A3EC2F-2707-A5FC-10D2-CF1D261C06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7E49C909-99B2-C547-A55E-286CD860176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04599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20519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6617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F70A785-156C-425F-A2D8-966122E547E5}" type="datetime3">
              <a:rPr lang="en-US" smtClean="0"/>
              <a:pPr/>
              <a:t>24 December 2024</a:t>
            </a:fld>
            <a:endParaRPr/>
          </a:p>
        </p:txBody>
      </p:sp>
      <p:sp>
        <p:nvSpPr>
          <p:cNvPr id="17" name="Google Shape;1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86948D6-0002-44A7-B245-A5E38AE83685}" type="datetime3">
              <a:rPr lang="en-US" smtClean="0"/>
              <a:pPr/>
              <a:t>24 December 2024</a:t>
            </a:fld>
            <a:endParaRPr/>
          </a:p>
        </p:txBody>
      </p:sp>
      <p:sp>
        <p:nvSpPr>
          <p:cNvPr id="81" name="Google Shape;81;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742EA7-CD33-43EC-8EA7-47D30631274E}" type="datetime3">
              <a:rPr lang="en-US" smtClean="0"/>
              <a:pPr/>
              <a:t>24 December 2024</a:t>
            </a:fld>
            <a:endParaRPr/>
          </a:p>
        </p:txBody>
      </p:sp>
      <p:sp>
        <p:nvSpPr>
          <p:cNvPr id="22" name="Google Shape;2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Times New Roman"/>
              <a:buNone/>
              <a:defRPr sz="2400"/>
            </a:lvl1pPr>
            <a:lvl2pPr lvl="1" algn="ctr">
              <a:lnSpc>
                <a:spcPct val="100000"/>
              </a:lnSpc>
              <a:spcBef>
                <a:spcPts val="400"/>
              </a:spcBef>
              <a:spcAft>
                <a:spcPts val="0"/>
              </a:spcAft>
              <a:buClr>
                <a:schemeClr val="dk1"/>
              </a:buClr>
              <a:buSzPts val="2000"/>
              <a:buFont typeface="Times New Roman"/>
              <a:buNone/>
              <a:defRPr sz="2000"/>
            </a:lvl2pPr>
            <a:lvl3pPr lvl="2" algn="ctr">
              <a:lnSpc>
                <a:spcPct val="100000"/>
              </a:lnSpc>
              <a:spcBef>
                <a:spcPts val="360"/>
              </a:spcBef>
              <a:spcAft>
                <a:spcPts val="0"/>
              </a:spcAft>
              <a:buClr>
                <a:schemeClr val="dk1"/>
              </a:buClr>
              <a:buSzPts val="1800"/>
              <a:buFont typeface="Times New Roman"/>
              <a:buNone/>
              <a:defRPr sz="1800"/>
            </a:lvl3pPr>
            <a:lvl4pPr lvl="3" algn="ctr">
              <a:lnSpc>
                <a:spcPct val="100000"/>
              </a:lnSpc>
              <a:spcBef>
                <a:spcPts val="320"/>
              </a:spcBef>
              <a:spcAft>
                <a:spcPts val="0"/>
              </a:spcAft>
              <a:buClr>
                <a:schemeClr val="dk1"/>
              </a:buClr>
              <a:buSzPts val="1600"/>
              <a:buFont typeface="Times New Roman"/>
              <a:buNone/>
              <a:defRPr sz="1600"/>
            </a:lvl4pPr>
            <a:lvl5pPr lvl="4" algn="ctr">
              <a:lnSpc>
                <a:spcPct val="100000"/>
              </a:lnSpc>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484804C-E2C2-44BE-BCFD-8053EB60501D}" type="datetime3">
              <a:rPr lang="en-US" smtClean="0"/>
              <a:pPr/>
              <a:t>24 December 2024</a:t>
            </a:fld>
            <a:endParaRPr/>
          </a:p>
        </p:txBody>
      </p:sp>
      <p:sp>
        <p:nvSpPr>
          <p:cNvPr id="33" name="Google Shape;33;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a:lvl1pPr>
            <a:lvl2pPr marL="914400" lvl="1" indent="-228600" algn="l">
              <a:lnSpc>
                <a:spcPct val="100000"/>
              </a:lnSpc>
              <a:spcBef>
                <a:spcPts val="400"/>
              </a:spcBef>
              <a:spcAft>
                <a:spcPts val="0"/>
              </a:spcAft>
              <a:buClr>
                <a:schemeClr val="dk1"/>
              </a:buClr>
              <a:buSzPts val="2000"/>
              <a:buFont typeface="Times New Roman"/>
              <a:buNone/>
              <a:defRPr sz="2000"/>
            </a:lvl2pPr>
            <a:lvl3pPr marL="1371600" lvl="2" indent="-228600" algn="l">
              <a:lnSpc>
                <a:spcPct val="100000"/>
              </a:lnSpc>
              <a:spcBef>
                <a:spcPts val="360"/>
              </a:spcBef>
              <a:spcAft>
                <a:spcPts val="0"/>
              </a:spcAft>
              <a:buClr>
                <a:schemeClr val="dk1"/>
              </a:buClr>
              <a:buSzPts val="1800"/>
              <a:buFont typeface="Times New Roman"/>
              <a:buNone/>
              <a:defRPr sz="1800"/>
            </a:lvl3pPr>
            <a:lvl4pPr marL="1828800" lvl="3" indent="-228600" algn="l">
              <a:lnSpc>
                <a:spcPct val="100000"/>
              </a:lnSpc>
              <a:spcBef>
                <a:spcPts val="320"/>
              </a:spcBef>
              <a:spcAft>
                <a:spcPts val="0"/>
              </a:spcAft>
              <a:buClr>
                <a:schemeClr val="dk1"/>
              </a:buClr>
              <a:buSzPts val="1600"/>
              <a:buFont typeface="Times New Roman"/>
              <a:buNone/>
              <a:defRPr sz="1600"/>
            </a:lvl4pPr>
            <a:lvl5pPr marL="2286000" lvl="4" indent="-228600" algn="l">
              <a:lnSpc>
                <a:spcPct val="100000"/>
              </a:lnSpc>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8" name="Google Shape;38;p3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93C889-72BB-4A3F-88FF-DB5D79B46C9F}" type="datetime3">
              <a:rPr lang="en-US" smtClean="0"/>
              <a:pPr/>
              <a:t>24 December 2024</a:t>
            </a:fld>
            <a:endParaRPr/>
          </a:p>
        </p:txBody>
      </p:sp>
      <p:sp>
        <p:nvSpPr>
          <p:cNvPr id="39" name="Google Shape;39;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8438443-5994-46C8-AEEF-2D59BC6E7C9E}" type="datetime3">
              <a:rPr lang="en-US" smtClean="0"/>
              <a:pPr/>
              <a:t>24 December 2024</a:t>
            </a:fld>
            <a:endParaRPr/>
          </a:p>
        </p:txBody>
      </p:sp>
      <p:sp>
        <p:nvSpPr>
          <p:cNvPr id="46" name="Google Shape;46;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8E5C271-FA14-4B19-BFBF-3563F3BF711E}" type="datetime3">
              <a:rPr lang="en-US" smtClean="0"/>
              <a:pPr/>
              <a:t>24 December 2024</a:t>
            </a:fld>
            <a:endParaRPr/>
          </a:p>
        </p:txBody>
      </p:sp>
      <p:sp>
        <p:nvSpPr>
          <p:cNvPr id="55" name="Google Shape;55;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imes New Roman"/>
              <a:buChar char="•"/>
              <a:defRPr sz="3200"/>
            </a:lvl1pPr>
            <a:lvl2pPr marL="914400" lvl="1" indent="-406400" algn="l">
              <a:lnSpc>
                <a:spcPct val="100000"/>
              </a:lnSpc>
              <a:spcBef>
                <a:spcPts val="560"/>
              </a:spcBef>
              <a:spcAft>
                <a:spcPts val="0"/>
              </a:spcAft>
              <a:buClr>
                <a:schemeClr val="dk1"/>
              </a:buClr>
              <a:buSzPts val="2800"/>
              <a:buFont typeface="Times New Roman"/>
              <a:buChar char="–"/>
              <a:defRPr sz="2800"/>
            </a:lvl2pPr>
            <a:lvl3pPr marL="1371600" lvl="2" indent="-381000" algn="l">
              <a:lnSpc>
                <a:spcPct val="100000"/>
              </a:lnSpc>
              <a:spcBef>
                <a:spcPts val="480"/>
              </a:spcBef>
              <a:spcAft>
                <a:spcPts val="0"/>
              </a:spcAft>
              <a:buClr>
                <a:schemeClr val="dk1"/>
              </a:buClr>
              <a:buSzPts val="2400"/>
              <a:buFont typeface="Times New Roman"/>
              <a:buChar char="•"/>
              <a:defRPr sz="2400"/>
            </a:lvl3pPr>
            <a:lvl4pPr marL="1828800" lvl="3" indent="-355600" algn="l">
              <a:lnSpc>
                <a:spcPct val="100000"/>
              </a:lnSpc>
              <a:spcBef>
                <a:spcPts val="400"/>
              </a:spcBef>
              <a:spcAft>
                <a:spcPts val="0"/>
              </a:spcAft>
              <a:buClr>
                <a:schemeClr val="dk1"/>
              </a:buClr>
              <a:buSzPts val="2000"/>
              <a:buFont typeface="Times New Roman"/>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3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A449154-40C0-463B-9870-DE851E5650F2}" type="datetime3">
              <a:rPr lang="en-US" smtClean="0"/>
              <a:pPr/>
              <a:t>24 December 2024</a:t>
            </a:fld>
            <a:endParaRPr/>
          </a:p>
        </p:txBody>
      </p:sp>
      <p:sp>
        <p:nvSpPr>
          <p:cNvPr id="62" name="Google Shape;62;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37"/>
          <p:cNvSpPr>
            <a:spLocks noGrp="1"/>
          </p:cNvSpPr>
          <p:nvPr>
            <p:ph type="pic" idx="2"/>
          </p:nvPr>
        </p:nvSpPr>
        <p:spPr>
          <a:xfrm>
            <a:off x="3887788" y="987425"/>
            <a:ext cx="4629150" cy="4873625"/>
          </a:xfrm>
          <a:prstGeom prst="rect">
            <a:avLst/>
          </a:prstGeom>
          <a:noFill/>
          <a:ln>
            <a:noFill/>
          </a:ln>
        </p:spPr>
      </p:sp>
      <p:sp>
        <p:nvSpPr>
          <p:cNvPr id="67" name="Google Shape;67;p3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E899386-CBAA-4D39-AF2D-8EC1DE21406A}" type="datetime3">
              <a:rPr lang="en-US" smtClean="0"/>
              <a:pPr/>
              <a:t>24 December 2024</a:t>
            </a:fld>
            <a:endParaRPr/>
          </a:p>
        </p:txBody>
      </p:sp>
      <p:sp>
        <p:nvSpPr>
          <p:cNvPr id="69" name="Google Shape;69;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38"/>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8094A4C-1916-4AF1-A1C2-EDC0C0EC293E}" type="datetime3">
              <a:rPr lang="en-US" smtClean="0"/>
              <a:pPr/>
              <a:t>24 December 2024</a:t>
            </a:fld>
            <a:endParaRPr/>
          </a:p>
        </p:txBody>
      </p:sp>
      <p:sp>
        <p:nvSpPr>
          <p:cNvPr id="75" name="Google Shape;75;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117"/>
          </a:srgbClr>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fld id="{B8A5363C-25EE-49EE-8F58-FC70F37812F9}" type="datetime3">
              <a:rPr lang="en-US" smtClean="0"/>
              <a:pPr/>
              <a:t>24 December 2024</a:t>
            </a:fld>
            <a:endParaRPr/>
          </a:p>
        </p:txBody>
      </p:sp>
      <p:sp>
        <p:nvSpPr>
          <p:cNvPr id="13" name="Google Shape;13;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130.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hyperlink" Target="http://smarthealth.cs.ohio.edu/OhioT1DM-dataset.html" TargetMode="Externa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0.xml"/><Relationship Id="rId1" Type="http://schemas.openxmlformats.org/officeDocument/2006/relationships/slideLayout" Target="../slideLayouts/slideLayout1.xml"/><Relationship Id="rId5" Type="http://schemas.openxmlformats.org/officeDocument/2006/relationships/hyperlink" Target="https://ieeexplore.ieee.org/stamp/stamp.jsp?arnumber=10128700" TargetMode="Externa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90" name="Google Shape;90;p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a:t>
            </a:fld>
            <a:endParaRPr sz="1600" b="1" i="0" u="none" strike="noStrike" cap="none">
              <a:solidFill>
                <a:srgbClr val="FFFFFF"/>
              </a:solidFill>
              <a:latin typeface="Comic Sans MS"/>
              <a:ea typeface="Comic Sans MS"/>
              <a:cs typeface="Comic Sans MS"/>
              <a:sym typeface="Comic Sans MS"/>
            </a:endParaRPr>
          </a:p>
        </p:txBody>
      </p:sp>
      <p:sp>
        <p:nvSpPr>
          <p:cNvPr id="92" name="Google Shape;92;p1"/>
          <p:cNvSpPr txBox="1">
            <a:spLocks noGrp="1"/>
          </p:cNvSpPr>
          <p:nvPr>
            <p:ph type="dt" idx="10"/>
          </p:nvPr>
        </p:nvSpPr>
        <p:spPr>
          <a:xfrm>
            <a:off x="0" y="6564325"/>
            <a:ext cx="1948800" cy="4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1438992-91CF-42A5-9A63-D24A032BB5F6}"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95" name="Google Shape;95;p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96" name="Google Shape;96;p1"/>
          <p:cNvSpPr txBox="1"/>
          <p:nvPr/>
        </p:nvSpPr>
        <p:spPr>
          <a:xfrm>
            <a:off x="935596" y="2413378"/>
            <a:ext cx="7272808"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dirty="0">
                <a:latin typeface="Times New Roman" panose="02020603050405020304" pitchFamily="18" charset="0"/>
                <a:cs typeface="Times New Roman" panose="02020603050405020304" pitchFamily="18" charset="0"/>
              </a:rPr>
              <a:t>Personalized Deep Glucose Level Prediction for</a:t>
            </a:r>
          </a:p>
          <a:p>
            <a:pPr marL="0" marR="0" lvl="0" indent="0" algn="ctr" rtl="0">
              <a:lnSpc>
                <a:spcPct val="100000"/>
              </a:lnSpc>
              <a:spcBef>
                <a:spcPts val="0"/>
              </a:spcBef>
              <a:spcAft>
                <a:spcPts val="0"/>
              </a:spcAft>
              <a:buClr>
                <a:schemeClr val="dk1"/>
              </a:buClr>
              <a:buSzPts val="3600"/>
              <a:buFont typeface="Times New Roman"/>
              <a:buNone/>
            </a:pPr>
            <a:r>
              <a:rPr lang="en-US" sz="3600" b="1" dirty="0">
                <a:latin typeface="Times New Roman" panose="02020603050405020304" pitchFamily="18" charset="0"/>
                <a:cs typeface="Times New Roman" panose="02020603050405020304" pitchFamily="18" charset="0"/>
              </a:rPr>
              <a:t>Type 1 Diabetic Patients</a:t>
            </a:r>
          </a:p>
        </p:txBody>
      </p:sp>
      <p:sp>
        <p:nvSpPr>
          <p:cNvPr id="97" name="Google Shape;97;p1"/>
          <p:cNvSpPr txBox="1"/>
          <p:nvPr/>
        </p:nvSpPr>
        <p:spPr>
          <a:xfrm>
            <a:off x="4650800" y="5072003"/>
            <a:ext cx="4906297"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Muthukumarasamy S,21BCS171</a:t>
            </a:r>
          </a:p>
          <a:p>
            <a:pPr marL="0" marR="0" lvl="0" indent="0" algn="ctr"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Naren Karthikeyan M,21BCS172</a:t>
            </a:r>
            <a:endParaRPr lang="en-US" sz="1800" b="1" i="0" u="none" strike="noStrike" cap="none" dirty="0">
              <a:solidFill>
                <a:schemeClr val="dk1"/>
              </a:solidFill>
              <a:latin typeface="Times New Roman"/>
              <a:ea typeface="Times New Roman"/>
              <a:cs typeface="Times New Roman"/>
              <a:sym typeface="Times New Roman"/>
            </a:endParaRPr>
          </a:p>
        </p:txBody>
      </p:sp>
      <p:sp>
        <p:nvSpPr>
          <p:cNvPr id="2" name="Google Shape;97;p1">
            <a:extLst>
              <a:ext uri="{FF2B5EF4-FFF2-40B4-BE49-F238E27FC236}">
                <a16:creationId xmlns:a16="http://schemas.microsoft.com/office/drawing/2014/main" id="{CF46A962-0F70-96C9-324D-9F297AC3737A}"/>
              </a:ext>
            </a:extLst>
          </p:cNvPr>
          <p:cNvSpPr txBox="1"/>
          <p:nvPr/>
        </p:nvSpPr>
        <p:spPr>
          <a:xfrm>
            <a:off x="0" y="4918220"/>
            <a:ext cx="3752411"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GUIDED BY,</a:t>
            </a:r>
          </a:p>
          <a:p>
            <a:pPr marL="0" marR="0" lvl="0" indent="0" algn="ctr" rtl="0">
              <a:lnSpc>
                <a:spcPct val="100000"/>
              </a:lnSpc>
              <a:spcBef>
                <a:spcPts val="0"/>
              </a:spcBef>
              <a:spcAft>
                <a:spcPts val="0"/>
              </a:spcAft>
              <a:buClr>
                <a:schemeClr val="dk1"/>
              </a:buClr>
              <a:buSzPts val="1800"/>
              <a:buFont typeface="Times New Roman"/>
              <a:buNone/>
            </a:pPr>
            <a:endPar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Dr.S.Amutha</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a:p>
            <a:pPr marL="0" marR="0" lvl="0" indent="0" algn="ctr" rtl="0">
              <a:lnSpc>
                <a:spcPct val="100000"/>
              </a:lnSpc>
              <a:spcBef>
                <a:spcPts val="0"/>
              </a:spcBef>
              <a:spcAft>
                <a:spcPts val="0"/>
              </a:spcAft>
              <a:buClr>
                <a:schemeClr val="dk1"/>
              </a:buClr>
              <a:buSzPts val="1800"/>
              <a:buFont typeface="Times New Roman"/>
              <a:buNone/>
            </a:pPr>
            <a:r>
              <a:rPr lang="en-IN" sz="1800" dirty="0">
                <a:latin typeface="Times New Roman" panose="02020603050405020304" pitchFamily="18" charset="0"/>
                <a:cs typeface="Times New Roman" panose="02020603050405020304" pitchFamily="18" charset="0"/>
              </a:rPr>
              <a:t>Associate Professor</a:t>
            </a:r>
            <a:endParaRPr lang="en-US" sz="1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93378" y="754162"/>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2</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Mario Munoz-</a:t>
            </a:r>
            <a:r>
              <a:rPr lang="en-IN" sz="2000" dirty="0" err="1">
                <a:solidFill>
                  <a:srgbClr val="FF0000"/>
                </a:solidFill>
                <a:latin typeface="Times New Roman" panose="02020603050405020304" pitchFamily="18" charset="0"/>
                <a:cs typeface="Times New Roman" panose="02020603050405020304" pitchFamily="18" charset="0"/>
              </a:rPr>
              <a:t>Organero</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“Deep Physiological Model for Blood Glucose Prediction in T1DM Patients”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deep learning model that incorporates physiological data to predict blood glucose levels in Type 1 diabetes (T1DM) patients.</a:t>
            </a:r>
          </a:p>
          <a:p>
            <a:r>
              <a:rPr lang="en-IN" sz="2000" dirty="0">
                <a:latin typeface="Times New Roman" panose="02020603050405020304" pitchFamily="18" charset="0"/>
                <a:cs typeface="Times New Roman" panose="02020603050405020304" pitchFamily="18" charset="0"/>
              </a:rPr>
              <a:t>Utilized deep neural networks to model complex physiological interactions affecting glucose levels.</a:t>
            </a:r>
          </a:p>
          <a:p>
            <a:br>
              <a:rPr lang="en-IN" sz="2000" dirty="0">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Leverages deep learning to capture complex physiological interactions for accurate glucose prediction.</a:t>
            </a:r>
          </a:p>
          <a:p>
            <a:pPr>
              <a:buFont typeface="Arial" panose="020B0604020202020204" pitchFamily="34" charset="0"/>
              <a:buChar char="•"/>
            </a:pPr>
            <a:endParaRPr lang="en-IN" sz="2200" dirty="0"/>
          </a:p>
        </p:txBody>
      </p:sp>
      <p:sp>
        <p:nvSpPr>
          <p:cNvPr id="3" name="Rectangle 2">
            <a:extLst>
              <a:ext uri="{FF2B5EF4-FFF2-40B4-BE49-F238E27FC236}">
                <a16:creationId xmlns:a16="http://schemas.microsoft.com/office/drawing/2014/main" id="{05CED465-E964-2F17-7A0F-10DB2728AFB4}"/>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Mario Munoz-</a:t>
            </a:r>
            <a:r>
              <a:rPr lang="en-IN" dirty="0" err="1">
                <a:solidFill>
                  <a:schemeClr val="accent6"/>
                </a:solidFill>
                <a:latin typeface="Times New Roman" panose="02020603050405020304" pitchFamily="18" charset="0"/>
                <a:cs typeface="Times New Roman" panose="02020603050405020304" pitchFamily="18" charset="0"/>
              </a:rPr>
              <a:t>Organero</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Deep physiological model for blood glucose prediction in T1DM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Sensors 2020, 20,3896</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6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826657" y="961670"/>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2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insights into physiological factors affecting blood glucose levels.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Improves prediction accuracy for T1DM patients through advanced modeling techniques.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extensive and high-quality physiological data for effective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models can be computationally intensive and complex.</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face challenges in generalizing across diverse patient populations.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Mario Munoz-</a:t>
            </a:r>
            <a:r>
              <a:rPr lang="en-IN" dirty="0" err="1">
                <a:solidFill>
                  <a:schemeClr val="accent6"/>
                </a:solidFill>
                <a:latin typeface="Times New Roman" panose="02020603050405020304" pitchFamily="18" charset="0"/>
                <a:cs typeface="Times New Roman" panose="02020603050405020304" pitchFamily="18" charset="0"/>
              </a:rPr>
              <a:t>Organero</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Deep physiological model for blood glucose prediction in T1DM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Sensors 2020, 20,3896</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rgbClr val="0000CC"/>
              </a:solidFill>
              <a:cs typeface="Arial" charset="0"/>
            </a:endParaRPr>
          </a:p>
        </p:txBody>
      </p:sp>
    </p:spTree>
    <p:extLst>
      <p:ext uri="{BB962C8B-B14F-4D97-AF65-F5344CB8AC3E}">
        <p14:creationId xmlns:p14="http://schemas.microsoft.com/office/powerpoint/2010/main" val="34616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09168" y="75979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3</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Ganjar</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Alfian</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“Blood glucose prediction model for type 1 diabetes based on artificial neural network with time-domain features”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Collection</a:t>
            </a:r>
            <a:r>
              <a:rPr lang="en-IN" sz="2000" dirty="0">
                <a:latin typeface="Times New Roman" panose="02020603050405020304" pitchFamily="18" charset="0"/>
                <a:cs typeface="Times New Roman" panose="02020603050405020304" pitchFamily="18" charset="0"/>
              </a:rPr>
              <a:t>: Real-world blood glucose data from type 1 diabetes patients.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Feature Extraction</a:t>
            </a:r>
            <a:r>
              <a:rPr lang="en-IN" sz="2000" dirty="0">
                <a:latin typeface="Times New Roman" panose="02020603050405020304" pitchFamily="18" charset="0"/>
                <a:cs typeface="Times New Roman" panose="02020603050405020304" pitchFamily="18" charset="0"/>
              </a:rPr>
              <a:t>: Time-domain features such as glucose trends and patterns over time were extracted.</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Model Development</a:t>
            </a:r>
            <a:r>
              <a:rPr lang="en-IN" sz="2000" dirty="0">
                <a:latin typeface="Times New Roman" panose="02020603050405020304" pitchFamily="18" charset="0"/>
                <a:cs typeface="Times New Roman" panose="02020603050405020304" pitchFamily="18" charset="0"/>
              </a:rPr>
              <a:t>: Artificial Neural Network (ANN) was used to develop the prediction model.</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Evaluation</a:t>
            </a:r>
            <a:r>
              <a:rPr lang="en-IN" sz="2000" dirty="0">
                <a:latin typeface="Times New Roman" panose="02020603050405020304" pitchFamily="18" charset="0"/>
                <a:cs typeface="Times New Roman" panose="02020603050405020304" pitchFamily="18" charset="0"/>
              </a:rPr>
              <a:t>: Performance metrics included Mean Absolute Error (MAE) and Root Mean Squared Error (RMSE).</a:t>
            </a:r>
          </a:p>
          <a:p>
            <a:pPr algn="just">
              <a:spcBef>
                <a:spcPct val="0"/>
              </a:spcBef>
              <a:buFontTx/>
              <a:buNone/>
              <a:tabLst>
                <a:tab pos="520700" algn="l"/>
              </a:tabLst>
              <a:defRPr/>
            </a:pPr>
            <a:endParaRPr lang="en-IN" alt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372A52D-660F-CB19-E334-EAF9405E97A2}"/>
              </a:ext>
            </a:extLst>
          </p:cNvPr>
          <p:cNvSpPr/>
          <p:nvPr/>
        </p:nvSpPr>
        <p:spPr>
          <a:xfrm>
            <a:off x="247077" y="5445728"/>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Ganjar</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Alfian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Syafrudin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Anshari</a:t>
            </a:r>
            <a:r>
              <a:rPr lang="en-IN" dirty="0">
                <a:solidFill>
                  <a:schemeClr val="accent6"/>
                </a:solidFill>
                <a:latin typeface="Times New Roman" panose="02020603050405020304" pitchFamily="18" charset="0"/>
                <a:cs typeface="Times New Roman" panose="02020603050405020304" pitchFamily="18" charset="0"/>
              </a:rPr>
              <a:t>, Filip Benes, </a:t>
            </a:r>
            <a:r>
              <a:rPr lang="en-IN" dirty="0" err="1">
                <a:solidFill>
                  <a:schemeClr val="accent6"/>
                </a:solidFill>
                <a:latin typeface="Times New Roman" panose="02020603050405020304" pitchFamily="18" charset="0"/>
                <a:cs typeface="Times New Roman" panose="02020603050405020304" pitchFamily="18" charset="0"/>
              </a:rPr>
              <a:t>Fransiskus</a:t>
            </a:r>
            <a:r>
              <a:rPr lang="en-IN" dirty="0">
                <a:solidFill>
                  <a:schemeClr val="accent6"/>
                </a:solidFill>
                <a:latin typeface="Times New Roman" panose="02020603050405020304" pitchFamily="18" charset="0"/>
                <a:cs typeface="Times New Roman" panose="02020603050405020304" pitchFamily="18" charset="0"/>
              </a:rPr>
              <a:t> Tatas Dwi </a:t>
            </a:r>
            <a:r>
              <a:rPr lang="en-IN" dirty="0" err="1">
                <a:solidFill>
                  <a:schemeClr val="accent6"/>
                </a:solidFill>
                <a:latin typeface="Times New Roman" panose="02020603050405020304" pitchFamily="18" charset="0"/>
                <a:cs typeface="Times New Roman" panose="02020603050405020304" pitchFamily="18" charset="0"/>
              </a:rPr>
              <a:t>Atmaji</a:t>
            </a:r>
            <a:r>
              <a:rPr lang="en-IN" dirty="0">
                <a:solidFill>
                  <a:schemeClr val="accent6"/>
                </a:solidFill>
                <a:latin typeface="Times New Roman" panose="02020603050405020304" pitchFamily="18" charset="0"/>
                <a:cs typeface="Times New Roman" panose="02020603050405020304" pitchFamily="18" charset="0"/>
              </a:rPr>
              <a:t>, Imam </a:t>
            </a:r>
            <a:r>
              <a:rPr lang="en-IN" dirty="0" err="1">
                <a:solidFill>
                  <a:schemeClr val="accent6"/>
                </a:solidFill>
                <a:latin typeface="Times New Roman" panose="02020603050405020304" pitchFamily="18" charset="0"/>
                <a:cs typeface="Times New Roman" panose="02020603050405020304" pitchFamily="18" charset="0"/>
              </a:rPr>
              <a:t>Fahrurrozi</a:t>
            </a:r>
            <a:r>
              <a:rPr lang="en-IN" dirty="0">
                <a:solidFill>
                  <a:schemeClr val="accent6"/>
                </a:solidFill>
                <a:latin typeface="Times New Roman" panose="02020603050405020304" pitchFamily="18" charset="0"/>
                <a:cs typeface="Times New Roman" panose="02020603050405020304" pitchFamily="18" charset="0"/>
              </a:rPr>
              <a:t>, Ahmad </a:t>
            </a:r>
            <a:r>
              <a:rPr lang="en-IN" dirty="0" err="1">
                <a:solidFill>
                  <a:schemeClr val="accent6"/>
                </a:solidFill>
                <a:latin typeface="Times New Roman" panose="02020603050405020304" pitchFamily="18" charset="0"/>
                <a:cs typeface="Times New Roman" panose="02020603050405020304" pitchFamily="18" charset="0"/>
              </a:rPr>
              <a:t>Fathan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Hidayatullah</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Jongtae</a:t>
            </a:r>
            <a:r>
              <a:rPr lang="en-IN" dirty="0">
                <a:solidFill>
                  <a:schemeClr val="accent6"/>
                </a:solidFill>
                <a:latin typeface="Times New Roman" panose="02020603050405020304" pitchFamily="18" charset="0"/>
                <a:cs typeface="Times New Roman" panose="02020603050405020304" pitchFamily="18" charset="0"/>
              </a:rPr>
              <a:t> Rhee</a:t>
            </a:r>
            <a:r>
              <a:rPr lang="en-IN" b="1" dirty="0">
                <a:solidFill>
                  <a:schemeClr val="accent6"/>
                </a:solidFill>
                <a:latin typeface="Times New Roman" panose="02020603050405020304" pitchFamily="18" charset="0"/>
                <a:cs typeface="Times New Roman" panose="02020603050405020304" pitchFamily="18" charset="0"/>
              </a:rPr>
              <a:t>, “Blood glucose prediction model for type 1 diabetes based on artificial neural network with time-domain features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Informatics</a:t>
            </a:r>
            <a:r>
              <a:rPr lang="en-IN" dirty="0">
                <a:solidFill>
                  <a:schemeClr val="accent6"/>
                </a:solidFill>
                <a:latin typeface="Times New Roman" panose="02020603050405020304" pitchFamily="18" charset="0"/>
                <a:cs typeface="Times New Roman" panose="02020603050405020304" pitchFamily="18" charset="0"/>
              </a:rPr>
              <a:t>, 109 (2021) 103538.</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15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88607" y="95045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3</a:t>
            </a:r>
            <a:r>
              <a:rPr lang="en-US" sz="2800" b="1" dirty="0">
                <a:solidFill>
                  <a:srgbClr val="00B050"/>
                </a:solidFill>
                <a:latin typeface="Times New Roman"/>
                <a:ea typeface="Times New Roman"/>
                <a:cs typeface="Times New Roman"/>
                <a:sym typeface="Times New Roman"/>
              </a:rPr>
              <a:t>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Utilizes time-domain features for improved prediction accuracy.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Effective in capturing glucose trends and patterns over time.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 model demonstrates robust performance in predictions.</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continuous and high-quality data for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 models can be complex and resource-intensive.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may not account for all variability in individual glucose responses.</a:t>
            </a:r>
          </a:p>
        </p:txBody>
      </p:sp>
      <p:sp>
        <p:nvSpPr>
          <p:cNvPr id="2" name="Rectangle 1">
            <a:extLst>
              <a:ext uri="{FF2B5EF4-FFF2-40B4-BE49-F238E27FC236}">
                <a16:creationId xmlns:a16="http://schemas.microsoft.com/office/drawing/2014/main" id="{E68772FD-0BBD-119D-4058-8A408CC1D5DD}"/>
              </a:ext>
            </a:extLst>
          </p:cNvPr>
          <p:cNvSpPr/>
          <p:nvPr/>
        </p:nvSpPr>
        <p:spPr>
          <a:xfrm>
            <a:off x="247077" y="5445728"/>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Ganjar</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Alfian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Syafrudin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Anshari</a:t>
            </a:r>
            <a:r>
              <a:rPr lang="en-IN" dirty="0">
                <a:solidFill>
                  <a:schemeClr val="accent6"/>
                </a:solidFill>
                <a:latin typeface="Times New Roman" panose="02020603050405020304" pitchFamily="18" charset="0"/>
                <a:cs typeface="Times New Roman" panose="02020603050405020304" pitchFamily="18" charset="0"/>
              </a:rPr>
              <a:t>, Filip Benes, </a:t>
            </a:r>
            <a:r>
              <a:rPr lang="en-IN" dirty="0" err="1">
                <a:solidFill>
                  <a:schemeClr val="accent6"/>
                </a:solidFill>
                <a:latin typeface="Times New Roman" panose="02020603050405020304" pitchFamily="18" charset="0"/>
                <a:cs typeface="Times New Roman" panose="02020603050405020304" pitchFamily="18" charset="0"/>
              </a:rPr>
              <a:t>Fransiskus</a:t>
            </a:r>
            <a:r>
              <a:rPr lang="en-IN" dirty="0">
                <a:solidFill>
                  <a:schemeClr val="accent6"/>
                </a:solidFill>
                <a:latin typeface="Times New Roman" panose="02020603050405020304" pitchFamily="18" charset="0"/>
                <a:cs typeface="Times New Roman" panose="02020603050405020304" pitchFamily="18" charset="0"/>
              </a:rPr>
              <a:t> Tatas Dwi </a:t>
            </a:r>
            <a:r>
              <a:rPr lang="en-IN" dirty="0" err="1">
                <a:solidFill>
                  <a:schemeClr val="accent6"/>
                </a:solidFill>
                <a:latin typeface="Times New Roman" panose="02020603050405020304" pitchFamily="18" charset="0"/>
                <a:cs typeface="Times New Roman" panose="02020603050405020304" pitchFamily="18" charset="0"/>
              </a:rPr>
              <a:t>Atmaji</a:t>
            </a:r>
            <a:r>
              <a:rPr lang="en-IN" dirty="0">
                <a:solidFill>
                  <a:schemeClr val="accent6"/>
                </a:solidFill>
                <a:latin typeface="Times New Roman" panose="02020603050405020304" pitchFamily="18" charset="0"/>
                <a:cs typeface="Times New Roman" panose="02020603050405020304" pitchFamily="18" charset="0"/>
              </a:rPr>
              <a:t>, Imam </a:t>
            </a:r>
            <a:r>
              <a:rPr lang="en-IN" dirty="0" err="1">
                <a:solidFill>
                  <a:schemeClr val="accent6"/>
                </a:solidFill>
                <a:latin typeface="Times New Roman" panose="02020603050405020304" pitchFamily="18" charset="0"/>
                <a:cs typeface="Times New Roman" panose="02020603050405020304" pitchFamily="18" charset="0"/>
              </a:rPr>
              <a:t>Fahrurrozi</a:t>
            </a:r>
            <a:r>
              <a:rPr lang="en-IN" dirty="0">
                <a:solidFill>
                  <a:schemeClr val="accent6"/>
                </a:solidFill>
                <a:latin typeface="Times New Roman" panose="02020603050405020304" pitchFamily="18" charset="0"/>
                <a:cs typeface="Times New Roman" panose="02020603050405020304" pitchFamily="18" charset="0"/>
              </a:rPr>
              <a:t>, Ahmad </a:t>
            </a:r>
            <a:r>
              <a:rPr lang="en-IN" dirty="0" err="1">
                <a:solidFill>
                  <a:schemeClr val="accent6"/>
                </a:solidFill>
                <a:latin typeface="Times New Roman" panose="02020603050405020304" pitchFamily="18" charset="0"/>
                <a:cs typeface="Times New Roman" panose="02020603050405020304" pitchFamily="18" charset="0"/>
              </a:rPr>
              <a:t>Fathan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Hidayatullah</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Jongtae</a:t>
            </a:r>
            <a:r>
              <a:rPr lang="en-IN" dirty="0">
                <a:solidFill>
                  <a:schemeClr val="accent6"/>
                </a:solidFill>
                <a:latin typeface="Times New Roman" panose="02020603050405020304" pitchFamily="18" charset="0"/>
                <a:cs typeface="Times New Roman" panose="02020603050405020304" pitchFamily="18" charset="0"/>
              </a:rPr>
              <a:t> Rhee</a:t>
            </a:r>
            <a:r>
              <a:rPr lang="en-IN" b="1" dirty="0">
                <a:solidFill>
                  <a:schemeClr val="accent6"/>
                </a:solidFill>
                <a:latin typeface="Times New Roman" panose="02020603050405020304" pitchFamily="18" charset="0"/>
                <a:cs typeface="Times New Roman" panose="02020603050405020304" pitchFamily="18" charset="0"/>
              </a:rPr>
              <a:t>, “Blood glucose prediction model for type 1 diabetes based on artificial neural network with time-domain features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Informatics</a:t>
            </a:r>
            <a:r>
              <a:rPr lang="en-IN" dirty="0">
                <a:solidFill>
                  <a:schemeClr val="accent6"/>
                </a:solidFill>
                <a:latin typeface="Times New Roman" panose="02020603050405020304" pitchFamily="18" charset="0"/>
                <a:cs typeface="Times New Roman" panose="02020603050405020304" pitchFamily="18" charset="0"/>
              </a:rPr>
              <a:t>, 109 (2021) 103538</a:t>
            </a:r>
            <a:r>
              <a:rPr lang="en-IN" dirty="0">
                <a:latin typeface="Times New Roman" panose="02020603050405020304" pitchFamily="18" charset="0"/>
                <a:cs typeface="Times New Roman" panose="02020603050405020304" pitchFamily="18" charset="0"/>
              </a:rPr>
              <a:t>.</a:t>
            </a:r>
            <a:endParaRPr lang="en-US"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 4</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Jobeda</a:t>
            </a:r>
            <a:r>
              <a:rPr lang="en-IN" sz="2000" dirty="0">
                <a:solidFill>
                  <a:srgbClr val="FF0000"/>
                </a:solidFill>
                <a:latin typeface="Times New Roman" panose="02020603050405020304" pitchFamily="18" charset="0"/>
                <a:cs typeface="Times New Roman" panose="02020603050405020304" pitchFamily="18" charset="0"/>
              </a:rPr>
              <a:t> Jamal Khanam &amp; Simon Y. Foo (2021) </a:t>
            </a:r>
            <a:r>
              <a:rPr lang="en-IN" sz="2000" dirty="0">
                <a:latin typeface="Times New Roman" panose="02020603050405020304" pitchFamily="18" charset="0"/>
                <a:cs typeface="Times New Roman" panose="02020603050405020304" pitchFamily="18" charset="0"/>
              </a:rPr>
              <a:t>conducted a study on </a:t>
            </a:r>
            <a:r>
              <a:rPr lang="en-IN" sz="2000" b="1" dirty="0">
                <a:latin typeface="Times New Roman" panose="02020603050405020304" pitchFamily="18" charset="0"/>
                <a:cs typeface="Times New Roman" panose="02020603050405020304" pitchFamily="18" charset="0"/>
              </a:rPr>
              <a:t>"A comparison of machine learning algorithms for diabetes prediction“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Compared various machine learning algorithms for predicting diabetes.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Evaluated the performance of each algorithm using standard metrics like accuracy, precision, and recall.</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a comprehensive comparison of different machine learning algorithms for diabetes prediction.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Helps identify the most effective algorithm based on performance metrics.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Offers insights into the strengths and weaknesses of various predictive models.</a:t>
            </a:r>
            <a:endParaRPr lang="en-IN" sz="2200" dirty="0"/>
          </a:p>
        </p:txBody>
      </p:sp>
      <p:sp>
        <p:nvSpPr>
          <p:cNvPr id="5" name="Rectangle 4">
            <a:extLst>
              <a:ext uri="{FF2B5EF4-FFF2-40B4-BE49-F238E27FC236}">
                <a16:creationId xmlns:a16="http://schemas.microsoft.com/office/drawing/2014/main" id="{64A33E25-A18F-42A3-B481-9A67DFA9DE4D}"/>
              </a:ext>
            </a:extLst>
          </p:cNvPr>
          <p:cNvSpPr/>
          <p:nvPr/>
        </p:nvSpPr>
        <p:spPr>
          <a:xfrm>
            <a:off x="238125" y="5697794"/>
            <a:ext cx="8649843" cy="523220"/>
          </a:xfrm>
          <a:prstGeom prst="rect">
            <a:avLst/>
          </a:prstGeom>
        </p:spPr>
        <p:txBody>
          <a:bodyPr wrap="square">
            <a:spAutoFit/>
          </a:bodyPr>
          <a:lstStyle/>
          <a:p>
            <a:pPr algn="just">
              <a:defRPr/>
            </a:pPr>
            <a:r>
              <a:rPr lang="en-US" dirty="0" err="1">
                <a:solidFill>
                  <a:schemeClr val="accent6"/>
                </a:solidFill>
                <a:latin typeface="Times New Roman" panose="02020603050405020304" pitchFamily="18" charset="0"/>
                <a:cs typeface="Times New Roman" panose="02020603050405020304" pitchFamily="18" charset="0"/>
              </a:rPr>
              <a:t>Jobeda</a:t>
            </a:r>
            <a:r>
              <a:rPr lang="en-US" dirty="0">
                <a:solidFill>
                  <a:schemeClr val="accent6"/>
                </a:solidFill>
                <a:latin typeface="Times New Roman" panose="02020603050405020304" pitchFamily="18" charset="0"/>
                <a:cs typeface="Times New Roman" panose="02020603050405020304" pitchFamily="18" charset="0"/>
              </a:rPr>
              <a:t> Jamal Khanam, Simon Y. Foo</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A comparison of machine learning algorithms for diabetes prediction</a:t>
            </a:r>
            <a:r>
              <a:rPr lang="en-US"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ICT Express 7 (2021) 432-439</a:t>
            </a:r>
            <a:r>
              <a:rPr lang="en-US" dirty="0">
                <a:solidFill>
                  <a:schemeClr val="accent6"/>
                </a:solidFill>
              </a:rPr>
              <a:t>.</a:t>
            </a:r>
            <a:endParaRPr lang="en-US" dirty="0">
              <a:solidFill>
                <a:schemeClr val="accent6"/>
              </a:solidFill>
              <a:cs typeface="Arial" charset="0"/>
            </a:endParaRPr>
          </a:p>
        </p:txBody>
      </p:sp>
    </p:spTree>
    <p:extLst>
      <p:ext uri="{BB962C8B-B14F-4D97-AF65-F5344CB8AC3E}">
        <p14:creationId xmlns:p14="http://schemas.microsoft.com/office/powerpoint/2010/main" val="208209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363443" y="895103"/>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4</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may vary depending on the quality and characteristics of the dataset used.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may not account for algorithm-specific tuning and optimization processes.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substantial computational resources for evaluating multiple algorithms.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709305"/>
            <a:ext cx="8649843" cy="523220"/>
          </a:xfrm>
          <a:prstGeom prst="rect">
            <a:avLst/>
          </a:prstGeom>
        </p:spPr>
        <p:txBody>
          <a:bodyPr wrap="square">
            <a:spAutoFit/>
          </a:bodyPr>
          <a:lstStyle/>
          <a:p>
            <a:pPr algn="just">
              <a:defRPr/>
            </a:pPr>
            <a:r>
              <a:rPr lang="en-US" dirty="0" err="1">
                <a:solidFill>
                  <a:schemeClr val="accent6"/>
                </a:solidFill>
                <a:latin typeface="Times New Roman" panose="02020603050405020304" pitchFamily="18" charset="0"/>
                <a:cs typeface="Times New Roman" panose="02020603050405020304" pitchFamily="18" charset="0"/>
              </a:rPr>
              <a:t>Jobeda</a:t>
            </a:r>
            <a:r>
              <a:rPr lang="en-US" dirty="0">
                <a:solidFill>
                  <a:schemeClr val="accent6"/>
                </a:solidFill>
                <a:latin typeface="Times New Roman" panose="02020603050405020304" pitchFamily="18" charset="0"/>
                <a:cs typeface="Times New Roman" panose="02020603050405020304" pitchFamily="18" charset="0"/>
              </a:rPr>
              <a:t> Jamal Khanam, Simon Y. Foo</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A comparison of machine learning algorithms for diabetes prediction</a:t>
            </a:r>
            <a:r>
              <a:rPr lang="en-US"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ICT Express 7 (2021) 432-439</a:t>
            </a:r>
            <a:r>
              <a:rPr lang="en-US" dirty="0">
                <a:solidFill>
                  <a:schemeClr val="accent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963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chemeClr val="accent1">
                    <a:lumMod val="75000"/>
                  </a:schemeClr>
                </a:solidFill>
                <a:latin typeface="Times New Roman"/>
                <a:ea typeface="Times New Roman"/>
                <a:cs typeface="Times New Roman"/>
                <a:sym typeface="Times New Roman"/>
              </a:rPr>
              <a:t> 5</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5"/>
            <a:ext cx="8961438" cy="46877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defRPr/>
            </a:pPr>
            <a:r>
              <a:rPr lang="en-US" altLang="en-US" sz="2000" dirty="0" err="1">
                <a:solidFill>
                  <a:srgbClr val="FF0000"/>
                </a:solidFill>
                <a:latin typeface="Times New Roman" panose="02020603050405020304" pitchFamily="18" charset="0"/>
                <a:cs typeface="Times New Roman" panose="02020603050405020304" pitchFamily="18" charset="0"/>
              </a:rPr>
              <a:t>Wonju</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Seoa</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et al</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0000"/>
                </a:solidFill>
                <a:latin typeface="Times New Roman" panose="02020603050405020304" pitchFamily="18" charset="0"/>
                <a:cs typeface="Times New Roman" panose="02020603050405020304" pitchFamily="18" charset="0"/>
              </a:rPr>
              <a:t>(2021) </a:t>
            </a:r>
            <a:r>
              <a:rPr lang="en-US" altLang="en-US" sz="2000" dirty="0">
                <a:latin typeface="Times New Roman" panose="02020603050405020304" pitchFamily="18" charset="0"/>
                <a:cs typeface="Times New Roman" panose="02020603050405020304" pitchFamily="18" charset="0"/>
              </a:rPr>
              <a:t>performed a study on “</a:t>
            </a:r>
            <a:r>
              <a:rPr lang="en-US" altLang="en-US" sz="2000" b="1" dirty="0">
                <a:latin typeface="Times New Roman" panose="02020603050405020304" pitchFamily="18" charset="0"/>
                <a:cs typeface="Times New Roman" panose="02020603050405020304" pitchFamily="18" charset="0"/>
              </a:rPr>
              <a:t>A personalized blood glucose level prediction model with a fine-tuning strategy: A proof-of-concept study”</a:t>
            </a:r>
          </a:p>
          <a:p>
            <a:pPr algn="just">
              <a:spcBef>
                <a:spcPct val="0"/>
              </a:spcBef>
              <a:defRPr/>
            </a:pPr>
            <a:endParaRPr lang="en-US" alt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Methodologies Adopted</a:t>
            </a:r>
            <a:r>
              <a:rPr lang="en-US" sz="2000" dirty="0">
                <a:solidFill>
                  <a:srgbClr val="FF000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Real-world CGM data, contextual info (meal intake, physical activity, insulin dosage).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Initial training on a generic dataset using regression models and neural networks.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Fine-Tuning Strategy</a:t>
            </a:r>
            <a:r>
              <a:rPr lang="en-US" sz="2000" dirty="0">
                <a:latin typeface="Times New Roman" panose="02020603050405020304" pitchFamily="18" charset="0"/>
                <a:cs typeface="Times New Roman" panose="02020603050405020304" pitchFamily="18" charset="0"/>
              </a:rPr>
              <a:t>: Transfer learning for personalization, custom loss function for glucose response variability.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Evaluation</a:t>
            </a:r>
            <a:r>
              <a:rPr lang="en-US" sz="2000" dirty="0">
                <a:latin typeface="Times New Roman" panose="02020603050405020304" pitchFamily="18" charset="0"/>
                <a:cs typeface="Times New Roman" panose="02020603050405020304" pitchFamily="18" charset="0"/>
              </a:rPr>
              <a:t>: Metrics (MAE, RMSE), comparative analysis with baseline models.</a:t>
            </a:r>
          </a:p>
          <a:p>
            <a:pPr algn="just">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D95AAF-86A7-3796-8190-CEEF464E563E}"/>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Wonju</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Seoa</a:t>
            </a:r>
            <a:r>
              <a:rPr lang="en-IN" dirty="0">
                <a:solidFill>
                  <a:schemeClr val="accent6"/>
                </a:solidFill>
                <a:latin typeface="Times New Roman" panose="02020603050405020304" pitchFamily="18" charset="0"/>
                <a:cs typeface="Times New Roman" panose="02020603050405020304" pitchFamily="18" charset="0"/>
              </a:rPr>
              <a:t>, Sung-</a:t>
            </a:r>
            <a:r>
              <a:rPr lang="en-IN" dirty="0" err="1">
                <a:solidFill>
                  <a:schemeClr val="accent6"/>
                </a:solidFill>
                <a:latin typeface="Times New Roman" panose="02020603050405020304" pitchFamily="18" charset="0"/>
                <a:cs typeface="Times New Roman" panose="02020603050405020304" pitchFamily="18" charset="0"/>
              </a:rPr>
              <a:t>Woon</a:t>
            </a:r>
            <a:r>
              <a:rPr lang="en-IN" dirty="0">
                <a:solidFill>
                  <a:schemeClr val="accent6"/>
                </a:solidFill>
                <a:latin typeface="Times New Roman" panose="02020603050405020304" pitchFamily="18" charset="0"/>
                <a:cs typeface="Times New Roman" panose="02020603050405020304" pitchFamily="18" charset="0"/>
              </a:rPr>
              <a:t> Park, </a:t>
            </a:r>
            <a:r>
              <a:rPr lang="en-IN" dirty="0" err="1">
                <a:solidFill>
                  <a:schemeClr val="accent6"/>
                </a:solidFill>
                <a:latin typeface="Times New Roman" panose="02020603050405020304" pitchFamily="18" charset="0"/>
                <a:cs typeface="Times New Roman" panose="02020603050405020304" pitchFamily="18" charset="0"/>
              </a:rPr>
              <a:t>Namho</a:t>
            </a:r>
            <a:r>
              <a:rPr lang="en-IN" dirty="0">
                <a:solidFill>
                  <a:schemeClr val="accent6"/>
                </a:solidFill>
                <a:latin typeface="Times New Roman" panose="02020603050405020304" pitchFamily="18" charset="0"/>
                <a:cs typeface="Times New Roman" panose="02020603050405020304" pitchFamily="18" charset="0"/>
              </a:rPr>
              <a:t> Kima, Sang-Man </a:t>
            </a:r>
            <a:r>
              <a:rPr lang="en-IN" dirty="0" err="1">
                <a:solidFill>
                  <a:schemeClr val="accent6"/>
                </a:solidFill>
                <a:latin typeface="Times New Roman" panose="02020603050405020304" pitchFamily="18" charset="0"/>
                <a:cs typeface="Times New Roman" panose="02020603050405020304" pitchFamily="18" charset="0"/>
              </a:rPr>
              <a:t>Jinc</a:t>
            </a:r>
            <a:r>
              <a:rPr lang="en-IN" dirty="0">
                <a:solidFill>
                  <a:schemeClr val="accent6"/>
                </a:solidFill>
                <a:latin typeface="Times New Roman" panose="02020603050405020304" pitchFamily="18" charset="0"/>
                <a:cs typeface="Times New Roman" panose="02020603050405020304" pitchFamily="18" charset="0"/>
              </a:rPr>
              <a:t>, Sung-Min Parka</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Computer Methods and Programs in Biomedicine</a:t>
            </a:r>
            <a:r>
              <a:rPr lang="en-IN" dirty="0">
                <a:solidFill>
                  <a:schemeClr val="accent6"/>
                </a:solidFill>
                <a:latin typeface="Times New Roman" panose="02020603050405020304" pitchFamily="18" charset="0"/>
                <a:cs typeface="Times New Roman" panose="02020603050405020304" pitchFamily="18" charset="0"/>
              </a:rPr>
              <a:t>, 211 (2021) 106424.</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11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349708" y="1003949"/>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5</a:t>
            </a:r>
            <a:r>
              <a:rPr lang="en-US" sz="2800" b="1" i="0" u="none" strike="noStrike" cap="none" dirty="0">
                <a:solidFill>
                  <a:srgbClr val="00B050"/>
                </a:solidFill>
                <a:latin typeface="Times New Roman"/>
                <a:ea typeface="Times New Roman"/>
                <a:cs typeface="Times New Roman"/>
                <a:sym typeface="Times New Roman"/>
              </a:rPr>
              <a:t> Contd.. </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prediction accuracy through personalized fine-tuning.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Tailored to individual patient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Incorporates meal intake, physical activity, and insulin dosage for more relevant predictions.</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Needs extensive and continuous data collection from patients.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machine learning techniques increase model complexity.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not perform well without sufficient patient-specific data</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Wonju</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Seoa</a:t>
            </a:r>
            <a:r>
              <a:rPr lang="en-IN" dirty="0">
                <a:solidFill>
                  <a:schemeClr val="accent6"/>
                </a:solidFill>
                <a:latin typeface="Times New Roman" panose="02020603050405020304" pitchFamily="18" charset="0"/>
                <a:cs typeface="Times New Roman" panose="02020603050405020304" pitchFamily="18" charset="0"/>
              </a:rPr>
              <a:t>, Sung-</a:t>
            </a:r>
            <a:r>
              <a:rPr lang="en-IN" dirty="0" err="1">
                <a:solidFill>
                  <a:schemeClr val="accent6"/>
                </a:solidFill>
                <a:latin typeface="Times New Roman" panose="02020603050405020304" pitchFamily="18" charset="0"/>
                <a:cs typeface="Times New Roman" panose="02020603050405020304" pitchFamily="18" charset="0"/>
              </a:rPr>
              <a:t>Woon</a:t>
            </a:r>
            <a:r>
              <a:rPr lang="en-IN" dirty="0">
                <a:solidFill>
                  <a:schemeClr val="accent6"/>
                </a:solidFill>
                <a:latin typeface="Times New Roman" panose="02020603050405020304" pitchFamily="18" charset="0"/>
                <a:cs typeface="Times New Roman" panose="02020603050405020304" pitchFamily="18" charset="0"/>
              </a:rPr>
              <a:t> Park, </a:t>
            </a:r>
            <a:r>
              <a:rPr lang="en-IN" dirty="0" err="1">
                <a:solidFill>
                  <a:schemeClr val="accent6"/>
                </a:solidFill>
                <a:latin typeface="Times New Roman" panose="02020603050405020304" pitchFamily="18" charset="0"/>
                <a:cs typeface="Times New Roman" panose="02020603050405020304" pitchFamily="18" charset="0"/>
              </a:rPr>
              <a:t>Namho</a:t>
            </a:r>
            <a:r>
              <a:rPr lang="en-IN" dirty="0">
                <a:solidFill>
                  <a:schemeClr val="accent6"/>
                </a:solidFill>
                <a:latin typeface="Times New Roman" panose="02020603050405020304" pitchFamily="18" charset="0"/>
                <a:cs typeface="Times New Roman" panose="02020603050405020304" pitchFamily="18" charset="0"/>
              </a:rPr>
              <a:t> Kima, Sang-Man </a:t>
            </a:r>
            <a:r>
              <a:rPr lang="en-IN" dirty="0" err="1">
                <a:solidFill>
                  <a:schemeClr val="accent6"/>
                </a:solidFill>
                <a:latin typeface="Times New Roman" panose="02020603050405020304" pitchFamily="18" charset="0"/>
                <a:cs typeface="Times New Roman" panose="02020603050405020304" pitchFamily="18" charset="0"/>
              </a:rPr>
              <a:t>Jinc</a:t>
            </a:r>
            <a:r>
              <a:rPr lang="en-IN" dirty="0">
                <a:solidFill>
                  <a:schemeClr val="accent6"/>
                </a:solidFill>
                <a:latin typeface="Times New Roman" panose="02020603050405020304" pitchFamily="18" charset="0"/>
                <a:cs typeface="Times New Roman" panose="02020603050405020304" pitchFamily="18" charset="0"/>
              </a:rPr>
              <a:t>, Sung-Min Parka</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Computer Methods and Programs in Biomedicine</a:t>
            </a:r>
            <a:r>
              <a:rPr lang="en-IN" dirty="0">
                <a:solidFill>
                  <a:schemeClr val="accent6"/>
                </a:solidFill>
                <a:latin typeface="Times New Roman" panose="02020603050405020304" pitchFamily="18" charset="0"/>
                <a:cs typeface="Times New Roman" panose="02020603050405020304" pitchFamily="18" charset="0"/>
              </a:rPr>
              <a:t>, 211 (2021) 106424</a:t>
            </a:r>
            <a:r>
              <a:rPr lang="en-IN" dirty="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6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14255" y="76200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 6</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Hatice </a:t>
            </a:r>
            <a:r>
              <a:rPr lang="en-IN" sz="2000" dirty="0" err="1">
                <a:solidFill>
                  <a:srgbClr val="FF0000"/>
                </a:solidFill>
                <a:latin typeface="Times New Roman" panose="02020603050405020304" pitchFamily="18" charset="0"/>
                <a:cs typeface="Times New Roman" panose="02020603050405020304" pitchFamily="18" charset="0"/>
              </a:rPr>
              <a:t>Vildan</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Dudukcu</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a:t>
            </a:r>
            <a:r>
              <a:rPr lang="en-IN" sz="2000" b="1" dirty="0">
                <a:latin typeface="Times New Roman" panose="02020603050405020304" pitchFamily="18" charset="0"/>
                <a:cs typeface="Times New Roman" panose="02020603050405020304" pitchFamily="18" charset="0"/>
              </a:rPr>
              <a:t> "Blood glucose prediction with deep neural networks using weighted decision level fusion“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Utilized deep neural networks combined with weighted decision level fusion to predict blood glucose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Integrated multiple prediction models and applied fusion techniques to improve accuracy and robustness.</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prediction accuracy by combining multiple models through weighted decision level fusion.</a:t>
            </a:r>
          </a:p>
          <a:p>
            <a:endParaRPr lang="en-IN" sz="2200" dirty="0"/>
          </a:p>
        </p:txBody>
      </p:sp>
      <p:sp>
        <p:nvSpPr>
          <p:cNvPr id="3" name="Rectangle 2">
            <a:extLst>
              <a:ext uri="{FF2B5EF4-FFF2-40B4-BE49-F238E27FC236}">
                <a16:creationId xmlns:a16="http://schemas.microsoft.com/office/drawing/2014/main" id="{42059544-DB68-DFA3-AF30-83BB7E5312FE}"/>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Hatice </a:t>
            </a:r>
            <a:r>
              <a:rPr lang="en-IN" dirty="0" err="1">
                <a:solidFill>
                  <a:schemeClr val="accent6"/>
                </a:solidFill>
                <a:latin typeface="Times New Roman" panose="02020603050405020304" pitchFamily="18" charset="0"/>
                <a:cs typeface="Times New Roman" panose="02020603050405020304" pitchFamily="18" charset="0"/>
              </a:rPr>
              <a:t>Vildan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Dudukcu</a:t>
            </a:r>
            <a:r>
              <a:rPr lang="en-IN" dirty="0">
                <a:solidFill>
                  <a:schemeClr val="accent6"/>
                </a:solidFill>
                <a:latin typeface="Times New Roman" panose="02020603050405020304" pitchFamily="18" charset="0"/>
                <a:cs typeface="Times New Roman" panose="02020603050405020304" pitchFamily="18" charset="0"/>
              </a:rPr>
              <a:t>, Murat </a:t>
            </a:r>
            <a:r>
              <a:rPr lang="en-IN" dirty="0" err="1">
                <a:solidFill>
                  <a:schemeClr val="accent6"/>
                </a:solidFill>
                <a:latin typeface="Times New Roman" panose="02020603050405020304" pitchFamily="18" charset="0"/>
                <a:cs typeface="Times New Roman" panose="02020603050405020304" pitchFamily="18" charset="0"/>
              </a:rPr>
              <a:t>Taskiran</a:t>
            </a:r>
            <a:r>
              <a:rPr lang="en-IN" dirty="0">
                <a:solidFill>
                  <a:schemeClr val="accent6"/>
                </a:solidFill>
                <a:latin typeface="Times New Roman" panose="02020603050405020304" pitchFamily="18" charset="0"/>
                <a:cs typeface="Times New Roman" panose="02020603050405020304" pitchFamily="18" charset="0"/>
              </a:rPr>
              <a:t>, Tulay Yildirim</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biocybernetics and biomedical engineering 41 (2021) 1208– 1223</a:t>
            </a:r>
          </a:p>
        </p:txBody>
      </p:sp>
    </p:spTree>
    <p:extLst>
      <p:ext uri="{BB962C8B-B14F-4D97-AF65-F5344CB8AC3E}">
        <p14:creationId xmlns:p14="http://schemas.microsoft.com/office/powerpoint/2010/main" val="10944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529845" y="961670"/>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6</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Deep neural networks capture complex patterns in glucose data effectively.</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Improves robustness and reliability of predictions.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significant computational resources for training and fusion processes.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Complexity of the model may make it difficult to interpret and fine-tune.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heavily depends on the quality of input data and fusion weights.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Hatice </a:t>
            </a:r>
            <a:r>
              <a:rPr lang="en-IN" dirty="0" err="1">
                <a:solidFill>
                  <a:schemeClr val="accent6"/>
                </a:solidFill>
                <a:latin typeface="Times New Roman" panose="02020603050405020304" pitchFamily="18" charset="0"/>
                <a:cs typeface="Times New Roman" panose="02020603050405020304" pitchFamily="18" charset="0"/>
              </a:rPr>
              <a:t>Vildan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Dudukcu</a:t>
            </a:r>
            <a:r>
              <a:rPr lang="en-IN" dirty="0">
                <a:solidFill>
                  <a:schemeClr val="accent6"/>
                </a:solidFill>
                <a:latin typeface="Times New Roman" panose="02020603050405020304" pitchFamily="18" charset="0"/>
                <a:cs typeface="Times New Roman" panose="02020603050405020304" pitchFamily="18" charset="0"/>
              </a:rPr>
              <a:t>, Murat </a:t>
            </a:r>
            <a:r>
              <a:rPr lang="en-IN" dirty="0" err="1">
                <a:solidFill>
                  <a:schemeClr val="accent6"/>
                </a:solidFill>
                <a:latin typeface="Times New Roman" panose="02020603050405020304" pitchFamily="18" charset="0"/>
                <a:cs typeface="Times New Roman" panose="02020603050405020304" pitchFamily="18" charset="0"/>
              </a:rPr>
              <a:t>Taskiran</a:t>
            </a:r>
            <a:r>
              <a:rPr lang="en-IN" dirty="0">
                <a:solidFill>
                  <a:schemeClr val="accent6"/>
                </a:solidFill>
                <a:latin typeface="Times New Roman" panose="02020603050405020304" pitchFamily="18" charset="0"/>
                <a:cs typeface="Times New Roman" panose="02020603050405020304" pitchFamily="18" charset="0"/>
              </a:rPr>
              <a:t>, Tulay Yildirim</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biocybernetics and biomedical engineering 41 (2021) 1208– 1223</a:t>
            </a:r>
          </a:p>
        </p:txBody>
      </p:sp>
    </p:spTree>
    <p:extLst>
      <p:ext uri="{BB962C8B-B14F-4D97-AF65-F5344CB8AC3E}">
        <p14:creationId xmlns:p14="http://schemas.microsoft.com/office/powerpoint/2010/main" val="33219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50" name="Google Shape;150;p1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51" name="Google Shape;151;p1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52" name="Google Shape;152;p1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a:t>
            </a:fld>
            <a:endParaRPr sz="1600" b="1" i="0" u="none" strike="noStrike" cap="none">
              <a:solidFill>
                <a:srgbClr val="FFFFFF"/>
              </a:solidFill>
              <a:latin typeface="Comic Sans MS"/>
              <a:ea typeface="Comic Sans MS"/>
              <a:cs typeface="Comic Sans MS"/>
              <a:sym typeface="Comic Sans MS"/>
            </a:endParaRPr>
          </a:p>
        </p:txBody>
      </p:sp>
      <p:sp>
        <p:nvSpPr>
          <p:cNvPr id="153" name="Google Shape;153;p12"/>
          <p:cNvSpPr txBox="1">
            <a:spLocks noGrp="1"/>
          </p:cNvSpPr>
          <p:nvPr>
            <p:ph type="body" idx="1"/>
          </p:nvPr>
        </p:nvSpPr>
        <p:spPr>
          <a:xfrm>
            <a:off x="452438" y="1158771"/>
            <a:ext cx="7772400" cy="4114800"/>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Accurate blood glucose (BG) prediction is crucial for managing type 1 diabetes (T1D) and preventing extreme glucose levels. </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While traditional machine learning models effectively handle complex data, they lack interpretability.</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Physiological white-box models simulate glucose-insulin dynamics and offer insights into BG fluctuations but are challenging to personalize and computationally intensive. </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This research aims to develop a personalized BG prediction algorithm using a physiological white-box model and compare it with advanced black-box models to enhance T1D management tools and improve patient outcomes.</a:t>
            </a:r>
          </a:p>
        </p:txBody>
      </p:sp>
      <p:sp>
        <p:nvSpPr>
          <p:cNvPr id="154" name="Google Shape;154;p12"/>
          <p:cNvSpPr txBox="1">
            <a:spLocks noGrp="1"/>
          </p:cNvSpPr>
          <p:nvPr>
            <p:ph type="dt" idx="10"/>
          </p:nvPr>
        </p:nvSpPr>
        <p:spPr>
          <a:xfrm>
            <a:off x="0" y="655002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6DFCBC0-FF8D-4DBE-9B7B-D46C9E3C5A7A}"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a:solidFill>
                <a:srgbClr val="FF0066"/>
              </a:solidFill>
              <a:latin typeface="Arial Rounded"/>
              <a:ea typeface="Arial Rounded"/>
              <a:cs typeface="Arial Rounded"/>
              <a:sym typeface="Arial Rounded"/>
            </a:endParaRPr>
          </a:p>
        </p:txBody>
      </p:sp>
      <p:sp>
        <p:nvSpPr>
          <p:cNvPr id="155" name="Google Shape;155;p1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56" name="Google Shape;156;p1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57" name="Google Shape;157;p1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58" name="Google Shape;158;p12"/>
          <p:cNvSpPr txBox="1"/>
          <p:nvPr/>
        </p:nvSpPr>
        <p:spPr>
          <a:xfrm>
            <a:off x="611560" y="861034"/>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Introduction</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81367" y="837245"/>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7</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Shahid Mohammad </a:t>
            </a:r>
            <a:r>
              <a:rPr lang="en-IN" sz="2000" dirty="0" err="1">
                <a:solidFill>
                  <a:srgbClr val="FF0000"/>
                </a:solidFill>
                <a:latin typeface="Times New Roman" panose="02020603050405020304" pitchFamily="18" charset="0"/>
                <a:cs typeface="Times New Roman" panose="02020603050405020304" pitchFamily="18" charset="0"/>
              </a:rPr>
              <a:t>Ganie</a:t>
            </a:r>
            <a:r>
              <a:rPr lang="en-IN" sz="2000" dirty="0">
                <a:solidFill>
                  <a:srgbClr val="FF0000"/>
                </a:solidFill>
                <a:latin typeface="Times New Roman" panose="02020603050405020304" pitchFamily="18" charset="0"/>
                <a:cs typeface="Times New Roman" panose="02020603050405020304" pitchFamily="18" charset="0"/>
              </a:rPr>
              <a:t> &amp; Majid Bashir Malik (2021) </a:t>
            </a:r>
            <a:r>
              <a:rPr lang="en-IN" sz="2000" dirty="0">
                <a:solidFill>
                  <a:schemeClr val="tx1"/>
                </a:solidFill>
                <a:latin typeface="Times New Roman" panose="02020603050405020304" pitchFamily="18" charset="0"/>
                <a:cs typeface="Times New Roman" panose="02020603050405020304" pitchFamily="18" charset="0"/>
              </a:rPr>
              <a:t>performed a study on </a:t>
            </a:r>
            <a:r>
              <a:rPr lang="en-IN" sz="2000" b="1" dirty="0">
                <a:solidFill>
                  <a:schemeClr val="tx1"/>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Applied an ensemble machine learning approach to predict Type-I diabetes using lifestyle indicators (e.g., diet, physical activity).</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Combined multiple machine learning models to improve prediction accuracy and robustness.</a:t>
            </a:r>
          </a:p>
          <a:p>
            <a:endParaRPr lang="en-IN" sz="2000" dirty="0">
              <a:solidFill>
                <a:schemeClr val="tx1"/>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Utilizes an ensemble approach to enhance prediction accuracy and reduce overfitting.</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accent6"/>
              </a:solidFill>
              <a:latin typeface="Times New Roman" panose="02020603050405020304" pitchFamily="18" charset="0"/>
              <a:cs typeface="Times New Roman" panose="02020603050405020304" pitchFamily="18" charset="0"/>
            </a:endParaRPr>
          </a:p>
          <a:p>
            <a:r>
              <a:rPr lang="en-IN" dirty="0">
                <a:solidFill>
                  <a:schemeClr val="accent6"/>
                </a:solidFill>
                <a:latin typeface="Times New Roman" panose="02020603050405020304" pitchFamily="18" charset="0"/>
                <a:cs typeface="Times New Roman" panose="02020603050405020304" pitchFamily="18" charset="0"/>
              </a:rPr>
              <a:t>Shahid Mohammad </a:t>
            </a:r>
            <a:r>
              <a:rPr lang="en-IN" dirty="0" err="1">
                <a:solidFill>
                  <a:schemeClr val="accent6"/>
                </a:solidFill>
                <a:latin typeface="Times New Roman" panose="02020603050405020304" pitchFamily="18" charset="0"/>
                <a:cs typeface="Times New Roman" panose="02020603050405020304" pitchFamily="18" charset="0"/>
              </a:rPr>
              <a:t>Ganie</a:t>
            </a:r>
            <a:r>
              <a:rPr lang="en-IN" dirty="0">
                <a:solidFill>
                  <a:schemeClr val="accent6"/>
                </a:solidFill>
                <a:latin typeface="Times New Roman" panose="02020603050405020304" pitchFamily="18" charset="0"/>
                <a:cs typeface="Times New Roman" panose="02020603050405020304" pitchFamily="18" charset="0"/>
              </a:rPr>
              <a:t>, Majid Bashir Malik</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 Care Analysis 2 (2022) 100092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3433923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97908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7</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Incorporates lifestyle indicators, which are crucial for predicting Type-I diabetes.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Provides a more robust and reliable prediction model.</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Requires integration and tuning of multiple models, which can be complex and resource-intensive.</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Performance may vary based on the quality and relevance of lifestyle data.</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May require extensive preprocessing and feature selection.</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Shahid Mohammad </a:t>
            </a:r>
            <a:r>
              <a:rPr lang="en-IN" dirty="0" err="1">
                <a:solidFill>
                  <a:schemeClr val="accent6"/>
                </a:solidFill>
                <a:latin typeface="Times New Roman" panose="02020603050405020304" pitchFamily="18" charset="0"/>
                <a:cs typeface="Times New Roman" panose="02020603050405020304" pitchFamily="18" charset="0"/>
              </a:rPr>
              <a:t>Ganie</a:t>
            </a:r>
            <a:r>
              <a:rPr lang="en-IN" dirty="0">
                <a:solidFill>
                  <a:schemeClr val="accent6"/>
                </a:solidFill>
                <a:latin typeface="Times New Roman" panose="02020603050405020304" pitchFamily="18" charset="0"/>
                <a:cs typeface="Times New Roman" panose="02020603050405020304" pitchFamily="18" charset="0"/>
              </a:rPr>
              <a:t>, Majid Bashir Malik</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 Care Analysis 2 (2022) 100092.</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782034" y="79851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8</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Guanci</a:t>
            </a:r>
            <a:r>
              <a:rPr lang="en-IN" sz="2000" dirty="0">
                <a:solidFill>
                  <a:srgbClr val="FF0000"/>
                </a:solidFill>
                <a:latin typeface="Times New Roman" panose="02020603050405020304" pitchFamily="18" charset="0"/>
                <a:cs typeface="Times New Roman" panose="02020603050405020304" pitchFamily="18" charset="0"/>
              </a:rPr>
              <a:t> Yang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 temporal multi-head attention mechanism to predict short-term blood glucose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Utilized historical glucose data and attention mechanisms to enhance prediction accuracy.</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Leverages advanced attention mechanisms for improved prediction accuracy.</a:t>
            </a:r>
          </a:p>
          <a:p>
            <a:endParaRPr lang="en-IN" sz="2000" dirty="0">
              <a:latin typeface="Times New Roman" panose="02020603050405020304" pitchFamily="18" charset="0"/>
              <a:cs typeface="Times New Roman" panose="02020603050405020304" pitchFamily="18" charset="0"/>
            </a:endParaRPr>
          </a:p>
          <a:p>
            <a:pPr>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12DC42E-ED75-D17B-B7A1-2462B7A30C1F}"/>
              </a:ext>
            </a:extLst>
          </p:cNvPr>
          <p:cNvSpPr/>
          <p:nvPr/>
        </p:nvSpPr>
        <p:spPr>
          <a:xfrm>
            <a:off x="238125" y="5697794"/>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Guanci</a:t>
            </a:r>
            <a:r>
              <a:rPr lang="en-IN" dirty="0">
                <a:solidFill>
                  <a:schemeClr val="accent6"/>
                </a:solidFill>
                <a:latin typeface="Times New Roman" panose="02020603050405020304" pitchFamily="18" charset="0"/>
                <a:cs typeface="Times New Roman" panose="02020603050405020304" pitchFamily="18" charset="0"/>
              </a:rPr>
              <a:t> Yang, </a:t>
            </a:r>
            <a:r>
              <a:rPr lang="en-IN" dirty="0" err="1">
                <a:solidFill>
                  <a:schemeClr val="accent6"/>
                </a:solidFill>
                <a:latin typeface="Times New Roman" panose="02020603050405020304" pitchFamily="18" charset="0"/>
                <a:cs typeface="Times New Roman" panose="02020603050405020304" pitchFamily="18" charset="0"/>
              </a:rPr>
              <a:t>Saisai</a:t>
            </a:r>
            <a:r>
              <a:rPr lang="en-IN" dirty="0">
                <a:solidFill>
                  <a:schemeClr val="accent6"/>
                </a:solidFill>
                <a:latin typeface="Times New Roman" panose="02020603050405020304" pitchFamily="18" charset="0"/>
                <a:cs typeface="Times New Roman" panose="02020603050405020304" pitchFamily="18" charset="0"/>
              </a:rPr>
              <a:t> Liu, Yang Li, Ling He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Biomedical Signal Processing and Control 82 (2023) 104552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28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69495" y="93861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r>
              <a:rPr lang="en-US" sz="2800" b="1" dirty="0">
                <a:solidFill>
                  <a:schemeClr val="dk1"/>
                </a:solidFill>
                <a:latin typeface="Times New Roman"/>
                <a:ea typeface="Times New Roman"/>
                <a:cs typeface="Times New Roman"/>
                <a:sym typeface="Times New Roman"/>
              </a:rPr>
              <a:t> – </a:t>
            </a:r>
            <a:r>
              <a:rPr lang="en-US" sz="2800" b="1" dirty="0">
                <a:solidFill>
                  <a:srgbClr val="00B050"/>
                </a:solidFill>
                <a:latin typeface="Times New Roman"/>
                <a:ea typeface="Times New Roman"/>
                <a:cs typeface="Times New Roman"/>
                <a:sym typeface="Times New Roman"/>
              </a:rPr>
              <a:t>8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Focuses on short-term glucose level predictions, which is crucial for timely diabetes management.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Captures temporal dependencies in glucose data effectively.</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extensive historical data to train the model effectively.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complexity of the attention mechanism may increase computational demands.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may vary with different types of glucose monitoring devices.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Guanci</a:t>
            </a:r>
            <a:r>
              <a:rPr lang="en-IN" dirty="0">
                <a:solidFill>
                  <a:schemeClr val="accent6"/>
                </a:solidFill>
                <a:latin typeface="Times New Roman" panose="02020603050405020304" pitchFamily="18" charset="0"/>
                <a:cs typeface="Times New Roman" panose="02020603050405020304" pitchFamily="18" charset="0"/>
              </a:rPr>
              <a:t> Yang, </a:t>
            </a:r>
            <a:r>
              <a:rPr lang="en-IN" dirty="0" err="1">
                <a:solidFill>
                  <a:schemeClr val="accent6"/>
                </a:solidFill>
                <a:latin typeface="Times New Roman" panose="02020603050405020304" pitchFamily="18" charset="0"/>
                <a:cs typeface="Times New Roman" panose="02020603050405020304" pitchFamily="18" charset="0"/>
              </a:rPr>
              <a:t>Saisai</a:t>
            </a:r>
            <a:r>
              <a:rPr lang="en-IN" dirty="0">
                <a:solidFill>
                  <a:schemeClr val="accent6"/>
                </a:solidFill>
                <a:latin typeface="Times New Roman" panose="02020603050405020304" pitchFamily="18" charset="0"/>
                <a:cs typeface="Times New Roman" panose="02020603050405020304" pitchFamily="18" charset="0"/>
              </a:rPr>
              <a:t> Liu, Yang Li, Ling He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Biomedical Signal Processing and Control 82 (2023) 104552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949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87826"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9</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Gangani</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Dharmarathne</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“A novel machine learning approach for diagnosing diabetes with a self-explainable interface”</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machine learning model for diabetes diagnosis with a focus on interpretability.</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 self-explainable interface to provide transparent and understandable predictions.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Enhances transparency and interpretability of the machine learning model.</a:t>
            </a:r>
          </a:p>
        </p:txBody>
      </p:sp>
      <p:sp>
        <p:nvSpPr>
          <p:cNvPr id="3" name="Rectangle 2">
            <a:extLst>
              <a:ext uri="{FF2B5EF4-FFF2-40B4-BE49-F238E27FC236}">
                <a16:creationId xmlns:a16="http://schemas.microsoft.com/office/drawing/2014/main" id="{974983F3-1AE6-A642-6D70-A19FCDFE9DEF}"/>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Gangani</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Dharmarathne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Thilini</a:t>
            </a:r>
            <a:r>
              <a:rPr lang="en-IN" dirty="0">
                <a:solidFill>
                  <a:schemeClr val="accent6"/>
                </a:solidFill>
                <a:latin typeface="Times New Roman" panose="02020603050405020304" pitchFamily="18" charset="0"/>
                <a:cs typeface="Times New Roman" panose="02020603050405020304" pitchFamily="18" charset="0"/>
              </a:rPr>
              <a:t> N. Jayasinghe, </a:t>
            </a:r>
            <a:r>
              <a:rPr lang="en-IN" dirty="0" err="1">
                <a:solidFill>
                  <a:schemeClr val="accent6"/>
                </a:solidFill>
                <a:latin typeface="Times New Roman" panose="02020603050405020304" pitchFamily="18" charset="0"/>
                <a:cs typeface="Times New Roman" panose="02020603050405020304" pitchFamily="18" charset="0"/>
              </a:rPr>
              <a:t>Madhusha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Bogahawaththa</a:t>
            </a:r>
            <a:r>
              <a:rPr lang="en-IN" dirty="0">
                <a:solidFill>
                  <a:schemeClr val="accent6"/>
                </a:solidFill>
                <a:latin typeface="Times New Roman" panose="02020603050405020304" pitchFamily="18" charset="0"/>
                <a:cs typeface="Times New Roman" panose="02020603050405020304" pitchFamily="18" charset="0"/>
              </a:rPr>
              <a:t>, D.P.P. </a:t>
            </a:r>
            <a:r>
              <a:rPr lang="en-IN" dirty="0" err="1">
                <a:solidFill>
                  <a:schemeClr val="accent6"/>
                </a:solidFill>
                <a:latin typeface="Times New Roman" panose="02020603050405020304" pitchFamily="18" charset="0"/>
                <a:cs typeface="Times New Roman" panose="02020603050405020304" pitchFamily="18" charset="0"/>
              </a:rPr>
              <a:t>Meddage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Upaka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Rathnayake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Healthcare Analysis</a:t>
            </a:r>
            <a:r>
              <a:rPr lang="en-IN" dirty="0">
                <a:solidFill>
                  <a:schemeClr val="accent6"/>
                </a:solidFill>
                <a:latin typeface="Times New Roman" panose="02020603050405020304" pitchFamily="18" charset="0"/>
                <a:cs typeface="Times New Roman" panose="02020603050405020304" pitchFamily="18" charset="0"/>
              </a:rPr>
              <a:t>, (2024)  100301.</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465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99306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9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Provides clear explanations of diagnosis decisions, aiding user trust and understanding.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Potentially improves diagnostic accuracy with advanced machine learning techniques.</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complexity might impact the ease of explanation and interface usability.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substantial computational resources for developing and maintaining the self-explainable interface.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be limited by the quality and representativeness of the training data.</a:t>
            </a:r>
          </a:p>
          <a:p>
            <a:pPr>
              <a:buFont typeface="Arial" panose="020B0604020202020204" pitchFamily="34" charset="0"/>
              <a:buChar char="•"/>
            </a:pPr>
            <a:endParaRPr lang="en-IN" sz="2200" dirty="0"/>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Gangani</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Dharmarathne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Thilini</a:t>
            </a:r>
            <a:r>
              <a:rPr lang="en-IN" dirty="0">
                <a:solidFill>
                  <a:schemeClr val="accent6"/>
                </a:solidFill>
                <a:latin typeface="Times New Roman" panose="02020603050405020304" pitchFamily="18" charset="0"/>
                <a:cs typeface="Times New Roman" panose="02020603050405020304" pitchFamily="18" charset="0"/>
              </a:rPr>
              <a:t> N. Jayasinghe, </a:t>
            </a:r>
            <a:r>
              <a:rPr lang="en-IN" dirty="0" err="1">
                <a:solidFill>
                  <a:schemeClr val="accent6"/>
                </a:solidFill>
                <a:latin typeface="Times New Roman" panose="02020603050405020304" pitchFamily="18" charset="0"/>
                <a:cs typeface="Times New Roman" panose="02020603050405020304" pitchFamily="18" charset="0"/>
              </a:rPr>
              <a:t>Madhusha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Bogahawaththa</a:t>
            </a:r>
            <a:r>
              <a:rPr lang="en-IN" dirty="0">
                <a:solidFill>
                  <a:schemeClr val="accent6"/>
                </a:solidFill>
                <a:latin typeface="Times New Roman" panose="02020603050405020304" pitchFamily="18" charset="0"/>
                <a:cs typeface="Times New Roman" panose="02020603050405020304" pitchFamily="18" charset="0"/>
              </a:rPr>
              <a:t>, D.P.P. </a:t>
            </a:r>
            <a:r>
              <a:rPr lang="en-IN" dirty="0" err="1">
                <a:solidFill>
                  <a:schemeClr val="accent6"/>
                </a:solidFill>
                <a:latin typeface="Times New Roman" panose="02020603050405020304" pitchFamily="18" charset="0"/>
                <a:cs typeface="Times New Roman" panose="02020603050405020304" pitchFamily="18" charset="0"/>
              </a:rPr>
              <a:t>Meddage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Upaka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Rathnayake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Healthcare Analysis</a:t>
            </a:r>
            <a:r>
              <a:rPr lang="en-IN" dirty="0">
                <a:solidFill>
                  <a:schemeClr val="accent6"/>
                </a:solidFill>
                <a:latin typeface="Times New Roman" panose="02020603050405020304" pitchFamily="18" charset="0"/>
                <a:cs typeface="Times New Roman" panose="02020603050405020304" pitchFamily="18" charset="0"/>
              </a:rPr>
              <a:t>, (2024)  100301</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57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8782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10</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Sean </a:t>
            </a:r>
            <a:r>
              <a:rPr lang="en-IN" sz="2000" dirty="0" err="1">
                <a:solidFill>
                  <a:srgbClr val="FF0000"/>
                </a:solidFill>
                <a:latin typeface="Times New Roman" panose="02020603050405020304" pitchFamily="18" charset="0"/>
                <a:cs typeface="Times New Roman" panose="02020603050405020304" pitchFamily="18" charset="0"/>
              </a:rPr>
              <a:t>Pikulin</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“Enhanced blood glucose levels prediction with a smartwatch”</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Used smartwatch sensors to collect physiological data.</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predictive model to estimate blood glucose levels based on smartwatch data.</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Integrates wearable technology for continuous glucose monitoring.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Provides real-time glucose predictions based on physiological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Non-invasive and convenient for users.</a:t>
            </a:r>
            <a:endParaRPr lang="en-IN"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CDF27AA-7D14-E99F-4027-3981ADA7454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Sean </a:t>
            </a:r>
            <a:r>
              <a:rPr lang="en-IN" dirty="0" err="1">
                <a:solidFill>
                  <a:schemeClr val="accent6"/>
                </a:solidFill>
                <a:latin typeface="Times New Roman" panose="02020603050405020304" pitchFamily="18" charset="0"/>
                <a:cs typeface="Times New Roman" panose="02020603050405020304" pitchFamily="18" charset="0"/>
              </a:rPr>
              <a:t>Pikulin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Irad</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Yehezkel</a:t>
            </a:r>
            <a:r>
              <a:rPr lang="en-IN" dirty="0">
                <a:solidFill>
                  <a:schemeClr val="accent6"/>
                </a:solidFill>
                <a:latin typeface="Times New Roman" panose="02020603050405020304" pitchFamily="18" charset="0"/>
                <a:cs typeface="Times New Roman" panose="02020603050405020304" pitchFamily="18" charset="0"/>
              </a:rPr>
              <a:t>, Robert </a:t>
            </a:r>
            <a:r>
              <a:rPr lang="en-IN" dirty="0" err="1">
                <a:solidFill>
                  <a:schemeClr val="accent6"/>
                </a:solidFill>
                <a:latin typeface="Times New Roman" panose="02020603050405020304" pitchFamily="18" charset="0"/>
                <a:cs typeface="Times New Roman" panose="02020603050405020304" pitchFamily="18" charset="0"/>
              </a:rPr>
              <a:t>Moskovitch</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Enhanced blood glucose levels prediction with a smartwatch</a:t>
            </a:r>
            <a:r>
              <a:rPr lang="en-IN" dirty="0">
                <a:solidFill>
                  <a:schemeClr val="accent6"/>
                </a:solidFill>
                <a:latin typeface="Times New Roman" panose="02020603050405020304" pitchFamily="18" charset="0"/>
                <a:cs typeface="Times New Roman" panose="02020603050405020304" pitchFamily="18" charset="0"/>
              </a:rPr>
              <a:t>”, </a:t>
            </a:r>
            <a:r>
              <a:rPr lang="en-IN" i="1" dirty="0" err="1">
                <a:solidFill>
                  <a:schemeClr val="accent6"/>
                </a:solidFill>
                <a:latin typeface="Times New Roman" panose="02020603050405020304" pitchFamily="18" charset="0"/>
                <a:cs typeface="Times New Roman" panose="02020603050405020304" pitchFamily="18" charset="0"/>
              </a:rPr>
              <a:t>PLoS</a:t>
            </a:r>
            <a:r>
              <a:rPr lang="en-IN" i="1" dirty="0">
                <a:solidFill>
                  <a:schemeClr val="accent6"/>
                </a:solidFill>
                <a:latin typeface="Times New Roman" panose="02020603050405020304" pitchFamily="18" charset="0"/>
                <a:cs typeface="Times New Roman" panose="02020603050405020304" pitchFamily="18" charset="0"/>
              </a:rPr>
              <a:t> ONE 19(7) (2024)</a:t>
            </a:r>
            <a:endParaRPr lang="en-US" dirty="0">
              <a:solidFill>
                <a:schemeClr val="accent6"/>
              </a:solidFill>
              <a:cs typeface="Arial" charset="0"/>
            </a:endParaRPr>
          </a:p>
        </p:txBody>
      </p:sp>
    </p:spTree>
    <p:extLst>
      <p:ext uri="{BB962C8B-B14F-4D97-AF65-F5344CB8AC3E}">
        <p14:creationId xmlns:p14="http://schemas.microsoft.com/office/powerpoint/2010/main" val="183329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190318" y="99306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10</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Demerits: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may depend on the quality and type of data collected by the smartwatch.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by the smartwatch’s sensor capabilities and data granularity.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Potential issues with data privacy and security.</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Sean </a:t>
            </a:r>
            <a:r>
              <a:rPr lang="en-IN" dirty="0" err="1">
                <a:solidFill>
                  <a:schemeClr val="accent6"/>
                </a:solidFill>
                <a:latin typeface="Times New Roman" panose="02020603050405020304" pitchFamily="18" charset="0"/>
                <a:cs typeface="Times New Roman" panose="02020603050405020304" pitchFamily="18" charset="0"/>
              </a:rPr>
              <a:t>Pikulin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Irad</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Yehezkel</a:t>
            </a:r>
            <a:r>
              <a:rPr lang="en-IN" dirty="0">
                <a:solidFill>
                  <a:schemeClr val="accent6"/>
                </a:solidFill>
                <a:latin typeface="Times New Roman" panose="02020603050405020304" pitchFamily="18" charset="0"/>
                <a:cs typeface="Times New Roman" panose="02020603050405020304" pitchFamily="18" charset="0"/>
              </a:rPr>
              <a:t>, Robert </a:t>
            </a:r>
            <a:r>
              <a:rPr lang="en-IN" dirty="0" err="1">
                <a:solidFill>
                  <a:schemeClr val="accent6"/>
                </a:solidFill>
                <a:latin typeface="Times New Roman" panose="02020603050405020304" pitchFamily="18" charset="0"/>
                <a:cs typeface="Times New Roman" panose="02020603050405020304" pitchFamily="18" charset="0"/>
              </a:rPr>
              <a:t>Moskovitch</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Enhanced blood glucose levels prediction with a smartwatch</a:t>
            </a:r>
            <a:r>
              <a:rPr lang="en-IN" dirty="0">
                <a:solidFill>
                  <a:schemeClr val="accent6"/>
                </a:solidFill>
                <a:latin typeface="Times New Roman" panose="02020603050405020304" pitchFamily="18" charset="0"/>
                <a:cs typeface="Times New Roman" panose="02020603050405020304" pitchFamily="18" charset="0"/>
              </a:rPr>
              <a:t>”, </a:t>
            </a:r>
            <a:r>
              <a:rPr lang="en-IN" i="1" dirty="0" err="1">
                <a:solidFill>
                  <a:schemeClr val="accent6"/>
                </a:solidFill>
                <a:latin typeface="Times New Roman" panose="02020603050405020304" pitchFamily="18" charset="0"/>
                <a:cs typeface="Times New Roman" panose="02020603050405020304" pitchFamily="18" charset="0"/>
              </a:rPr>
              <a:t>PLoS</a:t>
            </a:r>
            <a:r>
              <a:rPr lang="en-IN" i="1" dirty="0">
                <a:solidFill>
                  <a:schemeClr val="accent6"/>
                </a:solidFill>
                <a:latin typeface="Times New Roman" panose="02020603050405020304" pitchFamily="18" charset="0"/>
                <a:cs typeface="Times New Roman" panose="02020603050405020304" pitchFamily="18" charset="0"/>
              </a:rPr>
              <a:t> ONE 19(7) (2024)</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9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374345" y="87612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613672169"/>
              </p:ext>
            </p:extLst>
          </p:nvPr>
        </p:nvGraphicFramePr>
        <p:xfrm>
          <a:off x="680720" y="2052631"/>
          <a:ext cx="8056881" cy="4048657"/>
        </p:xfrm>
        <a:graphic>
          <a:graphicData uri="http://schemas.openxmlformats.org/drawingml/2006/table">
            <a:tbl>
              <a:tblPr firstRow="1" bandRow="1">
                <a:tableStyleId>{ED083AE6-46FA-4A59-8FB0-9F97EB10719F}</a:tableStyleId>
              </a:tblPr>
              <a:tblGrid>
                <a:gridCol w="531448">
                  <a:extLst>
                    <a:ext uri="{9D8B030D-6E8A-4147-A177-3AD203B41FA5}">
                      <a16:colId xmlns:a16="http://schemas.microsoft.com/office/drawing/2014/main" val="20000"/>
                    </a:ext>
                  </a:extLst>
                </a:gridCol>
                <a:gridCol w="2467487">
                  <a:extLst>
                    <a:ext uri="{9D8B030D-6E8A-4147-A177-3AD203B41FA5}">
                      <a16:colId xmlns:a16="http://schemas.microsoft.com/office/drawing/2014/main" val="20001"/>
                    </a:ext>
                  </a:extLst>
                </a:gridCol>
                <a:gridCol w="3045145">
                  <a:extLst>
                    <a:ext uri="{9D8B030D-6E8A-4147-A177-3AD203B41FA5}">
                      <a16:colId xmlns:a16="http://schemas.microsoft.com/office/drawing/2014/main" val="20002"/>
                    </a:ext>
                  </a:extLst>
                </a:gridCol>
                <a:gridCol w="2012801">
                  <a:extLst>
                    <a:ext uri="{9D8B030D-6E8A-4147-A177-3AD203B41FA5}">
                      <a16:colId xmlns:a16="http://schemas.microsoft.com/office/drawing/2014/main" val="20003"/>
                    </a:ext>
                  </a:extLst>
                </a:gridCol>
              </a:tblGrid>
              <a:tr h="655157">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1696750">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Cindy Marling, Razvan </a:t>
                      </a:r>
                      <a:r>
                        <a:rPr lang="en-IN" sz="1600" dirty="0" err="1"/>
                        <a:t>Bunescu</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OhioT1DM dataset for blood glucose level prediction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Limited by the scope and specifics of the dataset, which may not represent broader population diversity.</a:t>
                      </a:r>
                      <a:endParaRPr lang="en-IN" sz="1600" b="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169675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Mario Munoz-</a:t>
                      </a:r>
                      <a:r>
                        <a:rPr lang="en-IN" sz="1600" dirty="0" err="1"/>
                        <a:t>Organero</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Deep physiological model has been used.</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The model may not generalize well to all patients due to individual physiological differences.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532205"/>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58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91794" y="838634"/>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001947585"/>
              </p:ext>
            </p:extLst>
          </p:nvPr>
        </p:nvGraphicFramePr>
        <p:xfrm>
          <a:off x="729594" y="2037366"/>
          <a:ext cx="8117543" cy="4371823"/>
        </p:xfrm>
        <a:graphic>
          <a:graphicData uri="http://schemas.openxmlformats.org/drawingml/2006/table">
            <a:tbl>
              <a:tblPr firstRow="1" bandRow="1">
                <a:tableStyleId>{ED083AE6-46FA-4A59-8FB0-9F97EB10719F}</a:tableStyleId>
              </a:tblPr>
              <a:tblGrid>
                <a:gridCol w="619916">
                  <a:extLst>
                    <a:ext uri="{9D8B030D-6E8A-4147-A177-3AD203B41FA5}">
                      <a16:colId xmlns:a16="http://schemas.microsoft.com/office/drawing/2014/main" val="20000"/>
                    </a:ext>
                  </a:extLst>
                </a:gridCol>
                <a:gridCol w="2458369">
                  <a:extLst>
                    <a:ext uri="{9D8B030D-6E8A-4147-A177-3AD203B41FA5}">
                      <a16:colId xmlns:a16="http://schemas.microsoft.com/office/drawing/2014/main" val="20001"/>
                    </a:ext>
                  </a:extLst>
                </a:gridCol>
                <a:gridCol w="3033894">
                  <a:extLst>
                    <a:ext uri="{9D8B030D-6E8A-4147-A177-3AD203B41FA5}">
                      <a16:colId xmlns:a16="http://schemas.microsoft.com/office/drawing/2014/main" val="20002"/>
                    </a:ext>
                  </a:extLst>
                </a:gridCol>
                <a:gridCol w="2005364">
                  <a:extLst>
                    <a:ext uri="{9D8B030D-6E8A-4147-A177-3AD203B41FA5}">
                      <a16:colId xmlns:a16="http://schemas.microsoft.com/office/drawing/2014/main" val="20003"/>
                    </a:ext>
                  </a:extLst>
                </a:gridCol>
              </a:tblGrid>
              <a:tr h="639898">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1797825">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Ganjar</a:t>
                      </a:r>
                      <a:r>
                        <a:rPr lang="en-IN" sz="1600" dirty="0"/>
                        <a:t> </a:t>
                      </a:r>
                      <a:r>
                        <a:rPr lang="en-IN" sz="1600" dirty="0" err="1"/>
                        <a:t>Alfian</a:t>
                      </a:r>
                      <a:r>
                        <a:rPr lang="en-IN" sz="1600" dirty="0"/>
                        <a:t>, Muhammad </a:t>
                      </a:r>
                      <a:r>
                        <a:rPr lang="en-IN" sz="1600" dirty="0" err="1"/>
                        <a:t>Syafrudin</a:t>
                      </a:r>
                      <a:r>
                        <a:rPr lang="en-IN" sz="1600" dirty="0"/>
                        <a:t>, Muhammad </a:t>
                      </a:r>
                      <a:r>
                        <a:rPr lang="en-IN" sz="1600" dirty="0" err="1"/>
                        <a:t>Anshari</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Artificial neural network with time-domain features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Limited by the dataset size and diversity, which may affect the model’s robustness and generalizability.</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1933926">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Jobeda</a:t>
                      </a:r>
                      <a:r>
                        <a:rPr lang="en-IN" sz="1600" dirty="0"/>
                        <a:t> Jamal Khanam, Simon Y. Foo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Comparison of machine learning algorithms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Performance may vary depending on the dataset used; does not identify the best algorithm universally applicable.</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573530"/>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5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3e7f44d304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05" name="Google Shape;105;g13e7f44d304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06" name="Google Shape;106;g13e7f44d304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07" name="Google Shape;107;g13e7f44d304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a:t>
            </a:fld>
            <a:endParaRPr sz="1600" b="1" i="0" u="none" strike="noStrike" cap="none">
              <a:solidFill>
                <a:srgbClr val="FFFFFF"/>
              </a:solidFill>
              <a:latin typeface="Comic Sans MS"/>
              <a:ea typeface="Comic Sans MS"/>
              <a:cs typeface="Comic Sans MS"/>
              <a:sym typeface="Comic Sans MS"/>
            </a:endParaRPr>
          </a:p>
        </p:txBody>
      </p:sp>
      <p:sp>
        <p:nvSpPr>
          <p:cNvPr id="108" name="Google Shape;108;g13e7f44d304_0_0"/>
          <p:cNvSpPr txBox="1">
            <a:spLocks noGrp="1"/>
          </p:cNvSpPr>
          <p:nvPr>
            <p:ph type="dt" idx="10"/>
          </p:nvPr>
        </p:nvSpPr>
        <p:spPr>
          <a:xfrm>
            <a:off x="-1" y="6564313"/>
            <a:ext cx="1981201"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D4679909-0E7E-462F-91D5-8FC128A19CEB}"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09" name="Google Shape;109;g13e7f44d304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10" name="Google Shape;110;g13e7f44d304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11" name="Google Shape;111;g13e7f44d304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12" name="Google Shape;112;g13e7f44d304_0_0"/>
          <p:cNvSpPr txBox="1"/>
          <p:nvPr/>
        </p:nvSpPr>
        <p:spPr>
          <a:xfrm>
            <a:off x="602663" y="1077241"/>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Statement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2F0A8B2C-9988-3B6D-61B3-A32EB0DF2BEE}"/>
              </a:ext>
            </a:extLst>
          </p:cNvPr>
          <p:cNvSpPr txBox="1">
            <a:spLocks noChangeArrowheads="1"/>
          </p:cNvSpPr>
          <p:nvPr/>
        </p:nvSpPr>
        <p:spPr>
          <a:xfrm>
            <a:off x="511240" y="946431"/>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indent="-342900">
              <a:buFont typeface="Arial" panose="020B0604020202020204" pitchFamily="34" charset="0"/>
              <a:buChar char="•"/>
            </a:pPr>
            <a:endParaRPr lang="en-US" sz="2000" dirty="0"/>
          </a:p>
          <a:p>
            <a:pPr marL="457200" indent="-342900">
              <a:buFont typeface="Arial" panose="020B0604020202020204" pitchFamily="34" charset="0"/>
              <a:buChar char="•"/>
            </a:pPr>
            <a:r>
              <a:rPr lang="en-US" sz="2000" dirty="0"/>
              <a:t>This research addresses the need for accurate blood glucose (BG) prediction models for type 1 diabetes (T1D). </a:t>
            </a:r>
          </a:p>
          <a:p>
            <a:pPr marL="457200" indent="-342900">
              <a:buFont typeface="Arial" panose="020B0604020202020204" pitchFamily="34" charset="0"/>
              <a:buChar char="•"/>
            </a:pPr>
            <a:r>
              <a:rPr lang="en-US" sz="2000" dirty="0"/>
              <a:t>Effective BG prediction is essential to prevent hyperglycemia and hypoglycemia, enhancing patient quality of life.</a:t>
            </a:r>
          </a:p>
          <a:p>
            <a:pPr marL="457200" indent="-342900">
              <a:buFont typeface="Arial" panose="020B0604020202020204" pitchFamily="34" charset="0"/>
              <a:buChar char="•"/>
            </a:pPr>
            <a:r>
              <a:rPr lang="en-US" sz="2000" dirty="0"/>
              <a:t> Current black-box models handle complex data well but lack interpretability, while physiological white-box models offer better insights but are hard to personalize and computationally intensive. </a:t>
            </a:r>
          </a:p>
          <a:p>
            <a:pPr marL="457200" indent="-342900">
              <a:buFont typeface="Arial" panose="020B0604020202020204" pitchFamily="34" charset="0"/>
              <a:buChar char="•"/>
            </a:pPr>
            <a:r>
              <a:rPr lang="en-US" sz="2000" dirty="0"/>
              <a:t>The goal is to find an optimal approach that combines the strengths of both model types for accurate, interpretable, and personalized BG predictions.</a:t>
            </a:r>
            <a:endParaRPr lang="en-US"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91794" y="87394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628918864"/>
              </p:ext>
            </p:extLst>
          </p:nvPr>
        </p:nvGraphicFramePr>
        <p:xfrm>
          <a:off x="580031" y="1981850"/>
          <a:ext cx="8368026" cy="3559477"/>
        </p:xfrm>
        <a:graphic>
          <a:graphicData uri="http://schemas.openxmlformats.org/drawingml/2006/table">
            <a:tbl>
              <a:tblPr firstRow="1" bandRow="1">
                <a:tableStyleId>{ED083AE6-46FA-4A59-8FB0-9F97EB10719F}</a:tableStyleId>
              </a:tblPr>
              <a:tblGrid>
                <a:gridCol w="760744">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Wonju</a:t>
                      </a:r>
                      <a:r>
                        <a:rPr lang="en-IN" sz="1600" dirty="0"/>
                        <a:t> Seo, Sung-</a:t>
                      </a:r>
                      <a:r>
                        <a:rPr lang="en-IN" sz="1600" dirty="0" err="1"/>
                        <a:t>Woon</a:t>
                      </a:r>
                      <a:r>
                        <a:rPr lang="en-IN" sz="1600" dirty="0"/>
                        <a:t> Park, </a:t>
                      </a:r>
                      <a:r>
                        <a:rPr lang="en-IN" sz="1600" dirty="0" err="1"/>
                        <a:t>Namho</a:t>
                      </a:r>
                      <a:r>
                        <a:rPr lang="en-IN" sz="1600" dirty="0"/>
                        <a:t> Kim, Sang-Man Jin, Sung-Min Park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Personalized blood glucose level prediction model with a fine-tuning strategy</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Fine-tuning strategy may be computationally intensive and time-consuming.</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Hatice </a:t>
                      </a:r>
                      <a:r>
                        <a:rPr lang="en-IN" sz="1600" dirty="0" err="1"/>
                        <a:t>Vildan</a:t>
                      </a:r>
                      <a:r>
                        <a:rPr lang="en-IN" sz="1600" dirty="0"/>
                        <a:t> </a:t>
                      </a:r>
                      <a:r>
                        <a:rPr lang="en-IN" sz="1600" dirty="0" err="1"/>
                        <a:t>Dudukcu</a:t>
                      </a:r>
                      <a:r>
                        <a:rPr lang="en-IN" sz="1600" dirty="0"/>
                        <a:t>, Murat </a:t>
                      </a:r>
                      <a:r>
                        <a:rPr lang="en-IN" sz="1600" dirty="0" err="1"/>
                        <a:t>Taskiran</a:t>
                      </a:r>
                      <a:r>
                        <a:rPr lang="en-IN" sz="1600" dirty="0"/>
                        <a:t>, Tulay Yildirim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Deep neural networks using weighted decision level fusion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High computational requirements and potential overfitting due to the complexity of the model.</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82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61484" y="91774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948866097"/>
              </p:ext>
            </p:extLst>
          </p:nvPr>
        </p:nvGraphicFramePr>
        <p:xfrm>
          <a:off x="494053" y="1981850"/>
          <a:ext cx="8137524" cy="4047157"/>
        </p:xfrm>
        <a:graphic>
          <a:graphicData uri="http://schemas.openxmlformats.org/drawingml/2006/table">
            <a:tbl>
              <a:tblPr firstRow="1" bandRow="1">
                <a:tableStyleId>{ED083AE6-46FA-4A59-8FB0-9F97EB10719F}</a:tableStyleId>
              </a:tblPr>
              <a:tblGrid>
                <a:gridCol w="530242">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latin typeface="Times New Roman" panose="02020603050405020304" pitchFamily="18" charset="0"/>
                          <a:cs typeface="Times New Roman" panose="02020603050405020304" pitchFamily="18" charset="0"/>
                        </a:rPr>
                        <a:t>Shahid Mohammad </a:t>
                      </a:r>
                      <a:r>
                        <a:rPr lang="en-IN" sz="1600" dirty="0" err="1">
                          <a:latin typeface="Times New Roman" panose="02020603050405020304" pitchFamily="18" charset="0"/>
                          <a:cs typeface="Times New Roman" panose="02020603050405020304" pitchFamily="18" charset="0"/>
                        </a:rPr>
                        <a:t>Ganie</a:t>
                      </a:r>
                      <a:r>
                        <a:rPr lang="en-IN" sz="1600" dirty="0">
                          <a:latin typeface="Times New Roman" panose="02020603050405020304" pitchFamily="18" charset="0"/>
                          <a:cs typeface="Times New Roman" panose="02020603050405020304" pitchFamily="18" charset="0"/>
                        </a:rPr>
                        <a:t> &amp; Majid Bashir Malik (2022)</a:t>
                      </a:r>
                    </a:p>
                  </a:txBody>
                  <a:tcPr marL="91447" marR="91447" marT="45716" marB="45716"/>
                </a:tc>
                <a:tc>
                  <a:txBody>
                    <a:bodyPr/>
                    <a:lstStyle/>
                    <a:p>
                      <a:r>
                        <a:rPr lang="en-US" sz="1600" dirty="0"/>
                        <a:t>Ensemble machine learning approach based on lifestyle indicators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May not account for all lifestyle variables affecting diabetes, leading to incomplete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Guanci</a:t>
                      </a:r>
                      <a:r>
                        <a:rPr lang="en-IN" sz="1600" dirty="0"/>
                        <a:t> Yang, </a:t>
                      </a:r>
                      <a:r>
                        <a:rPr lang="en-IN" sz="1600" dirty="0" err="1"/>
                        <a:t>Saisai</a:t>
                      </a:r>
                      <a:r>
                        <a:rPr lang="en-IN" sz="1600" dirty="0"/>
                        <a:t> Liu, Yang Li, Ling He (2023)</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Short-term prediction using temporal multi-head attention mechanism</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May require significant computational resources and may not be suitable for long-term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40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01312" y="85494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558742923"/>
              </p:ext>
            </p:extLst>
          </p:nvPr>
        </p:nvGraphicFramePr>
        <p:xfrm>
          <a:off x="612396" y="2251069"/>
          <a:ext cx="8131554" cy="4047157"/>
        </p:xfrm>
        <a:graphic>
          <a:graphicData uri="http://schemas.openxmlformats.org/drawingml/2006/table">
            <a:tbl>
              <a:tblPr firstRow="1" bandRow="1">
                <a:tableStyleId>{ED083AE6-46FA-4A59-8FB0-9F97EB10719F}</a:tableStyleId>
              </a:tblPr>
              <a:tblGrid>
                <a:gridCol w="524272">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Gangani</a:t>
                      </a:r>
                      <a:r>
                        <a:rPr lang="en-IN" sz="1600" dirty="0"/>
                        <a:t> </a:t>
                      </a:r>
                      <a:r>
                        <a:rPr lang="en-IN" sz="1600" dirty="0" err="1"/>
                        <a:t>Dharmarathne</a:t>
                      </a:r>
                      <a:r>
                        <a:rPr lang="en-IN" sz="1600" dirty="0"/>
                        <a:t>, </a:t>
                      </a:r>
                      <a:r>
                        <a:rPr lang="en-IN" sz="1600" dirty="0" err="1"/>
                        <a:t>Thilini</a:t>
                      </a:r>
                      <a:r>
                        <a:rPr lang="en-IN" sz="1600" dirty="0"/>
                        <a:t> N. Jayasinghe, </a:t>
                      </a:r>
                      <a:r>
                        <a:rPr lang="en-IN" sz="1600" dirty="0" err="1"/>
                        <a:t>Madhusha</a:t>
                      </a:r>
                      <a:r>
                        <a:rPr lang="en-IN" sz="1600" dirty="0"/>
                        <a:t> </a:t>
                      </a:r>
                      <a:r>
                        <a:rPr lang="en-IN" sz="1600" dirty="0" err="1"/>
                        <a:t>Bogahawaththa</a:t>
                      </a:r>
                      <a:r>
                        <a:rPr lang="en-IN" sz="1600" dirty="0"/>
                        <a:t>, D.P.P. </a:t>
                      </a:r>
                      <a:r>
                        <a:rPr lang="en-IN" sz="1600" dirty="0" err="1"/>
                        <a:t>Meddage</a:t>
                      </a:r>
                      <a:r>
                        <a:rPr lang="en-IN" sz="1600" dirty="0"/>
                        <a:t>, </a:t>
                      </a:r>
                      <a:r>
                        <a:rPr lang="en-IN" sz="1600" dirty="0" err="1"/>
                        <a:t>Upaka</a:t>
                      </a:r>
                      <a:r>
                        <a:rPr lang="en-IN" sz="1600" dirty="0"/>
                        <a:t> </a:t>
                      </a:r>
                      <a:r>
                        <a:rPr lang="en-IN" sz="1600" dirty="0" err="1"/>
                        <a:t>Rathnayake</a:t>
                      </a:r>
                      <a:r>
                        <a:rPr lang="en-IN" sz="1600" dirty="0"/>
                        <a:t> (2024)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Machine learning approach with a self-explainable interface</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Self-explainable interface might complicate the model, potentially reducing prediction accuracy.</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Sean </a:t>
                      </a:r>
                      <a:r>
                        <a:rPr lang="en-US" sz="1600" dirty="0" err="1"/>
                        <a:t>Pikulin</a:t>
                      </a:r>
                      <a:r>
                        <a:rPr lang="en-US" sz="1600" dirty="0"/>
                        <a:t>, </a:t>
                      </a:r>
                      <a:r>
                        <a:rPr lang="en-US" sz="1600" dirty="0" err="1"/>
                        <a:t>Irad</a:t>
                      </a:r>
                      <a:r>
                        <a:rPr lang="en-US" sz="1600" dirty="0"/>
                        <a:t> </a:t>
                      </a:r>
                      <a:r>
                        <a:rPr lang="en-US" sz="1600" dirty="0" err="1"/>
                        <a:t>Yehezkel</a:t>
                      </a:r>
                      <a:r>
                        <a:rPr lang="en-US" sz="1600" dirty="0"/>
                        <a:t>, Robert </a:t>
                      </a:r>
                      <a:r>
                        <a:rPr lang="en-US" sz="1600" dirty="0" err="1"/>
                        <a:t>Moskovitch</a:t>
                      </a:r>
                      <a:r>
                        <a:rPr lang="en-US" sz="1600" dirty="0"/>
                        <a:t> (2024)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Enhanced blood glucose levels prediction with a smartwatch</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Reliant on smartwatch sensor accuracy and consistency, which can vary and impact the model’s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184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163" y="528477"/>
            <a:ext cx="9113838"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Hybrid Approach</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FAA341-F40E-1458-0C7A-CAE936451019}"/>
              </a:ext>
            </a:extLst>
          </p:cNvPr>
          <p:cNvPicPr>
            <a:picLocks noChangeAspect="1"/>
          </p:cNvPicPr>
          <p:nvPr/>
        </p:nvPicPr>
        <p:blipFill>
          <a:blip r:embed="rId5"/>
          <a:stretch>
            <a:fillRect/>
          </a:stretch>
        </p:blipFill>
        <p:spPr>
          <a:xfrm>
            <a:off x="30163" y="985678"/>
            <a:ext cx="9144000" cy="5578635"/>
          </a:xfrm>
          <a:prstGeom prst="rect">
            <a:avLst/>
          </a:prstGeom>
        </p:spPr>
      </p:pic>
    </p:spTree>
    <p:extLst>
      <p:ext uri="{BB962C8B-B14F-4D97-AF65-F5344CB8AC3E}">
        <p14:creationId xmlns:p14="http://schemas.microsoft.com/office/powerpoint/2010/main" val="2944398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The primary challenge addressed in this research is the accurate prediction of blood glucose (BG) levels in individuals with Type 1 Diabetes (T1D). </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Effective glucose control is vital to prevent hypoglycemia, hyperglycemia, and severe health complications.</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Traditional models struggle to adapt to glucose metabolism's variability, influenced by meals, insulin, and individual responses.</a:t>
            </a:r>
          </a:p>
          <a:p>
            <a:pPr marL="4000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a:t>
            </a:r>
            <a:r>
              <a:rPr lang="en-US" sz="1800" b="0" i="0" dirty="0">
                <a:solidFill>
                  <a:schemeClr val="tx1"/>
                </a:solidFill>
                <a:effectLst/>
                <a:latin typeface="Times New Roman" panose="02020603050405020304" pitchFamily="18" charset="0"/>
                <a:cs typeface="Times New Roman" panose="02020603050405020304" pitchFamily="18" charset="0"/>
              </a:rPr>
              <a:t>ompares a physiologically-based white-box model with black-box machine learning models to improve prediction accuracy and adaptability..</a:t>
            </a:r>
          </a:p>
        </p:txBody>
      </p:sp>
    </p:spTree>
    <p:extLst>
      <p:ext uri="{BB962C8B-B14F-4D97-AF65-F5344CB8AC3E}">
        <p14:creationId xmlns:p14="http://schemas.microsoft.com/office/powerpoint/2010/main" val="1511020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1. Data Input Module</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Description</a:t>
            </a:r>
            <a:r>
              <a:rPr lang="en-US" sz="1800" b="0" i="0" dirty="0">
                <a:solidFill>
                  <a:srgbClr val="000000"/>
                </a:solidFill>
                <a:effectLst/>
                <a:latin typeface="Times New Roman" panose="02020603050405020304" pitchFamily="18" charset="0"/>
                <a:cs typeface="Times New Roman" panose="02020603050405020304" pitchFamily="18" charset="0"/>
              </a:rPr>
              <a:t>: This module is essential for gathering and preprocessing the data necessary for glucose prediction. It includes:</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Continuous Glucose Monitoring (CGM) Data</a:t>
            </a:r>
            <a:r>
              <a:rPr lang="en-US" sz="1800" b="0" i="0" dirty="0">
                <a:solidFill>
                  <a:srgbClr val="000000"/>
                </a:solidFill>
                <a:effectLst/>
                <a:latin typeface="Times New Roman" panose="02020603050405020304" pitchFamily="18" charset="0"/>
                <a:cs typeface="Times New Roman" panose="02020603050405020304" pitchFamily="18" charset="0"/>
              </a:rPr>
              <a:t>: Real-time BG levels collected from CGM devices.</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Nutritional Information</a:t>
            </a:r>
            <a:r>
              <a:rPr lang="en-US" sz="1800" b="0" i="0" dirty="0">
                <a:solidFill>
                  <a:srgbClr val="000000"/>
                </a:solidFill>
                <a:effectLst/>
                <a:latin typeface="Times New Roman" panose="02020603050405020304" pitchFamily="18" charset="0"/>
                <a:cs typeface="Times New Roman" panose="02020603050405020304" pitchFamily="18" charset="0"/>
              </a:rPr>
              <a:t>: Data on carbohydrate intake, including meal timing and composition.</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Insulin Administration Records</a:t>
            </a:r>
            <a:r>
              <a:rPr lang="en-US" sz="1800" b="0" i="0" dirty="0">
                <a:solidFill>
                  <a:srgbClr val="000000"/>
                </a:solidFill>
                <a:effectLst/>
                <a:latin typeface="Times New Roman" panose="02020603050405020304" pitchFamily="18" charset="0"/>
                <a:cs typeface="Times New Roman" panose="02020603050405020304" pitchFamily="18" charset="0"/>
              </a:rPr>
              <a:t>: Details about the type and dosage of insulin administered.</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Techniques</a:t>
            </a:r>
            <a:r>
              <a:rPr lang="en-US" sz="1800" b="0" i="0" dirty="0">
                <a:solidFill>
                  <a:srgbClr val="000000"/>
                </a:solidFill>
                <a:effectLst/>
                <a:latin typeface="Times New Roman" panose="02020603050405020304" pitchFamily="18" charset="0"/>
                <a:cs typeface="Times New Roman" panose="02020603050405020304" pitchFamily="18" charset="0"/>
              </a:rPr>
              <a:t>: Data is normalized and formatted as time-series to ensure compatibility with prediction algorithms, enhancing input quality and reliability.</a:t>
            </a:r>
          </a:p>
        </p:txBody>
      </p:sp>
    </p:spTree>
    <p:extLst>
      <p:ext uri="{BB962C8B-B14F-4D97-AF65-F5344CB8AC3E}">
        <p14:creationId xmlns:p14="http://schemas.microsoft.com/office/powerpoint/2010/main" val="967765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42763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SCHEMATIC REPRESENTATION OF BG FORECASTING WITH </a:t>
            </a:r>
          </a:p>
          <a:p>
            <a:pPr algn="l"/>
            <a:r>
              <a:rPr lang="en-US" sz="1800" b="1" i="0" dirty="0">
                <a:effectLst/>
                <a:latin typeface="Times New Roman" panose="02020603050405020304" pitchFamily="18" charset="0"/>
                <a:cs typeface="Times New Roman" panose="02020603050405020304" pitchFamily="18" charset="0"/>
              </a:rPr>
              <a:t>LSTM,GRU AND TCN</a:t>
            </a: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BF1BFE4-C241-0659-DC61-676366FA125A}"/>
              </a:ext>
            </a:extLst>
          </p:cNvPr>
          <p:cNvPicPr>
            <a:picLocks noChangeAspect="1"/>
          </p:cNvPicPr>
          <p:nvPr/>
        </p:nvPicPr>
        <p:blipFill>
          <a:blip r:embed="rId5"/>
          <a:stretch>
            <a:fillRect/>
          </a:stretch>
        </p:blipFill>
        <p:spPr>
          <a:xfrm>
            <a:off x="673100" y="2609737"/>
            <a:ext cx="7877175" cy="3009900"/>
          </a:xfrm>
          <a:prstGeom prst="rect">
            <a:avLst/>
          </a:prstGeom>
        </p:spPr>
      </p:pic>
    </p:spTree>
    <p:extLst>
      <p:ext uri="{BB962C8B-B14F-4D97-AF65-F5344CB8AC3E}">
        <p14:creationId xmlns:p14="http://schemas.microsoft.com/office/powerpoint/2010/main" val="90139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54945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r>
              <a:rPr lang="en-US" sz="1800" b="1" i="0" dirty="0">
                <a:effectLst/>
                <a:latin typeface="Times New Roman" panose="02020603050405020304" pitchFamily="18" charset="0"/>
                <a:cs typeface="Times New Roman" panose="02020603050405020304" pitchFamily="18" charset="0"/>
              </a:rPr>
              <a:t> </a:t>
            </a:r>
            <a:endParaRPr lang="en-US" sz="24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Black-Box Model Module</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Description</a:t>
            </a:r>
            <a:r>
              <a:rPr lang="en-US" sz="1800" b="0" i="0" dirty="0">
                <a:solidFill>
                  <a:srgbClr val="000000"/>
                </a:solidFill>
                <a:effectLst/>
                <a:latin typeface="Times New Roman" panose="02020603050405020304" pitchFamily="18" charset="0"/>
                <a:cs typeface="Times New Roman" panose="02020603050405020304" pitchFamily="18" charset="0"/>
              </a:rPr>
              <a:t>: This module encompasses several advanced deep learning algorithms designed to capture complex patterns in the data. The specific models implemented include:</a:t>
            </a:r>
          </a:p>
          <a:p>
            <a:pPr algn="l"/>
            <a:r>
              <a:rPr lang="en-US" sz="1800" b="1" dirty="0">
                <a:solidFill>
                  <a:srgbClr val="000000"/>
                </a:solidFill>
                <a:latin typeface="Times New Roman" panose="02020603050405020304" pitchFamily="18" charset="0"/>
                <a:cs typeface="Times New Roman" panose="02020603050405020304" pitchFamily="18" charset="0"/>
              </a:rPr>
              <a:t>Algorithm:</a:t>
            </a: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Long Short-Term Memory (LSTM)</a:t>
            </a:r>
            <a:r>
              <a:rPr lang="en-US" sz="1800" b="0" i="0" dirty="0">
                <a:solidFill>
                  <a:srgbClr val="000000"/>
                </a:solidFill>
                <a:effectLst/>
                <a:latin typeface="Times New Roman" panose="02020603050405020304" pitchFamily="18" charset="0"/>
                <a:cs typeface="Times New Roman" panose="02020603050405020304" pitchFamily="18" charset="0"/>
              </a:rPr>
              <a:t>:</a:t>
            </a:r>
          </a:p>
          <a:p>
            <a:pPr marL="1657350" lvl="3"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A t</a:t>
            </a:r>
            <a:r>
              <a:rPr lang="en-US" sz="1800" b="0" i="0" dirty="0">
                <a:solidFill>
                  <a:srgbClr val="000000"/>
                </a:solidFill>
                <a:effectLst/>
                <a:latin typeface="Times New Roman" panose="02020603050405020304" pitchFamily="18" charset="0"/>
                <a:cs typeface="Times New Roman" panose="02020603050405020304" pitchFamily="18" charset="0"/>
              </a:rPr>
              <a:t>ype of recurrent neural network (RNN) designed to learn and remember over long sequences</a:t>
            </a:r>
            <a:r>
              <a:rPr lang="en-US" sz="1000" b="0" i="0" dirty="0">
                <a:solidFill>
                  <a:srgbClr val="000000"/>
                </a:solidFill>
                <a:effectLst/>
                <a:latin typeface="Times New Roman" panose="02020603050405020304" pitchFamily="18" charset="0"/>
                <a:cs typeface="Times New Roman" panose="02020603050405020304" pitchFamily="18" charset="0"/>
              </a:rPr>
              <a:t>.</a:t>
            </a:r>
          </a:p>
          <a:p>
            <a:pPr marL="1657350" lvl="3" indent="-285750">
              <a:buFont typeface="Arial" panose="020B0604020202020204" pitchFamily="34" charset="0"/>
              <a:buChar char="•"/>
            </a:pPr>
            <a:r>
              <a:rPr lang="en-US" sz="1800" dirty="0"/>
              <a:t>designed to handle sequential data (like time series).</a:t>
            </a:r>
          </a:p>
          <a:p>
            <a:pPr marL="1657350" lvl="3" indent="-285750">
              <a:buFont typeface="Arial" panose="020B0604020202020204" pitchFamily="34" charset="0"/>
              <a:buChar char="•"/>
            </a:pPr>
            <a:r>
              <a:rPr lang="en-US" sz="1800" dirty="0"/>
              <a:t>use a special structure with memory cells that allow to</a:t>
            </a:r>
          </a:p>
          <a:p>
            <a:pPr marL="3028950" lvl="6" indent="-285750">
              <a:buFont typeface="Arial" panose="020B0604020202020204" pitchFamily="34" charset="0"/>
              <a:buChar char="•"/>
            </a:pPr>
            <a:r>
              <a:rPr lang="en-US" dirty="0"/>
              <a:t>Remember important information for a long time</a:t>
            </a:r>
          </a:p>
          <a:p>
            <a:pPr marL="3028950" lvl="6" indent="-285750">
              <a:buFont typeface="Arial" panose="020B0604020202020204" pitchFamily="34" charset="0"/>
              <a:buChar char="•"/>
            </a:pPr>
            <a:r>
              <a:rPr lang="en-US" dirty="0"/>
              <a:t>Forget less relevant information when needed</a:t>
            </a:r>
          </a:p>
        </p:txBody>
      </p:sp>
    </p:spTree>
    <p:extLst>
      <p:ext uri="{BB962C8B-B14F-4D97-AF65-F5344CB8AC3E}">
        <p14:creationId xmlns:p14="http://schemas.microsoft.com/office/powerpoint/2010/main" val="1167578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A3538F8-E9FC-6B19-F6F7-5BDBD0BD796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D566D72A-5F9F-DF3A-2D87-F9523C4EB334}"/>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B4F2787-5D96-524A-C79F-B2119FBF0F9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2AAFAD25-7230-5284-29FF-270E775B342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12E0825C-07BA-F1C4-9F5A-DF9C9A5CBAE2}"/>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D83D24E-7BD1-1058-2300-80751DFF60B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FF9B30AF-EA0E-B2B9-1CFA-D9BC1EA56877}"/>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148C81A9-2F87-EB96-EC8F-3DDE947D8DB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9BEC07D-5334-C082-8FC0-D75886919A2B}"/>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CCA8621-F8E1-42A1-9568-9874D2A96883}"/>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F26301A5-FA2F-DC89-4753-B08C578E58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B42C5CD-A3E0-0190-B51B-7AEDF6D63D16}"/>
              </a:ext>
            </a:extLst>
          </p:cNvPr>
          <p:cNvSpPr txBox="1">
            <a:spLocks noChangeArrowheads="1"/>
          </p:cNvSpPr>
          <p:nvPr/>
        </p:nvSpPr>
        <p:spPr>
          <a:xfrm>
            <a:off x="-2" y="938042"/>
            <a:ext cx="914400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00050" indent="-285750" algn="l">
              <a:buFont typeface="Arial" panose="020B0604020202020204" pitchFamily="34" charset="0"/>
              <a:buChar char="•"/>
            </a:pPr>
            <a:endParaRPr lang="en-US" sz="1800" b="1"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It takes the input as </a:t>
            </a:r>
            <a:r>
              <a:rPr lang="en-US" sz="1800" dirty="0"/>
              <a:t>Historical BG levels, meal intake, and insulin doses</a:t>
            </a:r>
            <a:r>
              <a:rPr lang="en-US" sz="1800" dirty="0">
                <a:solidFill>
                  <a:srgbClr val="000000"/>
                </a:solidFill>
                <a:latin typeface="Times New Roman" panose="02020603050405020304" pitchFamily="18" charset="0"/>
                <a:cs typeface="Times New Roman" panose="02020603050405020304" pitchFamily="18" charset="0"/>
              </a:rPr>
              <a:t> </a:t>
            </a:r>
          </a:p>
          <a:p>
            <a:pPr marL="1200150" lvl="1"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Predict the BG levels for a given time in the future.</a:t>
            </a: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Gated Recurrent Units (GRU)</a:t>
            </a:r>
          </a:p>
          <a:p>
            <a:pPr marL="2114550" lvl="3" indent="-285750">
              <a:buFont typeface="Arial" panose="020B0604020202020204" pitchFamily="34" charset="0"/>
              <a:buChar char="•"/>
            </a:pPr>
            <a:endParaRPr lang="en-US" sz="1000" b="1" dirty="0">
              <a:solidFill>
                <a:srgbClr val="000000"/>
              </a:solidFill>
              <a:latin typeface="Times New Roman" panose="02020603050405020304" pitchFamily="18" charset="0"/>
              <a:cs typeface="Times New Roman" panose="02020603050405020304" pitchFamily="18" charset="0"/>
            </a:endParaRPr>
          </a:p>
          <a:p>
            <a:pPr marL="2114550" lvl="3"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simplifies the architecture while maintaining performance in sequential data tasks </a:t>
            </a:r>
          </a:p>
          <a:p>
            <a:pPr marL="2114550" lvl="3" indent="-285750">
              <a:buFont typeface="Arial" panose="020B0604020202020204" pitchFamily="34" charset="0"/>
              <a:buChar char="•"/>
            </a:pPr>
            <a:r>
              <a:rPr lang="en-US" sz="1800" dirty="0"/>
              <a:t>similar to LSTM, but with a simpler architecture.</a:t>
            </a:r>
          </a:p>
          <a:p>
            <a:pPr marL="2114550" lvl="3" indent="-285750">
              <a:buFont typeface="Arial" panose="020B0604020202020204" pitchFamily="34" charset="0"/>
              <a:buChar char="•"/>
            </a:pPr>
            <a:r>
              <a:rPr lang="en-US" sz="1800" dirty="0"/>
              <a:t>fewer parameters compared to LSTM, making it computationally more efficient.</a:t>
            </a:r>
          </a:p>
          <a:p>
            <a:pPr marL="2114550" lvl="3" indent="-285750">
              <a:buFont typeface="Arial" panose="020B0604020202020204" pitchFamily="34" charset="0"/>
              <a:buChar char="•"/>
            </a:pPr>
            <a:r>
              <a:rPr lang="en-IN" sz="1800" dirty="0"/>
              <a:t>uses two gates</a:t>
            </a:r>
          </a:p>
          <a:p>
            <a:pPr marL="3028950" lvl="5" indent="-285750">
              <a:buFont typeface="Arial" panose="020B0604020202020204" pitchFamily="34" charset="0"/>
              <a:buChar char="•"/>
            </a:pPr>
            <a:r>
              <a:rPr lang="en-IN" dirty="0"/>
              <a:t>Update Gate</a:t>
            </a:r>
            <a:r>
              <a:rPr lang="en-IN" sz="1600" dirty="0"/>
              <a:t>: </a:t>
            </a:r>
            <a:r>
              <a:rPr lang="en-IN" dirty="0"/>
              <a:t>Determines how much past information to be continue to carry forward</a:t>
            </a:r>
          </a:p>
          <a:p>
            <a:pPr marL="3028950" lvl="5" indent="-285750">
              <a:buFont typeface="Arial" panose="020B0604020202020204" pitchFamily="34" charset="0"/>
              <a:buChar char="•"/>
            </a:pPr>
            <a:r>
              <a:rPr lang="en-IN" dirty="0"/>
              <a:t>Reset Gate: Determines how much of the past information to forget.</a:t>
            </a:r>
            <a:endParaRPr lang="en-IN"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71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2E736B1-FB76-DEBF-C06D-F3C75E532AC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FB88937F-9DCF-0B7D-3EB5-7A357558E1FC}"/>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B866879-07DA-0D27-9E20-6B8C8B88470A}"/>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B4B7A80C-A0F9-73D4-CB77-377EB95937E9}"/>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EDB3573-A1C9-1B22-ADDE-F1F7AD9D46D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6AA3A30-1BE3-668F-BB94-E304FB1B85A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F51924A-9F51-79E8-59A4-71664070CAD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25A5089-1500-16CD-FCC7-50094ABFC90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8A181F0-AC7D-9006-8E1E-D672E107E69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7BA8A98-CED7-F431-7112-B5AB6D2D0D67}"/>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B104934E-A030-93D9-8AE0-41CDD1869562}"/>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752BB20-603B-6C81-A1F1-A279ECFE3AFD}"/>
              </a:ext>
            </a:extLst>
          </p:cNvPr>
          <p:cNvSpPr txBox="1">
            <a:spLocks noChangeArrowheads="1"/>
          </p:cNvSpPr>
          <p:nvPr/>
        </p:nvSpPr>
        <p:spPr>
          <a:xfrm>
            <a:off x="-2" y="938042"/>
            <a:ext cx="914400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00050" indent="-285750" algn="l">
              <a:buFont typeface="Arial" panose="020B0604020202020204" pitchFamily="34" charset="0"/>
              <a:buChar char="•"/>
            </a:pPr>
            <a:endParaRPr lang="en-US" sz="1800" b="1"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It takes the input as </a:t>
            </a:r>
            <a:r>
              <a:rPr lang="en-US" sz="1800" dirty="0"/>
              <a:t>Historical BG levels, meal intake, and insulin doses, which were fed into a single hidden layer with 30 GRU units</a:t>
            </a: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t>Predicting the consecutive future BG values.</a:t>
            </a:r>
          </a:p>
          <a:p>
            <a:pPr marL="1200150" lvl="1" indent="-285750">
              <a:buFont typeface="Arial" panose="020B0604020202020204" pitchFamily="34" charset="0"/>
              <a:buChar char="•"/>
            </a:pPr>
            <a:endParaRPr lang="en-US" sz="1800" dirty="0"/>
          </a:p>
          <a:p>
            <a:pPr marL="1200150" lvl="1"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Temporal Convolutional Network (TCN)</a:t>
            </a:r>
          </a:p>
          <a:p>
            <a:pPr marL="2571750" lvl="4" indent="-285750">
              <a:buFont typeface="Arial" panose="020B0604020202020204" pitchFamily="34" charset="0"/>
              <a:buChar char="•"/>
            </a:pPr>
            <a:endParaRPr lang="en-US" sz="1000" b="1" dirty="0">
              <a:solidFill>
                <a:srgbClr val="000000"/>
              </a:solidFill>
              <a:latin typeface="Times New Roman" panose="02020603050405020304" pitchFamily="18" charset="0"/>
              <a:cs typeface="Times New Roman" panose="02020603050405020304" pitchFamily="18" charset="0"/>
            </a:endParaRPr>
          </a:p>
          <a:p>
            <a:pPr marL="2571750" lvl="4"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Type of Convolutional Networks designed to handle sequential data, utilizing convolutional layers</a:t>
            </a:r>
          </a:p>
          <a:p>
            <a:pPr marL="2571750" lvl="4" indent="-285750">
              <a:buFont typeface="Arial" panose="020B0604020202020204" pitchFamily="34" charset="0"/>
              <a:buChar char="•"/>
            </a:pPr>
            <a:r>
              <a:rPr lang="en-US" sz="1800" dirty="0"/>
              <a:t>Use convolution layers to process time-series data</a:t>
            </a:r>
          </a:p>
          <a:p>
            <a:pPr marL="2571750" lvl="4" indent="-285750">
              <a:buFont typeface="Arial" panose="020B0604020202020204" pitchFamily="34" charset="0"/>
              <a:buChar char="•"/>
            </a:pPr>
            <a:r>
              <a:rPr lang="en-US" dirty="0"/>
              <a:t>TCNs use</a:t>
            </a:r>
          </a:p>
          <a:p>
            <a:pPr marL="3028950" lvl="5" indent="-285750">
              <a:buFont typeface="Arial" panose="020B0604020202020204" pitchFamily="34" charset="0"/>
              <a:buChar char="•"/>
            </a:pPr>
            <a:r>
              <a:rPr lang="en-IN" dirty="0"/>
              <a:t>Causal Convolutions : Predictions are determined only by past data.</a:t>
            </a:r>
          </a:p>
          <a:p>
            <a:pPr marL="3028950" lvl="5" indent="-285750">
              <a:buFont typeface="Arial" panose="020B0604020202020204" pitchFamily="34" charset="0"/>
              <a:buChar char="•"/>
            </a:pPr>
            <a:r>
              <a:rPr lang="en-IN" dirty="0"/>
              <a:t>Dilated Convolutions: </a:t>
            </a:r>
            <a:r>
              <a:rPr lang="en-US" dirty="0"/>
              <a:t>expands the receptive field to capture long-term dependencies efficiently</a:t>
            </a:r>
          </a:p>
          <a:p>
            <a:pPr marL="2571750" lvl="4" indent="-285750">
              <a:buFont typeface="Arial" panose="020B0604020202020204" pitchFamily="34" charset="0"/>
              <a:buChar char="•"/>
            </a:pPr>
            <a:endParaRPr lang="en-US" sz="1800" dirty="0"/>
          </a:p>
          <a:p>
            <a:pPr marL="2571750" lvl="4" indent="-285750">
              <a:buFont typeface="Arial" panose="020B0604020202020204" pitchFamily="34" charset="0"/>
              <a:buChar char="•"/>
            </a:pPr>
            <a:endParaRPr lang="en-US" sz="1800" dirty="0"/>
          </a:p>
          <a:p>
            <a:pPr lvl="1" indent="0">
              <a:buNone/>
            </a:pP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938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20" name="Google Shape;120;p3"/>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22" name="Google Shape;122;p3"/>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a:t>
            </a:fld>
            <a:endParaRPr sz="1600" b="1" i="0" u="none" strike="noStrike" cap="none">
              <a:solidFill>
                <a:srgbClr val="FFFFFF"/>
              </a:solidFill>
              <a:latin typeface="Comic Sans MS"/>
              <a:ea typeface="Comic Sans MS"/>
              <a:cs typeface="Comic Sans MS"/>
              <a:sym typeface="Comic Sans MS"/>
            </a:endParaRPr>
          </a:p>
        </p:txBody>
      </p:sp>
      <p:sp>
        <p:nvSpPr>
          <p:cNvPr id="123" name="Google Shape;123;p3"/>
          <p:cNvSpPr txBox="1">
            <a:spLocks noGrp="1"/>
          </p:cNvSpPr>
          <p:nvPr>
            <p:ph type="dt" idx="10"/>
          </p:nvPr>
        </p:nvSpPr>
        <p:spPr>
          <a:xfrm>
            <a:off x="-1" y="6564313"/>
            <a:ext cx="1927124" cy="4127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25260AD9-E776-4CA9-ACBE-E4F114151A87}"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a:solidFill>
                <a:srgbClr val="FF0066"/>
              </a:solidFill>
              <a:latin typeface="Arial Rounded"/>
              <a:ea typeface="Arial Rounded"/>
              <a:cs typeface="Arial Rounded"/>
              <a:sym typeface="Arial Rounded"/>
            </a:endParaRPr>
          </a:p>
        </p:txBody>
      </p:sp>
      <p:sp>
        <p:nvSpPr>
          <p:cNvPr id="124" name="Google Shape;124;p3"/>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25" name="Google Shape;125;p3"/>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26" name="Google Shape;126;p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27" name="Google Shape;127;p3"/>
          <p:cNvSpPr txBox="1"/>
          <p:nvPr/>
        </p:nvSpPr>
        <p:spPr>
          <a:xfrm>
            <a:off x="659904" y="878940"/>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Objectives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DC529FB4-35F9-975C-2A8F-ECCA8C176B69}"/>
              </a:ext>
            </a:extLst>
          </p:cNvPr>
          <p:cNvSpPr txBox="1">
            <a:spLocks noChangeArrowheads="1"/>
          </p:cNvSpPr>
          <p:nvPr/>
        </p:nvSpPr>
        <p:spPr>
          <a:xfrm>
            <a:off x="703262" y="1789465"/>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develop a predictive model for glucose levels Prediction using deep learning techniques.</a:t>
            </a:r>
          </a:p>
          <a:p>
            <a:pPr>
              <a:spcBef>
                <a:spcPct val="0"/>
              </a:spcBef>
              <a:tabLst>
                <a:tab pos="520700" algn="l"/>
              </a:tabLst>
              <a:defRPr/>
            </a:pPr>
            <a:endParaRPr lang="en-US" sz="2000" dirty="0">
              <a:latin typeface="Times New Roman" panose="02020603050405020304" pitchFamily="18" charset="0"/>
              <a:cs typeface="Times New Roman" panose="02020603050405020304" pitchFamily="18" charset="0"/>
            </a:endParaRPr>
          </a:p>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design an algorithm for handling real-time data inputs and providing timely predictions to diabetes management. </a:t>
            </a:r>
          </a:p>
          <a:p>
            <a:pPr>
              <a:spcBef>
                <a:spcPct val="0"/>
              </a:spcBef>
              <a:tabLst>
                <a:tab pos="520700" algn="l"/>
              </a:tabLst>
              <a:defRPr/>
            </a:pPr>
            <a:endParaRPr lang="en-US" sz="2000" dirty="0">
              <a:latin typeface="Times New Roman" panose="02020603050405020304" pitchFamily="18" charset="0"/>
              <a:cs typeface="Times New Roman" panose="02020603050405020304" pitchFamily="18" charset="0"/>
            </a:endParaRPr>
          </a:p>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integrate data visualization tools to provide clear and comprehensive visual feedback on glucose level trends and patterns, aiding in better understanding and management for both patients and healthcare providers.</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Arial" panose="020B0604020202020204" pitchFamily="34" charset="0"/>
              <a:buChar char="•"/>
            </a:pPr>
            <a:endParaRPr lang="en-US" sz="1800" b="1"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dirty="0">
                <a:solidFill>
                  <a:srgbClr val="000000"/>
                </a:solidFill>
                <a:latin typeface="Times New Roman" panose="02020603050405020304" pitchFamily="18" charset="0"/>
                <a:cs typeface="Times New Roman" panose="02020603050405020304" pitchFamily="18" charset="0"/>
              </a:rPr>
              <a:t>Techniques</a:t>
            </a:r>
            <a:r>
              <a:rPr lang="en-US" sz="1800" b="0" i="0" dirty="0">
                <a:solidFill>
                  <a:srgbClr val="000000"/>
                </a:solidFill>
                <a:effectLst/>
                <a:latin typeface="Times New Roman" panose="02020603050405020304" pitchFamily="18" charset="0"/>
                <a:cs typeface="Times New Roman" panose="02020603050405020304" pitchFamily="18" charset="0"/>
              </a:rPr>
              <a:t>:</a:t>
            </a:r>
          </a:p>
          <a:p>
            <a:pPr algn="l"/>
            <a:r>
              <a:rPr lang="en-US" sz="1800" b="0" i="0" dirty="0">
                <a:solidFill>
                  <a:srgbClr val="000000"/>
                </a:solidFill>
                <a:effectLst/>
                <a:latin typeface="Times New Roman" panose="02020603050405020304" pitchFamily="18" charset="0"/>
                <a:cs typeface="Times New Roman" panose="02020603050405020304" pitchFamily="18" charset="0"/>
              </a:rPr>
              <a:t>	Models trained on historical data with hyperparameter tuning to predict future blood glucose levels, capturing varying postprandial responses.</a:t>
            </a:r>
          </a:p>
          <a:p>
            <a:pPr marL="742950" lvl="1" indent="-285750" algn="l">
              <a:buFont typeface="Arial" panose="020B0604020202020204" pitchFamily="34" charset="0"/>
              <a:buChar char="•"/>
            </a:pP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Model Training</a:t>
            </a:r>
            <a:r>
              <a:rPr lang="en-US" sz="1800" b="0" i="0" dirty="0">
                <a:solidFill>
                  <a:srgbClr val="000000"/>
                </a:solidFill>
                <a:effectLst/>
                <a:latin typeface="Times New Roman" panose="02020603050405020304" pitchFamily="18" charset="0"/>
                <a:cs typeface="Times New Roman" panose="02020603050405020304" pitchFamily="18" charset="0"/>
              </a:rPr>
              <a:t>: Use </a:t>
            </a:r>
            <a:r>
              <a:rPr lang="en-US" sz="1800" b="0" i="0" dirty="0" err="1">
                <a:solidFill>
                  <a:srgbClr val="000000"/>
                </a:solidFill>
                <a:effectLst/>
                <a:latin typeface="Times New Roman" panose="02020603050405020304" pitchFamily="18" charset="0"/>
                <a:cs typeface="Times New Roman" panose="02020603050405020304" pitchFamily="18" charset="0"/>
              </a:rPr>
              <a:t>Keras</a:t>
            </a:r>
            <a:r>
              <a:rPr lang="en-US" sz="1800" b="0" i="0" dirty="0">
                <a:solidFill>
                  <a:srgbClr val="000000"/>
                </a:solidFill>
                <a:effectLst/>
                <a:latin typeface="Times New Roman" panose="02020603050405020304" pitchFamily="18" charset="0"/>
                <a:cs typeface="Times New Roman" panose="02020603050405020304" pitchFamily="18" charset="0"/>
              </a:rPr>
              <a:t> in Python to implement and train LSTM, GRU, </a:t>
            </a:r>
          </a:p>
          <a:p>
            <a:pPr marL="457200" lvl="1" indent="0" algn="l">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and TCN models with GPU acceleration for faster training..</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Hyperparameter Tuning</a:t>
            </a:r>
            <a:r>
              <a:rPr lang="en-US" sz="1800" b="0" i="0" dirty="0">
                <a:solidFill>
                  <a:srgbClr val="000000"/>
                </a:solidFill>
                <a:effectLst/>
                <a:latin typeface="Times New Roman" panose="02020603050405020304" pitchFamily="18" charset="0"/>
                <a:cs typeface="Times New Roman" panose="02020603050405020304" pitchFamily="18" charset="0"/>
              </a:rPr>
              <a:t>: Use Grid Search or Random Search to optimize model parameters like learning rate, batch size, and layers.</a:t>
            </a:r>
          </a:p>
        </p:txBody>
      </p:sp>
    </p:spTree>
    <p:extLst>
      <p:ext uri="{BB962C8B-B14F-4D97-AF65-F5344CB8AC3E}">
        <p14:creationId xmlns:p14="http://schemas.microsoft.com/office/powerpoint/2010/main" val="3884136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White-Box Model Module</a:t>
            </a:r>
          </a:p>
          <a:p>
            <a:pPr algn="l"/>
            <a:r>
              <a:rPr lang="en-US" sz="1800" b="1" i="0" dirty="0">
                <a:solidFill>
                  <a:schemeClr val="tx1"/>
                </a:solidFill>
                <a:effectLst/>
                <a:latin typeface="Times New Roman" panose="02020603050405020304" pitchFamily="18" charset="0"/>
                <a:cs typeface="Times New Roman" panose="02020603050405020304" pitchFamily="18" charset="0"/>
              </a:rPr>
              <a:t>Description: </a:t>
            </a: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This module implements a nonlinear physiological model simulating glucose-insulin dynamics as a benchmark for comparison against black-box models.</a:t>
            </a:r>
          </a:p>
          <a:p>
            <a:pPr algn="l"/>
            <a:r>
              <a:rPr lang="en-US" sz="1800" b="1" i="0" dirty="0">
                <a:solidFill>
                  <a:schemeClr val="tx1"/>
                </a:solidFill>
                <a:effectLst/>
                <a:latin typeface="Times New Roman" panose="02020603050405020304" pitchFamily="18" charset="0"/>
                <a:cs typeface="Times New Roman" panose="02020603050405020304" pitchFamily="18" charset="0"/>
              </a:rPr>
              <a:t>Techniques: </a:t>
            </a: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The model uses physiological equations to describe glucose-insulin interactions, incorporating insulin absorption and glucose kinetics for interpretable, biologically-based predictions.</a:t>
            </a:r>
          </a:p>
        </p:txBody>
      </p:sp>
    </p:spTree>
    <p:extLst>
      <p:ext uri="{BB962C8B-B14F-4D97-AF65-F5344CB8AC3E}">
        <p14:creationId xmlns:p14="http://schemas.microsoft.com/office/powerpoint/2010/main" val="641609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5353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Algorithm:</a:t>
            </a:r>
            <a:endParaRPr lang="en-US" sz="1800" b="1"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Bayesian estimation: </a:t>
            </a:r>
            <a:r>
              <a:rPr lang="en-US" sz="1800" b="0" i="0" dirty="0">
                <a:solidFill>
                  <a:schemeClr val="tx1"/>
                </a:solidFill>
                <a:effectLst/>
                <a:latin typeface="Times New Roman" panose="02020603050405020304" pitchFamily="18" charset="0"/>
                <a:cs typeface="Times New Roman" panose="02020603050405020304" pitchFamily="18" charset="0"/>
              </a:rPr>
              <a:t>Markov Chain Monte Carlo (MCMC) is used to estimate the individual parameters(Which uses Single Component Metropolis- Hastings).</a:t>
            </a: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Insulin Absorption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a:t>
            </a:r>
            <a:r>
              <a:rPr lang="en-US" sz="1800" b="0" i="0" dirty="0">
                <a:solidFill>
                  <a:schemeClr val="tx1"/>
                </a:solidFill>
                <a:effectLst/>
                <a:latin typeface="Times New Roman" panose="02020603050405020304" pitchFamily="18" charset="0"/>
                <a:cs typeface="Times New Roman" panose="02020603050405020304" pitchFamily="18" charset="0"/>
              </a:rPr>
              <a:t>racks subcutaneous insulin absorption, accounting for injected insulin entering the bloodstream..</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Utilizes compartments for insulin states (non-monomeric and monomeric) and equations for diffusion and absorption to predict plasma insulin levels.</a:t>
            </a: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265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Equation:</a:t>
                </a:r>
              </a:p>
              <a:p>
                <a:r>
                  <a:rPr lang="en-US" sz="1800" b="1"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IN" sz="2000" i="1">
                            <a:latin typeface="Cambria Math" panose="02040503050406030204" pitchFamily="18" charset="0"/>
                          </a:rPr>
                          <m:t>1</m:t>
                        </m:r>
                      </m:sub>
                    </m:sSub>
                    <m:r>
                      <m:rPr>
                        <m:nor/>
                      </m:rPr>
                      <a:rPr lang="en-IN" sz="2000" i="1"/>
                      <m:t>(</m:t>
                    </m:r>
                    <m:r>
                      <m:rPr>
                        <m:nor/>
                      </m:rPr>
                      <a:rPr lang="en-IN" sz="2000" i="1"/>
                      <m:t>t</m:t>
                    </m:r>
                    <m:r>
                      <m:rPr>
                        <m:nor/>
                      </m:rPr>
                      <a:rPr lang="en-IN" sz="2000" i="1"/>
                      <m:t>) = −</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𝑑</m:t>
                        </m:r>
                      </m:sub>
                    </m:sSub>
                    <m:r>
                      <m:rPr>
                        <m:nor/>
                      </m:rPr>
                      <a:rPr lang="en-IN" sz="2000" i="1"/>
                      <m:t>·</m:t>
                    </m:r>
                    <m:sSub>
                      <m:sSubPr>
                        <m:ctrlPr>
                          <a:rPr lang="en-IN" sz="2000" i="1" smtClean="0">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IN" sz="2000" i="1">
                            <a:latin typeface="Cambria Math" panose="02040503050406030204" pitchFamily="18" charset="0"/>
                          </a:rPr>
                          <m:t>1</m:t>
                        </m:r>
                      </m:sub>
                    </m:sSub>
                    <m:r>
                      <m:rPr>
                        <m:nor/>
                      </m:rPr>
                      <a:rPr lang="en-IN" sz="2000" i="1"/>
                      <m:t>(</m:t>
                    </m:r>
                    <m:r>
                      <m:rPr>
                        <m:nor/>
                      </m:rPr>
                      <a:rPr lang="en-IN" sz="2000" i="1"/>
                      <m:t>t</m:t>
                    </m:r>
                    <m:r>
                      <m:rPr>
                        <m:nor/>
                      </m:rPr>
                      <a:rPr lang="en-IN" sz="2000" i="1"/>
                      <m:t>) + </m:t>
                    </m:r>
                    <m:r>
                      <m:rPr>
                        <m:nor/>
                      </m:rPr>
                      <a:rPr lang="en-IN" sz="2000" i="1" smtClean="0"/>
                      <m:t>I</m:t>
                    </m:r>
                    <m:r>
                      <m:rPr>
                        <m:nor/>
                      </m:rPr>
                      <a:rPr lang="en-IN" sz="2000" i="1" smtClean="0"/>
                      <m:t>(</m:t>
                    </m:r>
                    <m:r>
                      <m:rPr>
                        <m:nor/>
                      </m:rPr>
                      <a:rPr lang="en-IN" sz="2000" i="1" smtClean="0"/>
                      <m:t>t</m:t>
                    </m:r>
                    <m:r>
                      <m:rPr>
                        <m:nor/>
                      </m:rPr>
                      <a:rPr lang="en-IN" sz="2000" i="1" smtClean="0"/>
                      <m:t> − </m:t>
                    </m:r>
                    <m:r>
                      <m:rPr>
                        <m:nor/>
                      </m:rPr>
                      <a:rPr lang="el-GR" sz="2000" i="1" smtClean="0"/>
                      <m:t>β</m:t>
                    </m:r>
                    <m:r>
                      <m:rPr>
                        <m:nor/>
                      </m:rPr>
                      <a:rPr lang="el-GR" sz="2000" i="1"/>
                      <m:t>)/</m:t>
                    </m:r>
                    <m:r>
                      <m:rPr>
                        <m:nor/>
                      </m:rPr>
                      <a:rPr lang="en-IN" sz="2000" i="1"/>
                      <m:t>V</m:t>
                    </m:r>
                  </m:oMath>
                </a14:m>
                <a:endParaRPr lang="en-IN" sz="2000" dirty="0"/>
              </a:p>
              <a:p>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                              </m:t>
                        </m:r>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smtClean="0">
                            <a:latin typeface="Cambria Math" panose="02040503050406030204" pitchFamily="18" charset="0"/>
                          </a:rPr>
                          <m:t>2</m:t>
                        </m:r>
                      </m:sub>
                    </m:sSub>
                  </m:oMath>
                </a14:m>
                <a:r>
                  <a:rPr lang="de-DE" sz="2000" dirty="0"/>
                  <a:t>(t) = </a:t>
                </a:r>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oMath>
                </a14:m>
                <a:r>
                  <a:rPr lang="de-DE" sz="2000" dirty="0"/>
                  <a:t> · </a:t>
                </a: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smtClean="0">
                            <a:latin typeface="Cambria Math" panose="02040503050406030204" pitchFamily="18" charset="0"/>
                          </a:rPr>
                          <m:t>1</m:t>
                        </m:r>
                      </m:sub>
                    </m:sSub>
                  </m:oMath>
                </a14:m>
                <a:r>
                  <a:rPr lang="de-DE" sz="2000" dirty="0"/>
                  <a:t>(t) − </a:t>
                </a:r>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r>
                          <a:rPr lang="en-US" sz="2000" b="0" i="1" smtClean="0">
                            <a:latin typeface="Cambria Math" panose="02040503050406030204" pitchFamily="18" charset="0"/>
                          </a:rPr>
                          <m:t>2</m:t>
                        </m:r>
                      </m:sub>
                    </m:sSub>
                  </m:oMath>
                </a14:m>
                <a:r>
                  <a:rPr lang="de-DE" sz="2000" dirty="0"/>
                  <a:t> · </a:t>
                </a: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smtClean="0">
                            <a:latin typeface="Cambria Math" panose="02040503050406030204" pitchFamily="18" charset="0"/>
                          </a:rPr>
                          <m:t>2</m:t>
                        </m:r>
                      </m:sub>
                    </m:sSub>
                  </m:oMath>
                </a14:m>
                <a:r>
                  <a:rPr lang="de-DE" sz="2000" dirty="0"/>
                  <a:t>(t)</a:t>
                </a:r>
                <a:endParaRPr lang="en-IN" sz="2000" dirty="0"/>
              </a:p>
              <a:p>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                             </m:t>
                        </m:r>
                        <m:r>
                          <a:rPr lang="en-IN" sz="2000" i="1">
                            <a:latin typeface="Cambria Math" panose="02040503050406030204" pitchFamily="18" charset="0"/>
                          </a:rPr>
                          <m:t>𝐼</m:t>
                        </m:r>
                      </m:e>
                      <m:sub>
                        <m:r>
                          <a:rPr lang="en-US" sz="2000" b="0" i="1" smtClean="0">
                            <a:latin typeface="Cambria Math" panose="02040503050406030204" pitchFamily="18" charset="0"/>
                          </a:rPr>
                          <m:t>𝑝</m:t>
                        </m:r>
                      </m:sub>
                    </m:sSub>
                  </m:oMath>
                </a14:m>
                <a:r>
                  <a:rPr lang="de-DE" sz="2000" dirty="0"/>
                  <a:t>(t) = </a:t>
                </a:r>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m:t>
                        </m:r>
                        <m:r>
                          <a:rPr lang="en-US" sz="2000" b="0" i="1" smtClean="0">
                            <a:latin typeface="Cambria Math" panose="02040503050406030204" pitchFamily="18" charset="0"/>
                          </a:rPr>
                          <m:t>2</m:t>
                        </m:r>
                      </m:sub>
                    </m:sSub>
                  </m:oMath>
                </a14:m>
                <a:r>
                  <a:rPr lang="de-DE" sz="2000" dirty="0"/>
                  <a:t> · </a:t>
                </a: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smtClean="0">
                            <a:latin typeface="Cambria Math" panose="02040503050406030204" pitchFamily="18" charset="0"/>
                          </a:rPr>
                          <m:t>2</m:t>
                        </m:r>
                      </m:sub>
                    </m:sSub>
                  </m:oMath>
                </a14:m>
                <a:r>
                  <a:rPr lang="de-DE" sz="2000" dirty="0"/>
                  <a:t> − </a:t>
                </a:r>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m:t>
                        </m:r>
                      </m:sub>
                    </m:sSub>
                  </m:oMath>
                </a14:m>
                <a:r>
                  <a:rPr lang="de-DE" sz="2000" dirty="0"/>
                  <a:t> · </a:t>
                </a:r>
                <a14:m>
                  <m:oMath xmlns:m="http://schemas.openxmlformats.org/officeDocument/2006/math">
                    <m:sSub>
                      <m:sSubPr>
                        <m:ctrlPr>
                          <a:rPr lang="en-IN" sz="2000" i="1" smtClean="0">
                            <a:latin typeface="Cambria Math" panose="02040503050406030204" pitchFamily="18" charset="0"/>
                          </a:rPr>
                        </m:ctrlPr>
                      </m:sSubPr>
                      <m:e>
                        <m:r>
                          <a:rPr lang="en-IN" sz="2000" i="1">
                            <a:latin typeface="Cambria Math" panose="02040503050406030204" pitchFamily="18" charset="0"/>
                          </a:rPr>
                          <m:t>𝐼</m:t>
                        </m:r>
                      </m:e>
                      <m:sub>
                        <m:r>
                          <a:rPr lang="en-US" sz="2000" b="0" i="1" smtClean="0">
                            <a:latin typeface="Cambria Math" panose="02040503050406030204" pitchFamily="18" charset="0"/>
                          </a:rPr>
                          <m:t>𝑝</m:t>
                        </m:r>
                      </m:sub>
                    </m:sSub>
                  </m:oMath>
                </a14:m>
                <a:r>
                  <a:rPr lang="de-DE" sz="2000" dirty="0"/>
                  <a:t>(t)</a:t>
                </a:r>
              </a:p>
              <a:p>
                <a:pPr marL="400050" indent="-285750">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IN" sz="1800" i="1">
                            <a:latin typeface="Cambria Math" panose="02040503050406030204" pitchFamily="18" charset="0"/>
                          </a:rPr>
                          <m:t>𝐼</m:t>
                        </m:r>
                      </m:e>
                      <m:sub>
                        <m:r>
                          <a:rPr lang="en-IN" sz="1800" i="1">
                            <a:latin typeface="Cambria Math" panose="02040503050406030204" pitchFamily="18" charset="0"/>
                          </a:rPr>
                          <m:t>𝑠𝑐</m:t>
                        </m:r>
                        <m:r>
                          <a:rPr lang="en-IN" sz="1800" i="1">
                            <a:latin typeface="Cambria Math" panose="02040503050406030204" pitchFamily="18" charset="0"/>
                          </a:rPr>
                          <m:t>1</m:t>
                        </m:r>
                      </m:sub>
                    </m:sSub>
                    <m:r>
                      <m:rPr>
                        <m:nor/>
                      </m:rPr>
                      <a:rPr lang="en-IN" sz="1800" i="1"/>
                      <m:t>(</m:t>
                    </m:r>
                    <m:r>
                      <m:rPr>
                        <m:nor/>
                      </m:rPr>
                      <a:rPr lang="en-IN" sz="1800" i="1"/>
                      <m:t>t</m:t>
                    </m:r>
                    <m:r>
                      <m:rPr>
                        <m:nor/>
                      </m:rPr>
                      <a:rPr lang="en-IN" sz="1800" i="1"/>
                      <m:t>) </m:t>
                    </m:r>
                  </m:oMath>
                </a14:m>
                <a:r>
                  <a:rPr lang="en-US" sz="1800" dirty="0"/>
                  <a:t>represents insulin in its non-monomeric form in the first compartment</a:t>
                </a:r>
              </a:p>
              <a:p>
                <a:r>
                  <a:rPr lang="en-US" sz="1800" dirty="0"/>
                  <a:t>(before it starts to become active).</a:t>
                </a:r>
              </a:p>
              <a:p>
                <a:pPr marL="400050" indent="-285750">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 </m:t>
                        </m:r>
                        <m:r>
                          <a:rPr lang="en-IN" sz="1800" i="1">
                            <a:latin typeface="Cambria Math" panose="02040503050406030204" pitchFamily="18" charset="0"/>
                          </a:rPr>
                          <m:t>𝐼</m:t>
                        </m:r>
                      </m:e>
                      <m:sub>
                        <m:r>
                          <a:rPr lang="en-IN" sz="1800" i="1">
                            <a:latin typeface="Cambria Math" panose="02040503050406030204" pitchFamily="18" charset="0"/>
                          </a:rPr>
                          <m:t>𝑠𝑐</m:t>
                        </m:r>
                        <m:r>
                          <a:rPr lang="en-US" sz="1800" b="0" i="1" smtClean="0">
                            <a:latin typeface="Cambria Math" panose="02040503050406030204" pitchFamily="18" charset="0"/>
                          </a:rPr>
                          <m:t>2</m:t>
                        </m:r>
                      </m:sub>
                    </m:sSub>
                  </m:oMath>
                </a14:m>
                <a:r>
                  <a:rPr lang="de-DE" sz="1800" dirty="0"/>
                  <a:t>(t)</a:t>
                </a:r>
                <a:r>
                  <a:rPr lang="en-US" sz="1800" dirty="0"/>
                  <a:t>represents insulin that has transitioned to a monomeric state (ready for absorption into the bloodstream).</a:t>
                </a:r>
              </a:p>
              <a:p>
                <a:pPr marL="400050" indent="-285750">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IN" sz="1800" i="1">
                            <a:latin typeface="Cambria Math" panose="02040503050406030204" pitchFamily="18" charset="0"/>
                          </a:rPr>
                          <m:t>𝐼</m:t>
                        </m:r>
                      </m:e>
                      <m:sub>
                        <m:r>
                          <a:rPr lang="en-US" sz="1800" b="0" i="1" smtClean="0">
                            <a:latin typeface="Cambria Math" panose="02040503050406030204" pitchFamily="18" charset="0"/>
                          </a:rPr>
                          <m:t>𝑝</m:t>
                        </m:r>
                      </m:sub>
                    </m:sSub>
                  </m:oMath>
                </a14:m>
                <a:r>
                  <a:rPr lang="de-DE" sz="1800" dirty="0"/>
                  <a:t>(t) </a:t>
                </a:r>
                <a:r>
                  <a:rPr lang="en-US" sz="1800" dirty="0"/>
                  <a:t>is the plasma insulin concentration, i.e., the insulin available in the bloodstream</a:t>
                </a:r>
                <a:r>
                  <a:rPr lang="en-US" sz="2000" dirty="0"/>
                  <a:t>.</a:t>
                </a:r>
                <a:endParaRPr lang="en-IN" sz="2000" dirty="0"/>
              </a:p>
              <a:p>
                <a:endParaRPr lang="en-IN" sz="2000" dirty="0"/>
              </a:p>
              <a:p>
                <a:pPr algn="l"/>
                <a:endParaRPr lang="en-US" sz="2000" b="1" i="0" dirty="0">
                  <a:solidFill>
                    <a:schemeClr val="tx1"/>
                  </a:solidFill>
                  <a:effectLst/>
                  <a:latin typeface="Times New Roman" panose="02020603050405020304" pitchFamily="18" charset="0"/>
                  <a:cs typeface="Times New Roman" panose="02020603050405020304" pitchFamily="18" charset="0"/>
                </a:endParaRP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b="-15403"/>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769705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𝑑</m:t>
                        </m:r>
                      </m:sub>
                    </m:sSub>
                    <m:r>
                      <a:rPr lang="en-US" sz="1800" b="0" i="1" smtClean="0">
                        <a:latin typeface="Cambria Math" panose="020405030504060302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is the rate at which insulin transforms from a non-monomeric state to a monomeric state.</a:t>
                </a:r>
              </a:p>
              <a:p>
                <a:pPr marL="400050" indent="-285750" algn="l">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𝑎</m:t>
                        </m:r>
                        <m:r>
                          <a:rPr lang="en-US" sz="1800" b="0" i="1" smtClean="0">
                            <a:latin typeface="Cambria Math" panose="02040503050406030204" pitchFamily="18" charset="0"/>
                          </a:rPr>
                          <m:t>2</m:t>
                        </m:r>
                      </m:sub>
                    </m:sSub>
                  </m:oMath>
                </a14:m>
                <a:r>
                  <a:rPr lang="de-DE" sz="1800" dirty="0"/>
                  <a:t> </a:t>
                </a:r>
                <a:r>
                  <a:rPr lang="en-US" sz="1800" dirty="0">
                    <a:solidFill>
                      <a:schemeClr val="tx1"/>
                    </a:solidFill>
                    <a:latin typeface="Times New Roman" panose="02020603050405020304" pitchFamily="18" charset="0"/>
                    <a:cs typeface="Times New Roman" panose="02020603050405020304" pitchFamily="18" charset="0"/>
                  </a:rPr>
                  <a:t>​ is the absorption rate from the monomeric form into the plasma.</a:t>
                </a:r>
              </a:p>
              <a:p>
                <a:pPr marL="4000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𝑒</m:t>
                        </m:r>
                      </m:sub>
                    </m:sSub>
                  </m:oMath>
                </a14:m>
                <a:r>
                  <a:rPr lang="en-US" sz="1800" dirty="0">
                    <a:solidFill>
                      <a:schemeClr val="tx1"/>
                    </a:solidFill>
                    <a:latin typeface="Times New Roman" panose="02020603050405020304" pitchFamily="18" charset="0"/>
                    <a:cs typeface="Times New Roman" panose="02020603050405020304" pitchFamily="18" charset="0"/>
                  </a:rPr>
                  <a:t> is the clearance rate, indicating how quickly insulin is removed from the plasma.</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V  is the volume of insulin distribution in the body.</a:t>
                </a:r>
              </a:p>
              <a:p>
                <a:pPr marL="400050" indent="-285750">
                  <a:buFont typeface="Arial" panose="020B0604020202020204" pitchFamily="34" charset="0"/>
                  <a:buChar char="•"/>
                </a:pPr>
                <a14:m>
                  <m:oMath xmlns:m="http://schemas.openxmlformats.org/officeDocument/2006/math">
                    <m:r>
                      <m:rPr>
                        <m:nor/>
                      </m:rPr>
                      <a:rPr lang="en-IN" sz="1800" i="1" smtClean="0"/>
                      <m:t>I</m:t>
                    </m:r>
                    <m:r>
                      <m:rPr>
                        <m:nor/>
                      </m:rPr>
                      <a:rPr lang="en-IN" sz="1800" i="1" smtClean="0"/>
                      <m:t>(</m:t>
                    </m:r>
                    <m:r>
                      <m:rPr>
                        <m:nor/>
                      </m:rPr>
                      <a:rPr lang="en-IN" sz="1800" i="1" smtClean="0"/>
                      <m:t>t</m:t>
                    </m:r>
                    <m:r>
                      <m:rPr>
                        <m:nor/>
                      </m:rPr>
                      <a:rPr lang="en-IN" sz="1800" i="1" smtClean="0"/>
                      <m:t> − </m:t>
                    </m:r>
                    <m:r>
                      <m:rPr>
                        <m:nor/>
                      </m:rPr>
                      <a:rPr lang="el-GR" sz="1800" i="1" smtClean="0"/>
                      <m:t>β</m:t>
                    </m:r>
                    <m:r>
                      <m:rPr>
                        <m:nor/>
                      </m:rPr>
                      <a:rPr lang="el-GR" sz="1800" i="1" smtClean="0"/>
                      <m:t>)</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insulin injected at time </a:t>
                </a:r>
                <a14:m>
                  <m:oMath xmlns:m="http://schemas.openxmlformats.org/officeDocument/2006/math">
                    <m:r>
                      <m:rPr>
                        <m:nor/>
                      </m:rPr>
                      <a:rPr lang="en-IN" sz="1800" i="1"/>
                      <m:t>(</m:t>
                    </m:r>
                    <m:r>
                      <m:rPr>
                        <m:nor/>
                      </m:rPr>
                      <a:rPr lang="en-IN" sz="1800" i="1"/>
                      <m:t>t</m:t>
                    </m:r>
                    <m:r>
                      <m:rPr>
                        <m:nor/>
                      </m:rPr>
                      <a:rPr lang="en-IN" sz="1800" i="1"/>
                      <m:t> − </m:t>
                    </m:r>
                    <m:r>
                      <m:rPr>
                        <m:nor/>
                      </m:rPr>
                      <a:rPr lang="el-GR" sz="1800" i="1"/>
                      <m:t>β</m:t>
                    </m:r>
                    <m:r>
                      <m:rPr>
                        <m:nor/>
                      </m:rPr>
                      <a:rPr lang="el-GR" sz="1800" i="1"/>
                      <m:t>)</m:t>
                    </m:r>
                  </m:oMath>
                </a14:m>
                <a:r>
                  <a:rPr lang="en-US" sz="1800" b="0" i="0" dirty="0">
                    <a:solidFill>
                      <a:schemeClr val="tx1"/>
                    </a:solidFill>
                    <a:effectLst/>
                    <a:latin typeface="Times New Roman" panose="02020603050405020304" pitchFamily="18" charset="0"/>
                    <a:cs typeface="Times New Roman" panose="02020603050405020304" pitchFamily="18" charset="0"/>
                  </a:rPr>
                  <a:t>, with a delay 𝛽 accounting for the time it takes for insulin to appear in the body after being injected.</a:t>
                </a: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166437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2.Oral Glucose Absorption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Models carbohydrate absorption in the gastrointestinal system and conversion into glucose in the bloodstream</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Describes glucose absorption in a three-compartment system (stomach, intestine) with parameters for gastric emptying and intestinal absorption, using differential equations.</a:t>
                </a:r>
              </a:p>
              <a:p>
                <a:pPr marL="742950" lvl="1" indent="-285750" algn="l">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Equation:</a:t>
                </a:r>
              </a:p>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𝑠𝑡𝑜</m:t>
                          </m:r>
                          <m:r>
                            <a:rPr lang="en-US" sz="2000" b="0" i="1" smtClean="0">
                              <a:latin typeface="Cambria Math" panose="02040503050406030204" pitchFamily="18" charset="0"/>
                            </a:rPr>
                            <m:t>1</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 −</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𝑔𝑟𝑖</m:t>
                          </m:r>
                        </m:sub>
                      </m:sSub>
                      <m:r>
                        <a:rPr lang="en-IN" sz="2000" i="1" dirty="0" smtClean="0">
                          <a:latin typeface="Cambria Math" panose="02040503050406030204" pitchFamily="18" charset="0"/>
                        </a:rPr>
                        <m:t>·</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𝑠𝑡𝑜</m:t>
                          </m:r>
                          <m:r>
                            <a:rPr lang="en-US" sz="2000" b="0" i="1" smtClean="0">
                              <a:latin typeface="Cambria Math" panose="02040503050406030204" pitchFamily="18" charset="0"/>
                            </a:rPr>
                            <m:t>1</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 </m:t>
                      </m:r>
                      <m:r>
                        <a:rPr lang="en-IN" sz="2000" i="1" dirty="0" smtClean="0">
                          <a:latin typeface="Cambria Math" panose="02040503050406030204" pitchFamily="18" charset="0"/>
                        </a:rPr>
                        <m:t>𝐶𝐻𝑂</m:t>
                      </m:r>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m:t>
                      </m:r>
                    </m:oMath>
                  </m:oMathPara>
                </a14:m>
                <a:endParaRPr lang="en-IN" sz="2000" dirty="0"/>
              </a:p>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𝑄</m:t>
                          </m:r>
                        </m:e>
                        <m:sub>
                          <m:r>
                            <a:rPr lang="en-US" sz="2000" b="0" i="1" smtClean="0">
                              <a:latin typeface="Cambria Math" panose="02040503050406030204" pitchFamily="18" charset="0"/>
                            </a:rPr>
                            <m:t>𝑠𝑡𝑜</m:t>
                          </m:r>
                          <m:r>
                            <a:rPr lang="en-US" sz="2000" b="0" i="1" smtClean="0">
                              <a:latin typeface="Cambria Math" panose="02040503050406030204" pitchFamily="18" charset="0"/>
                            </a:rPr>
                            <m:t>2</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𝑔𝑟𝑖</m:t>
                          </m:r>
                        </m:sub>
                      </m:sSub>
                      <m:r>
                        <a:rPr lang="en-IN" sz="2000" i="1" dirty="0" smtClean="0">
                          <a:latin typeface="Cambria Math" panose="02040503050406030204" pitchFamily="18" charset="0"/>
                        </a:rPr>
                        <m:t>·</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𝑠𝑡𝑜</m:t>
                          </m:r>
                          <m:r>
                            <a:rPr lang="en-US" sz="2000" b="0" i="1" smtClean="0">
                              <a:latin typeface="Cambria Math" panose="02040503050406030204" pitchFamily="18" charset="0"/>
                            </a:rPr>
                            <m:t>1</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𝑒𝑚𝑝𝑡</m:t>
                          </m:r>
                        </m:sub>
                      </m:sSub>
                      <m:r>
                        <a:rPr lang="en-IN" sz="2000" i="1" dirty="0" smtClean="0">
                          <a:latin typeface="Cambria Math" panose="02040503050406030204" pitchFamily="18" charset="0"/>
                        </a:rPr>
                        <m:t>·</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𝑠𝑡𝑜</m:t>
                          </m:r>
                          <m:r>
                            <a:rPr lang="en-US" sz="2000" b="0" i="1" smtClean="0">
                              <a:latin typeface="Cambria Math" panose="02040503050406030204" pitchFamily="18" charset="0"/>
                            </a:rPr>
                            <m:t>2</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m:t>
                      </m:r>
                    </m:oMath>
                  </m:oMathPara>
                </a14:m>
                <a:endParaRPr lang="en-IN" sz="2000" dirty="0"/>
              </a:p>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𝑄</m:t>
                          </m:r>
                        </m:e>
                        <m:sub>
                          <m:r>
                            <a:rPr lang="en-US" sz="2000" b="0" i="1" smtClean="0">
                              <a:latin typeface="Cambria Math" panose="02040503050406030204" pitchFamily="18" charset="0"/>
                            </a:rPr>
                            <m:t>𝑔𝑢𝑡</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𝑒𝑚𝑝𝑡</m:t>
                          </m:r>
                        </m:sub>
                      </m:sSub>
                      <m:r>
                        <a:rPr lang="en-IN" sz="2000" i="1" dirty="0" smtClean="0">
                          <a:latin typeface="Cambria Math" panose="02040503050406030204" pitchFamily="18" charset="0"/>
                        </a:rPr>
                        <m:t>·</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𝑠𝑡𝑜</m:t>
                          </m:r>
                          <m:r>
                            <a:rPr lang="en-US" sz="2000" b="0" i="1" smtClean="0">
                              <a:latin typeface="Cambria Math" panose="02040503050406030204" pitchFamily="18" charset="0"/>
                            </a:rPr>
                            <m:t>2</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𝑎𝑏𝑠</m:t>
                          </m:r>
                        </m:sub>
                      </m:sSub>
                      <m:r>
                        <a:rPr lang="en-IN" sz="2000" i="1" dirty="0" smtClean="0">
                          <a:latin typeface="Cambria Math" panose="02040503050406030204" pitchFamily="18" charset="0"/>
                        </a:rPr>
                        <m:t>·</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𝑔𝑢𝑡</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m:t>
                      </m:r>
                    </m:oMath>
                  </m:oMathPara>
                </a14:m>
                <a:endParaRPr lang="en-IN" sz="2000" dirty="0"/>
              </a:p>
              <a:p>
                <a:r>
                  <a:rPr lang="en-IN" sz="2000" dirty="0"/>
                  <a:t>                          </a:t>
                </a:r>
                <a14:m>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𝑎</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 = </m:t>
                    </m:r>
                    <m:r>
                      <a:rPr lang="en-IN" sz="2000" i="1" dirty="0" smtClean="0">
                        <a:latin typeface="Cambria Math" panose="02040503050406030204" pitchFamily="18" charset="0"/>
                      </a:rPr>
                      <m:t>𝑓</m:t>
                    </m:r>
                    <m:r>
                      <a:rPr lang="en-IN" sz="2000" i="1" dirty="0" smtClean="0">
                        <a:latin typeface="Cambria Math" panose="02040503050406030204" pitchFamily="18" charset="0"/>
                      </a:rPr>
                      <m:t> ·</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𝑎𝑏𝑠</m:t>
                        </m:r>
                      </m:sub>
                    </m:sSub>
                    <m:r>
                      <a:rPr lang="en-IN" sz="2000" i="1" dirty="0" smtClean="0">
                        <a:latin typeface="Cambria Math" panose="02040503050406030204" pitchFamily="18" charset="0"/>
                      </a:rPr>
                      <m:t>·</m:t>
                    </m:r>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𝑄</m:t>
                        </m:r>
                      </m:e>
                      <m:sub>
                        <m:r>
                          <a:rPr lang="en-US" sz="2000" b="0" i="1" smtClean="0">
                            <a:latin typeface="Cambria Math" panose="02040503050406030204" pitchFamily="18" charset="0"/>
                          </a:rPr>
                          <m:t>𝑔𝑢𝑡</m:t>
                        </m:r>
                      </m:sub>
                    </m:sSub>
                    <m:r>
                      <a:rPr lang="en-IN" sz="2000" i="1" dirty="0" smtClean="0">
                        <a:latin typeface="Cambria Math" panose="02040503050406030204" pitchFamily="18" charset="0"/>
                      </a:rPr>
                      <m:t>(</m:t>
                    </m:r>
                    <m:r>
                      <a:rPr lang="en-IN" sz="2000" i="1" dirty="0" smtClean="0">
                        <a:latin typeface="Cambria Math" panose="02040503050406030204" pitchFamily="18" charset="0"/>
                      </a:rPr>
                      <m:t>𝑡</m:t>
                    </m:r>
                    <m:r>
                      <a:rPr lang="en-IN" sz="2000" i="1" dirty="0" smtClean="0">
                        <a:latin typeface="Cambria Math" panose="02040503050406030204" pitchFamily="18" charset="0"/>
                      </a:rPr>
                      <m:t>)</m:t>
                    </m:r>
                  </m:oMath>
                </a14:m>
                <a:endParaRPr lang="en-IN" sz="2000" dirty="0"/>
              </a:p>
              <a:p>
                <a:endParaRPr lang="en-IN" sz="1600" dirty="0"/>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867026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1</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oMath>
                </a14:m>
                <a:r>
                  <a:rPr lang="en-US" sz="1800" b="0" i="0" dirty="0">
                    <a:solidFill>
                      <a:schemeClr val="tx1"/>
                    </a:solidFill>
                    <a:effectLst/>
                    <a:latin typeface="Times New Roman" panose="02020603050405020304" pitchFamily="18" charset="0"/>
                    <a:cs typeface="Times New Roman" panose="02020603050405020304" pitchFamily="18" charset="0"/>
                  </a:rPr>
                  <a:t> is the amount of glucose in the solid state in the stomach.</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2</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glucose in the liquid state after being broken down (grinded) in the stomach.</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𝑔𝑢𝑡</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glucose in the intestines ready for absorption into the bloodstream.</a:t>
                </a:r>
              </a:p>
              <a:p>
                <a:pPr marL="400050" indent="-285750" algn="l">
                  <a:buFont typeface="Arial" panose="020B0604020202020204" pitchFamily="34" charset="0"/>
                  <a:buChar char="•"/>
                </a:pPr>
                <a14:m>
                  <m:oMath xmlns:m="http://schemas.openxmlformats.org/officeDocument/2006/math">
                    <m:r>
                      <a:rPr lang="en-IN" sz="1800" i="1" dirty="0" smtClean="0">
                        <a:latin typeface="Cambria Math" panose="02040503050406030204" pitchFamily="18" charset="0"/>
                      </a:rPr>
                      <m:t>𝐶𝐻𝑂</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carbohydrate intake (in mg/kg/min) at time 𝑡.</a:t>
                </a:r>
              </a:p>
              <a:p>
                <a:pPr marL="400050" indent="-285750" algn="l">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𝑔𝑟𝑖</m:t>
                        </m:r>
                      </m:sub>
                    </m:sSub>
                    <m:r>
                      <a:rPr lang="en-US" sz="1800" b="0" i="1" smtClean="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rate constant of grinding, representing how quickly solid food is broken down into liquid form.</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𝑒𝑚𝑝𝑡</m:t>
                        </m:r>
                      </m:sub>
                    </m:sSub>
                    <m:r>
                      <a:rPr lang="en-US" sz="1800" b="0" i="1" smtClean="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gastric emptying rate, determining how quickly glucose moves from the stomach to the intestines.</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𝑎𝑏𝑠</m:t>
                        </m:r>
                      </m:sub>
                    </m:sSub>
                  </m:oMath>
                </a14:m>
                <a:r>
                  <a:rPr lang="en-US" sz="1800" b="0" i="0" dirty="0">
                    <a:solidFill>
                      <a:schemeClr val="tx1"/>
                    </a:solidFill>
                    <a:effectLst/>
                    <a:latin typeface="Times New Roman" panose="02020603050405020304" pitchFamily="18" charset="0"/>
                    <a:cs typeface="Times New Roman" panose="02020603050405020304" pitchFamily="18" charset="0"/>
                  </a:rPr>
                  <a:t>​  is the rate of glucose absorption from the intestines into the bloodstream.</a:t>
                </a: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b="-1198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064076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𝑎</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rate at which glucose enters the bloodstream</a:t>
                </a:r>
              </a:p>
              <a:p>
                <a:pPr marL="400050" indent="-285750">
                  <a:buFont typeface="Arial" panose="020B0604020202020204" pitchFamily="34" charset="0"/>
                  <a:buChar char="•"/>
                </a:pPr>
                <a14:m>
                  <m:oMath xmlns:m="http://schemas.openxmlformats.org/officeDocument/2006/math">
                    <m:r>
                      <a:rPr lang="en-IN" sz="1800" i="1" dirty="0" smtClean="0">
                        <a:latin typeface="Cambria Math" panose="02040503050406030204" pitchFamily="18" charset="0"/>
                      </a:rPr>
                      <m:t> </m:t>
                    </m:r>
                    <m:r>
                      <a:rPr lang="en-IN" sz="1800" i="1" dirty="0" smtClean="0">
                        <a:latin typeface="Cambria Math" panose="02040503050406030204" pitchFamily="18" charset="0"/>
                      </a:rPr>
                      <m:t>𝑓</m:t>
                    </m:r>
                    <m:r>
                      <a:rPr lang="en-IN" sz="1800" i="1" dirty="0" smtClean="0">
                        <a:latin typeface="Cambria Math" panose="02040503050406030204" pitchFamily="18" charset="0"/>
                      </a:rPr>
                      <m:t> </m:t>
                    </m:r>
                  </m:oMath>
                </a14:m>
                <a:r>
                  <a:rPr lang="en-US" sz="1800" dirty="0"/>
                  <a:t>is a constant representing the fraction of glucose absorbed.</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3.Glucose-Insulin Kinetics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Represents the interaction between bloodstream glucose and insulin, predicting glucose transport and utilization in the body.</a:t>
                </a:r>
              </a:p>
              <a:p>
                <a:pPr marL="742950" lvl="1" indent="-285750">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 three-compartment model describes glucose dynamics between the bloodstream and tissues, including insulin's effect on lowering glucose levels.</a:t>
                </a:r>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Equation:</a:t>
                </a:r>
              </a:p>
              <a:p>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sz="1800" i="1" dirty="0" smtClean="0">
                        <a:latin typeface="Cambria Math" panose="02040503050406030204" pitchFamily="18" charset="0"/>
                      </a:rPr>
                      <m:t>𝐺</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smtClean="0">
                        <a:latin typeface="Cambria Math" panose="02040503050406030204" pitchFamily="18" charset="0"/>
                      </a:rPr>
                      <m:t>𝑆𝐺</m:t>
                    </m:r>
                    <m:r>
                      <a:rPr lang="en-IN" sz="1800" i="1" dirty="0" smtClean="0">
                        <a:latin typeface="Cambria Math" panose="02040503050406030204" pitchFamily="18" charset="0"/>
                      </a:rPr>
                      <m:t> + </m:t>
                    </m:r>
                    <m:r>
                      <a:rPr lang="el-GR" sz="1800" i="1" dirty="0" smtClean="0">
                        <a:latin typeface="Cambria Math" panose="02040503050406030204" pitchFamily="18" charset="0"/>
                      </a:rPr>
                      <m:t>𝜌</m:t>
                    </m:r>
                    <m:r>
                      <a:rPr lang="el-GR" sz="1800" i="1" dirty="0" smtClean="0">
                        <a:latin typeface="Cambria Math" panose="02040503050406030204" pitchFamily="18" charset="0"/>
                      </a:rPr>
                      <m:t>(</m:t>
                    </m:r>
                    <m:r>
                      <a:rPr lang="en-IN" sz="1800" i="1" dirty="0" smtClean="0">
                        <a:latin typeface="Cambria Math" panose="02040503050406030204" pitchFamily="18" charset="0"/>
                      </a:rPr>
                      <m:t>𝐺</m:t>
                    </m:r>
                    <m:r>
                      <a:rPr lang="en-IN" sz="1800" i="1" dirty="0" smtClean="0">
                        <a:latin typeface="Cambria Math" panose="02040503050406030204" pitchFamily="18" charset="0"/>
                      </a:rPr>
                      <m:t>)</m:t>
                    </m:r>
                    <m:r>
                      <a:rPr lang="en-IN" sz="1800" i="1" dirty="0" smtClean="0">
                        <a:latin typeface="Cambria Math" panose="02040503050406030204" pitchFamily="18" charset="0"/>
                      </a:rPr>
                      <m:t>𝑋</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smtClean="0">
                        <a:latin typeface="Cambria Math" panose="02040503050406030204" pitchFamily="18" charset="0"/>
                      </a:rPr>
                      <m:t>𝐺</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smtClean="0">
                        <a:latin typeface="Cambria Math" panose="02040503050406030204" pitchFamily="18" charset="0"/>
                      </a:rPr>
                      <m:t>𝑆𝐺</m:t>
                    </m:r>
                    <m:r>
                      <a:rPr lang="en-IN" sz="1800" i="1" dirty="0" smtClean="0">
                        <a:latin typeface="Cambria Math" panose="02040503050406030204" pitchFamily="18" charset="0"/>
                      </a:rPr>
                      <m:t> · </m:t>
                    </m:r>
                    <m:r>
                      <a:rPr lang="en-IN" sz="1800" i="1" dirty="0" smtClean="0">
                        <a:latin typeface="Cambria Math" panose="02040503050406030204" pitchFamily="18" charset="0"/>
                      </a:rPr>
                      <m:t>𝐺𝑏</m:t>
                    </m:r>
                    <m:r>
                      <a:rPr lang="en-IN" sz="1800" i="1" dirty="0" smtClean="0">
                        <a:latin typeface="Cambria Math" panose="02040503050406030204" pitchFamily="18" charset="0"/>
                      </a:rPr>
                      <m:t> + </m:t>
                    </m:r>
                    <m:r>
                      <a:rPr lang="en-IN" sz="1800" i="1" dirty="0" smtClean="0">
                        <a:latin typeface="Cambria Math" panose="02040503050406030204" pitchFamily="18" charset="0"/>
                      </a:rPr>
                      <m:t>𝑅𝑎</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r>
                      <a:rPr lang="en-IN" sz="1800" i="1" dirty="0" smtClean="0">
                        <a:latin typeface="Cambria Math" panose="02040503050406030204" pitchFamily="18" charset="0"/>
                      </a:rPr>
                      <m:t>𝑉𝐺</m:t>
                    </m:r>
                    <m:r>
                      <a:rPr lang="en-IN" sz="1800" i="1" dirty="0" smtClean="0">
                        <a:latin typeface="Cambria Math" panose="02040503050406030204" pitchFamily="18" charset="0"/>
                      </a:rPr>
                      <m:t> </m:t>
                    </m:r>
                  </m:oMath>
                </a14:m>
                <a:endParaRPr lang="en-IN" sz="1800" dirty="0"/>
              </a:p>
              <a:p>
                <a:pPr/>
                <a14:m>
                  <m:oMathPara xmlns:m="http://schemas.openxmlformats.org/officeDocument/2006/math">
                    <m:oMathParaPr>
                      <m:jc m:val="centerGroup"/>
                    </m:oMathParaPr>
                    <m:oMath xmlns:m="http://schemas.openxmlformats.org/officeDocument/2006/math">
                      <m:r>
                        <a:rPr lang="en-US" sz="1800" b="0" i="1" dirty="0" smtClean="0">
                          <a:latin typeface="Cambria Math" panose="02040503050406030204" pitchFamily="18" charset="0"/>
                        </a:rPr>
                        <m:t>   </m:t>
                      </m:r>
                      <m:r>
                        <a:rPr lang="en-IN" sz="1800" i="1" dirty="0" smtClean="0">
                          <a:latin typeface="Cambria Math" panose="02040503050406030204" pitchFamily="18" charset="0"/>
                        </a:rPr>
                        <m:t>𝑋</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smtClean="0">
                          <a:latin typeface="Cambria Math" panose="02040503050406030204" pitchFamily="18" charset="0"/>
                        </a:rPr>
                        <m:t>𝑝</m:t>
                      </m:r>
                      <m:r>
                        <a:rPr lang="en-IN" sz="1800" i="1" dirty="0" smtClean="0">
                          <a:latin typeface="Cambria Math" panose="02040503050406030204" pitchFamily="18" charset="0"/>
                        </a:rPr>
                        <m:t>2 · [</m:t>
                      </m:r>
                      <m:r>
                        <a:rPr lang="en-IN" sz="1800" i="1" dirty="0" smtClean="0">
                          <a:latin typeface="Cambria Math" panose="02040503050406030204" pitchFamily="18" charset="0"/>
                        </a:rPr>
                        <m:t>𝑋</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smtClean="0">
                          <a:latin typeface="Cambria Math" panose="02040503050406030204" pitchFamily="18" charset="0"/>
                        </a:rPr>
                        <m:t>𝑆𝐼</m:t>
                      </m:r>
                      <m:r>
                        <a:rPr lang="en-IN" sz="1800" i="1" dirty="0" smtClean="0">
                          <a:latin typeface="Cambria Math" panose="02040503050406030204" pitchFamily="18" charset="0"/>
                        </a:rPr>
                        <m:t> · (</m:t>
                      </m:r>
                      <m:r>
                        <a:rPr lang="en-IN" sz="1800" i="1" dirty="0" smtClean="0">
                          <a:latin typeface="Cambria Math" panose="02040503050406030204" pitchFamily="18" charset="0"/>
                        </a:rPr>
                        <m:t>𝐼𝑝</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err="1" smtClean="0">
                          <a:latin typeface="Cambria Math" panose="02040503050406030204" pitchFamily="18" charset="0"/>
                        </a:rPr>
                        <m:t>𝐼𝑝𝑏</m:t>
                      </m:r>
                      <m:r>
                        <a:rPr lang="en-IN" sz="1800" i="1" dirty="0" smtClean="0">
                          <a:latin typeface="Cambria Math" panose="02040503050406030204" pitchFamily="18" charset="0"/>
                        </a:rPr>
                        <m:t>)] </m:t>
                      </m:r>
                    </m:oMath>
                  </m:oMathPara>
                </a14:m>
                <a:endParaRPr lang="en-IN" sz="1800" dirty="0"/>
              </a:p>
              <a:p>
                <a:r>
                  <a:rPr lang="en-IN" sz="1800" dirty="0"/>
                  <a:t>                             </a:t>
                </a:r>
                <a14:m>
                  <m:oMath xmlns:m="http://schemas.openxmlformats.org/officeDocument/2006/math">
                    <m:r>
                      <a:rPr lang="en-IN" sz="1800" i="1" dirty="0" smtClean="0">
                        <a:latin typeface="Cambria Math" panose="02040503050406030204" pitchFamily="18" charset="0"/>
                      </a:rPr>
                      <m:t>𝐼𝐺</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− 1 /</m:t>
                    </m:r>
                    <m:r>
                      <a:rPr lang="el-GR" sz="1800" i="1" dirty="0" smtClean="0">
                        <a:latin typeface="Cambria Math" panose="02040503050406030204" pitchFamily="18" charset="0"/>
                      </a:rPr>
                      <m:t>𝛼</m:t>
                    </m:r>
                    <m:r>
                      <a:rPr lang="el-GR" sz="1800" i="1" dirty="0" smtClean="0">
                        <a:latin typeface="Cambria Math" panose="02040503050406030204" pitchFamily="18" charset="0"/>
                      </a:rPr>
                      <m:t> (</m:t>
                    </m:r>
                    <m:r>
                      <a:rPr lang="en-IN" sz="1800" i="1" dirty="0" smtClean="0">
                        <a:latin typeface="Cambria Math" panose="02040503050406030204" pitchFamily="18" charset="0"/>
                      </a:rPr>
                      <m:t>𝐼𝐺</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smtClean="0">
                        <a:latin typeface="Cambria Math" panose="02040503050406030204" pitchFamily="18" charset="0"/>
                      </a:rPr>
                      <m:t>𝐺</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oMath>
                </a14:m>
                <a:endParaRPr lang="en-IN" sz="1800" dirty="0"/>
              </a:p>
              <a:p>
                <a:endParaRPr lang="en-IN" sz="1800" dirty="0"/>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	</a:t>
                </a:r>
              </a:p>
              <a:p>
                <a:pPr marL="457200" lvl="1" indent="0" algn="l">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b="-2078"/>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542173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sz="1800" i="1" dirty="0" smtClean="0">
                        <a:latin typeface="Cambria Math" panose="02040503050406030204" pitchFamily="18" charset="0"/>
                      </a:rPr>
                      <m:t>𝐺</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IN" sz="1800" dirty="0"/>
                  <a:t> represents the plasma glucose concentration (the blood sugar level).</a:t>
                </a:r>
              </a:p>
              <a:p>
                <a:pPr marL="400050" indent="-285750">
                  <a:buFont typeface="Arial" panose="020B0604020202020204" pitchFamily="34" charset="0"/>
                  <a:buChar char="•"/>
                </a:pPr>
                <a14:m>
                  <m:oMath xmlns:m="http://schemas.openxmlformats.org/officeDocument/2006/math">
                    <m:r>
                      <a:rPr lang="en-US" sz="1800" b="0" i="1" dirty="0" smtClean="0">
                        <a:latin typeface="Cambria Math" panose="02040503050406030204" pitchFamily="18" charset="0"/>
                      </a:rPr>
                      <m:t> </m:t>
                    </m:r>
                    <m:r>
                      <a:rPr lang="en-IN" sz="1800" i="1" dirty="0" smtClean="0">
                        <a:latin typeface="Cambria Math" panose="02040503050406030204" pitchFamily="18" charset="0"/>
                      </a:rPr>
                      <m:t>𝑋</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IN" sz="1800" dirty="0"/>
                  <a:t>is the insulin action on glucose, representing how insulin reduces blood glucose.</a:t>
                </a:r>
              </a:p>
              <a:p>
                <a:pPr marL="400050" indent="-285750">
                  <a:buFont typeface="Arial" panose="020B0604020202020204" pitchFamily="34" charset="0"/>
                  <a:buChar char="•"/>
                </a:pPr>
                <a14:m>
                  <m:oMath xmlns:m="http://schemas.openxmlformats.org/officeDocument/2006/math">
                    <m:r>
                      <a:rPr lang="en-IN" sz="1800" i="1" dirty="0" smtClean="0">
                        <a:latin typeface="Cambria Math" panose="02040503050406030204" pitchFamily="18" charset="0"/>
                      </a:rPr>
                      <m:t>𝐼𝐺</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IN" sz="1800" dirty="0"/>
                  <a:t>is the interstitial glucose concentration, which is the glucose level measured by CGM devices.</a:t>
                </a:r>
              </a:p>
              <a:p>
                <a:pPr marL="400050" indent="-285750">
                  <a:buFont typeface="Arial" panose="020B0604020202020204" pitchFamily="34" charset="0"/>
                  <a:buChar char="•"/>
                </a:pPr>
                <a:r>
                  <a:rPr lang="en-US" sz="1800" dirty="0"/>
                  <a:t>SG​  is the glucose effectiveness, representing the body's ability to dispose of glucose.</a:t>
                </a:r>
              </a:p>
              <a:p>
                <a:pPr marL="400050" indent="-285750">
                  <a:buFont typeface="Arial" panose="020B0604020202020204" pitchFamily="34" charset="0"/>
                  <a:buChar char="•"/>
                </a:pPr>
                <a:r>
                  <a:rPr lang="en-US" sz="1800" dirty="0"/>
                  <a:t>𝐺𝑏​ is the basal glucose level, the normal level of glucose in the blood.</a:t>
                </a:r>
              </a:p>
              <a:p>
                <a:pPr marL="400050" indent="-285750">
                  <a:buFont typeface="Arial" panose="020B0604020202020204" pitchFamily="34" charset="0"/>
                  <a:buChar char="•"/>
                </a:pPr>
                <a:r>
                  <a:rPr lang="en-US" sz="1800" dirty="0"/>
                  <a:t>𝑉𝐺​ is the volume of glucose distribution in the body.</a:t>
                </a:r>
              </a:p>
              <a:p>
                <a:pPr marL="400050" indent="-285750">
                  <a:buFont typeface="Arial" panose="020B0604020202020204" pitchFamily="34" charset="0"/>
                  <a:buChar char="•"/>
                </a:pPr>
                <a:r>
                  <a:rPr lang="en-US" sz="1800" dirty="0"/>
                  <a:t>𝑝2 is a rate constant related to insulin action dynamics.</a:t>
                </a:r>
              </a:p>
              <a:p>
                <a:pPr marL="400050" indent="-285750">
                  <a:buFont typeface="Arial" panose="020B0604020202020204" pitchFamily="34" charset="0"/>
                  <a:buChar char="•"/>
                </a:pPr>
                <a:r>
                  <a:rPr lang="en-US" sz="1800" dirty="0"/>
                  <a:t>SI is the insulin sensitivity, indicating how responsive the body is to insulin.</a:t>
                </a:r>
                <a:endParaRPr lang="en-IN" sz="1800" dirty="0"/>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	</a:t>
                </a:r>
              </a:p>
              <a:p>
                <a:pPr marL="457200" lvl="1" indent="0" algn="l">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r="-1126" b="-11002"/>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059038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lgn="l">
                  <a:buNone/>
                </a:pPr>
                <a:endParaRPr lang="en-US" sz="1800" b="1" dirty="0">
                  <a:solidFill>
                    <a:schemeClr val="tx1"/>
                  </a:solidFill>
                  <a:latin typeface="Times New Roman" panose="02020603050405020304" pitchFamily="18" charset="0"/>
                  <a:cs typeface="Times New Roman" panose="02020603050405020304" pitchFamily="18" charset="0"/>
                </a:endParaRPr>
              </a:p>
              <a:p>
                <a:pPr marL="457200" lvl="1" indent="0">
                  <a:buNone/>
                </a:pPr>
                <a:br>
                  <a:rPr lang="en-US"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r>
                      <a:rPr lang="en-IN" sz="1800" i="1" dirty="0" smtClean="0">
                        <a:latin typeface="Cambria Math" panose="02040503050406030204" pitchFamily="18" charset="0"/>
                      </a:rPr>
                      <m:t>𝐼𝑝𝑏</m:t>
                    </m:r>
                    <m:r>
                      <a:rPr lang="en-IN" sz="1800" i="1" dirty="0" smtClean="0">
                        <a:latin typeface="Cambria Math" panose="020405030504060302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is the basal (normal) insulin level in the plasma.</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𝛼 is the delay factor between plasma glucose and interstitial glucose.</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𝜌(𝐺) is a function that increases insulin action when glucose levels are low, allowing the model to capture the stronger effect of insulin during hypoglycemia.</a:t>
                </a: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00635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600075" y="79851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Expected Outcomes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600074" y="1321693"/>
            <a:ext cx="8327615" cy="52426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 a highly accurate and </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robust deep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model for forecasting blood glucose levels, validated with patient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Outcome 2:</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Designed an algorithm that collect and preprocess real-time CGM data, insulin doses, and food intake for timely glucose predictions using a trained deep learning model.</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data sharing and visualization tools will facilitate better communication between patients and healthcare providers, leading to more effective and personalized care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0B4F99CF-20A1-5DF6-BC6F-B2B081601ACE}"/>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BBB7C94B-2C74-5E48-5FFF-EBD4E3E181E3}"/>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CC09A0B-D3D4-4644-0F72-51F5A6EEE0CC}"/>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EBAF5F4-71F9-F310-41B6-E249687A03A0}"/>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71698BE-FB21-3D6E-5E2D-A19849C9631D}"/>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C1B2660-47BC-B89F-70F0-2669B8A0F09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955FC4BF-6C64-8B79-5897-8187FA348599}"/>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10CB8E70-8C08-B4EA-C232-064FFB4A02B8}"/>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5D3CD74D-9C5E-F55A-0403-BE727E4DE326}"/>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91319FE3-8990-17EE-58DE-655DFE4D22A8}"/>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660E6CCC-1FDE-BCA2-7462-9A4C8651A2FC}"/>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D956B9F-3821-BC21-2331-C4165CF35EE8}"/>
                  </a:ext>
                </a:extLst>
              </p:cNvPr>
              <p:cNvSpPr txBox="1">
                <a:spLocks noChangeArrowheads="1"/>
              </p:cNvSpPr>
              <p:nvPr/>
            </p:nvSpPr>
            <p:spPr>
              <a:xfrm>
                <a:off x="205127" y="879474"/>
                <a:ext cx="8837850" cy="56848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b="1" i="0" dirty="0">
                    <a:solidFill>
                      <a:schemeClr val="tx1"/>
                    </a:solidFill>
                    <a:effectLst/>
                    <a:latin typeface="Times New Roman" panose="02020603050405020304" pitchFamily="18" charset="0"/>
                    <a:cs typeface="Times New Roman" panose="02020603050405020304" pitchFamily="18" charset="0"/>
                  </a:rPr>
                  <a:t>Particle Filter (PF): </a:t>
                </a:r>
                <a:r>
                  <a:rPr lang="en-US" sz="1800" b="0" i="0" dirty="0">
                    <a:solidFill>
                      <a:schemeClr val="tx1"/>
                    </a:solidFill>
                    <a:effectLst/>
                    <a:latin typeface="Times New Roman" panose="02020603050405020304" pitchFamily="18" charset="0"/>
                    <a:cs typeface="Times New Roman" panose="02020603050405020304" pitchFamily="18" charset="0"/>
                  </a:rPr>
                  <a:t>A state-estimation method that handles the non-linearity </a:t>
                </a:r>
              </a:p>
              <a:p>
                <a:pPr marL="457200" lvl="1" indent="0">
                  <a:buNone/>
                </a:pPr>
                <a:r>
                  <a:rPr lang="en-US" sz="1800" b="0" i="0" dirty="0">
                    <a:solidFill>
                      <a:schemeClr val="tx1"/>
                    </a:solidFill>
                    <a:effectLst/>
                    <a:latin typeface="Times New Roman" panose="02020603050405020304" pitchFamily="18" charset="0"/>
                    <a:cs typeface="Times New Roman" panose="02020603050405020304" pitchFamily="18" charset="0"/>
                  </a:rPr>
                  <a:t>and allows real-time glucose prediction .</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      Equations: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600" b="0" i="0" dirty="0">
                    <a:solidFill>
                      <a:schemeClr val="tx1"/>
                    </a:solidFill>
                    <a:effectLst/>
                    <a:latin typeface="Times New Roman" panose="02020603050405020304" pitchFamily="18" charset="0"/>
                    <a:cs typeface="Times New Roman" panose="02020603050405020304" pitchFamily="18" charset="0"/>
                  </a:rPr>
                  <a:t>                </a:t>
                </a:r>
                <a:r>
                  <a:rPr lang="en-US" sz="1800" b="1" i="0" dirty="0">
                    <a:solidFill>
                      <a:schemeClr val="tx1"/>
                    </a:solidFill>
                    <a:effectLst/>
                    <a:latin typeface="Times New Roman" panose="02020603050405020304" pitchFamily="18" charset="0"/>
                    <a:cs typeface="Times New Roman" panose="02020603050405020304" pitchFamily="18" charset="0"/>
                  </a:rPr>
                  <a:t>State Prediction:</a:t>
                </a:r>
              </a:p>
              <a:p>
                <a:pPr algn="l"/>
                <a:r>
                  <a:rPr lang="en-US"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Predict the next state of each particle</a:t>
                </a:r>
              </a:p>
              <a:p>
                <a:pPr algn="l"/>
                <a:r>
                  <a:rPr lang="en-US" sz="1800" dirty="0">
                    <a:solidFill>
                      <a:schemeClr val="tx1"/>
                    </a:solidFill>
                    <a:latin typeface="Times New Roman" panose="02020603050405020304" pitchFamily="18" charset="0"/>
                    <a:cs typeface="Times New Roman" panose="02020603050405020304" pitchFamily="18" charset="0"/>
                  </a:rPr>
                  <a:t>                                         </a:t>
                </a:r>
                <a:r>
                  <a:rPr lang="en-IN" sz="1000" b="0" dirty="0"/>
                  <a:t>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𝑝</m:t>
                        </m:r>
                      </m:sup>
                    </m:sSup>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𝑘</m:t>
                            </m:r>
                          </m:sub>
                        </m:sSub>
                      </m:e>
                    </m:d>
                    <m:r>
                      <a:rPr lang="en-IN" sz="2400" b="0" i="1" smtClean="0">
                        <a:latin typeface="Cambria Math" panose="02040503050406030204" pitchFamily="18" charset="0"/>
                      </a:rPr>
                      <m:t>~</m:t>
                    </m:r>
                    <m:r>
                      <a:rPr lang="en-IN" sz="2400" b="0" i="1" smtClean="0">
                        <a:latin typeface="Cambria Math" panose="02040503050406030204" pitchFamily="18" charset="0"/>
                      </a:rPr>
                      <m:t>𝑝</m:t>
                    </m:r>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𝑝</m:t>
                        </m:r>
                      </m:sup>
                    </m:sSup>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𝑘</m:t>
                            </m:r>
                          </m:sub>
                        </m:sSub>
                      </m:e>
                    </m:d>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𝑝</m:t>
                        </m:r>
                      </m:sup>
                    </m:sSup>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𝑘</m:t>
                            </m:r>
                          </m:sub>
                        </m:sSub>
                        <m:r>
                          <a:rPr lang="en-IN" sz="2400" b="0" i="1" smtClean="0">
                            <a:latin typeface="Cambria Math" panose="02040503050406030204" pitchFamily="18" charset="0"/>
                          </a:rPr>
                          <m:t>−1</m:t>
                        </m:r>
                      </m:e>
                    </m:d>
                    <m:r>
                      <a:rPr lang="en-IN" sz="2400" b="0" i="1" smtClean="0">
                        <a:latin typeface="Cambria Math" panose="02040503050406030204" pitchFamily="18" charset="0"/>
                      </a:rPr>
                      <m:t>)</m:t>
                    </m:r>
                  </m:oMath>
                </a14:m>
                <a:endParaRPr lang="en-US" sz="2400" b="1"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1) </a:t>
                </a:r>
                <a14:m>
                  <m:oMath xmlns:m="http://schemas.openxmlformats.org/officeDocument/2006/math">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𝒙</m:t>
                        </m:r>
                      </m:e>
                      <m:sup>
                        <m:r>
                          <a:rPr lang="en-IN" sz="1800" b="1" i="1" smtClean="0">
                            <a:latin typeface="Cambria Math" panose="02040503050406030204" pitchFamily="18" charset="0"/>
                          </a:rPr>
                          <m:t>𝒑</m:t>
                        </m:r>
                      </m:sup>
                    </m:sSup>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𝒕</m:t>
                            </m:r>
                          </m:e>
                          <m:sub>
                            <m:r>
                              <a:rPr lang="en-IN" sz="1800" b="1" i="1" smtClean="0">
                                <a:latin typeface="Cambria Math" panose="02040503050406030204" pitchFamily="18" charset="0"/>
                              </a:rPr>
                              <m:t>𝒌</m:t>
                            </m:r>
                          </m:sub>
                        </m:sSub>
                      </m:e>
                    </m:d>
                    <m:r>
                      <a:rPr lang="en-IN" sz="1800" b="0" i="1" smtClean="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predicted state of the particle at time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𝑘</m:t>
                        </m:r>
                      </m:sub>
                    </m:sSub>
                  </m:oMath>
                </a14:m>
                <a:endParaRPr lang="en-US" sz="1800" b="0" i="0" dirty="0">
                  <a:solidFill>
                    <a:schemeClr val="tx1"/>
                  </a:solidFill>
                  <a:effectLst/>
                  <a:latin typeface="Times New Roman" panose="02020603050405020304" pitchFamily="18" charset="0"/>
                  <a:cs typeface="Times New Roman" panose="02020603050405020304" pitchFamily="18" charset="0"/>
                </a:endParaRPr>
              </a:p>
              <a:p>
                <a:r>
                  <a:rPr lang="en-US" sz="1800" b="0" i="0" dirty="0">
                    <a:solidFill>
                      <a:schemeClr val="tx1"/>
                    </a:solidFill>
                    <a:effectLst/>
                    <a:latin typeface="Times New Roman" panose="02020603050405020304" pitchFamily="18" charset="0"/>
                    <a:cs typeface="Times New Roman" panose="02020603050405020304" pitchFamily="18" charset="0"/>
                  </a:rPr>
                  <a:t>                             2) </a:t>
                </a:r>
                <a14:m>
                  <m:oMath xmlns:m="http://schemas.openxmlformats.org/officeDocument/2006/math">
                    <m:r>
                      <a:rPr lang="en-IN" sz="1800" b="1" i="1" smtClean="0">
                        <a:latin typeface="Cambria Math" panose="02040503050406030204" pitchFamily="18" charset="0"/>
                      </a:rPr>
                      <m:t>𝒑</m:t>
                    </m:r>
                    <m:r>
                      <a:rPr lang="en-IN" sz="1800" b="1" i="1" smtClean="0">
                        <a:latin typeface="Cambria Math" panose="02040503050406030204" pitchFamily="18" charset="0"/>
                      </a:rPr>
                      <m:t>(</m:t>
                    </m:r>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𝒙</m:t>
                        </m:r>
                      </m:e>
                      <m:sup>
                        <m:r>
                          <a:rPr lang="en-IN" sz="1800" b="1" i="1" smtClean="0">
                            <a:latin typeface="Cambria Math" panose="02040503050406030204" pitchFamily="18" charset="0"/>
                          </a:rPr>
                          <m:t>𝒑</m:t>
                        </m:r>
                      </m:sup>
                    </m:sSup>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𝒕</m:t>
                            </m:r>
                          </m:e>
                          <m:sub>
                            <m:r>
                              <a:rPr lang="en-IN" sz="1800" b="1" i="1" smtClean="0">
                                <a:latin typeface="Cambria Math" panose="02040503050406030204" pitchFamily="18" charset="0"/>
                              </a:rPr>
                              <m:t>𝒌</m:t>
                            </m:r>
                          </m:sub>
                        </m:sSub>
                      </m:e>
                    </m:d>
                    <m:r>
                      <a:rPr lang="en-IN" sz="1800" b="1" i="1" smtClean="0">
                        <a:latin typeface="Cambria Math" panose="02040503050406030204" pitchFamily="18" charset="0"/>
                      </a:rPr>
                      <m:t>|</m:t>
                    </m:r>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𝒙</m:t>
                        </m:r>
                      </m:e>
                      <m:sup>
                        <m:r>
                          <a:rPr lang="en-IN" sz="1800" b="1" i="1" smtClean="0">
                            <a:latin typeface="Cambria Math" panose="02040503050406030204" pitchFamily="18" charset="0"/>
                          </a:rPr>
                          <m:t>𝒑</m:t>
                        </m:r>
                      </m:sup>
                    </m:sSup>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𝒕</m:t>
                            </m:r>
                          </m:e>
                          <m:sub>
                            <m:r>
                              <a:rPr lang="en-IN" sz="1800" b="1" i="1" smtClean="0">
                                <a:latin typeface="Cambria Math" panose="02040503050406030204" pitchFamily="18" charset="0"/>
                              </a:rPr>
                              <m:t>𝒌</m:t>
                            </m:r>
                          </m:sub>
                        </m:sSub>
                        <m:r>
                          <a:rPr lang="en-IN" sz="1800" b="1" i="1" smtClean="0">
                            <a:latin typeface="Cambria Math" panose="02040503050406030204" pitchFamily="18" charset="0"/>
                          </a:rPr>
                          <m:t>−</m:t>
                        </m:r>
                        <m:r>
                          <a:rPr lang="en-IN" sz="1800" b="1" i="1" smtClean="0">
                            <a:latin typeface="Cambria Math" panose="02040503050406030204" pitchFamily="18" charset="0"/>
                          </a:rPr>
                          <m:t>𝟏</m:t>
                        </m:r>
                      </m:e>
                    </m:d>
                    <m:r>
                      <a:rPr lang="en-IN" sz="1800" b="1" i="1" smtClean="0">
                        <a:latin typeface="Cambria Math" panose="02040503050406030204" pitchFamily="18" charset="0"/>
                      </a:rPr>
                      <m:t>)</m:t>
                    </m:r>
                  </m:oMath>
                </a14:m>
                <a:r>
                  <a:rPr lang="en-US" sz="1800" b="1"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is the state transition based on the system dynamics and noise.</a:t>
                </a:r>
              </a:p>
              <a:p>
                <a:pPr marL="457200" lvl="1" indent="0">
                  <a:buNone/>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5D956B9F-3821-BC21-2331-C4165CF35EE8}"/>
                  </a:ext>
                </a:extLst>
              </p:cNvPr>
              <p:cNvSpPr txBox="1">
                <a:spLocks noRot="1" noChangeAspect="1" noMove="1" noResize="1" noEditPoints="1" noAdjustHandles="1" noChangeArrowheads="1" noChangeShapeType="1" noTextEdit="1"/>
              </p:cNvSpPr>
              <p:nvPr/>
            </p:nvSpPr>
            <p:spPr>
              <a:xfrm>
                <a:off x="205127" y="879474"/>
                <a:ext cx="8837850" cy="5684839"/>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570621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042D4BB-76F0-0633-5026-E7EF35D643A9}"/>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EE3CE55A-81E4-0913-1FC4-5CF5160B409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0F7290B9-E5EC-982D-2E17-F637F3320C71}"/>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4A1B8703-A36B-AEB7-A6A3-0695EA437CB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B4540315-1407-7A04-C2A3-93E392794B09}"/>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53F7888A-BECB-22CA-8F3E-6A85082D2E70}"/>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9F4756E3-6014-A10A-54D1-D8D3F04EF9C9}"/>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5CE1F99A-48C0-A913-F331-822F437F356B}"/>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AABDE3B-8CB9-02E9-7631-8377AC93701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F8C67C3F-7D30-CED1-B8F9-C431010C7B1D}"/>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196B6DAA-89B9-1BFE-15A8-F0F082F1C17C}"/>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AA139E3-F8AA-53B1-A55C-322E5DB9C3E9}"/>
                  </a:ext>
                </a:extLst>
              </p:cNvPr>
              <p:cNvSpPr txBox="1">
                <a:spLocks noChangeArrowheads="1"/>
              </p:cNvSpPr>
              <p:nvPr/>
            </p:nvSpPr>
            <p:spPr>
              <a:xfrm>
                <a:off x="511275" y="879474"/>
                <a:ext cx="8121445" cy="5353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b="1"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Weight update:</a:t>
                </a:r>
              </a:p>
              <a:p>
                <a:pPr algn="l"/>
                <a:r>
                  <a:rPr lang="en-US" sz="1800" dirty="0">
                    <a:solidFill>
                      <a:schemeClr val="tx1"/>
                    </a:solidFill>
                    <a:latin typeface="Times New Roman" panose="02020603050405020304" pitchFamily="18" charset="0"/>
                    <a:cs typeface="Times New Roman" panose="02020603050405020304" pitchFamily="18" charset="0"/>
                  </a:rPr>
                  <a:t>      Update particle weights based on observed data:</a:t>
                </a:r>
              </a:p>
              <a:p>
                <a:pPr algn="l"/>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𝑤</m:t>
                        </m:r>
                      </m:e>
                      <m:sup>
                        <m:r>
                          <a:rPr lang="en-IN" sz="2400" b="0" i="1" smtClean="0">
                            <a:latin typeface="Cambria Math" panose="02040503050406030204" pitchFamily="18" charset="0"/>
                          </a:rPr>
                          <m:t>∗</m:t>
                        </m:r>
                        <m:r>
                          <a:rPr lang="en-IN" sz="2400" b="0" i="1" smtClean="0">
                            <a:latin typeface="Cambria Math" panose="02040503050406030204" pitchFamily="18" charset="0"/>
                          </a:rPr>
                          <m:t>𝑃</m:t>
                        </m:r>
                      </m:sup>
                    </m:sSup>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𝑘</m:t>
                            </m:r>
                          </m:sub>
                        </m:sSub>
                      </m:e>
                    </m:d>
                    <m:r>
                      <a:rPr lang="en-IN" sz="2400" b="0" i="1" smtClean="0">
                        <a:latin typeface="Cambria Math" panose="02040503050406030204" pitchFamily="18" charset="0"/>
                      </a:rPr>
                      <m:t>=</m:t>
                    </m:r>
                  </m:oMath>
                </a14:m>
                <a:r>
                  <a:rPr lang="en-IN" sz="2400" dirty="0"/>
                  <a:t>p(y(</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𝑘</m:t>
                        </m:r>
                      </m:sub>
                    </m:sSub>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𝑝</m:t>
                        </m:r>
                      </m:sup>
                    </m:sSup>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𝑡</m:t>
                            </m:r>
                          </m:e>
                          <m:sub>
                            <m:r>
                              <a:rPr lang="en-IN" sz="2400" b="0" i="1" smtClean="0">
                                <a:latin typeface="Cambria Math" panose="02040503050406030204" pitchFamily="18" charset="0"/>
                              </a:rPr>
                              <m:t>𝑘</m:t>
                            </m:r>
                          </m:sub>
                        </m:sSub>
                      </m:e>
                    </m:d>
                    <m:r>
                      <a:rPr lang="en-IN" sz="2400" b="0" i="1" smtClean="0">
                        <a:latin typeface="Cambria Math" panose="02040503050406030204" pitchFamily="18" charset="0"/>
                      </a:rPr>
                      <m:t>)</m:t>
                    </m:r>
                  </m:oMath>
                </a14:m>
                <a:endParaRPr lang="en-US" sz="2400" b="1"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1</a:t>
                </a:r>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𝒘</m:t>
                        </m:r>
                      </m:e>
                      <m:sup>
                        <m:r>
                          <a:rPr lang="en-IN" sz="1800" b="1" i="1" smtClean="0">
                            <a:latin typeface="Cambria Math" panose="02040503050406030204" pitchFamily="18" charset="0"/>
                          </a:rPr>
                          <m:t>∗</m:t>
                        </m:r>
                        <m:r>
                          <a:rPr lang="en-IN" sz="1800" b="1" i="1" smtClean="0">
                            <a:latin typeface="Cambria Math" panose="02040503050406030204" pitchFamily="18" charset="0"/>
                          </a:rPr>
                          <m:t>𝑷</m:t>
                        </m:r>
                      </m:sup>
                    </m:sSup>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𝒕</m:t>
                            </m:r>
                          </m:e>
                          <m:sub>
                            <m:r>
                              <a:rPr lang="en-IN" sz="1800" b="1" i="1" smtClean="0">
                                <a:latin typeface="Cambria Math" panose="02040503050406030204" pitchFamily="18" charset="0"/>
                              </a:rPr>
                              <m:t>𝒌</m:t>
                            </m:r>
                          </m:sub>
                        </m:sSub>
                      </m:e>
                    </m:d>
                  </m:oMath>
                </a14:m>
                <a:r>
                  <a:rPr lang="en-US" sz="1800" dirty="0">
                    <a:solidFill>
                      <a:schemeClr val="tx1"/>
                    </a:solidFill>
                    <a:latin typeface="Times New Roman" panose="02020603050405020304" pitchFamily="18" charset="0"/>
                    <a:cs typeface="Times New Roman" panose="02020603050405020304" pitchFamily="18" charset="0"/>
                  </a:rPr>
                  <a:t>is the weight of particle 𝑝 at time step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𝑘</m:t>
                        </m:r>
                      </m:sub>
                    </m:sSub>
                  </m:oMath>
                </a14:m>
                <a:r>
                  <a:rPr lang="en-US" sz="1800" dirty="0">
                    <a:solidFill>
                      <a:schemeClr val="tx1"/>
                    </a:solidFill>
                    <a:latin typeface="Times New Roman" panose="02020603050405020304" pitchFamily="18" charset="0"/>
                    <a:cs typeface="Times New Roman" panose="02020603050405020304" pitchFamily="18" charset="0"/>
                  </a:rPr>
                  <a:t> , represent the true state of the system.</a:t>
                </a:r>
              </a:p>
              <a:p>
                <a:r>
                  <a:rPr lang="en-US" sz="1800" dirty="0">
                    <a:solidFill>
                      <a:schemeClr val="tx1"/>
                    </a:solidFill>
                    <a:latin typeface="Times New Roman" panose="02020603050405020304" pitchFamily="18" charset="0"/>
                    <a:cs typeface="Times New Roman" panose="02020603050405020304" pitchFamily="18" charset="0"/>
                  </a:rPr>
                  <a:t>          2) y(</a:t>
                </a:r>
                <a14:m>
                  <m:oMath xmlns:m="http://schemas.openxmlformats.org/officeDocument/2006/math">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𝒕</m:t>
                        </m:r>
                      </m:e>
                      <m:sub>
                        <m:r>
                          <a:rPr lang="en-IN" sz="1800" b="1" i="1" smtClean="0">
                            <a:latin typeface="Cambria Math" panose="02040503050406030204" pitchFamily="18" charset="0"/>
                          </a:rPr>
                          <m:t>𝒌</m:t>
                        </m:r>
                      </m:sub>
                    </m:sSub>
                    <m:r>
                      <a:rPr lang="en-US" sz="1800" b="1" i="1" smtClean="0">
                        <a:latin typeface="Cambria Math" panose="020405030504060302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is the actual observed data (e.g., glucose measurement) at time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𝑘</m:t>
                        </m:r>
                      </m:sub>
                    </m:sSub>
                  </m:oMath>
                </a14:m>
                <a:r>
                  <a:rPr lang="en-US" sz="1800" dirty="0">
                    <a:solidFill>
                      <a:schemeClr val="tx1"/>
                    </a:solidFill>
                    <a:latin typeface="Times New Roman" panose="02020603050405020304" pitchFamily="18" charset="0"/>
                    <a:cs typeface="Times New Roman" panose="02020603050405020304" pitchFamily="18" charset="0"/>
                  </a:rPr>
                  <a:t>.</a:t>
                </a:r>
              </a:p>
              <a:p>
                <a:r>
                  <a:rPr lang="en-US" sz="1800" dirty="0">
                    <a:solidFill>
                      <a:schemeClr val="tx1"/>
                    </a:solidFill>
                    <a:latin typeface="Times New Roman" panose="02020603050405020304" pitchFamily="18" charset="0"/>
                    <a:cs typeface="Times New Roman" panose="02020603050405020304" pitchFamily="18" charset="0"/>
                  </a:rPr>
                  <a:t>          3) </a:t>
                </a:r>
                <a14:m>
                  <m:oMath xmlns:m="http://schemas.openxmlformats.org/officeDocument/2006/math">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𝒙</m:t>
                        </m:r>
                      </m:e>
                      <m:sup>
                        <m:r>
                          <a:rPr lang="en-IN" sz="1800" b="1" i="1" smtClean="0">
                            <a:latin typeface="Cambria Math" panose="02040503050406030204" pitchFamily="18" charset="0"/>
                          </a:rPr>
                          <m:t>𝒑</m:t>
                        </m:r>
                      </m:sup>
                    </m:sSup>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𝒕</m:t>
                            </m:r>
                          </m:e>
                          <m:sub>
                            <m:r>
                              <a:rPr lang="en-IN" sz="1800" b="1" i="1" smtClean="0">
                                <a:latin typeface="Cambria Math" panose="02040503050406030204" pitchFamily="18" charset="0"/>
                              </a:rPr>
                              <m:t>𝒌</m:t>
                            </m:r>
                          </m:sub>
                        </m:sSub>
                      </m:e>
                    </m:d>
                    <m:r>
                      <a:rPr lang="en-IN" sz="1800" b="0" i="1" smtClean="0">
                        <a:latin typeface="Cambria Math" panose="020405030504060302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is the predicted state of particle 𝑝 at time </a:t>
                </a: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𝑡</m:t>
                        </m:r>
                      </m:e>
                      <m:sub>
                        <m:r>
                          <a:rPr lang="en-IN" sz="1800" i="1">
                            <a:latin typeface="Cambria Math" panose="02040503050406030204" pitchFamily="18" charset="0"/>
                          </a:rPr>
                          <m:t>𝑘</m:t>
                        </m:r>
                      </m:sub>
                    </m:sSub>
                  </m:oMath>
                </a14:m>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          4) </a:t>
                </a:r>
                <a:r>
                  <a:rPr lang="en-IN" sz="1800" b="1" dirty="0"/>
                  <a:t>p(y(</a:t>
                </a:r>
                <a14:m>
                  <m:oMath xmlns:m="http://schemas.openxmlformats.org/officeDocument/2006/math">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𝒕</m:t>
                        </m:r>
                      </m:e>
                      <m:sub>
                        <m:r>
                          <a:rPr lang="en-IN" sz="1800" b="1" i="1" smtClean="0">
                            <a:latin typeface="Cambria Math" panose="02040503050406030204" pitchFamily="18" charset="0"/>
                          </a:rPr>
                          <m:t>𝒌</m:t>
                        </m:r>
                      </m:sub>
                    </m:sSub>
                    <m:r>
                      <a:rPr lang="en-IN" sz="1800" b="1" i="1" smtClean="0">
                        <a:latin typeface="Cambria Math" panose="02040503050406030204" pitchFamily="18" charset="0"/>
                      </a:rPr>
                      <m:t>)|</m:t>
                    </m:r>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𝒙</m:t>
                        </m:r>
                      </m:e>
                      <m:sup>
                        <m:r>
                          <a:rPr lang="en-IN" sz="1800" b="1" i="1" smtClean="0">
                            <a:latin typeface="Cambria Math" panose="02040503050406030204" pitchFamily="18" charset="0"/>
                          </a:rPr>
                          <m:t>𝒑</m:t>
                        </m:r>
                      </m:sup>
                    </m:sSup>
                    <m:d>
                      <m:dPr>
                        <m:ctrlPr>
                          <a:rPr lang="en-IN" sz="1800" b="1" i="1" smtClean="0">
                            <a:latin typeface="Cambria Math" panose="02040503050406030204" pitchFamily="18" charset="0"/>
                          </a:rPr>
                        </m:ctrlPr>
                      </m:dPr>
                      <m:e>
                        <m:sSub>
                          <m:sSubPr>
                            <m:ctrlPr>
                              <a:rPr lang="en-IN" sz="1800" b="1" i="1" smtClean="0">
                                <a:latin typeface="Cambria Math" panose="02040503050406030204" pitchFamily="18" charset="0"/>
                              </a:rPr>
                            </m:ctrlPr>
                          </m:sSubPr>
                          <m:e>
                            <m:r>
                              <a:rPr lang="en-IN" sz="1800" b="1" i="1" smtClean="0">
                                <a:latin typeface="Cambria Math" panose="02040503050406030204" pitchFamily="18" charset="0"/>
                              </a:rPr>
                              <m:t>𝒕</m:t>
                            </m:r>
                          </m:e>
                          <m:sub>
                            <m:r>
                              <a:rPr lang="en-IN" sz="1800" b="1" i="1" smtClean="0">
                                <a:latin typeface="Cambria Math" panose="02040503050406030204" pitchFamily="18" charset="0"/>
                              </a:rPr>
                              <m:t>𝒌</m:t>
                            </m:r>
                          </m:sub>
                        </m:sSub>
                      </m:e>
                    </m:d>
                    <m:r>
                      <a:rPr lang="en-IN" sz="1800" b="1" i="1" smtClean="0">
                        <a:latin typeface="Cambria Math" panose="02040503050406030204" pitchFamily="18" charset="0"/>
                      </a:rPr>
                      <m:t>)</m:t>
                    </m:r>
                  </m:oMath>
                </a14:m>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likelihood function gives the probability of observing                            data </a:t>
                </a:r>
              </a:p>
              <a:p>
                <a:pPr marL="457200" lvl="1" indent="0">
                  <a:buNone/>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4AA139E3-F8AA-53B1-A55C-322E5DB9C3E9}"/>
                  </a:ext>
                </a:extLst>
              </p:cNvPr>
              <p:cNvSpPr txBox="1">
                <a:spLocks noRot="1" noChangeAspect="1" noMove="1" noResize="1" noEditPoints="1" noAdjustHandles="1" noChangeArrowheads="1" noChangeShapeType="1" noTextEdit="1"/>
              </p:cNvSpPr>
              <p:nvPr/>
            </p:nvSpPr>
            <p:spPr>
              <a:xfrm>
                <a:off x="511275" y="879474"/>
                <a:ext cx="8121445" cy="5353051"/>
              </a:xfrm>
              <a:prstGeom prst="rect">
                <a:avLst/>
              </a:prstGeom>
              <a:blipFill>
                <a:blip r:embed="rId5"/>
                <a:stretch>
                  <a:fillRect r="-16141"/>
                </a:stretch>
              </a:blipFill>
              <a:ln>
                <a:noFill/>
              </a:ln>
            </p:spPr>
            <p:txBody>
              <a:bodyPr/>
              <a:lstStyle/>
              <a:p>
                <a:r>
                  <a:rPr lang="en-IN">
                    <a:noFill/>
                  </a:rPr>
                  <a:t> </a:t>
                </a:r>
              </a:p>
            </p:txBody>
          </p:sp>
        </mc:Fallback>
      </mc:AlternateContent>
      <p:sp>
        <p:nvSpPr>
          <p:cNvPr id="2" name="TextBox 1">
            <a:extLst>
              <a:ext uri="{FF2B5EF4-FFF2-40B4-BE49-F238E27FC236}">
                <a16:creationId xmlns:a16="http://schemas.microsoft.com/office/drawing/2014/main" id="{4097CCB7-F6BE-DD1D-3B00-F8291CDF7295}"/>
              </a:ext>
            </a:extLst>
          </p:cNvPr>
          <p:cNvSpPr txBox="1"/>
          <p:nvPr/>
        </p:nvSpPr>
        <p:spPr>
          <a:xfrm>
            <a:off x="6245050" y="1858945"/>
            <a:ext cx="2387670" cy="221064"/>
          </a:xfrm>
          <a:prstGeom prst="rect">
            <a:avLst/>
          </a:prstGeom>
          <a:noFill/>
        </p:spPr>
        <p:txBody>
          <a:bodyPr wrap="square" lIns="0" tIns="0" rIns="0" bIns="0" rtlCol="0">
            <a:spAutoFit/>
          </a:bodyPr>
          <a:lstStyle/>
          <a:p>
            <a:r>
              <a:rPr lang="en-IN" dirty="0"/>
              <a:t> </a:t>
            </a:r>
          </a:p>
        </p:txBody>
      </p:sp>
    </p:spTree>
    <p:extLst>
      <p:ext uri="{BB962C8B-B14F-4D97-AF65-F5344CB8AC3E}">
        <p14:creationId xmlns:p14="http://schemas.microsoft.com/office/powerpoint/2010/main" val="37775473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3983036B-4F28-3BE6-D021-DBCAA54F266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24B6A0E5-2E38-B277-D663-0CD285326556}"/>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9596259-500C-2C99-C359-8F1BFE3BC2AA}"/>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0084754-2B9F-CC1D-F7CC-242FCD07BDA5}"/>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D736461-1465-6826-A826-2219E135D34A}"/>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B7754B69-91BB-E08D-AE9C-4948E56746B7}"/>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DED426BD-D60B-F9D7-27CB-748504E77F0F}"/>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D8A04C12-0F08-C9B6-B9B2-BC3ABFDFD55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0E6107F3-9238-5130-CFFF-B6298EE64419}"/>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08BCA20-3D1B-78E5-0611-5DC663CFD0E0}"/>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48B76C56-7492-DC0D-1393-7CFA12F6AFD2}"/>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91FA989-6170-5476-2A15-2E0A65FC4794}"/>
                  </a:ext>
                </a:extLst>
              </p:cNvPr>
              <p:cNvSpPr txBox="1">
                <a:spLocks noChangeArrowheads="1"/>
              </p:cNvSpPr>
              <p:nvPr/>
            </p:nvSpPr>
            <p:spPr>
              <a:xfrm>
                <a:off x="30162" y="329372"/>
                <a:ext cx="9038885" cy="61031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Weight Normalization:</a:t>
                </a:r>
              </a:p>
              <a:p>
                <a:pPr algn="l"/>
                <a:r>
                  <a:rPr lang="en-US" sz="1800" dirty="0">
                    <a:solidFill>
                      <a:schemeClr val="tx1"/>
                    </a:solidFill>
                    <a:latin typeface="Times New Roman" panose="02020603050405020304" pitchFamily="18" charset="0"/>
                    <a:cs typeface="Times New Roman" panose="02020603050405020304" pitchFamily="18" charset="0"/>
                  </a:rPr>
                  <a:t>               Normalize the particle weights</a:t>
                </a:r>
              </a:p>
              <a:p>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𝑤</m:t>
                        </m:r>
                      </m:e>
                      <m:sup>
                        <m:r>
                          <a:rPr lang="en-US" sz="2400" b="0" i="1" smtClean="0">
                            <a:latin typeface="Cambria Math" panose="02040503050406030204" pitchFamily="18" charset="0"/>
                          </a:rPr>
                          <m:t>∗</m:t>
                        </m:r>
                        <m:r>
                          <a:rPr lang="en-US" sz="2400" b="0" i="1" smtClean="0">
                            <a:latin typeface="Cambria Math" panose="02040503050406030204" pitchFamily="18" charset="0"/>
                          </a:rPr>
                          <m:t>𝑝</m:t>
                        </m:r>
                      </m:sup>
                    </m:sSup>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𝑘</m:t>
                            </m:r>
                          </m:sub>
                        </m:sSub>
                      </m:e>
                    </m:d>
                    <m:r>
                      <a:rPr lang="en-US" sz="2400" b="0" i="1" smtClean="0">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𝑤</m:t>
                        </m:r>
                      </m:e>
                      <m:sup>
                        <m:r>
                          <a:rPr lang="en-US" sz="2400" i="1">
                            <a:latin typeface="Cambria Math" panose="02040503050406030204" pitchFamily="18" charset="0"/>
                          </a:rPr>
                          <m:t>∗</m:t>
                        </m:r>
                        <m:r>
                          <a:rPr lang="en-US" sz="2400" i="1">
                            <a:latin typeface="Cambria Math" panose="02040503050406030204" pitchFamily="18" charset="0"/>
                          </a:rPr>
                          <m:t>𝑝</m:t>
                        </m:r>
                      </m:sup>
                    </m:s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𝑘</m:t>
                            </m:r>
                          </m:sub>
                        </m:sSub>
                      </m:e>
                    </m:d>
                    <m:r>
                      <a:rPr lang="en-US" sz="2400" b="0" i="1" smtClean="0">
                        <a:latin typeface="Cambria Math" panose="02040503050406030204" pitchFamily="18" charset="0"/>
                      </a:rPr>
                      <m:t>/</m:t>
                    </m:r>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𝑝</m:t>
                        </m:r>
                      </m:e>
                    </m:nary>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m:t>
                        </m:r>
                        <m:r>
                          <a:rPr lang="en-US" sz="2400" b="0" i="1" smtClean="0">
                            <a:latin typeface="Cambria Math" panose="02040503050406030204" pitchFamily="18" charset="0"/>
                          </a:rPr>
                          <m:t>𝑃</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oMath>
                </a14:m>
                <a:r>
                  <a:rPr lang="en-US" sz="2400" b="1"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                    1) </a:t>
                </a:r>
                <a14:m>
                  <m:oMath xmlns:m="http://schemas.openxmlformats.org/officeDocument/2006/math">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   </m:t>
                        </m:r>
                        <m:r>
                          <a:rPr lang="en-US" sz="1800" b="1" i="1" smtClean="0">
                            <a:latin typeface="Cambria Math" panose="02040503050406030204" pitchFamily="18" charset="0"/>
                          </a:rPr>
                          <m:t>𝒘</m:t>
                        </m:r>
                      </m:e>
                      <m:sup>
                        <m:r>
                          <a:rPr lang="en-US" sz="1800" b="1" i="1" smtClean="0">
                            <a:latin typeface="Cambria Math" panose="02040503050406030204" pitchFamily="18" charset="0"/>
                          </a:rPr>
                          <m:t>∗</m:t>
                        </m:r>
                        <m:r>
                          <a:rPr lang="en-US" sz="1800" b="1" i="1" smtClean="0">
                            <a:latin typeface="Cambria Math" panose="02040503050406030204" pitchFamily="18" charset="0"/>
                          </a:rPr>
                          <m:t>𝒑</m:t>
                        </m:r>
                      </m:sup>
                    </m:sSup>
                    <m:d>
                      <m:dPr>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𝒕</m:t>
                            </m:r>
                          </m:e>
                          <m:sub>
                            <m:r>
                              <a:rPr lang="en-US" sz="1800" b="1" i="1" smtClean="0">
                                <a:latin typeface="Cambria Math" panose="02040503050406030204" pitchFamily="18" charset="0"/>
                              </a:rPr>
                              <m:t>𝒌</m:t>
                            </m:r>
                          </m:sub>
                        </m:sSub>
                      </m:e>
                    </m:d>
                  </m:oMath>
                </a14:m>
                <a:r>
                  <a:rPr lang="en-US" sz="1800" dirty="0">
                    <a:solidFill>
                      <a:schemeClr val="tx1"/>
                    </a:solidFill>
                    <a:latin typeface="Times New Roman" panose="02020603050405020304" pitchFamily="18" charset="0"/>
                    <a:cs typeface="Times New Roman" panose="02020603050405020304" pitchFamily="18" charset="0"/>
                  </a:rPr>
                  <a:t>  defines how well the  predicted state of this particle matches the observed data .</a:t>
                </a:r>
              </a:p>
              <a:p>
                <a:r>
                  <a:rPr lang="en-US" sz="1800" dirty="0">
                    <a:solidFill>
                      <a:schemeClr val="tx1"/>
                    </a:solidFill>
                    <a:latin typeface="Times New Roman" panose="02020603050405020304" pitchFamily="18" charset="0"/>
                    <a:cs typeface="Times New Roman" panose="02020603050405020304" pitchFamily="18" charset="0"/>
                  </a:rPr>
                  <a:t>                    2) </a:t>
                </a:r>
                <a14:m>
                  <m:oMath xmlns:m="http://schemas.openxmlformats.org/officeDocument/2006/math">
                    <m:nary>
                      <m:naryPr>
                        <m:chr m:val="∑"/>
                        <m:subHide m:val="on"/>
                        <m:supHide m:val="on"/>
                        <m:ctrlPr>
                          <a:rPr lang="en-US" sz="1800" b="1" i="1" smtClean="0">
                            <a:latin typeface="Cambria Math" panose="02040503050406030204" pitchFamily="18" charset="0"/>
                          </a:rPr>
                        </m:ctrlPr>
                      </m:naryPr>
                      <m:sub/>
                      <m:sup/>
                      <m:e>
                        <m:r>
                          <a:rPr lang="en-US" sz="1800" b="1" i="1" smtClean="0">
                            <a:latin typeface="Cambria Math" panose="02040503050406030204" pitchFamily="18" charset="0"/>
                          </a:rPr>
                          <m:t>𝒑</m:t>
                        </m:r>
                      </m:e>
                    </m:nary>
                    <m:sSup>
                      <m:sSupPr>
                        <m:ctrlPr>
                          <a:rPr lang="en-US" sz="1800" b="1" i="1" smtClean="0">
                            <a:latin typeface="Cambria Math" panose="02040503050406030204" pitchFamily="18" charset="0"/>
                          </a:rPr>
                        </m:ctrlPr>
                      </m:sSupPr>
                      <m:e>
                        <m:r>
                          <a:rPr lang="en-US" sz="1800" b="1" i="1" smtClean="0">
                            <a:latin typeface="Cambria Math" panose="02040503050406030204" pitchFamily="18" charset="0"/>
                          </a:rPr>
                          <m:t>𝒘</m:t>
                        </m:r>
                      </m:e>
                      <m:sup>
                        <m:r>
                          <a:rPr lang="en-US" sz="1800" b="1" i="1" smtClean="0">
                            <a:latin typeface="Cambria Math" panose="02040503050406030204" pitchFamily="18" charset="0"/>
                          </a:rPr>
                          <m:t>∗</m:t>
                        </m:r>
                        <m:r>
                          <a:rPr lang="en-US" sz="1800" b="1" i="1" smtClean="0">
                            <a:latin typeface="Cambria Math" panose="02040503050406030204" pitchFamily="18" charset="0"/>
                          </a:rPr>
                          <m:t>𝑷</m:t>
                        </m:r>
                      </m:sup>
                    </m:sSup>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𝒕</m:t>
                        </m:r>
                      </m:e>
                      <m:sub>
                        <m:r>
                          <a:rPr lang="en-US" sz="1800" b="1" i="1" smtClean="0">
                            <a:latin typeface="Cambria Math" panose="02040503050406030204" pitchFamily="18" charset="0"/>
                          </a:rPr>
                          <m:t>𝒌</m:t>
                        </m:r>
                      </m:sub>
                    </m:sSub>
                    <m:r>
                      <a:rPr lang="en-US" sz="1800" b="1" i="1" smtClean="0">
                        <a:latin typeface="Cambria Math" panose="02040503050406030204" pitchFamily="18" charset="0"/>
                      </a:rPr>
                      <m:t>)</m:t>
                    </m:r>
                  </m:oMath>
                </a14:m>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sum of all weights across all particles at time</a:t>
                </a:r>
                <a14:m>
                  <m:oMath xmlns:m="http://schemas.openxmlformats.org/officeDocument/2006/math">
                    <m:r>
                      <a:rPr lang="en-US" sz="1800" i="1" smtClean="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𝑡</m:t>
                        </m:r>
                      </m:e>
                      <m:sub>
                        <m:r>
                          <a:rPr lang="en-US" sz="1800" i="1">
                            <a:latin typeface="Cambria Math" panose="02040503050406030204" pitchFamily="18" charset="0"/>
                          </a:rPr>
                          <m:t>𝑘</m:t>
                        </m:r>
                      </m:sub>
                    </m:sSub>
                    <m:r>
                      <a:rPr lang="en-US" sz="1800" b="0" i="1" smtClean="0">
                        <a:latin typeface="Cambria Math" panose="02040503050406030204" pitchFamily="18" charset="0"/>
                      </a:rPr>
                      <m:t>  </m:t>
                    </m:r>
                  </m:oMath>
                </a14:m>
                <a:r>
                  <a:rPr lang="en-US" sz="1800" b="1"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p>
            </p:txBody>
          </p:sp>
        </mc:Choice>
        <mc:Fallback xmlns="">
          <p:sp>
            <p:nvSpPr>
              <p:cNvPr id="5" name="Content Placeholder 4">
                <a:extLst>
                  <a:ext uri="{FF2B5EF4-FFF2-40B4-BE49-F238E27FC236}">
                    <a16:creationId xmlns:a16="http://schemas.microsoft.com/office/drawing/2014/main" id="{D91FA989-6170-5476-2A15-2E0A65FC4794}"/>
                  </a:ext>
                </a:extLst>
              </p:cNvPr>
              <p:cNvSpPr txBox="1">
                <a:spLocks noRot="1" noChangeAspect="1" noMove="1" noResize="1" noEditPoints="1" noAdjustHandles="1" noChangeArrowheads="1" noChangeShapeType="1" noTextEdit="1"/>
              </p:cNvSpPr>
              <p:nvPr/>
            </p:nvSpPr>
            <p:spPr>
              <a:xfrm>
                <a:off x="30162" y="329372"/>
                <a:ext cx="9038885" cy="6103180"/>
              </a:xfrm>
              <a:prstGeom prst="rect">
                <a:avLst/>
              </a:prstGeom>
              <a:blipFill>
                <a:blip r:embed="rId5"/>
                <a:stretch>
                  <a:fillRect/>
                </a:stretch>
              </a:blipFill>
              <a:ln>
                <a:noFill/>
              </a:ln>
            </p:spPr>
            <p:txBody>
              <a:bodyPr/>
              <a:lstStyle/>
              <a:p>
                <a:r>
                  <a:rPr lang="en-IN">
                    <a:noFill/>
                  </a:rPr>
                  <a:t> </a:t>
                </a:r>
              </a:p>
            </p:txBody>
          </p:sp>
        </mc:Fallback>
      </mc:AlternateContent>
      <p:sp>
        <p:nvSpPr>
          <p:cNvPr id="2" name="TextBox 1">
            <a:extLst>
              <a:ext uri="{FF2B5EF4-FFF2-40B4-BE49-F238E27FC236}">
                <a16:creationId xmlns:a16="http://schemas.microsoft.com/office/drawing/2014/main" id="{61296D75-5D26-6965-0279-626F926E75D0}"/>
              </a:ext>
            </a:extLst>
          </p:cNvPr>
          <p:cNvSpPr txBox="1"/>
          <p:nvPr/>
        </p:nvSpPr>
        <p:spPr>
          <a:xfrm>
            <a:off x="5759491" y="2049864"/>
            <a:ext cx="3002672" cy="215444"/>
          </a:xfrm>
          <a:prstGeom prst="rect">
            <a:avLst/>
          </a:prstGeom>
          <a:noFill/>
        </p:spPr>
        <p:txBody>
          <a:bodyPr wrap="square" lIns="0" tIns="0" rIns="0" bIns="0" rtlCol="0">
            <a:spAutoFit/>
          </a:bodyPr>
          <a:lstStyle/>
          <a:p>
            <a:r>
              <a:rPr lang="en-US" dirty="0"/>
              <a:t>  </a:t>
            </a:r>
            <a:endParaRPr lang="en-IN" dirty="0"/>
          </a:p>
        </p:txBody>
      </p:sp>
    </p:spTree>
    <p:extLst>
      <p:ext uri="{BB962C8B-B14F-4D97-AF65-F5344CB8AC3E}">
        <p14:creationId xmlns:p14="http://schemas.microsoft.com/office/powerpoint/2010/main" val="469242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5498E8FD-785E-5D9D-E34F-DAC192CF291E}"/>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80964F3-7B3B-7BDD-3A77-B867A5C2DFDF}"/>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3A50931-65D9-8C74-2BA0-7EE23A6A78C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1E51E00B-AB57-0A16-0312-25ACA1E2C6C2}"/>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7C80FAC-0C1F-064B-6F49-7A1A0618480F}"/>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00D7B067-7643-6A67-1577-60F411A65A3A}"/>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BBE9DA3-CEB4-0D02-402B-BBD1BBEBCBF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7EA54DCF-8D57-9C48-20D4-42378D30A707}"/>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677E52D5-FCC5-772E-E366-6EF8D827DC7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58C3CF90-7442-352B-AAF3-D2A782E6C570}"/>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1E741EB3-612F-C14D-E08E-742054220DDF}"/>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AF04C04-E534-B628-0839-A404738E00E8}"/>
                  </a:ext>
                </a:extLst>
              </p:cNvPr>
              <p:cNvSpPr txBox="1">
                <a:spLocks noChangeArrowheads="1"/>
              </p:cNvSpPr>
              <p:nvPr/>
            </p:nvSpPr>
            <p:spPr>
              <a:xfrm>
                <a:off x="30162" y="329372"/>
                <a:ext cx="9038885" cy="61031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Resampling</a:t>
                </a:r>
                <a:r>
                  <a:rPr lang="en-US" sz="1800" dirty="0">
                    <a:solidFill>
                      <a:schemeClr val="tx1"/>
                    </a:solidFill>
                    <a:latin typeface="Times New Roman" panose="02020603050405020304" pitchFamily="18" charset="0"/>
                    <a:cs typeface="Times New Roman" panose="02020603050405020304" pitchFamily="18" charset="0"/>
                  </a:rPr>
                  <a:t>:</a:t>
                </a:r>
              </a:p>
              <a:p>
                <a:r>
                  <a:rPr lang="en-US" sz="1800" dirty="0">
                    <a:solidFill>
                      <a:schemeClr val="tx1"/>
                    </a:solidFill>
                    <a:latin typeface="Times New Roman" panose="02020603050405020304" pitchFamily="18" charset="0"/>
                    <a:cs typeface="Times New Roman" panose="02020603050405020304" pitchFamily="18" charset="0"/>
                  </a:rPr>
                  <a:t>	Resample particles based on their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Pr</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𝑥</m:t>
                        </m:r>
                      </m:e>
                      <m:sup>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𝑃</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𝑡</m:t>
                            </m:r>
                          </m:e>
                          <m:sub>
                            <m:r>
                              <a:rPr lang="en-US" sz="2400" b="0" i="1" smtClean="0">
                                <a:solidFill>
                                  <a:schemeClr val="tx1"/>
                                </a:solidFill>
                                <a:latin typeface="Cambria Math" panose="02040503050406030204" pitchFamily="18" charset="0"/>
                                <a:cs typeface="Times New Roman" panose="02020603050405020304" pitchFamily="18" charset="0"/>
                              </a:rPr>
                              <m:t>𝑘</m:t>
                            </m:r>
                          </m:sub>
                        </m:sSub>
                      </m:e>
                    </m:d>
                    <m:r>
                      <a:rPr lang="en-US" sz="2400" b="0" i="1" smtClean="0">
                        <a:solidFill>
                          <a:schemeClr val="tx1"/>
                        </a:solidFill>
                        <a:latin typeface="Cambria Math" panose="02040503050406030204" pitchFamily="18" charset="0"/>
                        <a:cs typeface="Times New Roman" panose="02020603050405020304" pitchFamily="18" charset="0"/>
                      </a:rPr>
                      <m:t>= </m:t>
                    </m:r>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𝑥</m:t>
                        </m:r>
                      </m:e>
                      <m:sup>
                        <m:r>
                          <a:rPr lang="en-US" sz="2400" b="0" i="1" smtClean="0">
                            <a:solidFill>
                              <a:schemeClr val="tx1"/>
                            </a:solidFill>
                            <a:latin typeface="Cambria Math" panose="02040503050406030204" pitchFamily="18" charset="0"/>
                            <a:cs typeface="Times New Roman" panose="02020603050405020304" pitchFamily="18" charset="0"/>
                          </a:rPr>
                          <m:t>𝑝</m:t>
                        </m:r>
                      </m:sup>
                    </m:sSup>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𝑡</m:t>
                            </m:r>
                          </m:e>
                          <m:sub>
                            <m:r>
                              <a:rPr lang="en-US" sz="2400" i="1">
                                <a:solidFill>
                                  <a:schemeClr val="tx1"/>
                                </a:solidFill>
                                <a:latin typeface="Cambria Math" panose="02040503050406030204" pitchFamily="18" charset="0"/>
                                <a:cs typeface="Times New Roman" panose="02020603050405020304" pitchFamily="18" charset="0"/>
                              </a:rPr>
                              <m:t>𝑘</m:t>
                            </m:r>
                          </m:sub>
                        </m:sSub>
                      </m:e>
                    </m:d>
                  </m:oMath>
                </a14:m>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sz="240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𝑤</m:t>
                        </m:r>
                      </m:e>
                      <m:sup>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𝑃</m:t>
                        </m:r>
                      </m:sup>
                    </m:sSup>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𝑡</m:t>
                        </m:r>
                      </m:e>
                      <m:sub>
                        <m:r>
                          <a:rPr lang="en-US" sz="2400" b="0" i="1" smtClean="0">
                            <a:solidFill>
                              <a:schemeClr val="tx1"/>
                            </a:solidFill>
                            <a:latin typeface="Cambria Math" panose="02040503050406030204" pitchFamily="18" charset="0"/>
                            <a:cs typeface="Times New Roman" panose="02020603050405020304" pitchFamily="18" charset="0"/>
                          </a:rPr>
                          <m:t>𝑘</m:t>
                        </m:r>
                      </m:sub>
                    </m:sSub>
                    <m:r>
                      <a:rPr lang="en-US" sz="2400" b="0" i="1" smtClean="0">
                        <a:solidFill>
                          <a:schemeClr val="tx1"/>
                        </a:solidFill>
                        <a:latin typeface="Cambria Math" panose="02040503050406030204" pitchFamily="18" charset="0"/>
                        <a:cs typeface="Times New Roman" panose="02020603050405020304" pitchFamily="18" charset="0"/>
                      </a:rPr>
                      <m:t>)</m:t>
                    </m:r>
                  </m:oMath>
                </a14:m>
                <a:endParaRPr lang="en-US" sz="24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1)</a:t>
                </a:r>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800" b="1" i="1" smtClean="0">
                            <a:solidFill>
                              <a:schemeClr val="tx1"/>
                            </a:solidFill>
                            <a:latin typeface="Cambria Math" panose="02040503050406030204" pitchFamily="18" charset="0"/>
                            <a:cs typeface="Times New Roman" panose="02020603050405020304" pitchFamily="18" charset="0"/>
                          </a:rPr>
                        </m:ctrlPr>
                      </m:sSupPr>
                      <m:e>
                        <m:r>
                          <a:rPr lang="en-US" sz="1800" b="1" i="1" smtClean="0">
                            <a:solidFill>
                              <a:schemeClr val="tx1"/>
                            </a:solidFill>
                            <a:latin typeface="Cambria Math" panose="02040503050406030204" pitchFamily="18" charset="0"/>
                            <a:cs typeface="Times New Roman" panose="02020603050405020304" pitchFamily="18" charset="0"/>
                          </a:rPr>
                          <m:t>𝒙</m:t>
                        </m:r>
                      </m:e>
                      <m:sup>
                        <m:r>
                          <a:rPr lang="en-US" sz="1800" b="1" i="1" smtClean="0">
                            <a:solidFill>
                              <a:schemeClr val="tx1"/>
                            </a:solidFill>
                            <a:latin typeface="Cambria Math" panose="02040503050406030204" pitchFamily="18" charset="0"/>
                            <a:cs typeface="Times New Roman" panose="02020603050405020304" pitchFamily="18" charset="0"/>
                          </a:rPr>
                          <m:t>∗</m:t>
                        </m:r>
                        <m:r>
                          <a:rPr lang="en-US" sz="1800" b="1" i="1" smtClean="0">
                            <a:solidFill>
                              <a:schemeClr val="tx1"/>
                            </a:solidFill>
                            <a:latin typeface="Cambria Math" panose="02040503050406030204" pitchFamily="18" charset="0"/>
                            <a:cs typeface="Times New Roman" panose="02020603050405020304" pitchFamily="18" charset="0"/>
                          </a:rPr>
                          <m:t>𝑷</m:t>
                        </m:r>
                      </m:sup>
                    </m:sSup>
                    <m:d>
                      <m:dPr>
                        <m:ctrlPr>
                          <a:rPr lang="en-US" sz="1800" b="1" i="1" smtClean="0">
                            <a:solidFill>
                              <a:schemeClr val="tx1"/>
                            </a:solidFill>
                            <a:latin typeface="Cambria Math" panose="02040503050406030204" pitchFamily="18" charset="0"/>
                            <a:cs typeface="Times New Roman" panose="02020603050405020304" pitchFamily="18" charset="0"/>
                          </a:rPr>
                        </m:ctrlPr>
                      </m:dPr>
                      <m:e>
                        <m:sSub>
                          <m:sSubPr>
                            <m:ctrlPr>
                              <a:rPr lang="en-US" sz="1800" b="1" i="1" smtClean="0">
                                <a:solidFill>
                                  <a:schemeClr val="tx1"/>
                                </a:solidFill>
                                <a:latin typeface="Cambria Math" panose="02040503050406030204" pitchFamily="18" charset="0"/>
                                <a:cs typeface="Times New Roman" panose="02020603050405020304" pitchFamily="18" charset="0"/>
                              </a:rPr>
                            </m:ctrlPr>
                          </m:sSubPr>
                          <m:e>
                            <m:r>
                              <a:rPr lang="en-US" sz="1800" b="1" i="1" smtClean="0">
                                <a:solidFill>
                                  <a:schemeClr val="tx1"/>
                                </a:solidFill>
                                <a:latin typeface="Cambria Math" panose="02040503050406030204" pitchFamily="18" charset="0"/>
                                <a:cs typeface="Times New Roman" panose="02020603050405020304" pitchFamily="18" charset="0"/>
                              </a:rPr>
                              <m:t>𝒕</m:t>
                            </m:r>
                          </m:e>
                          <m:sub>
                            <m:r>
                              <a:rPr lang="en-US" sz="1800" b="1" i="1" smtClean="0">
                                <a:solidFill>
                                  <a:schemeClr val="tx1"/>
                                </a:solidFill>
                                <a:latin typeface="Cambria Math" panose="02040503050406030204" pitchFamily="18" charset="0"/>
                                <a:cs typeface="Times New Roman" panose="02020603050405020304" pitchFamily="18" charset="0"/>
                              </a:rPr>
                              <m:t>𝒌</m:t>
                            </m:r>
                          </m:sub>
                        </m:sSub>
                      </m:e>
                    </m:d>
                  </m:oMath>
                </a14:m>
                <a:r>
                  <a:rPr lang="en-US" sz="1800" dirty="0">
                    <a:solidFill>
                      <a:schemeClr val="tx1"/>
                    </a:solidFill>
                    <a:latin typeface="Times New Roman" panose="02020603050405020304" pitchFamily="18" charset="0"/>
                    <a:cs typeface="Times New Roman" panose="02020603050405020304" pitchFamily="18" charset="0"/>
                  </a:rPr>
                  <a:t>  represents the resampled particle at time </a:t>
                </a:r>
                <a14:m>
                  <m:oMath xmlns:m="http://schemas.openxmlformats.org/officeDocument/2006/math">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𝑡</m:t>
                        </m:r>
                      </m:e>
                      <m:sub>
                        <m:r>
                          <a:rPr lang="en-US" sz="1800" i="1">
                            <a:solidFill>
                              <a:schemeClr val="tx1"/>
                            </a:solidFill>
                            <a:latin typeface="Cambria Math" panose="02040503050406030204" pitchFamily="18" charset="0"/>
                            <a:cs typeface="Times New Roman" panose="02020603050405020304" pitchFamily="18" charset="0"/>
                          </a:rPr>
                          <m:t>𝑘</m:t>
                        </m:r>
                      </m:sub>
                    </m:sSub>
                  </m:oMath>
                </a14:m>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2) </a:t>
                </a:r>
                <a14:m>
                  <m:oMath xmlns:m="http://schemas.openxmlformats.org/officeDocument/2006/math">
                    <m:sSup>
                      <m:sSupPr>
                        <m:ctrlPr>
                          <a:rPr lang="en-US" sz="1800" b="1" i="1" smtClean="0">
                            <a:solidFill>
                              <a:schemeClr val="tx1"/>
                            </a:solidFill>
                            <a:latin typeface="Cambria Math" panose="02040503050406030204" pitchFamily="18" charset="0"/>
                            <a:cs typeface="Times New Roman" panose="02020603050405020304" pitchFamily="18" charset="0"/>
                          </a:rPr>
                        </m:ctrlPr>
                      </m:sSupPr>
                      <m:e>
                        <m:r>
                          <a:rPr lang="en-US" sz="1800" b="1" i="1" smtClean="0">
                            <a:solidFill>
                              <a:schemeClr val="tx1"/>
                            </a:solidFill>
                            <a:latin typeface="Cambria Math" panose="02040503050406030204" pitchFamily="18" charset="0"/>
                            <a:cs typeface="Times New Roman" panose="02020603050405020304" pitchFamily="18" charset="0"/>
                          </a:rPr>
                          <m:t> </m:t>
                        </m:r>
                        <m:r>
                          <a:rPr lang="en-US" sz="1800" b="1" i="1" smtClean="0">
                            <a:solidFill>
                              <a:schemeClr val="tx1"/>
                            </a:solidFill>
                            <a:latin typeface="Cambria Math" panose="02040503050406030204" pitchFamily="18" charset="0"/>
                            <a:cs typeface="Times New Roman" panose="02020603050405020304" pitchFamily="18" charset="0"/>
                          </a:rPr>
                          <m:t>𝒙</m:t>
                        </m:r>
                      </m:e>
                      <m:sup>
                        <m:r>
                          <a:rPr lang="en-US" sz="1800" b="1" i="1" smtClean="0">
                            <a:solidFill>
                              <a:schemeClr val="tx1"/>
                            </a:solidFill>
                            <a:latin typeface="Cambria Math" panose="02040503050406030204" pitchFamily="18" charset="0"/>
                            <a:cs typeface="Times New Roman" panose="02020603050405020304" pitchFamily="18" charset="0"/>
                          </a:rPr>
                          <m:t>𝒑</m:t>
                        </m:r>
                      </m:sup>
                    </m:sSup>
                    <m:d>
                      <m:dPr>
                        <m:ctrlPr>
                          <a:rPr lang="en-US" sz="1800" b="1" i="1">
                            <a:solidFill>
                              <a:schemeClr val="tx1"/>
                            </a:solidFill>
                            <a:latin typeface="Cambria Math" panose="02040503050406030204" pitchFamily="18" charset="0"/>
                            <a:cs typeface="Times New Roman" panose="02020603050405020304" pitchFamily="18" charset="0"/>
                          </a:rPr>
                        </m:ctrlPr>
                      </m:dPr>
                      <m:e>
                        <m:sSub>
                          <m:sSubPr>
                            <m:ctrlPr>
                              <a:rPr lang="en-US" sz="1800" b="1" i="1">
                                <a:solidFill>
                                  <a:schemeClr val="tx1"/>
                                </a:solidFill>
                                <a:latin typeface="Cambria Math" panose="02040503050406030204" pitchFamily="18" charset="0"/>
                                <a:cs typeface="Times New Roman" panose="02020603050405020304" pitchFamily="18" charset="0"/>
                              </a:rPr>
                            </m:ctrlPr>
                          </m:sSubPr>
                          <m:e>
                            <m:r>
                              <a:rPr lang="en-US" sz="1800" b="1" i="1">
                                <a:solidFill>
                                  <a:schemeClr val="tx1"/>
                                </a:solidFill>
                                <a:latin typeface="Cambria Math" panose="02040503050406030204" pitchFamily="18" charset="0"/>
                                <a:cs typeface="Times New Roman" panose="02020603050405020304" pitchFamily="18" charset="0"/>
                              </a:rPr>
                              <m:t>𝒕</m:t>
                            </m:r>
                          </m:e>
                          <m:sub>
                            <m:r>
                              <a:rPr lang="en-US" sz="1800" b="1" i="1">
                                <a:solidFill>
                                  <a:schemeClr val="tx1"/>
                                </a:solidFill>
                                <a:latin typeface="Cambria Math" panose="02040503050406030204" pitchFamily="18" charset="0"/>
                                <a:cs typeface="Times New Roman" panose="02020603050405020304" pitchFamily="18" charset="0"/>
                              </a:rPr>
                              <m:t>𝒌</m:t>
                            </m:r>
                          </m:sub>
                        </m:sSub>
                      </m:e>
                    </m:d>
                  </m:oMath>
                </a14:m>
                <a:r>
                  <a:rPr lang="en-US" sz="1800" dirty="0">
                    <a:solidFill>
                      <a:schemeClr val="tx1"/>
                    </a:solidFill>
                    <a:latin typeface="Times New Roman" panose="02020603050405020304" pitchFamily="18" charset="0"/>
                    <a:cs typeface="Times New Roman" panose="02020603050405020304" pitchFamily="18" charset="0"/>
                  </a:rPr>
                  <a:t>  represents the original particle before resampling at time </a:t>
                </a:r>
                <a14:m>
                  <m:oMath xmlns:m="http://schemas.openxmlformats.org/officeDocument/2006/math">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𝑡</m:t>
                        </m:r>
                      </m:e>
                      <m:sub>
                        <m:r>
                          <a:rPr lang="en-US" sz="1800" i="1">
                            <a:solidFill>
                              <a:schemeClr val="tx1"/>
                            </a:solidFill>
                            <a:latin typeface="Cambria Math" panose="02040503050406030204" pitchFamily="18" charset="0"/>
                            <a:cs typeface="Times New Roman" panose="02020603050405020304" pitchFamily="18" charset="0"/>
                          </a:rPr>
                          <m:t>𝑘</m:t>
                        </m:r>
                      </m:sub>
                    </m:sSub>
                  </m:oMath>
                </a14:m>
                <a:r>
                  <a:rPr lang="en-US" sz="1800" dirty="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3)  </a:t>
                </a:r>
                <a:r>
                  <a:rPr lang="en-US" sz="1800" b="1" dirty="0" err="1">
                    <a:solidFill>
                      <a:schemeClr val="tx1"/>
                    </a:solidFill>
                    <a:latin typeface="Times New Roman" panose="02020603050405020304" pitchFamily="18" charset="0"/>
                    <a:cs typeface="Times New Roman" panose="02020603050405020304" pitchFamily="18" charset="0"/>
                  </a:rPr>
                  <a:t>Pr</a:t>
                </a:r>
                <a:r>
                  <a:rPr lang="en-US" sz="1800" dirty="0">
                    <a:solidFill>
                      <a:schemeClr val="tx1"/>
                    </a:solidFill>
                    <a:latin typeface="Times New Roman" panose="02020603050405020304" pitchFamily="18" charset="0"/>
                    <a:cs typeface="Times New Roman" panose="02020603050405020304" pitchFamily="18" charset="0"/>
                  </a:rPr>
                  <a:t>         probability of selecting the </a:t>
                </a:r>
                <a:r>
                  <a:rPr lang="en-US" sz="1800" dirty="0" err="1">
                    <a:solidFill>
                      <a:schemeClr val="tx1"/>
                    </a:solidFill>
                    <a:latin typeface="Times New Roman" panose="02020603050405020304" pitchFamily="18" charset="0"/>
                    <a:cs typeface="Times New Roman" panose="02020603050405020304" pitchFamily="18" charset="0"/>
                  </a:rPr>
                  <a:t>pth</a:t>
                </a:r>
                <a:r>
                  <a:rPr lang="en-US" sz="1800" dirty="0">
                    <a:solidFill>
                      <a:schemeClr val="tx1"/>
                    </a:solidFill>
                    <a:latin typeface="Times New Roman" panose="02020603050405020304" pitchFamily="18" charset="0"/>
                    <a:cs typeface="Times New Roman" panose="02020603050405020304" pitchFamily="18" charset="0"/>
                  </a:rPr>
                  <a:t> particle during resampling</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4) </a:t>
                </a:r>
                <a14:m>
                  <m:oMath xmlns:m="http://schemas.openxmlformats.org/officeDocument/2006/math">
                    <m:sSup>
                      <m:sSupPr>
                        <m:ctrlPr>
                          <a:rPr lang="en-US" sz="1800" b="1" i="1" smtClean="0">
                            <a:solidFill>
                              <a:schemeClr val="tx1"/>
                            </a:solidFill>
                            <a:latin typeface="Cambria Math" panose="02040503050406030204" pitchFamily="18" charset="0"/>
                            <a:cs typeface="Times New Roman" panose="02020603050405020304" pitchFamily="18" charset="0"/>
                          </a:rPr>
                        </m:ctrlPr>
                      </m:sSupPr>
                      <m:e>
                        <m:r>
                          <a:rPr lang="en-US" sz="1800" b="1" i="1" smtClean="0">
                            <a:solidFill>
                              <a:schemeClr val="tx1"/>
                            </a:solidFill>
                            <a:latin typeface="Cambria Math" panose="02040503050406030204" pitchFamily="18" charset="0"/>
                            <a:cs typeface="Times New Roman" panose="02020603050405020304" pitchFamily="18" charset="0"/>
                          </a:rPr>
                          <m:t> </m:t>
                        </m:r>
                        <m:r>
                          <a:rPr lang="en-US" sz="1800" b="1" i="1" smtClean="0">
                            <a:solidFill>
                              <a:schemeClr val="tx1"/>
                            </a:solidFill>
                            <a:latin typeface="Cambria Math" panose="02040503050406030204" pitchFamily="18" charset="0"/>
                            <a:cs typeface="Times New Roman" panose="02020603050405020304" pitchFamily="18" charset="0"/>
                          </a:rPr>
                          <m:t>𝒘</m:t>
                        </m:r>
                      </m:e>
                      <m:sup>
                        <m:r>
                          <a:rPr lang="en-US" sz="1800" b="1" i="1" smtClean="0">
                            <a:solidFill>
                              <a:schemeClr val="tx1"/>
                            </a:solidFill>
                            <a:latin typeface="Cambria Math" panose="02040503050406030204" pitchFamily="18" charset="0"/>
                            <a:cs typeface="Times New Roman" panose="02020603050405020304" pitchFamily="18" charset="0"/>
                          </a:rPr>
                          <m:t>∗</m:t>
                        </m:r>
                        <m:r>
                          <a:rPr lang="en-US" sz="1800" b="1" i="1" smtClean="0">
                            <a:solidFill>
                              <a:schemeClr val="tx1"/>
                            </a:solidFill>
                            <a:latin typeface="Cambria Math" panose="02040503050406030204" pitchFamily="18" charset="0"/>
                            <a:cs typeface="Times New Roman" panose="02020603050405020304" pitchFamily="18" charset="0"/>
                          </a:rPr>
                          <m:t>𝑷</m:t>
                        </m:r>
                      </m:sup>
                    </m:sSup>
                    <m:r>
                      <a:rPr lang="en-US" sz="1800" b="1" i="1" smtClean="0">
                        <a:solidFill>
                          <a:schemeClr val="tx1"/>
                        </a:solidFill>
                        <a:latin typeface="Cambria Math" panose="02040503050406030204" pitchFamily="18" charset="0"/>
                        <a:cs typeface="Times New Roman" panose="02020603050405020304" pitchFamily="18" charset="0"/>
                      </a:rPr>
                      <m:t>(</m:t>
                    </m:r>
                    <m:sSub>
                      <m:sSubPr>
                        <m:ctrlPr>
                          <a:rPr lang="en-US" sz="1800" b="1" i="1" smtClean="0">
                            <a:solidFill>
                              <a:schemeClr val="tx1"/>
                            </a:solidFill>
                            <a:latin typeface="Cambria Math" panose="02040503050406030204" pitchFamily="18" charset="0"/>
                            <a:cs typeface="Times New Roman" panose="02020603050405020304" pitchFamily="18" charset="0"/>
                          </a:rPr>
                        </m:ctrlPr>
                      </m:sSubPr>
                      <m:e>
                        <m:r>
                          <a:rPr lang="en-US" sz="1800" b="1" i="1" smtClean="0">
                            <a:solidFill>
                              <a:schemeClr val="tx1"/>
                            </a:solidFill>
                            <a:latin typeface="Cambria Math" panose="02040503050406030204" pitchFamily="18" charset="0"/>
                            <a:cs typeface="Times New Roman" panose="02020603050405020304" pitchFamily="18" charset="0"/>
                          </a:rPr>
                          <m:t>𝒕</m:t>
                        </m:r>
                      </m:e>
                      <m:sub>
                        <m:r>
                          <a:rPr lang="en-US" sz="1800" b="1" i="1" smtClean="0">
                            <a:solidFill>
                              <a:schemeClr val="tx1"/>
                            </a:solidFill>
                            <a:latin typeface="Cambria Math" panose="02040503050406030204" pitchFamily="18" charset="0"/>
                            <a:cs typeface="Times New Roman" panose="02020603050405020304" pitchFamily="18" charset="0"/>
                          </a:rPr>
                          <m:t>𝒌</m:t>
                        </m:r>
                      </m:sub>
                    </m:sSub>
                    <m:r>
                      <a:rPr lang="en-US" sz="1800" b="1" i="1" smtClean="0">
                        <a:solidFill>
                          <a:schemeClr val="tx1"/>
                        </a:solidFill>
                        <a:latin typeface="Cambria Math" panose="02040503050406030204" pitchFamily="18" charset="0"/>
                        <a:cs typeface="Times New Roman" panose="02020603050405020304" pitchFamily="18" charset="0"/>
                      </a:rPr>
                      <m:t>)</m:t>
                    </m:r>
                  </m:oMath>
                </a14:m>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normalized weight of the </a:t>
                </a:r>
                <a:r>
                  <a:rPr lang="en-US" sz="1800" dirty="0" err="1">
                    <a:solidFill>
                      <a:schemeClr val="tx1"/>
                    </a:solidFill>
                    <a:latin typeface="Times New Roman" panose="02020603050405020304" pitchFamily="18" charset="0"/>
                    <a:cs typeface="Times New Roman" panose="02020603050405020304" pitchFamily="18" charset="0"/>
                  </a:rPr>
                  <a:t>pth</a:t>
                </a:r>
                <a:r>
                  <a:rPr lang="en-US" sz="1800" dirty="0">
                    <a:solidFill>
                      <a:schemeClr val="tx1"/>
                    </a:solidFill>
                    <a:latin typeface="Times New Roman" panose="02020603050405020304" pitchFamily="18" charset="0"/>
                    <a:cs typeface="Times New Roman" panose="02020603050405020304" pitchFamily="18" charset="0"/>
                  </a:rPr>
                  <a:t> particle at time </a:t>
                </a:r>
                <a14:m>
                  <m:oMath xmlns:m="http://schemas.openxmlformats.org/officeDocument/2006/math">
                    <m:sSub>
                      <m:sSubPr>
                        <m:ctrlPr>
                          <a:rPr lang="en-US" sz="1800" i="1">
                            <a:solidFill>
                              <a:schemeClr val="tx1"/>
                            </a:solidFill>
                            <a:latin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cs typeface="Times New Roman" panose="02020603050405020304" pitchFamily="18" charset="0"/>
                          </a:rPr>
                          <m:t>𝑡</m:t>
                        </m:r>
                      </m:e>
                      <m:sub>
                        <m:r>
                          <a:rPr lang="en-US" sz="1800" i="1">
                            <a:solidFill>
                              <a:schemeClr val="tx1"/>
                            </a:solidFill>
                            <a:latin typeface="Cambria Math" panose="02040503050406030204" pitchFamily="18" charset="0"/>
                            <a:cs typeface="Times New Roman" panose="02020603050405020304" pitchFamily="18" charset="0"/>
                          </a:rPr>
                          <m:t>𝑘</m:t>
                        </m:r>
                      </m:sub>
                    </m:sSub>
                  </m:oMath>
                </a14:m>
                <a:r>
                  <a:rPr lang="en-US" sz="1800" dirty="0">
                    <a:solidFill>
                      <a:schemeClr val="tx1"/>
                    </a:solidFill>
                    <a:latin typeface="Times New Roman" panose="02020603050405020304" pitchFamily="18" charset="0"/>
                    <a:cs typeface="Times New Roman" panose="02020603050405020304" pitchFamily="18" charset="0"/>
                  </a:rPr>
                  <a:t> </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AF04C04-E534-B628-0839-A404738E00E8}"/>
                  </a:ext>
                </a:extLst>
              </p:cNvPr>
              <p:cNvSpPr txBox="1">
                <a:spLocks noRot="1" noChangeAspect="1" noMove="1" noResize="1" noEditPoints="1" noAdjustHandles="1" noChangeArrowheads="1" noChangeShapeType="1" noTextEdit="1"/>
              </p:cNvSpPr>
              <p:nvPr/>
            </p:nvSpPr>
            <p:spPr>
              <a:xfrm>
                <a:off x="30162" y="329372"/>
                <a:ext cx="9038885" cy="6103180"/>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4352564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ADC1DF6C-24F4-E54F-D6A1-FA36D2BAC4C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909EC02-8FA0-8E9C-D828-A1922F8F92E9}"/>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3DFD005-E2DD-5A6F-9017-5948B4A20F18}"/>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7A80F20-CBB7-C497-BE3B-87FB54C72A1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0B30D8D-7D0E-FA8E-7862-C9AA41780DBD}"/>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3347D9A-277E-2806-498A-6C597BA079C6}"/>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827CA3A6-9E53-0FD7-29AA-3B58335621B5}"/>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F535EA4-0F40-4EEE-4679-44BB04F7A056}"/>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8180E1EC-9E7B-8810-505A-3508B9B86CF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F03AC112-047F-EE79-07CD-6CE10F62BAF2}"/>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752D844-DCA9-2AFB-5EE8-998DB571EFE6}"/>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3AD0FB3-342E-CD9A-C7DA-E4981F46C6DE}"/>
                  </a:ext>
                </a:extLst>
              </p:cNvPr>
              <p:cNvSpPr txBox="1">
                <a:spLocks noChangeArrowheads="1"/>
              </p:cNvSpPr>
              <p:nvPr/>
            </p:nvSpPr>
            <p:spPr>
              <a:xfrm>
                <a:off x="30162" y="329372"/>
                <a:ext cx="9038885" cy="61031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IN" sz="2000" b="1" dirty="0"/>
                  <a:t>Adaptive Single Component Metropolis Hastings</a:t>
                </a:r>
                <a:r>
                  <a:rPr lang="en-IN" sz="1200" dirty="0"/>
                  <a:t>.</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400" dirty="0">
                    <a:solidFill>
                      <a:schemeClr val="tx1"/>
                    </a:solidFill>
                    <a:latin typeface="Times New Roman" panose="02020603050405020304" pitchFamily="18" charset="0"/>
                    <a:cs typeface="Times New Roman" panose="02020603050405020304" pitchFamily="18" charset="0"/>
                  </a:rPr>
                  <a:t> = min ( 1, </a:t>
                </a:r>
                <a14:m>
                  <m:oMath xmlns:m="http://schemas.openxmlformats.org/officeDocument/2006/math">
                    <m:f>
                      <m:f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endChr m:val="|"/>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e>
                            <m:sSub>
                              <m:sSub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sz="24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marL="457200" lvl="1"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IN" sz="1800" dirty="0">
                    <a:solidFill>
                      <a:schemeClr val="tx1"/>
                    </a:solidFill>
                    <a:ea typeface="Cambria Math" panose="02040503050406030204" pitchFamily="18" charset="0"/>
                    <a:cs typeface="Times New Roman" panose="02020603050405020304" pitchFamily="18" charset="0"/>
                  </a:rPr>
                  <a:t>1)   </a:t>
                </a:r>
                <a14:m>
                  <m:oMath xmlns:m="http://schemas.openxmlformats.org/officeDocument/2006/math">
                    <m:r>
                      <a:rPr lang="en-IN"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𝛑</m:t>
                    </m:r>
                    <m:d>
                      <m:dPr>
                        <m:endChr m:val="|"/>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e>
                    </m:d>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Posterior probability of the predicted value</a:t>
                </a:r>
              </a:p>
              <a:p>
                <a:pPr marL="457200" lvl="1" indent="0">
                  <a:buNone/>
                </a:pPr>
                <a:r>
                  <a:rPr lang="en-IN" sz="1800" dirty="0">
                    <a:solidFill>
                      <a:schemeClr val="tx1"/>
                    </a:solidFill>
                    <a:latin typeface="Times New Roman" panose="02020603050405020304" pitchFamily="18" charset="0"/>
                    <a:cs typeface="Times New Roman" panose="02020603050405020304" pitchFamily="18" charset="0"/>
                  </a:rPr>
                  <a:t>2)   </a:t>
                </a:r>
                <a14:m>
                  <m:oMath xmlns:m="http://schemas.openxmlformats.org/officeDocument/2006/math">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𝝅</m:t>
                    </m:r>
                    <m:d>
                      <m:dPr>
                        <m:ctrlP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𝜽</m:t>
                            </m:r>
                          </m:e>
                          <m:sub>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𝒊</m:t>
                            </m:r>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𝒑</m:t>
                            </m:r>
                          </m:sub>
                        </m:sSub>
                      </m:e>
                      <m:e>
                        <m:sSub>
                          <m:sSubPr>
                            <m:ctrlP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𝜽</m:t>
                            </m:r>
                          </m:e>
                          <m:sub>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𝒊</m:t>
                            </m:r>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𝒑</m:t>
                            </m:r>
                          </m:sub>
                        </m:sSub>
                      </m:e>
                    </m:d>
                  </m:oMath>
                </a14:m>
                <a:r>
                  <a:rPr lang="en-IN" sz="1800" dirty="0">
                    <a:solidFill>
                      <a:schemeClr val="tx1"/>
                    </a:solidFill>
                    <a:latin typeface="Times New Roman" panose="02020603050405020304" pitchFamily="18" charset="0"/>
                    <a:cs typeface="Times New Roman" panose="02020603050405020304" pitchFamily="18" charset="0"/>
                  </a:rPr>
                  <a:t>   Posterior probability of the current value </a:t>
                </a:r>
              </a:p>
              <a:p>
                <a:pPr marL="457200" lvl="1" indent="0">
                  <a:buNone/>
                </a:pPr>
                <a:r>
                  <a:rPr lang="en-US" sz="1800" dirty="0">
                    <a:solidFill>
                      <a:schemeClr val="tx1"/>
                    </a:solidFill>
                    <a:ea typeface="Cambria Math" panose="02040503050406030204" pitchFamily="18" charset="0"/>
                    <a:cs typeface="Times New Roman" panose="02020603050405020304" pitchFamily="18" charset="0"/>
                  </a:rPr>
                  <a:t>3)   </a:t>
                </a:r>
                <a14:m>
                  <m:oMath xmlns:m="http://schemas.openxmlformats.org/officeDocument/2006/math">
                    <m:sSub>
                      <m:sSubPr>
                        <m:ctrlP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𝐪</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𝛉</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     </a:t>
                </a:r>
                <a:r>
                  <a:rPr lang="en-US" sz="1800" dirty="0"/>
                  <a:t>Probability of transitioning from the predicted state to the current    state</a:t>
                </a:r>
              </a:p>
              <a:p>
                <a:pPr marL="457200" lvl="1" indent="0">
                  <a:buNone/>
                </a:pPr>
                <a14:m>
                  <m:oMath xmlns:m="http://schemas.openxmlformats.org/officeDocument/2006/math">
                    <m:r>
                      <a:rPr lang="en-US" sz="18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4</m:t>
                    </m:r>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𝐪</m:t>
                        </m:r>
                      </m:e>
                      <m:sub>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𝛉</m:t>
                        </m:r>
                      </m:e>
                      <m:sub>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oMath>
                </a14:m>
                <a:r>
                  <a:rPr lang="en-IN" sz="1800" b="1" dirty="0">
                    <a:solidFill>
                      <a:schemeClr val="tx1"/>
                    </a:solidFill>
                    <a:latin typeface="Times New Roman" panose="02020603050405020304" pitchFamily="18" charset="0"/>
                    <a:cs typeface="Times New Roman" panose="02020603050405020304" pitchFamily="18" charset="0"/>
                  </a:rPr>
                  <a:t>)     </a:t>
                </a:r>
                <a:r>
                  <a:rPr lang="en-US" b="1" dirty="0"/>
                  <a:t> </a:t>
                </a:r>
                <a:r>
                  <a:rPr lang="en-US" sz="1800" dirty="0"/>
                  <a:t>Probability of transitioning from the current state to the predicted state</a:t>
                </a:r>
                <a:endParaRPr lang="en-IN"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3AD0FB3-342E-CD9A-C7DA-E4981F46C6DE}"/>
                  </a:ext>
                </a:extLst>
              </p:cNvPr>
              <p:cNvSpPr txBox="1">
                <a:spLocks noRot="1" noChangeAspect="1" noMove="1" noResize="1" noEditPoints="1" noAdjustHandles="1" noChangeArrowheads="1" noChangeShapeType="1" noTextEdit="1"/>
              </p:cNvSpPr>
              <p:nvPr/>
            </p:nvSpPr>
            <p:spPr>
              <a:xfrm>
                <a:off x="30162" y="329372"/>
                <a:ext cx="9038885" cy="6103180"/>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8850455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E0D5B6DE-E43B-D2B9-A24D-9633CAF64C69}"/>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r>
                  <a:rPr lang="en-US" sz="2000" dirty="0"/>
                  <a:t>The models will be evaluated using several key metrics:</a:t>
                </a:r>
              </a:p>
              <a:p>
                <a:pPr marL="457200" indent="-342900">
                  <a:buFont typeface="Arial" panose="020B0604020202020204" pitchFamily="34" charset="0"/>
                  <a:buChar char="•"/>
                </a:pPr>
                <a:r>
                  <a:rPr lang="en-US" sz="1800" b="1" dirty="0"/>
                  <a:t>Root Mean Square Error (RMSE)</a:t>
                </a:r>
                <a:r>
                  <a:rPr lang="en-US" sz="1800" dirty="0"/>
                  <a:t>:</a:t>
                </a:r>
              </a:p>
              <a:p>
                <a:pPr marL="1257300" lvl="1">
                  <a:buFont typeface="Arial" panose="020B0604020202020204" pitchFamily="34" charset="0"/>
                  <a:buChar char="•"/>
                </a:pPr>
                <a:r>
                  <a:rPr lang="en-US" sz="1800" dirty="0"/>
                  <a:t>RMSE is a standard metric used to measure the accuracy of predictions in time-series models, such as glucose prediction models.</a:t>
                </a:r>
              </a:p>
              <a:p>
                <a:pPr marL="1257300" lvl="1">
                  <a:buFont typeface="Arial" panose="020B0604020202020204" pitchFamily="34" charset="0"/>
                  <a:buChar char="•"/>
                </a:pPr>
                <a:r>
                  <a:rPr lang="en-US" sz="1800" dirty="0"/>
                  <a:t>It calculates the square root of the average of the squared differences between actual and predicted values. RMSE penalizes large errors more than smaller ones, which makes it sensitive to large deviations.</a:t>
                </a:r>
              </a:p>
              <a:p>
                <a:pPr marL="1257300" lvl="1">
                  <a:buFont typeface="Arial" panose="020B0604020202020204" pitchFamily="34" charset="0"/>
                  <a:buChar char="•"/>
                </a:pPr>
                <a:r>
                  <a:rPr lang="en-US" sz="1800" dirty="0"/>
                  <a:t>A lower RMSE indicates a more accurate prediction, while a higher RMSE indicates poor performance.</a:t>
                </a:r>
              </a:p>
              <a:p>
                <a:pPr marL="457200" indent="-342900">
                  <a:buFont typeface="Arial" panose="020B0604020202020204" pitchFamily="34" charset="0"/>
                  <a:buChar char="•"/>
                </a:pPr>
                <a14:m>
                  <m:oMath xmlns:m="http://schemas.openxmlformats.org/officeDocument/2006/math">
                    <m:r>
                      <a:rPr lang="en-US" altLang="en-US" sz="2000" b="0" i="1" smtClean="0">
                        <a:latin typeface="Cambria Math" panose="02040503050406030204" pitchFamily="18" charset="0"/>
                      </a:rPr>
                      <m:t>𝑅𝑀𝑆𝐸</m:t>
                    </m:r>
                    <m:r>
                      <a:rPr lang="en-US" altLang="en-US" sz="2000" b="0" i="1" smtClean="0">
                        <a:latin typeface="Cambria Math" panose="02040503050406030204" pitchFamily="18" charset="0"/>
                      </a:rPr>
                      <m:t>=</m:t>
                    </m:r>
                    <m:f>
                      <m:fPr>
                        <m:ctrlPr>
                          <a:rPr lang="en-US" altLang="en-US" sz="2000" b="0" i="1" smtClean="0">
                            <a:latin typeface="Cambria Math" panose="02040503050406030204" pitchFamily="18" charset="0"/>
                            <a:ea typeface="Cambria Math" panose="02040503050406030204" pitchFamily="18" charset="0"/>
                          </a:rPr>
                        </m:ctrlPr>
                      </m:fPr>
                      <m:num>
                        <m:rad>
                          <m:radPr>
                            <m:degHide m:val="on"/>
                            <m:ctrlPr>
                              <a:rPr lang="en-US" altLang="en-US" sz="2000" b="0" i="1" smtClean="0">
                                <a:latin typeface="Cambria Math" panose="02040503050406030204" pitchFamily="18" charset="0"/>
                                <a:ea typeface="Cambria Math" panose="02040503050406030204" pitchFamily="18" charset="0"/>
                              </a:rPr>
                            </m:ctrlPr>
                          </m:radPr>
                          <m:deg/>
                          <m:e>
                            <m:r>
                              <a:rPr lang="en-US" altLang="en-US" sz="2000" b="0" i="1" smtClean="0">
                                <a:latin typeface="Cambria Math" panose="02040503050406030204" pitchFamily="18" charset="0"/>
                                <a:ea typeface="Cambria Math" panose="02040503050406030204" pitchFamily="18" charset="0"/>
                              </a:rPr>
                              <m:t>1</m:t>
                            </m:r>
                          </m:e>
                        </m:rad>
                      </m:num>
                      <m:den>
                        <m:r>
                          <a:rPr lang="en-US" altLang="en-US" sz="2000" b="0" i="1" smtClean="0">
                            <a:latin typeface="Cambria Math" panose="02040503050406030204" pitchFamily="18" charset="0"/>
                            <a:ea typeface="Cambria Math" panose="02040503050406030204" pitchFamily="18" charset="0"/>
                          </a:rPr>
                          <m:t>𝑛</m:t>
                        </m:r>
                      </m:den>
                    </m:f>
                    <m:nary>
                      <m:naryPr>
                        <m:chr m:val="∑"/>
                        <m:ctrlPr>
                          <a:rPr lang="en-US" altLang="en-US" sz="2000" b="0" i="1" smtClean="0">
                            <a:latin typeface="Cambria Math" panose="02040503050406030204" pitchFamily="18" charset="0"/>
                            <a:ea typeface="Cambria Math" panose="02040503050406030204" pitchFamily="18" charset="0"/>
                          </a:rPr>
                        </m:ctrlPr>
                      </m:naryPr>
                      <m:sub>
                        <m:r>
                          <m:rPr>
                            <m:brk m:alnAt="23"/>
                          </m:rPr>
                          <a:rPr lang="en-US" altLang="en-US" sz="2000" b="0" i="1" smtClean="0">
                            <a:latin typeface="Cambria Math" panose="02040503050406030204" pitchFamily="18" charset="0"/>
                            <a:ea typeface="Cambria Math" panose="02040503050406030204" pitchFamily="18" charset="0"/>
                          </a:rPr>
                          <m:t>𝑖</m:t>
                        </m:r>
                        <m:r>
                          <a:rPr lang="en-US" altLang="en-US" sz="2000" b="0" i="1" smtClean="0">
                            <a:latin typeface="Cambria Math" panose="02040503050406030204" pitchFamily="18" charset="0"/>
                            <a:ea typeface="Cambria Math" panose="02040503050406030204" pitchFamily="18" charset="0"/>
                          </a:rPr>
                          <m:t>=1</m:t>
                        </m:r>
                      </m:sub>
                      <m:sup>
                        <m:r>
                          <a:rPr lang="en-US" altLang="en-US" sz="2000" b="0" i="1" smtClean="0">
                            <a:latin typeface="Cambria Math" panose="02040503050406030204" pitchFamily="18" charset="0"/>
                            <a:ea typeface="Cambria Math" panose="02040503050406030204" pitchFamily="18" charset="0"/>
                          </a:rPr>
                          <m:t>𝑛</m:t>
                        </m:r>
                      </m:sup>
                      <m:e>
                        <m:sSup>
                          <m:sSupPr>
                            <m:ctrlPr>
                              <a:rPr lang="nn-NO" sz="2000" i="1">
                                <a:latin typeface="Cambria Math" panose="02040503050406030204" pitchFamily="18" charset="0"/>
                              </a:rPr>
                            </m:ctrlPr>
                          </m:sSupPr>
                          <m:e>
                            <m:r>
                              <m:rPr>
                                <m:nor/>
                              </m:rPr>
                              <a:rPr lang="en-US" sz="2000"/>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  </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ỳ</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oMath>
                </a14:m>
                <a:endParaRPr lang="en-US" altLang="en-US" sz="2000" dirty="0"/>
              </a:p>
              <a:p>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r>
                      <a:rPr lang="en-US" sz="1800" i="1">
                        <a:latin typeface="Cambria Math" panose="02040503050406030204" pitchFamily="18" charset="0"/>
                      </a:rPr>
                      <m:t> </m:t>
                    </m:r>
                  </m:oMath>
                </a14:m>
                <a:r>
                  <a:rPr lang="en-US" sz="1800" dirty="0"/>
                  <a:t>-True glucose value at time.</a:t>
                </a:r>
              </a:p>
              <a:p>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ỳ</m:t>
                        </m:r>
                      </m:e>
                      <m:sub>
                        <m:r>
                          <a:rPr lang="en-US" sz="1800" i="1">
                            <a:latin typeface="Cambria Math" panose="02040503050406030204" pitchFamily="18" charset="0"/>
                          </a:rPr>
                          <m:t>𝑖</m:t>
                        </m:r>
                      </m:sub>
                    </m:sSub>
                    <m:r>
                      <a:rPr lang="en-US" sz="1800" i="1">
                        <a:latin typeface="Cambria Math" panose="02040503050406030204" pitchFamily="18" charset="0"/>
                      </a:rPr>
                      <m:t> </m:t>
                    </m:r>
                  </m:oMath>
                </a14:m>
                <a:r>
                  <a:rPr lang="en-US" sz="1800" dirty="0"/>
                  <a:t> - Predicted glucose value at time.</a:t>
                </a:r>
              </a:p>
              <a:p>
                <a:r>
                  <a:rPr lang="en-US" sz="1800" dirty="0"/>
                  <a:t>n - Total number of data points.</a:t>
                </a:r>
                <a:endParaRPr lang="en-US" altLang="en-US" sz="1800" dirty="0"/>
              </a:p>
            </p:txBody>
          </p:sp>
        </mc:Choice>
        <mc:Fallback xmlns="">
          <p:sp>
            <p:nvSpPr>
              <p:cNvPr id="4" name="Content Placeholder 4">
                <a:extLst>
                  <a:ext uri="{FF2B5EF4-FFF2-40B4-BE49-F238E27FC236}">
                    <a16:creationId xmlns:a16="http://schemas.microsoft.com/office/drawing/2014/main" id="{E0D5B6DE-E43B-D2B9-A24D-9633CAF64C69}"/>
                  </a:ext>
                </a:extLst>
              </p:cNvPr>
              <p:cNvSpPr txBox="1">
                <a:spLocks noRot="1" noChangeAspect="1" noMove="1" noResize="1" noEditPoints="1" noAdjustHandles="1" noChangeArrowheads="1" noChangeShapeType="1" noTextEdit="1"/>
              </p:cNvSpPr>
              <p:nvPr/>
            </p:nvSpPr>
            <p:spPr>
              <a:xfrm>
                <a:off x="511240" y="938042"/>
                <a:ext cx="8121445" cy="4981915"/>
              </a:xfrm>
              <a:prstGeom prst="rect">
                <a:avLst/>
              </a:prstGeom>
              <a:blipFill>
                <a:blip r:embed="rId5"/>
                <a:stretch>
                  <a:fillRect r="-75" b="-7466"/>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642566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E0D5B6DE-E43B-D2B9-A24D-9633CAF64C69}"/>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indent="-342900">
                  <a:buFont typeface="Arial" panose="020B0604020202020204" pitchFamily="34" charset="0"/>
                  <a:buChar char="•"/>
                </a:pPr>
                <a:r>
                  <a:rPr lang="en-US" sz="1800" b="1" dirty="0"/>
                  <a:t>Time Gain(TG):</a:t>
                </a:r>
              </a:p>
              <a:p>
                <a:pPr marL="1257300" lvl="1">
                  <a:buFont typeface="Arial" panose="020B0604020202020204" pitchFamily="34" charset="0"/>
                  <a:buChar char="•"/>
                </a:pPr>
                <a:r>
                  <a:rPr lang="en-US" sz="1800" dirty="0"/>
                  <a:t>Time Gain (TG) measures how much earlier the prediction model anticipates significant glucose events compared to actual monitoring.</a:t>
                </a:r>
              </a:p>
              <a:p>
                <a:pPr marL="1257300" lvl="1">
                  <a:buFont typeface="Arial" panose="020B0604020202020204" pitchFamily="34" charset="0"/>
                  <a:buChar char="•"/>
                </a:pPr>
                <a:r>
                  <a:rPr lang="en-US" sz="1800" dirty="0"/>
                  <a:t>It is especially relevant for real-time glucose management, where anticipating changes ahead of time allows for proactive action, such as insulin dosing or carbohydrate consumption.</a:t>
                </a:r>
              </a:p>
              <a:p>
                <a:pPr marL="457200" indent="-342900">
                  <a:buFont typeface="Arial" panose="020B0604020202020204" pitchFamily="34" charset="0"/>
                  <a:buChar char="•"/>
                </a:pPr>
                <a:r>
                  <a:rPr lang="nn-NO" sz="1800" b="1" dirty="0"/>
                  <a:t>Formula:</a:t>
                </a:r>
              </a:p>
              <a:p>
                <a:pPr marL="1257300" lvl="1">
                  <a:buFont typeface="Arial" panose="020B0604020202020204" pitchFamily="34" charset="0"/>
                  <a:buChar char="•"/>
                </a:pPr>
                <a14:m>
                  <m:oMath xmlns:m="http://schemas.openxmlformats.org/officeDocument/2006/math">
                    <m:r>
                      <a:rPr lang="nn-NO" sz="1800" i="1" smtClean="0">
                        <a:latin typeface="Cambria Math" panose="02040503050406030204" pitchFamily="18" charset="0"/>
                      </a:rPr>
                      <m:t>𝑇𝐺</m:t>
                    </m:r>
                    <m:d>
                      <m:dPr>
                        <m:ctrlPr>
                          <a:rPr lang="nn-NO" sz="1800" i="1" smtClean="0">
                            <a:latin typeface="Cambria Math" panose="02040503050406030204" pitchFamily="18" charset="0"/>
                          </a:rPr>
                        </m:ctrlPr>
                      </m:dPr>
                      <m:e>
                        <m:r>
                          <a:rPr lang="nn-NO" sz="1800" i="1" smtClean="0">
                            <a:latin typeface="Cambria Math" panose="02040503050406030204" pitchFamily="18" charset="0"/>
                          </a:rPr>
                          <m:t>𝑖</m:t>
                        </m:r>
                      </m:e>
                    </m:d>
                    <m:r>
                      <a:rPr lang="nn-NO" sz="1800" i="1" smtClean="0">
                        <a:latin typeface="Cambria Math" panose="02040503050406030204" pitchFamily="18" charset="0"/>
                      </a:rPr>
                      <m:t>=</m:t>
                    </m:r>
                    <m:r>
                      <a:rPr lang="nn-NO" sz="1800" i="1" smtClean="0">
                        <a:latin typeface="Cambria Math" panose="02040503050406030204" pitchFamily="18" charset="0"/>
                      </a:rPr>
                      <m:t>𝑖</m:t>
                    </m:r>
                    <m:r>
                      <a:rPr lang="nn-NO" sz="180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smtClean="0">
                            <a:latin typeface="Cambria Math" panose="02040503050406030204" pitchFamily="18" charset="0"/>
                          </a:rPr>
                          <m:t>𝑇</m:t>
                        </m:r>
                      </m:e>
                      <m:sub>
                        <m:r>
                          <a:rPr lang="en-US" sz="1800" b="0" i="1" smtClean="0">
                            <a:latin typeface="Cambria Math" panose="02040503050406030204" pitchFamily="18" charset="0"/>
                          </a:rPr>
                          <m:t>𝑠</m:t>
                        </m:r>
                      </m:sub>
                    </m:sSub>
                    <m:r>
                      <a:rPr lang="nn-NO" sz="1800" i="1" smtClean="0">
                        <a:latin typeface="Cambria Math" panose="02040503050406030204" pitchFamily="18" charset="0"/>
                      </a:rPr>
                      <m:t>​−</m:t>
                    </m:r>
                    <m:r>
                      <a:rPr lang="nn-NO" sz="1800" i="1" smtClean="0">
                        <a:latin typeface="Cambria Math" panose="02040503050406030204" pitchFamily="18" charset="0"/>
                      </a:rPr>
                      <m:t>𝑑𝑒𝑙𝑎𝑦</m:t>
                    </m:r>
                    <m:d>
                      <m:dPr>
                        <m:ctrlPr>
                          <a:rPr lang="nn-NO" sz="1800" i="1" smtClean="0">
                            <a:latin typeface="Cambria Math" panose="02040503050406030204" pitchFamily="18" charset="0"/>
                          </a:rPr>
                        </m:ctrlPr>
                      </m:dPr>
                      <m:e>
                        <m:sSub>
                          <m:sSubPr>
                            <m:ctrlPr>
                              <a:rPr lang="en-US" sz="1800" i="1">
                                <a:latin typeface="Cambria Math" panose="02040503050406030204" pitchFamily="18" charset="0"/>
                              </a:rPr>
                            </m:ctrlPr>
                          </m:sSubPr>
                          <m:e>
                            <m:r>
                              <a:rPr lang="en-US" sz="1800" b="0" i="1" smtClean="0">
                                <a:latin typeface="Cambria Math" panose="02040503050406030204" pitchFamily="18" charset="0"/>
                              </a:rPr>
                              <m:t>𝑦</m:t>
                            </m:r>
                          </m:e>
                          <m:sub>
                            <m:r>
                              <a:rPr lang="en-US" sz="1800" i="1">
                                <a:latin typeface="Cambria Math" panose="02040503050406030204" pitchFamily="18" charset="0"/>
                              </a:rPr>
                              <m:t>𝑖</m:t>
                            </m:r>
                          </m:sub>
                        </m:sSub>
                        <m:r>
                          <a:rPr lang="nn-NO" sz="180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ỳ</m:t>
                            </m:r>
                          </m:e>
                          <m:sub>
                            <m:r>
                              <a:rPr lang="en-US" sz="1800" i="1">
                                <a:latin typeface="Cambria Math" panose="02040503050406030204" pitchFamily="18" charset="0"/>
                              </a:rPr>
                              <m:t>𝑖</m:t>
                            </m:r>
                          </m:sub>
                        </m:sSub>
                        <m:r>
                          <a:rPr lang="nn-NO" sz="1800" i="1" smtClean="0">
                            <a:latin typeface="Cambria Math" panose="02040503050406030204" pitchFamily="18" charset="0"/>
                          </a:rPr>
                          <m:t>​</m:t>
                        </m:r>
                      </m:e>
                    </m:d>
                  </m:oMath>
                </a14:m>
                <a:endParaRPr lang="nn-NO" sz="1800" b="1" dirty="0"/>
              </a:p>
              <a:p>
                <a:pPr marL="457200" indent="-342900">
                  <a:buFont typeface="Arial" panose="020B0604020202020204" pitchFamily="34" charset="0"/>
                  <a:buChar char="•"/>
                </a:pPr>
                <a:r>
                  <a:rPr lang="nn-NO" sz="1700" dirty="0"/>
                  <a:t>i -</a:t>
                </a:r>
                <a:r>
                  <a:rPr lang="en-US" sz="1700" dirty="0"/>
                  <a:t> Prediction horizon in time steps (e.g., 30, 45, or 60 minutes).</a:t>
                </a:r>
                <a:endParaRPr lang="nn-NO" sz="1700" dirty="0"/>
              </a:p>
              <a:p>
                <a:pPr marL="457200" indent="-342900">
                  <a:buFont typeface="Arial" panose="020B0604020202020204" pitchFamily="34" charset="0"/>
                  <a:buChar char="•"/>
                </a:pPr>
                <a14:m>
                  <m:oMath xmlns:m="http://schemas.openxmlformats.org/officeDocument/2006/math">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𝑇</m:t>
                        </m:r>
                      </m:e>
                      <m:sub>
                        <m:r>
                          <a:rPr lang="en-US" sz="1700" b="0" i="1" smtClean="0">
                            <a:latin typeface="Cambria Math" panose="02040503050406030204" pitchFamily="18" charset="0"/>
                          </a:rPr>
                          <m:t>𝑠</m:t>
                        </m:r>
                      </m:sub>
                    </m:sSub>
                  </m:oMath>
                </a14:m>
                <a:r>
                  <a:rPr lang="nn-NO" sz="1700" dirty="0"/>
                  <a:t> - </a:t>
                </a:r>
                <a:r>
                  <a:rPr lang="sv-SE" sz="1700" dirty="0"/>
                  <a:t>Sampling interval (e.g., 10 minutes).</a:t>
                </a:r>
                <a:endParaRPr lang="nn-NO" sz="1700" dirty="0"/>
              </a:p>
              <a:p>
                <a:pPr marL="457200" indent="-342900">
                  <a:buFont typeface="Arial" panose="020B0604020202020204" pitchFamily="34" charset="0"/>
                  <a:buChar char="•"/>
                </a:pPr>
                <a14:m>
                  <m:oMath xmlns:m="http://schemas.openxmlformats.org/officeDocument/2006/math">
                    <m:r>
                      <a:rPr lang="nn-NO" sz="1700" i="1" smtClean="0">
                        <a:latin typeface="Cambria Math" panose="02040503050406030204" pitchFamily="18" charset="0"/>
                      </a:rPr>
                      <m:t>𝑑𝑒𝑙𝑎𝑦</m:t>
                    </m:r>
                    <m:d>
                      <m:dPr>
                        <m:ctrlPr>
                          <a:rPr lang="nn-NO" sz="1700" i="1" smtClean="0">
                            <a:latin typeface="Cambria Math" panose="02040503050406030204" pitchFamily="18" charset="0"/>
                          </a:rPr>
                        </m:ctrlPr>
                      </m:dPr>
                      <m:e>
                        <m:sSub>
                          <m:sSubPr>
                            <m:ctrlPr>
                              <a:rPr lang="en-US" sz="1700" i="1">
                                <a:latin typeface="Cambria Math" panose="02040503050406030204" pitchFamily="18" charset="0"/>
                              </a:rPr>
                            </m:ctrlPr>
                          </m:sSubPr>
                          <m:e>
                            <m:r>
                              <a:rPr lang="en-US" sz="1700" b="0" i="1" smtClean="0">
                                <a:latin typeface="Cambria Math" panose="02040503050406030204" pitchFamily="18" charset="0"/>
                              </a:rPr>
                              <m:t>𝑦</m:t>
                            </m:r>
                          </m:e>
                          <m:sub>
                            <m:r>
                              <a:rPr lang="en-US" sz="1700" i="1">
                                <a:latin typeface="Cambria Math" panose="02040503050406030204" pitchFamily="18" charset="0"/>
                              </a:rPr>
                              <m:t>𝑖</m:t>
                            </m:r>
                          </m:sub>
                        </m:sSub>
                        <m:r>
                          <a:rPr lang="nn-NO" sz="1700" i="1" smtClean="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ỳ</m:t>
                            </m:r>
                          </m:e>
                          <m:sub>
                            <m:r>
                              <a:rPr lang="en-US" sz="1700" i="1">
                                <a:latin typeface="Cambria Math" panose="02040503050406030204" pitchFamily="18" charset="0"/>
                              </a:rPr>
                              <m:t>𝑖</m:t>
                            </m:r>
                          </m:sub>
                        </m:sSub>
                        <m:r>
                          <a:rPr lang="nn-NO" sz="1700" i="1" smtClean="0">
                            <a:latin typeface="Cambria Math" panose="02040503050406030204" pitchFamily="18" charset="0"/>
                          </a:rPr>
                          <m:t>​</m:t>
                        </m:r>
                      </m:e>
                    </m:d>
                  </m:oMath>
                </a14:m>
                <a:r>
                  <a:rPr lang="nn-NO" sz="1700" b="1" dirty="0"/>
                  <a:t> - </a:t>
                </a:r>
                <a:r>
                  <a:rPr lang="en-US" sz="1700" dirty="0"/>
                  <a:t>Time delay between the actual glucose event and the model's prediction.</a:t>
                </a:r>
                <a:endParaRPr lang="nn-NO" sz="1700" b="1" dirty="0"/>
              </a:p>
              <a:p>
                <a:pPr marL="457200" indent="-342900">
                  <a:buFont typeface="Arial" panose="020B0604020202020204" pitchFamily="34" charset="0"/>
                  <a:buChar char="•"/>
                </a:pPr>
                <a:endParaRPr lang="nn-NO" sz="1800" b="1" dirty="0"/>
              </a:p>
              <a:p>
                <a:pPr marL="457200" indent="-342900">
                  <a:buFont typeface="Arial" panose="020B0604020202020204" pitchFamily="34" charset="0"/>
                  <a:buChar char="•"/>
                </a:pPr>
                <a:endParaRPr lang="nn-NO" sz="1800" b="1" dirty="0"/>
              </a:p>
              <a:p>
                <a:pPr marL="1257300" lvl="1">
                  <a:buFont typeface="Arial" panose="020B0604020202020204" pitchFamily="34" charset="0"/>
                  <a:buChar char="•"/>
                </a:pPr>
                <a:endParaRPr lang="nn-NO" sz="1800" b="1" dirty="0"/>
              </a:p>
              <a:p>
                <a:pPr lvl="1" indent="0">
                  <a:buNone/>
                </a:pPr>
                <a:endParaRPr lang="nn-NO" sz="800" dirty="0"/>
              </a:p>
              <a:p>
                <a:pPr marL="457200" indent="-342900">
                  <a:buFont typeface="Arial" panose="020B0604020202020204" pitchFamily="34" charset="0"/>
                  <a:buChar char="•"/>
                </a:pPr>
                <a:endParaRPr lang="nn-NO" sz="1200" dirty="0"/>
              </a:p>
              <a:p>
                <a:pPr marL="1257300" lvl="1">
                  <a:buFont typeface="Arial" panose="020B0604020202020204" pitchFamily="34" charset="0"/>
                  <a:buChar char="•"/>
                </a:pPr>
                <a:endParaRPr lang="en-US" sz="1400" dirty="0"/>
              </a:p>
              <a:p>
                <a:endParaRPr lang="en-US" sz="1200" dirty="0"/>
              </a:p>
              <a:p>
                <a:pPr lvl="1" indent="0">
                  <a:buNone/>
                </a:pPr>
                <a:endParaRPr lang="en-US" sz="1100" dirty="0"/>
              </a:p>
            </p:txBody>
          </p:sp>
        </mc:Choice>
        <mc:Fallback xmlns="">
          <p:sp>
            <p:nvSpPr>
              <p:cNvPr id="4" name="Content Placeholder 4">
                <a:extLst>
                  <a:ext uri="{FF2B5EF4-FFF2-40B4-BE49-F238E27FC236}">
                    <a16:creationId xmlns:a16="http://schemas.microsoft.com/office/drawing/2014/main" id="{E0D5B6DE-E43B-D2B9-A24D-9633CAF64C69}"/>
                  </a:ext>
                </a:extLst>
              </p:cNvPr>
              <p:cNvSpPr txBox="1">
                <a:spLocks noRot="1" noChangeAspect="1" noMove="1" noResize="1" noEditPoints="1" noAdjustHandles="1" noChangeArrowheads="1" noChangeShapeType="1" noTextEdit="1"/>
              </p:cNvSpPr>
              <p:nvPr/>
            </p:nvSpPr>
            <p:spPr>
              <a:xfrm>
                <a:off x="511240" y="938042"/>
                <a:ext cx="8121445" cy="4981915"/>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4805042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0C493004-772D-3D06-6DC1-9F44EB84AC1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4A0DFBFD-B97B-AA2D-27DA-2C113C3C0D60}"/>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95B0A84-B906-3213-6A63-346676E1323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2EF0C38-6168-2135-0D32-8729664EB170}"/>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C643D9D-5062-E455-88A8-E675547604AF}"/>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4F28FA6C-E6DE-303E-5772-94F19CA05D3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74DAE86-79D6-94AB-4582-E09D3A56FBD3}"/>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9227F27-0B51-5B6B-B4E2-96A50E7E4131}"/>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487A8E4-8ABC-684E-5DE6-6538E4A4C7A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2E22E18-DC4B-92C5-200A-E33E3B0363D7}"/>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Dataset Details</a:t>
            </a:r>
          </a:p>
        </p:txBody>
      </p:sp>
      <p:sp>
        <p:nvSpPr>
          <p:cNvPr id="3" name="Content Placeholder 4">
            <a:extLst>
              <a:ext uri="{FF2B5EF4-FFF2-40B4-BE49-F238E27FC236}">
                <a16:creationId xmlns:a16="http://schemas.microsoft.com/office/drawing/2014/main" id="{3B47BA52-72B1-0972-59E1-0D33BC8FC4A8}"/>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nb-NO" sz="1800" b="1" dirty="0">
                <a:latin typeface="Times New Roman" panose="02020603050405020304" pitchFamily="18" charset="0"/>
                <a:cs typeface="Times New Roman" panose="02020603050405020304" pitchFamily="18" charset="0"/>
              </a:rPr>
              <a:t>Name:Ohio Type 1 Diabetes Mellitus</a:t>
            </a:r>
            <a:r>
              <a:rPr lang="nb-NO" sz="1800" b="1" dirty="0">
                <a:solidFill>
                  <a:schemeClr val="tx1"/>
                </a:solidFill>
                <a:latin typeface="Times New Roman" panose="02020603050405020304" pitchFamily="18" charset="0"/>
                <a:cs typeface="Times New Roman" panose="02020603050405020304" pitchFamily="18" charset="0"/>
              </a:rPr>
              <a:t>(</a:t>
            </a:r>
            <a:r>
              <a:rPr lang="nb-NO" sz="1800" b="1" i="1" dirty="0">
                <a:solidFill>
                  <a:schemeClr val="accent2"/>
                </a:solidFill>
                <a:latin typeface="Times New Roman" panose="02020603050405020304" pitchFamily="18" charset="0"/>
                <a:cs typeface="Times New Roman" panose="02020603050405020304" pitchFamily="18" charset="0"/>
              </a:rPr>
              <a:t>https://www.kaggle.com/datasets/ryanmouton/ohiot1dm</a:t>
            </a:r>
            <a:r>
              <a:rPr lang="nb-NO" sz="1800" b="1" i="1" dirty="0">
                <a:solidFill>
                  <a:schemeClr val="tx1"/>
                </a:solidFill>
                <a:latin typeface="Times New Roman" panose="02020603050405020304" pitchFamily="18" charset="0"/>
                <a:cs typeface="Times New Roman" panose="02020603050405020304" pitchFamily="18" charset="0"/>
              </a:rPr>
              <a:t>)</a:t>
            </a:r>
            <a:r>
              <a:rPr lang="nb-NO" sz="1800" b="1" dirty="0">
                <a:latin typeface="Times New Roman" panose="02020603050405020304" pitchFamily="18" charset="0"/>
                <a:cs typeface="Times New Roman" panose="02020603050405020304" pitchFamily="18" charset="0"/>
              </a:rPr>
              <a:t> (</a:t>
            </a:r>
            <a:r>
              <a:rPr lang="nb-NO" sz="1800" b="1" i="1" dirty="0">
                <a:solidFill>
                  <a:schemeClr val="accent6"/>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http://smarthealth.cs.ohio.edu/OhioT1DMdataset.html</a:t>
            </a:r>
            <a:r>
              <a:rPr lang="nb-NO" sz="1800" b="1" dirty="0">
                <a:latin typeface="Times New Roman" panose="02020603050405020304" pitchFamily="18" charset="0"/>
                <a:cs typeface="Times New Roman" panose="02020603050405020304" pitchFamily="18" charset="0"/>
              </a:rPr>
              <a:t>)</a:t>
            </a:r>
          </a:p>
          <a:p>
            <a:pPr algn="just">
              <a:spcBef>
                <a:spcPct val="0"/>
              </a:spcBef>
              <a:tabLst>
                <a:tab pos="520700" algn="l"/>
              </a:tabLst>
            </a:pPr>
            <a:r>
              <a:rPr lang="nb-NO" sz="1800" b="1" dirty="0">
                <a:latin typeface="Times New Roman" panose="02020603050405020304" pitchFamily="18" charset="0"/>
                <a:cs typeface="Times New Roman" panose="02020603050405020304" pitchFamily="18" charset="0"/>
              </a:rPr>
              <a:t>Reference:</a:t>
            </a:r>
            <a:r>
              <a:rPr lang="en-IN" sz="1800" dirty="0">
                <a:latin typeface="Times New Roman" panose="02020603050405020304" pitchFamily="18" charset="0"/>
                <a:cs typeface="Times New Roman" panose="02020603050405020304" pitchFamily="18" charset="0"/>
              </a:rPr>
              <a:t>OhioT1DM Dataset, “</a:t>
            </a:r>
            <a:r>
              <a:rPr lang="en-IN" sz="1800" b="1" dirty="0">
                <a:latin typeface="Times New Roman" panose="02020603050405020304" pitchFamily="18" charset="0"/>
                <a:cs typeface="Times New Roman" panose="02020603050405020304" pitchFamily="18" charset="0"/>
              </a:rPr>
              <a:t>The OhioT1DM Dataset for Blood Glucose Level Prediction: Update 2020</a:t>
            </a:r>
            <a:r>
              <a:rPr lang="en-IN" sz="1800" dirty="0">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Description:</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patient information for Type 1 Diabetes Mellitus, specifically focusing on glucose levels and insulin types. The data is stored in an XML format, providing structured and timestamped glucose readings.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Components of the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1)Patient Details: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ID(Integer):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Unique identifier for each patient (e.g., 559).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Weight(Float/Integer):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weight of the patient in kilograms (e.g., 99).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Insulin Type(String):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Type of insulin used by the patient (e.g.,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Novalog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2)Glucose Level Readings: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Timestamp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Date and time when the glucose level was recorded (e.g., 18-01-2022 00:01:00).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Value(Double):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recorded glucose level at that specific timestamp (e.g., 179).</a:t>
            </a:r>
          </a:p>
        </p:txBody>
      </p:sp>
    </p:spTree>
    <p:extLst>
      <p:ext uri="{BB962C8B-B14F-4D97-AF65-F5344CB8AC3E}">
        <p14:creationId xmlns:p14="http://schemas.microsoft.com/office/powerpoint/2010/main" val="3831110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Dataset Details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256681"/>
            <a:ext cx="8938873" cy="52245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 3.</a:t>
            </a:r>
            <a:r>
              <a:rPr lang="en-US" sz="1800" b="1" dirty="0">
                <a:latin typeface="Times New Roman" panose="02020603050405020304" pitchFamily="18" charset="0"/>
                <a:cs typeface="Times New Roman" panose="02020603050405020304" pitchFamily="18" charset="0"/>
              </a:rPr>
              <a:t>Finger </a:t>
            </a:r>
            <a:r>
              <a:rPr lang="en-US" sz="1800" b="1" dirty="0" err="1">
                <a:latin typeface="Times New Roman" panose="02020603050405020304" pitchFamily="18" charset="0"/>
                <a:cs typeface="Times New Roman" panose="02020603050405020304" pitchFamily="18" charset="0"/>
              </a:rPr>
              <a:t>Stick</a:t>
            </a:r>
            <a:r>
              <a:rPr lang="en-US" sz="1600" b="1" dirty="0" err="1"/>
              <a:t>:</a:t>
            </a:r>
            <a:r>
              <a:rPr lang="en-US" sz="1800" dirty="0" err="1">
                <a:latin typeface="Times New Roman" panose="02020603050405020304" pitchFamily="18" charset="0"/>
                <a:cs typeface="Times New Roman" panose="02020603050405020304" pitchFamily="18" charset="0"/>
              </a:rPr>
              <a:t>Blood</a:t>
            </a:r>
            <a:r>
              <a:rPr lang="en-US" sz="1800" dirty="0">
                <a:latin typeface="Times New Roman" panose="02020603050405020304" pitchFamily="18" charset="0"/>
                <a:cs typeface="Times New Roman" panose="02020603050405020304" pitchFamily="18" charset="0"/>
              </a:rPr>
              <a:t> glucose values obtained through self-monitoring by the patient.</a:t>
            </a:r>
          </a:p>
          <a:p>
            <a:endParaRPr lang="en-US" sz="1600" dirty="0"/>
          </a:p>
          <a:p>
            <a:r>
              <a:rPr lang="en-US" sz="1600" dirty="0"/>
              <a:t> 4.</a:t>
            </a:r>
            <a:r>
              <a:rPr lang="en-US" sz="1600" b="1" dirty="0"/>
              <a:t> </a:t>
            </a:r>
            <a:r>
              <a:rPr lang="en-US" sz="1800" b="1" dirty="0" err="1">
                <a:latin typeface="Times New Roman" panose="02020603050405020304" pitchFamily="18" charset="0"/>
                <a:cs typeface="Times New Roman" panose="02020603050405020304" pitchFamily="18" charset="0"/>
              </a:rPr>
              <a:t>Basal</a:t>
            </a:r>
            <a:r>
              <a:rPr lang="en-US" sz="1600" b="1" dirty="0" err="1"/>
              <a:t>:</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basal insulin rate is continuously infused from the specified timestamp 𝑡𝑠​  until a new rate is set.</a:t>
            </a:r>
          </a:p>
          <a:p>
            <a:endParaRPr lang="en-US" sz="1600" dirty="0"/>
          </a:p>
          <a:p>
            <a:r>
              <a:rPr lang="en-US" sz="1600" dirty="0"/>
              <a:t> 5. </a:t>
            </a:r>
            <a:r>
              <a:rPr lang="en-US" sz="1800" b="1" dirty="0">
                <a:latin typeface="Times New Roman" panose="02020603050405020304" pitchFamily="18" charset="0"/>
                <a:cs typeface="Times New Roman" panose="02020603050405020304" pitchFamily="18" charset="0"/>
              </a:rPr>
              <a:t>Temp </a:t>
            </a:r>
            <a:r>
              <a:rPr lang="en-US" sz="1800" b="1" dirty="0" err="1">
                <a:latin typeface="Times New Roman" panose="02020603050405020304" pitchFamily="18" charset="0"/>
                <a:cs typeface="Times New Roman" panose="02020603050405020304" pitchFamily="18" charset="0"/>
              </a:rPr>
              <a:t>Basal</a:t>
            </a:r>
            <a:r>
              <a:rPr lang="en-US" sz="1600" b="1" dirty="0" err="1"/>
              <a:t>:</a:t>
            </a:r>
            <a:r>
              <a:rPr lang="en-US" sz="1800" dirty="0" err="1">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temporary basal insulin rate replaces the normal basal rate. A value of 0 indicates suspended insulin flow. At the end of the temp basal, the rate returns to normal.</a:t>
            </a:r>
          </a:p>
          <a:p>
            <a:endParaRPr lang="en-US" sz="1800" dirty="0">
              <a:latin typeface="Times New Roman" panose="02020603050405020304" pitchFamily="18" charset="0"/>
              <a:cs typeface="Times New Roman" panose="02020603050405020304" pitchFamily="18" charset="0"/>
            </a:endParaRPr>
          </a:p>
          <a:p>
            <a:r>
              <a:rPr lang="en-US" sz="1600" dirty="0"/>
              <a:t> 6. </a:t>
            </a:r>
            <a:r>
              <a:rPr lang="en-US" sz="1800" b="1" dirty="0" err="1">
                <a:latin typeface="Times New Roman" panose="02020603050405020304" pitchFamily="18" charset="0"/>
                <a:cs typeface="Times New Roman" panose="02020603050405020304" pitchFamily="18" charset="0"/>
              </a:rPr>
              <a:t>Bolus</a:t>
            </a:r>
            <a:r>
              <a:rPr lang="en-US" sz="1600" b="1" dirty="0" err="1"/>
              <a:t>:</a:t>
            </a:r>
            <a:r>
              <a:rPr lang="en-US" sz="1800" dirty="0" err="1">
                <a:latin typeface="Times New Roman" panose="02020603050405020304" pitchFamily="18" charset="0"/>
                <a:cs typeface="Times New Roman" panose="02020603050405020304" pitchFamily="18" charset="0"/>
              </a:rPr>
              <a:t>Insulin</a:t>
            </a:r>
            <a:r>
              <a:rPr lang="en-US" sz="1800" dirty="0">
                <a:latin typeface="Times New Roman" panose="02020603050405020304" pitchFamily="18" charset="0"/>
                <a:cs typeface="Times New Roman" panose="02020603050405020304" pitchFamily="18" charset="0"/>
              </a:rPr>
              <a:t> delivered to the patient, typically before meals or during hyperglycemia. The normal bolus delivers all insulin at once, while other types can spread the dose over the period between 𝑡𝑠 begin and 𝑡s​ end</a:t>
            </a:r>
            <a:r>
              <a:rPr lang="en-US" sz="1600" dirty="0"/>
              <a:t>.</a:t>
            </a:r>
          </a:p>
          <a:p>
            <a:endParaRPr lang="en-US" sz="1600" dirty="0"/>
          </a:p>
          <a:p>
            <a:r>
              <a:rPr lang="en-US" sz="1600" dirty="0"/>
              <a:t> 7. </a:t>
            </a:r>
            <a:r>
              <a:rPr lang="en-US" sz="1800" b="1" dirty="0" err="1">
                <a:latin typeface="Times New Roman" panose="02020603050405020304" pitchFamily="18" charset="0"/>
                <a:cs typeface="Times New Roman" panose="02020603050405020304" pitchFamily="18" charset="0"/>
              </a:rPr>
              <a:t>Meal:</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self-reported time and type of a meal, plus the patient’s carbohydrate estimate for the meal. </a:t>
            </a:r>
          </a:p>
          <a:p>
            <a:endParaRPr lang="en-US" sz="1600" dirty="0"/>
          </a:p>
          <a:p>
            <a:r>
              <a:rPr lang="en-US" sz="1600" dirty="0"/>
              <a:t> 8.</a:t>
            </a:r>
            <a:r>
              <a:rPr lang="en-US" sz="1600" b="1" dirty="0"/>
              <a:t> </a:t>
            </a:r>
            <a:r>
              <a:rPr lang="en-US" sz="1800" b="1" dirty="0" err="1">
                <a:latin typeface="Times New Roman" panose="02020603050405020304" pitchFamily="18" charset="0"/>
                <a:cs typeface="Times New Roman" panose="02020603050405020304" pitchFamily="18" charset="0"/>
              </a:rPr>
              <a:t>Sleep</a:t>
            </a:r>
            <a:r>
              <a:rPr lang="en-US" sz="1600" b="1" dirty="0" err="1"/>
              <a:t>:</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times of self-reported sleep, plus the patient’s subjective assessment of sleep quality: 1 for Poor; 2 for Fair; 3 for Good.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Followed by Work, stressors, illness, exercise, basis heart rate ,basis </a:t>
            </a:r>
            <a:r>
              <a:rPr lang="en-US" sz="1600" dirty="0" err="1">
                <a:latin typeface="Times New Roman" panose="02020603050405020304" pitchFamily="18" charset="0"/>
                <a:cs typeface="Times New Roman" panose="02020603050405020304" pitchFamily="18" charset="0"/>
              </a:rPr>
              <a:t>gsr</a:t>
            </a:r>
            <a:r>
              <a:rPr lang="en-US" sz="1600" dirty="0">
                <a:latin typeface="Times New Roman" panose="02020603050405020304" pitchFamily="18" charset="0"/>
                <a:cs typeface="Times New Roman" panose="02020603050405020304" pitchFamily="18" charset="0"/>
              </a:rPr>
              <a:t> ,basis skin and air temperature, basis steps, basis sleep and acceleration.</a:t>
            </a:r>
          </a:p>
        </p:txBody>
      </p:sp>
    </p:spTree>
    <p:extLst>
      <p:ext uri="{BB962C8B-B14F-4D97-AF65-F5344CB8AC3E}">
        <p14:creationId xmlns:p14="http://schemas.microsoft.com/office/powerpoint/2010/main" val="28769939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Working Environment</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94867A-E1E5-EC1D-FF62-66C34B325C5A}"/>
              </a:ext>
            </a:extLst>
          </p:cNvPr>
          <p:cNvSpPr txBox="1"/>
          <p:nvPr/>
        </p:nvSpPr>
        <p:spPr>
          <a:xfrm>
            <a:off x="221273" y="1256681"/>
            <a:ext cx="8522677" cy="587853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1.Software Tools:</a:t>
            </a:r>
          </a:p>
          <a:p>
            <a:pPr lvl="8"/>
            <a:r>
              <a:rPr lang="en-US" sz="2000" b="1" dirty="0">
                <a:latin typeface="Times New Roman" panose="02020603050405020304" pitchFamily="18" charset="0"/>
                <a:cs typeface="Times New Roman" panose="02020603050405020304" pitchFamily="18" charset="0"/>
              </a:rPr>
              <a:t>	Data Management and Analysis and Visualization:</a:t>
            </a:r>
          </a:p>
          <a:p>
            <a:r>
              <a:rPr lang="en-US" sz="2000" b="1" dirty="0">
                <a:latin typeface="Times New Roman" panose="02020603050405020304" pitchFamily="18" charset="0"/>
                <a:cs typeface="Times New Roman" panose="02020603050405020304" pitchFamily="18" charset="0"/>
              </a:rPr>
              <a:t>		Python Programming</a:t>
            </a:r>
          </a:p>
          <a:p>
            <a:r>
              <a:rPr lang="en-US" sz="2000" b="1" dirty="0">
                <a:latin typeface="Times New Roman" panose="02020603050405020304" pitchFamily="18" charset="0"/>
                <a:cs typeface="Times New Roman" panose="02020603050405020304" pitchFamily="18" charset="0"/>
              </a:rPr>
              <a:t>			Libraries</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NumPy,MatPlotlib,Pandas,Tensorflow</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Integrated Development Environment (IDE):</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Jupyter</a:t>
            </a:r>
            <a:r>
              <a:rPr lang="en-US" sz="2000" dirty="0">
                <a:latin typeface="Times New Roman" panose="02020603050405020304" pitchFamily="18" charset="0"/>
                <a:cs typeface="Times New Roman" panose="02020603050405020304" pitchFamily="18" charset="0"/>
                <a:sym typeface="Wingdings" panose="05000000000000000000" pitchFamily="2" charset="2"/>
              </a:rPr>
              <a:t> Notebook or Google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Colab</a:t>
            </a:r>
            <a:r>
              <a:rPr lang="en-US" sz="2000" dirty="0">
                <a:latin typeface="Times New Roman" panose="02020603050405020304" pitchFamily="18" charset="0"/>
                <a:cs typeface="Times New Roman" panose="02020603050405020304" pitchFamily="18" charset="0"/>
                <a:sym typeface="Wingdings" panose="05000000000000000000" pitchFamily="2" charset="2"/>
              </a:rPr>
              <a:t> or Visual Studio Code.</a:t>
            </a: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2.Hardware </a:t>
            </a:r>
            <a:r>
              <a:rPr lang="en-IN" sz="2000" b="1" dirty="0">
                <a:latin typeface="Times New Roman" panose="02020603050405020304" pitchFamily="18" charset="0"/>
                <a:cs typeface="Times New Roman" panose="02020603050405020304" pitchFamily="18" charset="0"/>
                <a:sym typeface="Wingdings" panose="05000000000000000000" pitchFamily="2" charset="2"/>
              </a:rPr>
              <a:t>Requirements:</a:t>
            </a:r>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Processor:</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Intel</a:t>
            </a:r>
            <a:r>
              <a:rPr lang="en-US" sz="2000" dirty="0">
                <a:latin typeface="Times New Roman" panose="02020603050405020304" pitchFamily="18" charset="0"/>
                <a:cs typeface="Times New Roman" panose="02020603050405020304" pitchFamily="18" charset="0"/>
                <a:sym typeface="Wingdings" panose="05000000000000000000" pitchFamily="2" charset="2"/>
              </a:rPr>
              <a:t> i5 or Similar</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RAM:</a:t>
            </a:r>
            <a:r>
              <a:rPr lang="en-US" sz="2000" dirty="0">
                <a:latin typeface="Times New Roman" panose="02020603050405020304" pitchFamily="18" charset="0"/>
                <a:cs typeface="Times New Roman" panose="02020603050405020304" pitchFamily="18" charset="0"/>
                <a:sym typeface="Wingdings" panose="05000000000000000000" pitchFamily="2" charset="2"/>
              </a:rPr>
              <a:t>8GB or more</a:t>
            </a:r>
          </a:p>
          <a:p>
            <a:pPr marR="0" lvl="4" algn="l" defTabSz="914400" rtl="0" eaLnBrk="1" fontAlgn="auto" latinLnBrk="0" hangingPunct="1">
              <a:lnSpc>
                <a:spcPct val="100000"/>
              </a:lnSpc>
              <a:spcBef>
                <a:spcPts val="0"/>
              </a:spcBef>
              <a:spcAft>
                <a:spcPts val="0"/>
              </a:spcAft>
              <a:buClr>
                <a:srgbClr val="000000"/>
              </a:buClr>
              <a:buSzTx/>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GPU: </a:t>
            </a:r>
            <a:r>
              <a:rPr kumimoji="0" lang="en-IN" sz="20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NVIDIA GTX 1050 / Intel® Iris® Xe Graphics  </a:t>
            </a:r>
          </a:p>
          <a:p>
            <a:pPr marR="0" lvl="4" algn="l" defTabSz="914400" rtl="0" eaLnBrk="1" fontAlgn="auto" latinLnBrk="0" hangingPunct="1">
              <a:lnSpc>
                <a:spcPct val="100000"/>
              </a:lnSpc>
              <a:spcBef>
                <a:spcPts val="0"/>
              </a:spcBef>
              <a:spcAft>
                <a:spcPts val="0"/>
              </a:spcAft>
              <a:buClr>
                <a:srgbClr val="000000"/>
              </a:buClr>
              <a:buSzTx/>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Storage: </a:t>
            </a:r>
            <a:r>
              <a:rPr kumimoji="0" lang="en-IN" sz="20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SSD with at least 256 GB of space</a:t>
            </a: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3.Environmental Setup:</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Operating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System:</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Windows</a:t>
            </a:r>
            <a:r>
              <a:rPr lang="en-US" sz="2000" dirty="0">
                <a:latin typeface="Times New Roman" panose="02020603050405020304" pitchFamily="18" charset="0"/>
                <a:cs typeface="Times New Roman" panose="02020603050405020304" pitchFamily="18" charset="0"/>
                <a:sym typeface="Wingdings" panose="05000000000000000000" pitchFamily="2" charset="2"/>
              </a:rPr>
              <a:t> 10/11, macOS, or Linux (e.g., Ubuntu).</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Version Control: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GitHub: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changes to your code.</a:t>
            </a:r>
            <a:r>
              <a:rPr lang="en-US" sz="1800" b="1" dirty="0"/>
              <a:t>	</a:t>
            </a:r>
            <a:endParaRPr lang="en-IN" sz="1800" b="1" dirty="0"/>
          </a:p>
          <a:p>
            <a:r>
              <a:rPr lang="en-IN" sz="1800" b="1" dirty="0"/>
              <a:t>	</a:t>
            </a:r>
          </a:p>
          <a:p>
            <a:r>
              <a:rPr lang="en-IN" sz="1800" b="1" dirty="0"/>
              <a:t>	</a:t>
            </a:r>
            <a:endParaRPr lang="en-US" sz="1800" b="1" dirty="0"/>
          </a:p>
        </p:txBody>
      </p:sp>
    </p:spTree>
    <p:extLst>
      <p:ext uri="{BB962C8B-B14F-4D97-AF65-F5344CB8AC3E}">
        <p14:creationId xmlns:p14="http://schemas.microsoft.com/office/powerpoint/2010/main" val="237170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88510"/>
            <a:ext cx="520568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chemeClr val="accent1">
                    <a:lumMod val="75000"/>
                  </a:schemeClr>
                </a:solidFill>
                <a:latin typeface="Times New Roman"/>
                <a:ea typeface="Times New Roman"/>
                <a:cs typeface="Times New Roman"/>
                <a:sym typeface="Times New Roman"/>
              </a:rPr>
              <a:t> Base Paper</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5"/>
            <a:ext cx="8961438" cy="46877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defRPr/>
            </a:pPr>
            <a:r>
              <a:rPr lang="en-US" altLang="en-US" sz="2000" dirty="0">
                <a:solidFill>
                  <a:srgbClr val="FF0000"/>
                </a:solidFill>
                <a:latin typeface="Times New Roman" panose="02020603050405020304" pitchFamily="18" charset="0"/>
                <a:cs typeface="Times New Roman" panose="02020603050405020304" pitchFamily="18" charset="0"/>
              </a:rPr>
              <a:t>Giacomo </a:t>
            </a:r>
            <a:r>
              <a:rPr lang="en-US" altLang="en-US" sz="2000" dirty="0" err="1">
                <a:solidFill>
                  <a:srgbClr val="FF0000"/>
                </a:solidFill>
                <a:latin typeface="Times New Roman" panose="02020603050405020304" pitchFamily="18" charset="0"/>
                <a:cs typeface="Times New Roman" panose="02020603050405020304" pitchFamily="18" charset="0"/>
              </a:rPr>
              <a:t>Cappon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a:solidFill>
                  <a:schemeClr val="tx1"/>
                </a:solidFill>
                <a:latin typeface="Times New Roman" panose="02020603050405020304" pitchFamily="18" charset="0"/>
                <a:cs typeface="Times New Roman" panose="02020603050405020304" pitchFamily="18" charset="0"/>
              </a:rPr>
              <a:t>et al </a:t>
            </a:r>
            <a:r>
              <a:rPr lang="en-US" altLang="en-US" sz="2000" dirty="0">
                <a:solidFill>
                  <a:srgbClr val="FF0000"/>
                </a:solidFill>
                <a:latin typeface="Times New Roman" panose="02020603050405020304" pitchFamily="18" charset="0"/>
                <a:cs typeface="Times New Roman" panose="02020603050405020304" pitchFamily="18" charset="0"/>
              </a:rPr>
              <a:t>(2023) </a:t>
            </a:r>
            <a:r>
              <a:rPr lang="en-US" altLang="en-US" sz="2000" dirty="0">
                <a:solidFill>
                  <a:schemeClr val="tx1"/>
                </a:solidFill>
                <a:latin typeface="Times New Roman" panose="02020603050405020304" pitchFamily="18" charset="0"/>
                <a:cs typeface="Times New Roman" panose="02020603050405020304" pitchFamily="18" charset="0"/>
              </a:rPr>
              <a:t>performed a study </a:t>
            </a:r>
            <a:r>
              <a:rPr lang="en-US" altLang="en-US" sz="2000" dirty="0" err="1">
                <a:solidFill>
                  <a:schemeClr val="tx1"/>
                </a:solidFill>
                <a:latin typeface="Times New Roman" panose="02020603050405020304" pitchFamily="18" charset="0"/>
                <a:cs typeface="Times New Roman" panose="02020603050405020304" pitchFamily="18" charset="0"/>
              </a:rPr>
              <a:t>on,“</a:t>
            </a:r>
            <a:r>
              <a:rPr lang="en-US" altLang="en-US" sz="2000" b="1" dirty="0" err="1">
                <a:solidFill>
                  <a:schemeClr val="tx1"/>
                </a:solidFill>
                <a:latin typeface="Times New Roman" panose="02020603050405020304" pitchFamily="18" charset="0"/>
                <a:cs typeface="Times New Roman" panose="02020603050405020304" pitchFamily="18" charset="0"/>
              </a:rPr>
              <a:t>Individualized</a:t>
            </a:r>
            <a:r>
              <a:rPr lang="en-US" altLang="en-US" sz="2000" b="1" dirty="0">
                <a:solidFill>
                  <a:schemeClr val="tx1"/>
                </a:solidFill>
                <a:latin typeface="Times New Roman" panose="02020603050405020304" pitchFamily="18" charset="0"/>
                <a:cs typeface="Times New Roman" panose="02020603050405020304" pitchFamily="18" charset="0"/>
              </a:rPr>
              <a:t> Models for Glucose Prediction in Type 1 Diabetes: Comparing Black-Box Approaches to a Physiological White-Box One</a:t>
            </a:r>
            <a:r>
              <a:rPr lang="en-US" altLang="en-US" sz="2000" dirty="0">
                <a:solidFill>
                  <a:schemeClr val="tx1"/>
                </a:solidFill>
                <a:latin typeface="Times New Roman" panose="02020603050405020304" pitchFamily="18" charset="0"/>
                <a:cs typeface="Times New Roman" panose="02020603050405020304" pitchFamily="18" charset="0"/>
              </a:rPr>
              <a:t>”, IEEE TRANSACTIONS ON BIOMEDICAL ENGINEERING, VOL. 70, NO. 11, NOVEMBER 2023.</a:t>
            </a:r>
          </a:p>
          <a:p>
            <a:pPr algn="just">
              <a:spcBef>
                <a:spcPct val="0"/>
              </a:spcBef>
              <a:defRPr/>
            </a:pPr>
            <a:endParaRPr lang="en-US" alt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Methodologies Adopted</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t>Black-box Approaches</a:t>
            </a:r>
            <a:r>
              <a:rPr lang="en-US" sz="1800" dirty="0"/>
              <a:t>: Utilize machine learning techniques to model complex relationships without explicit physiological knowledge. They excel in capturing nonlinear patterns in data.</a:t>
            </a:r>
          </a:p>
          <a:p>
            <a:pPr>
              <a:buFont typeface="Arial" panose="020B0604020202020204" pitchFamily="34" charset="0"/>
              <a:buChar char="•"/>
            </a:pPr>
            <a:r>
              <a:rPr lang="en-US" sz="1800" b="1" dirty="0"/>
              <a:t>White-box Model</a:t>
            </a:r>
            <a:r>
              <a:rPr lang="en-US" sz="1800" dirty="0"/>
              <a:t>: A structured physiological model that reflects biological processes, providing insights into glucose regulation mechanisms. It requires extensive parameter tuning, which can be complex.</a:t>
            </a:r>
          </a:p>
          <a:p>
            <a:pPr>
              <a:buFont typeface="Arial" panose="020B0604020202020204" pitchFamily="34" charset="0"/>
              <a:buChar char="•"/>
            </a:pPr>
            <a:r>
              <a:rPr lang="en-US" sz="1800" b="1" dirty="0"/>
              <a:t>Adaptive Strategies</a:t>
            </a:r>
            <a:r>
              <a:rPr lang="en-US" sz="1800" dirty="0"/>
              <a:t>: The </a:t>
            </a:r>
            <a:r>
              <a:rPr lang="en-US" sz="1800" dirty="0" err="1"/>
              <a:t>rARX</a:t>
            </a:r>
            <a:r>
              <a:rPr lang="en-US" sz="1800" dirty="0"/>
              <a:t> model updates parameters based on new CGM data, enhancing prediction accuracy. This adaptability is crucial for real-time diabetes management.</a:t>
            </a:r>
          </a:p>
          <a:p>
            <a:pPr algn="just">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D95AAF-86A7-3796-8190-CEEF464E563E}"/>
              </a:ext>
            </a:extLst>
          </p:cNvPr>
          <p:cNvSpPr/>
          <p:nvPr/>
        </p:nvSpPr>
        <p:spPr>
          <a:xfrm>
            <a:off x="238125" y="5697794"/>
            <a:ext cx="8649843" cy="954107"/>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Giacomo </a:t>
            </a:r>
            <a:r>
              <a:rPr lang="en-IN" dirty="0" err="1">
                <a:solidFill>
                  <a:schemeClr val="accent6"/>
                </a:solidFill>
                <a:latin typeface="Times New Roman" panose="02020603050405020304" pitchFamily="18" charset="0"/>
                <a:cs typeface="Times New Roman" panose="02020603050405020304" pitchFamily="18" charset="0"/>
              </a:rPr>
              <a:t>Cappon</a:t>
            </a:r>
            <a:r>
              <a:rPr lang="en-IN" dirty="0">
                <a:solidFill>
                  <a:schemeClr val="accent6"/>
                </a:solidFill>
                <a:latin typeface="Times New Roman" panose="02020603050405020304" pitchFamily="18" charset="0"/>
                <a:cs typeface="Times New Roman" panose="02020603050405020304" pitchFamily="18" charset="0"/>
              </a:rPr>
              <a:t> , Francesco </a:t>
            </a:r>
            <a:r>
              <a:rPr lang="en-IN" dirty="0" err="1">
                <a:solidFill>
                  <a:schemeClr val="accent6"/>
                </a:solidFill>
                <a:latin typeface="Times New Roman" panose="02020603050405020304" pitchFamily="18" charset="0"/>
                <a:cs typeface="Times New Roman" panose="02020603050405020304" pitchFamily="18" charset="0"/>
              </a:rPr>
              <a:t>Prendin</a:t>
            </a:r>
            <a:r>
              <a:rPr lang="en-IN" dirty="0">
                <a:solidFill>
                  <a:schemeClr val="accent6"/>
                </a:solidFill>
                <a:latin typeface="Times New Roman" panose="02020603050405020304" pitchFamily="18" charset="0"/>
                <a:cs typeface="Times New Roman" panose="02020603050405020304" pitchFamily="18" charset="0"/>
              </a:rPr>
              <a:t> , Andrea </a:t>
            </a:r>
            <a:r>
              <a:rPr lang="en-IN" dirty="0" err="1">
                <a:solidFill>
                  <a:schemeClr val="accent6"/>
                </a:solidFill>
                <a:latin typeface="Times New Roman" panose="02020603050405020304" pitchFamily="18" charset="0"/>
                <a:cs typeface="Times New Roman" panose="02020603050405020304" pitchFamily="18" charset="0"/>
              </a:rPr>
              <a:t>Facchinetti</a:t>
            </a:r>
            <a:r>
              <a:rPr lang="en-IN" dirty="0">
                <a:solidFill>
                  <a:schemeClr val="accent6"/>
                </a:solidFill>
                <a:latin typeface="Times New Roman" panose="02020603050405020304" pitchFamily="18" charset="0"/>
                <a:cs typeface="Times New Roman" panose="02020603050405020304" pitchFamily="18" charset="0"/>
              </a:rPr>
              <a:t> , Giovanni </a:t>
            </a:r>
            <a:r>
              <a:rPr lang="en-IN" dirty="0" err="1">
                <a:solidFill>
                  <a:schemeClr val="accent6"/>
                </a:solidFill>
                <a:latin typeface="Times New Roman" panose="02020603050405020304" pitchFamily="18" charset="0"/>
                <a:cs typeface="Times New Roman" panose="02020603050405020304" pitchFamily="18" charset="0"/>
              </a:rPr>
              <a:t>Sparacino</a:t>
            </a:r>
            <a:r>
              <a:rPr lang="en-IN" dirty="0">
                <a:solidFill>
                  <a:schemeClr val="accent6"/>
                </a:solidFill>
                <a:latin typeface="Times New Roman" panose="02020603050405020304" pitchFamily="18" charset="0"/>
                <a:cs typeface="Times New Roman" panose="02020603050405020304" pitchFamily="18" charset="0"/>
              </a:rPr>
              <a:t> and Simone Del </a:t>
            </a:r>
            <a:r>
              <a:rPr lang="en-IN" dirty="0" err="1">
                <a:solidFill>
                  <a:schemeClr val="accent6"/>
                </a:solidFill>
                <a:latin typeface="Times New Roman" panose="02020603050405020304" pitchFamily="18" charset="0"/>
                <a:cs typeface="Times New Roman" panose="02020603050405020304" pitchFamily="18" charset="0"/>
              </a:rPr>
              <a:t>Favero</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Individualized Models for Glucose Prediction in Type 1 Diabetes: Comparing Black-Box Approaches to a Physiological White-Box One</a:t>
            </a:r>
            <a:r>
              <a:rPr lang="en-IN" dirty="0">
                <a:solidFill>
                  <a:schemeClr val="accent6"/>
                </a:solidFill>
                <a:latin typeface="Times New Roman" panose="02020603050405020304" pitchFamily="18" charset="0"/>
                <a:cs typeface="Times New Roman" panose="02020603050405020304" pitchFamily="18" charset="0"/>
              </a:rPr>
              <a:t>”, IEEE TRANSACTIONS ON BIOMEDICAL ENGINEERING, VOL. 70, NO. 11, NOVEMBER 2023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6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1D1ADEE6-3539-7D1E-DF5B-A8A1EE1FE7FE}"/>
              </a:ext>
            </a:extLst>
          </p:cNvPr>
          <p:cNvSpPr txBox="1">
            <a:spLocks noChangeArrowheads="1"/>
          </p:cNvSpPr>
          <p:nvPr/>
        </p:nvSpPr>
        <p:spPr>
          <a:xfrm>
            <a:off x="511273" y="688890"/>
            <a:ext cx="8121445" cy="57675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1" dirty="0">
                <a:solidFill>
                  <a:schemeClr val="tx1"/>
                </a:solidFill>
                <a:effectLst/>
                <a:latin typeface="Times New Roman" panose="02020603050405020304" pitchFamily="18" charset="0"/>
                <a:cs typeface="Times New Roman" panose="02020603050405020304" pitchFamily="18" charset="0"/>
              </a:rPr>
              <a:t>LSTM</a:t>
            </a:r>
          </a:p>
          <a:p>
            <a:pPr marL="457200" indent="-342900">
              <a:buFont typeface="+mj-lt"/>
              <a:buAutoNum type="arabicPeriod"/>
            </a:pPr>
            <a:r>
              <a:rPr lang="en-US" sz="2000" b="1" dirty="0">
                <a:solidFill>
                  <a:schemeClr val="tx1"/>
                </a:solidFill>
                <a:effectLst/>
                <a:latin typeface="Times New Roman" panose="02020603050405020304" pitchFamily="18" charset="0"/>
                <a:cs typeface="Times New Roman" panose="02020603050405020304" pitchFamily="18" charset="0"/>
              </a:rPr>
              <a:t>Prepare the data:</a:t>
            </a:r>
            <a:endParaRPr lang="en-US" sz="2000" b="0" dirty="0">
              <a:solidFill>
                <a:schemeClr val="tx1"/>
              </a:solidFill>
              <a:effectLst/>
              <a:latin typeface="Times New Roman" panose="02020603050405020304" pitchFamily="18" charset="0"/>
              <a:cs typeface="Times New Roman" panose="02020603050405020304" pitchFamily="18" charset="0"/>
            </a:endParaRPr>
          </a:p>
          <a:p>
            <a:pPr marL="1257300" lvl="1">
              <a:buFont typeface="+mj-lt"/>
              <a:buAutoNum type="arabicPeriod"/>
            </a:pPr>
            <a:r>
              <a:rPr lang="en-US" sz="2000" b="0" dirty="0">
                <a:solidFill>
                  <a:schemeClr val="tx1"/>
                </a:solidFill>
                <a:effectLst/>
                <a:latin typeface="Times New Roman" panose="02020603050405020304" pitchFamily="18" charset="0"/>
                <a:cs typeface="Times New Roman" panose="02020603050405020304" pitchFamily="18" charset="0"/>
              </a:rPr>
              <a:t>Divide the time-series data into training and test sets (</a:t>
            </a:r>
            <a:r>
              <a:rPr lang="en-US" sz="2000" b="0" dirty="0" err="1">
                <a:solidFill>
                  <a:schemeClr val="tx1"/>
                </a:solidFill>
                <a:effectLst/>
                <a:latin typeface="Times New Roman" panose="02020603050405020304" pitchFamily="18" charset="0"/>
                <a:cs typeface="Times New Roman" panose="02020603050405020304" pitchFamily="18" charset="0"/>
              </a:rPr>
              <a:t>X_train</a:t>
            </a:r>
            <a:r>
              <a:rPr lang="en-US" sz="2000" b="0" dirty="0">
                <a:solidFill>
                  <a:schemeClr val="tx1"/>
                </a:solidFill>
                <a:effectLst/>
                <a:latin typeface="Times New Roman" panose="02020603050405020304" pitchFamily="18" charset="0"/>
                <a:cs typeface="Times New Roman" panose="02020603050405020304" pitchFamily="18" charset="0"/>
              </a:rPr>
              <a:t>, </a:t>
            </a:r>
            <a:r>
              <a:rPr lang="en-US" sz="2000" b="0" dirty="0" err="1">
                <a:solidFill>
                  <a:schemeClr val="tx1"/>
                </a:solidFill>
                <a:effectLst/>
                <a:latin typeface="Times New Roman" panose="02020603050405020304" pitchFamily="18" charset="0"/>
                <a:cs typeface="Times New Roman" panose="02020603050405020304" pitchFamily="18" charset="0"/>
              </a:rPr>
              <a:t>y_train</a:t>
            </a:r>
            <a:r>
              <a:rPr lang="en-US" sz="2000" b="0" dirty="0">
                <a:solidFill>
                  <a:schemeClr val="tx1"/>
                </a:solidFill>
                <a:effectLst/>
                <a:latin typeface="Times New Roman" panose="02020603050405020304" pitchFamily="18" charset="0"/>
                <a:cs typeface="Times New Roman" panose="02020603050405020304" pitchFamily="18" charset="0"/>
              </a:rPr>
              <a:t>, </a:t>
            </a:r>
            <a:r>
              <a:rPr lang="en-US" sz="2000" b="0" dirty="0" err="1">
                <a:solidFill>
                  <a:schemeClr val="tx1"/>
                </a:solidFill>
                <a:effectLst/>
                <a:latin typeface="Times New Roman" panose="02020603050405020304" pitchFamily="18" charset="0"/>
                <a:cs typeface="Times New Roman" panose="02020603050405020304" pitchFamily="18" charset="0"/>
              </a:rPr>
              <a:t>X_test</a:t>
            </a:r>
            <a:r>
              <a:rPr lang="en-US" sz="2000" b="0" dirty="0">
                <a:solidFill>
                  <a:schemeClr val="tx1"/>
                </a:solidFill>
                <a:effectLst/>
                <a:latin typeface="Times New Roman" panose="02020603050405020304" pitchFamily="18" charset="0"/>
                <a:cs typeface="Times New Roman" panose="02020603050405020304" pitchFamily="18" charset="0"/>
              </a:rPr>
              <a:t>, </a:t>
            </a:r>
            <a:r>
              <a:rPr lang="en-US" sz="2000" b="0" dirty="0" err="1">
                <a:solidFill>
                  <a:schemeClr val="tx1"/>
                </a:solidFill>
                <a:effectLst/>
                <a:latin typeface="Times New Roman" panose="02020603050405020304" pitchFamily="18" charset="0"/>
                <a:cs typeface="Times New Roman" panose="02020603050405020304" pitchFamily="18" charset="0"/>
              </a:rPr>
              <a:t>y_test</a:t>
            </a:r>
            <a:r>
              <a:rPr lang="en-US" sz="2000" b="0" dirty="0">
                <a:solidFill>
                  <a:schemeClr val="tx1"/>
                </a:solidFill>
                <a:effectLst/>
                <a:latin typeface="Times New Roman" panose="02020603050405020304" pitchFamily="18" charset="0"/>
                <a:cs typeface="Times New Roman" panose="02020603050405020304" pitchFamily="18" charset="0"/>
              </a:rPr>
              <a:t>).</a:t>
            </a:r>
          </a:p>
          <a:p>
            <a:pPr marL="457200" indent="-342900">
              <a:buFont typeface="+mj-lt"/>
              <a:buAutoNum type="arabicPeriod"/>
            </a:pPr>
            <a:r>
              <a:rPr lang="en-US" sz="2000" b="1" dirty="0">
                <a:solidFill>
                  <a:schemeClr val="tx1"/>
                </a:solidFill>
                <a:effectLst/>
                <a:latin typeface="Times New Roman" panose="02020603050405020304" pitchFamily="18" charset="0"/>
                <a:cs typeface="Times New Roman" panose="02020603050405020304" pitchFamily="18" charset="0"/>
              </a:rPr>
              <a:t>Initialize the LSTM model:   </a:t>
            </a:r>
          </a:p>
          <a:p>
            <a:pPr marL="1257300" lvl="1">
              <a:buFont typeface="+mj-lt"/>
              <a:buAutoNum type="arabicPeriod"/>
            </a:pPr>
            <a:r>
              <a:rPr lang="en-US" sz="2000" b="0" dirty="0">
                <a:solidFill>
                  <a:schemeClr val="tx1"/>
                </a:solidFill>
                <a:effectLst/>
                <a:latin typeface="Times New Roman" panose="02020603050405020304" pitchFamily="18" charset="0"/>
                <a:cs typeface="Times New Roman" panose="02020603050405020304" pitchFamily="18" charset="0"/>
              </a:rPr>
              <a:t>Add LSTM layer with appropriate number of units.   </a:t>
            </a:r>
          </a:p>
          <a:p>
            <a:pPr marL="1257300" lvl="1">
              <a:buFont typeface="+mj-lt"/>
              <a:buAutoNum type="arabicPeriod"/>
            </a:pPr>
            <a:r>
              <a:rPr lang="en-US" sz="2000" b="0" dirty="0">
                <a:solidFill>
                  <a:schemeClr val="tx1"/>
                </a:solidFill>
                <a:effectLst/>
                <a:latin typeface="Times New Roman" panose="02020603050405020304" pitchFamily="18" charset="0"/>
                <a:cs typeface="Times New Roman" panose="02020603050405020304" pitchFamily="18" charset="0"/>
              </a:rPr>
              <a:t>Specify the input shape (number of time steps and features). </a:t>
            </a:r>
          </a:p>
          <a:p>
            <a:pPr marL="1257300" lvl="1">
              <a:buFont typeface="+mj-lt"/>
              <a:buAutoNum type="arabicPeriod"/>
            </a:pPr>
            <a:r>
              <a:rPr lang="en-US" sz="2000" b="0" dirty="0">
                <a:solidFill>
                  <a:schemeClr val="tx1"/>
                </a:solidFill>
                <a:effectLst/>
                <a:latin typeface="Times New Roman" panose="02020603050405020304" pitchFamily="18" charset="0"/>
                <a:cs typeface="Times New Roman" panose="02020603050405020304" pitchFamily="18" charset="0"/>
              </a:rPr>
              <a:t>Add other layers such as Dense layers for output.</a:t>
            </a:r>
          </a:p>
          <a:p>
            <a:pPr marL="457200" indent="-342900">
              <a:buFont typeface="+mj-lt"/>
              <a:buAutoNum type="arabicPeriod"/>
            </a:pPr>
            <a:r>
              <a:rPr lang="en-IN" sz="2000" b="1" dirty="0"/>
              <a:t>Compile the model:</a:t>
            </a:r>
          </a:p>
          <a:p>
            <a:pPr marL="1257300" lvl="1">
              <a:buFont typeface="+mj-lt"/>
              <a:buAutoNum type="arabicPeriod"/>
            </a:pPr>
            <a:r>
              <a:rPr lang="en-IN" sz="2000" dirty="0"/>
              <a:t>Choose Adam optimizer. </a:t>
            </a:r>
          </a:p>
          <a:p>
            <a:pPr marL="1257300" lvl="1">
              <a:buFont typeface="+mj-lt"/>
              <a:buAutoNum type="arabicPeriod"/>
            </a:pPr>
            <a:r>
              <a:rPr lang="en-IN" sz="2000" dirty="0"/>
              <a:t>Specify loss function as Mean Squared Error. </a:t>
            </a:r>
          </a:p>
          <a:p>
            <a:pPr marL="1257300" lvl="1">
              <a:buFont typeface="+mj-lt"/>
              <a:buAutoNum type="arabicPeriod"/>
            </a:pPr>
            <a:r>
              <a:rPr lang="en-IN" sz="2000" dirty="0"/>
              <a:t>Define evaluation metrics such as RMSE or Accuracy.</a:t>
            </a:r>
            <a:endParaRPr lang="en-US" sz="2000" b="0"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0207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1D1ADEE6-3539-7D1E-DF5B-A8A1EE1FE7FE}"/>
              </a:ext>
            </a:extLst>
          </p:cNvPr>
          <p:cNvSpPr txBox="1">
            <a:spLocks noChangeArrowheads="1"/>
          </p:cNvSpPr>
          <p:nvPr/>
        </p:nvSpPr>
        <p:spPr>
          <a:xfrm>
            <a:off x="511275" y="477838"/>
            <a:ext cx="8121445" cy="57675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US" sz="1900" b="0" dirty="0">
              <a:solidFill>
                <a:schemeClr val="tx1"/>
              </a:solidFill>
              <a:effectLst/>
              <a:latin typeface="Times New Roman" panose="02020603050405020304" pitchFamily="18" charset="0"/>
              <a:cs typeface="Times New Roman" panose="02020603050405020304" pitchFamily="18" charset="0"/>
            </a:endParaRPr>
          </a:p>
          <a:p>
            <a:pPr marL="457200" indent="-342900">
              <a:buFont typeface="+mj-lt"/>
              <a:buAutoNum type="arabicPeriod" startAt="4"/>
            </a:pPr>
            <a:r>
              <a:rPr lang="en-US" sz="1900" b="1" dirty="0">
                <a:solidFill>
                  <a:schemeClr val="tx1"/>
                </a:solidFill>
                <a:effectLst/>
                <a:latin typeface="Times New Roman" panose="02020603050405020304" pitchFamily="18" charset="0"/>
                <a:cs typeface="Times New Roman" panose="02020603050405020304" pitchFamily="18" charset="0"/>
              </a:rPr>
              <a:t>Train the model:  </a:t>
            </a:r>
            <a:r>
              <a:rPr lang="en-US" sz="1900" b="0" dirty="0">
                <a:solidFill>
                  <a:schemeClr val="tx1"/>
                </a:solidFill>
                <a:effectLst/>
                <a:latin typeface="Times New Roman" panose="02020603050405020304" pitchFamily="18" charset="0"/>
                <a:cs typeface="Times New Roman" panose="02020603050405020304" pitchFamily="18" charset="0"/>
              </a:rPr>
              <a:t>Train the model on the training set (</a:t>
            </a:r>
            <a:r>
              <a:rPr lang="en-US" sz="1900" b="0" dirty="0" err="1">
                <a:solidFill>
                  <a:schemeClr val="tx1"/>
                </a:solidFill>
                <a:effectLst/>
                <a:latin typeface="Times New Roman" panose="02020603050405020304" pitchFamily="18" charset="0"/>
                <a:cs typeface="Times New Roman" panose="02020603050405020304" pitchFamily="18" charset="0"/>
              </a:rPr>
              <a:t>X_train</a:t>
            </a:r>
            <a:r>
              <a:rPr lang="en-US" sz="1900" b="0" dirty="0">
                <a:solidFill>
                  <a:schemeClr val="tx1"/>
                </a:solidFill>
                <a:effectLst/>
                <a:latin typeface="Times New Roman" panose="02020603050405020304" pitchFamily="18" charset="0"/>
                <a:cs typeface="Times New Roman" panose="02020603050405020304" pitchFamily="18" charset="0"/>
              </a:rPr>
              <a:t>, </a:t>
            </a:r>
            <a:r>
              <a:rPr lang="en-US" sz="1900" b="0" dirty="0" err="1">
                <a:solidFill>
                  <a:schemeClr val="tx1"/>
                </a:solidFill>
                <a:effectLst/>
                <a:latin typeface="Times New Roman" panose="02020603050405020304" pitchFamily="18" charset="0"/>
                <a:cs typeface="Times New Roman" panose="02020603050405020304" pitchFamily="18" charset="0"/>
              </a:rPr>
              <a:t>y_train</a:t>
            </a:r>
            <a:r>
              <a:rPr lang="en-US" sz="1900" b="0" dirty="0">
                <a:solidFill>
                  <a:schemeClr val="tx1"/>
                </a:solidFill>
                <a:effectLst/>
                <a:latin typeface="Times New Roman" panose="02020603050405020304" pitchFamily="18" charset="0"/>
                <a:cs typeface="Times New Roman" panose="02020603050405020304" pitchFamily="18" charset="0"/>
              </a:rPr>
              <a:t>) by Specifying the number of epochs and batch size.</a:t>
            </a:r>
          </a:p>
          <a:p>
            <a:pPr marL="457200" indent="-342900">
              <a:buFont typeface="+mj-lt"/>
              <a:buAutoNum type="arabicPeriod" startAt="4"/>
            </a:pPr>
            <a:r>
              <a:rPr lang="en-US" sz="1900" b="1" dirty="0">
                <a:solidFill>
                  <a:schemeClr val="tx1"/>
                </a:solidFill>
                <a:effectLst/>
                <a:latin typeface="Times New Roman" panose="02020603050405020304" pitchFamily="18" charset="0"/>
                <a:cs typeface="Times New Roman" panose="02020603050405020304" pitchFamily="18" charset="0"/>
              </a:rPr>
              <a:t>Evaluate the model:  </a:t>
            </a:r>
            <a:r>
              <a:rPr lang="en-US" sz="1900" b="0" dirty="0">
                <a:solidFill>
                  <a:schemeClr val="tx1"/>
                </a:solidFill>
                <a:effectLst/>
                <a:latin typeface="Times New Roman" panose="02020603050405020304" pitchFamily="18" charset="0"/>
                <a:cs typeface="Times New Roman" panose="02020603050405020304" pitchFamily="18" charset="0"/>
              </a:rPr>
              <a:t>Use the trained model to make predictions on the test set (</a:t>
            </a:r>
            <a:r>
              <a:rPr lang="en-US" sz="1900" b="0" dirty="0" err="1">
                <a:solidFill>
                  <a:schemeClr val="tx1"/>
                </a:solidFill>
                <a:effectLst/>
                <a:latin typeface="Times New Roman" panose="02020603050405020304" pitchFamily="18" charset="0"/>
                <a:cs typeface="Times New Roman" panose="02020603050405020304" pitchFamily="18" charset="0"/>
              </a:rPr>
              <a:t>X_test</a:t>
            </a:r>
            <a:r>
              <a:rPr lang="en-US" sz="1900" b="0" dirty="0">
                <a:solidFill>
                  <a:schemeClr val="tx1"/>
                </a:solidFill>
                <a:effectLst/>
                <a:latin typeface="Times New Roman" panose="02020603050405020304" pitchFamily="18" charset="0"/>
                <a:cs typeface="Times New Roman" panose="02020603050405020304" pitchFamily="18" charset="0"/>
              </a:rPr>
              <a:t>) and evaluate performance using suitable metrics like RMSE or accuracy.</a:t>
            </a:r>
          </a:p>
          <a:p>
            <a:pPr marL="457200" indent="-342900">
              <a:buFont typeface="+mj-lt"/>
              <a:buAutoNum type="arabicPeriod" startAt="4"/>
            </a:pPr>
            <a:r>
              <a:rPr lang="en-US" sz="1900" b="0" dirty="0">
                <a:solidFill>
                  <a:schemeClr val="tx1"/>
                </a:solidFill>
                <a:effectLst/>
                <a:latin typeface="Times New Roman" panose="02020603050405020304" pitchFamily="18" charset="0"/>
                <a:cs typeface="Times New Roman" panose="02020603050405020304" pitchFamily="18" charset="0"/>
              </a:rPr>
              <a:t>Return predictions and evaluation results.</a:t>
            </a:r>
            <a:endParaRPr lang="en-IN" sz="1900" b="0" dirty="0">
              <a:solidFill>
                <a:schemeClr val="tx1"/>
              </a:solidFill>
              <a:effectLst/>
              <a:latin typeface="Times New Roman" panose="02020603050405020304" pitchFamily="18" charset="0"/>
              <a:cs typeface="Times New Roman" panose="02020603050405020304" pitchFamily="18" charset="0"/>
            </a:endParaRPr>
          </a:p>
          <a:p>
            <a:r>
              <a:rPr lang="en-IN" sz="1900" b="1" dirty="0">
                <a:solidFill>
                  <a:schemeClr val="tx1"/>
                </a:solidFill>
                <a:latin typeface="Times New Roman" panose="02020603050405020304" pitchFamily="18" charset="0"/>
                <a:cs typeface="Times New Roman" panose="02020603050405020304" pitchFamily="18" charset="0"/>
              </a:rPr>
              <a:t>GRU</a:t>
            </a:r>
          </a:p>
          <a:p>
            <a:pPr marL="457200" indent="-342900">
              <a:buAutoNum type="arabicPeriod"/>
            </a:pPr>
            <a:r>
              <a:rPr lang="en-US" sz="1900" b="1" dirty="0">
                <a:solidFill>
                  <a:schemeClr val="tx1"/>
                </a:solidFill>
                <a:effectLst/>
                <a:latin typeface="Times New Roman" panose="02020603050405020304" pitchFamily="18" charset="0"/>
                <a:cs typeface="Times New Roman" panose="02020603050405020304" pitchFamily="18" charset="0"/>
              </a:rPr>
              <a:t>Prepare the data:    </a:t>
            </a:r>
          </a:p>
          <a:p>
            <a:r>
              <a:rPr lang="en-US" sz="1900" b="1" dirty="0">
                <a:solidFill>
                  <a:schemeClr val="tx1"/>
                </a:solidFill>
                <a:latin typeface="Times New Roman" panose="02020603050405020304" pitchFamily="18" charset="0"/>
                <a:cs typeface="Times New Roman" panose="02020603050405020304" pitchFamily="18" charset="0"/>
              </a:rPr>
              <a:t>	</a:t>
            </a:r>
            <a:r>
              <a:rPr lang="en-US" sz="1900" b="1" dirty="0">
                <a:solidFill>
                  <a:schemeClr val="tx1"/>
                </a:solidFill>
                <a:effectLst/>
                <a:latin typeface="Times New Roman" panose="02020603050405020304" pitchFamily="18" charset="0"/>
                <a:cs typeface="Times New Roman" panose="02020603050405020304" pitchFamily="18" charset="0"/>
              </a:rPr>
              <a:t> </a:t>
            </a:r>
            <a:r>
              <a:rPr lang="en-US" sz="1900" dirty="0">
                <a:solidFill>
                  <a:schemeClr val="tx1"/>
                </a:solidFill>
                <a:effectLst/>
                <a:latin typeface="Times New Roman" panose="02020603050405020304" pitchFamily="18" charset="0"/>
                <a:cs typeface="Times New Roman" panose="02020603050405020304" pitchFamily="18" charset="0"/>
              </a:rPr>
              <a:t>Split the time-series data into training and test sets (</a:t>
            </a:r>
            <a:r>
              <a:rPr lang="en-US" sz="1900" dirty="0" err="1">
                <a:solidFill>
                  <a:schemeClr val="tx1"/>
                </a:solidFill>
                <a:effectLst/>
                <a:latin typeface="Times New Roman" panose="02020603050405020304" pitchFamily="18" charset="0"/>
                <a:cs typeface="Times New Roman" panose="02020603050405020304" pitchFamily="18" charset="0"/>
              </a:rPr>
              <a:t>X_train</a:t>
            </a:r>
            <a:r>
              <a:rPr lang="en-US" sz="1900" dirty="0">
                <a:solidFill>
                  <a:schemeClr val="tx1"/>
                </a:solidFill>
                <a:effectLst/>
                <a:latin typeface="Times New Roman" panose="02020603050405020304" pitchFamily="18" charset="0"/>
                <a:cs typeface="Times New Roman" panose="02020603050405020304" pitchFamily="18" charset="0"/>
              </a:rPr>
              <a:t>, </a:t>
            </a:r>
            <a:r>
              <a:rPr lang="en-US" sz="1900" dirty="0" err="1">
                <a:solidFill>
                  <a:schemeClr val="tx1"/>
                </a:solidFill>
                <a:effectLst/>
                <a:latin typeface="Times New Roman" panose="02020603050405020304" pitchFamily="18" charset="0"/>
                <a:cs typeface="Times New Roman" panose="02020603050405020304" pitchFamily="18" charset="0"/>
              </a:rPr>
              <a:t>y_train</a:t>
            </a:r>
            <a:r>
              <a:rPr lang="en-US" sz="1900" dirty="0">
                <a:solidFill>
                  <a:schemeClr val="tx1"/>
                </a:solidFill>
                <a:effectLst/>
                <a:latin typeface="Times New Roman" panose="02020603050405020304" pitchFamily="18" charset="0"/>
                <a:cs typeface="Times New Roman" panose="02020603050405020304" pitchFamily="18" charset="0"/>
              </a:rPr>
              <a:t>, </a:t>
            </a:r>
            <a:r>
              <a:rPr lang="en-US" sz="1900" dirty="0" err="1">
                <a:solidFill>
                  <a:schemeClr val="tx1"/>
                </a:solidFill>
                <a:effectLst/>
                <a:latin typeface="Times New Roman" panose="02020603050405020304" pitchFamily="18" charset="0"/>
                <a:cs typeface="Times New Roman" panose="02020603050405020304" pitchFamily="18" charset="0"/>
              </a:rPr>
              <a:t>X_test</a:t>
            </a:r>
            <a:r>
              <a:rPr lang="en-US" sz="1900" dirty="0">
                <a:solidFill>
                  <a:schemeClr val="tx1"/>
                </a:solidFill>
                <a:effectLst/>
                <a:latin typeface="Times New Roman" panose="02020603050405020304" pitchFamily="18" charset="0"/>
                <a:cs typeface="Times New Roman" panose="02020603050405020304" pitchFamily="18" charset="0"/>
              </a:rPr>
              <a:t>, </a:t>
            </a:r>
            <a:r>
              <a:rPr lang="en-US" sz="1900" dirty="0" err="1">
                <a:solidFill>
                  <a:schemeClr val="tx1"/>
                </a:solidFill>
                <a:effectLst/>
                <a:latin typeface="Times New Roman" panose="02020603050405020304" pitchFamily="18" charset="0"/>
                <a:cs typeface="Times New Roman" panose="02020603050405020304" pitchFamily="18" charset="0"/>
              </a:rPr>
              <a:t>y_test</a:t>
            </a:r>
            <a:r>
              <a:rPr lang="en-US" sz="1900" dirty="0">
                <a:solidFill>
                  <a:schemeClr val="tx1"/>
                </a:solidFill>
                <a:effectLst/>
                <a:latin typeface="Times New Roman" panose="02020603050405020304" pitchFamily="18" charset="0"/>
                <a:cs typeface="Times New Roman" panose="02020603050405020304" pitchFamily="18" charset="0"/>
              </a:rPr>
              <a:t>).</a:t>
            </a:r>
          </a:p>
          <a:p>
            <a:endParaRPr lang="en-IN" sz="19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7021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1D1ADEE6-3539-7D1E-DF5B-A8A1EE1FE7FE}"/>
              </a:ext>
            </a:extLst>
          </p:cNvPr>
          <p:cNvSpPr txBox="1">
            <a:spLocks noChangeArrowheads="1"/>
          </p:cNvSpPr>
          <p:nvPr/>
        </p:nvSpPr>
        <p:spPr>
          <a:xfrm>
            <a:off x="511275" y="730045"/>
            <a:ext cx="8121445" cy="57675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r>
              <a:rPr lang="en-US" sz="1900" b="1" dirty="0">
                <a:solidFill>
                  <a:schemeClr val="tx1"/>
                </a:solidFill>
                <a:effectLst/>
                <a:latin typeface="Times New Roman" panose="02020603050405020304" pitchFamily="18" charset="0"/>
                <a:cs typeface="Times New Roman" panose="02020603050405020304" pitchFamily="18" charset="0"/>
              </a:rPr>
              <a:t>2. Initialize the GRU model:</a:t>
            </a:r>
          </a:p>
          <a:p>
            <a:pPr marL="1257300" lvl="1">
              <a:buFont typeface="+mj-lt"/>
              <a:buAutoNum type="arabicPeriod"/>
            </a:pPr>
            <a:r>
              <a:rPr lang="en-US" sz="1900" dirty="0">
                <a:solidFill>
                  <a:schemeClr val="tx1"/>
                </a:solidFill>
                <a:effectLst/>
                <a:latin typeface="Times New Roman" panose="02020603050405020304" pitchFamily="18" charset="0"/>
                <a:cs typeface="Times New Roman" panose="02020603050405020304" pitchFamily="18" charset="0"/>
              </a:rPr>
              <a:t>   Add GRU layer(s) with a specified number of units.</a:t>
            </a:r>
          </a:p>
          <a:p>
            <a:pPr marL="1257300" lvl="1">
              <a:buFont typeface="+mj-lt"/>
              <a:buAutoNum type="arabicPeriod"/>
            </a:pPr>
            <a:r>
              <a:rPr lang="en-US" sz="1900" dirty="0">
                <a:solidFill>
                  <a:schemeClr val="tx1"/>
                </a:solidFill>
                <a:effectLst/>
                <a:latin typeface="Times New Roman" panose="02020603050405020304" pitchFamily="18" charset="0"/>
                <a:cs typeface="Times New Roman" panose="02020603050405020304" pitchFamily="18" charset="0"/>
              </a:rPr>
              <a:t>   Define the input shape (number of time steps and features).</a:t>
            </a:r>
          </a:p>
          <a:p>
            <a:pPr marL="1257300" lvl="1">
              <a:buFont typeface="+mj-lt"/>
              <a:buAutoNum type="arabicPeriod"/>
            </a:pPr>
            <a:r>
              <a:rPr lang="en-US" sz="1900" dirty="0">
                <a:solidFill>
                  <a:schemeClr val="tx1"/>
                </a:solidFill>
                <a:effectLst/>
                <a:latin typeface="Times New Roman" panose="02020603050405020304" pitchFamily="18" charset="0"/>
                <a:cs typeface="Times New Roman" panose="02020603050405020304" pitchFamily="18" charset="0"/>
              </a:rPr>
              <a:t>   Add Dense layer(s) to output predictions.</a:t>
            </a:r>
            <a:endParaRPr lang="en-US" sz="2000" b="1" dirty="0">
              <a:solidFill>
                <a:schemeClr val="tx1"/>
              </a:solidFill>
              <a:effectLst/>
              <a:latin typeface="Times New Roman" panose="02020603050405020304" pitchFamily="18" charset="0"/>
              <a:cs typeface="Times New Roman" panose="02020603050405020304" pitchFamily="18" charset="0"/>
            </a:endParaRPr>
          </a:p>
          <a:p>
            <a:r>
              <a:rPr lang="en-US" sz="2000" b="1" dirty="0">
                <a:solidFill>
                  <a:schemeClr val="tx1"/>
                </a:solidFill>
                <a:effectLst/>
                <a:latin typeface="Times New Roman" panose="02020603050405020304" pitchFamily="18" charset="0"/>
                <a:cs typeface="Times New Roman" panose="02020603050405020304" pitchFamily="18" charset="0"/>
              </a:rPr>
              <a:t>3. Compile the model:</a:t>
            </a:r>
          </a:p>
          <a:p>
            <a:pPr lvl="1">
              <a:buFont typeface="+mj-lt"/>
              <a:buAutoNum type="arabicPeriod"/>
            </a:pPr>
            <a:r>
              <a:rPr lang="en-US" sz="2000" dirty="0">
                <a:solidFill>
                  <a:schemeClr val="tx1"/>
                </a:solidFill>
                <a:effectLst/>
                <a:latin typeface="Times New Roman" panose="02020603050405020304" pitchFamily="18" charset="0"/>
                <a:cs typeface="Times New Roman" panose="02020603050405020304" pitchFamily="18" charset="0"/>
              </a:rPr>
              <a:t>   Select an Adam optimizer.</a:t>
            </a:r>
          </a:p>
          <a:p>
            <a:pPr lvl="1">
              <a:buFont typeface="+mj-lt"/>
              <a:buAutoNum type="arabicPeriod"/>
            </a:pPr>
            <a:r>
              <a:rPr lang="en-US" sz="2000" dirty="0">
                <a:solidFill>
                  <a:schemeClr val="tx1"/>
                </a:solidFill>
                <a:effectLst/>
                <a:latin typeface="Times New Roman" panose="02020603050405020304" pitchFamily="18" charset="0"/>
                <a:cs typeface="Times New Roman" panose="02020603050405020304" pitchFamily="18" charset="0"/>
              </a:rPr>
              <a:t>   Define loss function  as Mean Squared Error.</a:t>
            </a:r>
          </a:p>
          <a:p>
            <a:pPr lvl="1">
              <a:buFont typeface="+mj-lt"/>
              <a:buAutoNum type="arabicPeriod"/>
            </a:pPr>
            <a:r>
              <a:rPr lang="en-US" sz="2000" dirty="0">
                <a:solidFill>
                  <a:schemeClr val="tx1"/>
                </a:solidFill>
                <a:effectLst/>
                <a:latin typeface="Times New Roman" panose="02020603050405020304" pitchFamily="18" charset="0"/>
                <a:cs typeface="Times New Roman" panose="02020603050405020304" pitchFamily="18" charset="0"/>
              </a:rPr>
              <a:t>   Specify evaluation metrics (</a:t>
            </a:r>
            <a:r>
              <a:rPr lang="en-US" sz="2000" dirty="0">
                <a:solidFill>
                  <a:schemeClr val="tx1"/>
                </a:solidFill>
                <a:latin typeface="Times New Roman" panose="02020603050405020304" pitchFamily="18" charset="0"/>
                <a:cs typeface="Times New Roman" panose="02020603050405020304" pitchFamily="18" charset="0"/>
              </a:rPr>
              <a:t>A</a:t>
            </a:r>
            <a:r>
              <a:rPr lang="en-US" sz="2000" dirty="0">
                <a:solidFill>
                  <a:schemeClr val="tx1"/>
                </a:solidFill>
                <a:effectLst/>
                <a:latin typeface="Times New Roman" panose="02020603050405020304" pitchFamily="18" charset="0"/>
                <a:cs typeface="Times New Roman" panose="02020603050405020304" pitchFamily="18" charset="0"/>
              </a:rPr>
              <a:t>ccuracy or RMSE).</a:t>
            </a:r>
          </a:p>
          <a:p>
            <a:r>
              <a:rPr lang="en-US" sz="2000" b="1" dirty="0">
                <a:solidFill>
                  <a:schemeClr val="tx1"/>
                </a:solidFill>
                <a:effectLst/>
                <a:latin typeface="Times New Roman" panose="02020603050405020304" pitchFamily="18" charset="0"/>
                <a:cs typeface="Times New Roman" panose="02020603050405020304" pitchFamily="18" charset="0"/>
              </a:rPr>
              <a:t>4. Train the model:</a:t>
            </a:r>
          </a:p>
          <a:p>
            <a:pPr lvl="1">
              <a:buFont typeface="+mj-lt"/>
              <a:buAutoNum type="arabicPeriod"/>
            </a:pPr>
            <a:r>
              <a:rPr lang="en-US" sz="2000" dirty="0">
                <a:solidFill>
                  <a:schemeClr val="tx1"/>
                </a:solidFill>
                <a:effectLst/>
                <a:latin typeface="Times New Roman" panose="02020603050405020304" pitchFamily="18" charset="0"/>
                <a:cs typeface="Times New Roman" panose="02020603050405020304" pitchFamily="18" charset="0"/>
              </a:rPr>
              <a:t>   Fit the model on the training data (</a:t>
            </a:r>
            <a:r>
              <a:rPr lang="en-US" sz="2000" dirty="0" err="1">
                <a:solidFill>
                  <a:schemeClr val="tx1"/>
                </a:solidFill>
                <a:effectLst/>
                <a:latin typeface="Times New Roman" panose="02020603050405020304" pitchFamily="18" charset="0"/>
                <a:cs typeface="Times New Roman" panose="02020603050405020304" pitchFamily="18" charset="0"/>
              </a:rPr>
              <a:t>X_train</a:t>
            </a:r>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cs typeface="Times New Roman" panose="02020603050405020304" pitchFamily="18" charset="0"/>
              </a:rPr>
              <a:t>y_train</a:t>
            </a:r>
            <a:r>
              <a:rPr lang="en-US" sz="2000" dirty="0">
                <a:solidFill>
                  <a:schemeClr val="tx1"/>
                </a:solidFill>
                <a:effectLst/>
                <a:latin typeface="Times New Roman" panose="02020603050405020304" pitchFamily="18" charset="0"/>
                <a:cs typeface="Times New Roman" panose="02020603050405020304" pitchFamily="18" charset="0"/>
              </a:rPr>
              <a:t>).</a:t>
            </a:r>
          </a:p>
          <a:p>
            <a:pPr lvl="1">
              <a:buFont typeface="+mj-lt"/>
              <a:buAutoNum type="arabicPeriod"/>
            </a:pPr>
            <a:r>
              <a:rPr lang="en-US" sz="2000" dirty="0">
                <a:solidFill>
                  <a:schemeClr val="tx1"/>
                </a:solidFill>
                <a:effectLst/>
                <a:latin typeface="Times New Roman" panose="02020603050405020304" pitchFamily="18" charset="0"/>
                <a:cs typeface="Times New Roman" panose="02020603050405020304" pitchFamily="18" charset="0"/>
              </a:rPr>
              <a:t>   Set the number of epochs and batch size.</a:t>
            </a:r>
          </a:p>
          <a:p>
            <a:r>
              <a:rPr lang="en-US" sz="2000" b="1" dirty="0">
                <a:solidFill>
                  <a:schemeClr val="tx1"/>
                </a:solidFill>
                <a:effectLst/>
                <a:latin typeface="Times New Roman" panose="02020603050405020304" pitchFamily="18" charset="0"/>
                <a:cs typeface="Times New Roman" panose="02020603050405020304" pitchFamily="18" charset="0"/>
              </a:rPr>
              <a:t>5. Evaluate the model and returns Predictions:</a:t>
            </a:r>
          </a:p>
          <a:p>
            <a:pPr marL="457200" indent="-342900">
              <a:buFont typeface="+mj-lt"/>
              <a:buAutoNum type="arabicPeriod"/>
            </a:pPr>
            <a:r>
              <a:rPr lang="en-US" sz="2000" dirty="0">
                <a:solidFill>
                  <a:schemeClr val="tx1"/>
                </a:solidFill>
                <a:effectLst/>
                <a:latin typeface="Times New Roman" panose="02020603050405020304" pitchFamily="18" charset="0"/>
                <a:cs typeface="Times New Roman" panose="02020603050405020304" pitchFamily="18" charset="0"/>
              </a:rPr>
              <a:t>   Predict on the test data (</a:t>
            </a:r>
            <a:r>
              <a:rPr lang="en-US" sz="2000" dirty="0" err="1">
                <a:solidFill>
                  <a:schemeClr val="tx1"/>
                </a:solidFill>
                <a:effectLst/>
                <a:latin typeface="Times New Roman" panose="02020603050405020304" pitchFamily="18" charset="0"/>
                <a:cs typeface="Times New Roman" panose="02020603050405020304" pitchFamily="18" charset="0"/>
              </a:rPr>
              <a:t>X_test</a:t>
            </a:r>
            <a:r>
              <a:rPr lang="en-US" sz="2000" dirty="0">
                <a:solidFill>
                  <a:schemeClr val="tx1"/>
                </a:solidFill>
                <a:effectLst/>
                <a:latin typeface="Times New Roman" panose="02020603050405020304" pitchFamily="18" charset="0"/>
                <a:cs typeface="Times New Roman" panose="02020603050405020304" pitchFamily="18" charset="0"/>
              </a:rPr>
              <a:t>).</a:t>
            </a:r>
          </a:p>
          <a:p>
            <a:pPr marL="457200" indent="-342900">
              <a:buFont typeface="+mj-lt"/>
              <a:buAutoNum type="arabicPeriod"/>
            </a:pPr>
            <a:r>
              <a:rPr lang="en-US" sz="2000" dirty="0">
                <a:solidFill>
                  <a:schemeClr val="tx1"/>
                </a:solidFill>
                <a:effectLst/>
                <a:latin typeface="Times New Roman" panose="02020603050405020304" pitchFamily="18" charset="0"/>
                <a:cs typeface="Times New Roman" panose="02020603050405020304" pitchFamily="18" charset="0"/>
              </a:rPr>
              <a:t>   Calculate performance metrics such as RMSE or Accuracy.</a:t>
            </a:r>
          </a:p>
        </p:txBody>
      </p:sp>
    </p:spTree>
    <p:extLst>
      <p:ext uri="{BB962C8B-B14F-4D97-AF65-F5344CB8AC3E}">
        <p14:creationId xmlns:p14="http://schemas.microsoft.com/office/powerpoint/2010/main" val="32869966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22FE8E7F-C1A2-C0EB-6C3D-6890340A6F4E}"/>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0BA8895F-2844-F49D-35D2-B66A3F4F3B2E}"/>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BD97439-8E11-738E-83BE-175AE1F9F2AF}"/>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8FC717D-2A1A-2705-AEE2-385092BF526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4B64E36-300D-2172-C999-61D915CF98A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941F9988-CAD5-085E-1CBD-AE4B68406D95}"/>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AD34B47-8218-43B1-E63C-CC8F3FBD8B90}"/>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F14BBEA7-9927-6F25-B724-BDA8B4CDE207}"/>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CA38AF3C-53BA-72E8-A287-124E02097A6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B0ED6653-3BF9-159B-80CD-0B657F70ECB3}"/>
              </a:ext>
            </a:extLst>
          </p:cNvPr>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31339DA-2F26-8E95-F769-A25360BCF8CC}"/>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26834583-2C45-D0BB-8DE1-B91AD915744A}"/>
              </a:ext>
            </a:extLst>
          </p:cNvPr>
          <p:cNvSpPr txBox="1">
            <a:spLocks noChangeArrowheads="1"/>
          </p:cNvSpPr>
          <p:nvPr/>
        </p:nvSpPr>
        <p:spPr>
          <a:xfrm>
            <a:off x="511275" y="820738"/>
            <a:ext cx="8121445" cy="57675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r>
              <a:rPr lang="en-US" sz="2000" b="1" dirty="0">
                <a:solidFill>
                  <a:schemeClr val="tx1"/>
                </a:solidFill>
                <a:effectLst/>
                <a:latin typeface="Times New Roman" panose="02020603050405020304" pitchFamily="18" charset="0"/>
                <a:cs typeface="Times New Roman" panose="02020603050405020304" pitchFamily="18" charset="0"/>
              </a:rPr>
              <a:t>TCN</a:t>
            </a:r>
          </a:p>
          <a:p>
            <a:r>
              <a:rPr lang="en-US" sz="2000" b="1" dirty="0">
                <a:solidFill>
                  <a:schemeClr val="tx1"/>
                </a:solidFill>
                <a:latin typeface="Times New Roman" panose="02020603050405020304" pitchFamily="18" charset="0"/>
                <a:cs typeface="Times New Roman" panose="02020603050405020304" pitchFamily="18" charset="0"/>
              </a:rPr>
              <a:t> 1. Prepare the data:</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Divide the time-series data into training and test sets (</a:t>
            </a:r>
            <a:r>
              <a:rPr lang="en-US" sz="2000" dirty="0" err="1">
                <a:solidFill>
                  <a:schemeClr val="tx1"/>
                </a:solidFill>
                <a:latin typeface="Times New Roman" panose="02020603050405020304" pitchFamily="18" charset="0"/>
                <a:cs typeface="Times New Roman" panose="02020603050405020304" pitchFamily="18" charset="0"/>
              </a:rPr>
              <a:t>X_train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y_train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X_test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y_test</a:t>
            </a:r>
            <a:r>
              <a:rPr lang="en-US" sz="2000" dirty="0">
                <a:solidFill>
                  <a:schemeClr val="tx1"/>
                </a:solidFill>
                <a:latin typeface="Times New Roman" panose="02020603050405020304" pitchFamily="18" charset="0"/>
                <a:cs typeface="Times New Roman" panose="02020603050405020304" pitchFamily="18" charset="0"/>
              </a:rPr>
              <a:t>).</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Preprocess the data (e.g., normalization or scaling).</a:t>
            </a:r>
          </a:p>
          <a:p>
            <a:r>
              <a:rPr lang="en-US" sz="2000" b="1" dirty="0">
                <a:solidFill>
                  <a:schemeClr val="tx1"/>
                </a:solidFill>
                <a:latin typeface="Times New Roman" panose="02020603050405020304" pitchFamily="18" charset="0"/>
                <a:cs typeface="Times New Roman" panose="02020603050405020304" pitchFamily="18" charset="0"/>
              </a:rPr>
              <a:t>2. Initialize the TCN model:</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Add 1D Convolutional layers with specified filters (8,16,32 filters) and kernel size (3).</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Ensure that the convolution layers are causal to maintain temporal order.</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Add pooling layers for down-sampling the time series.</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Add Dense layers to map the output to the desired prediction format.</a:t>
            </a:r>
          </a:p>
        </p:txBody>
      </p:sp>
    </p:spTree>
    <p:extLst>
      <p:ext uri="{BB962C8B-B14F-4D97-AF65-F5344CB8AC3E}">
        <p14:creationId xmlns:p14="http://schemas.microsoft.com/office/powerpoint/2010/main" val="825642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3545C32-2342-EE35-7686-DC305DD0369B}"/>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04CFB4A0-969C-1595-3444-9FFE3116E18C}"/>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4E06883C-5078-F48B-89AC-E2F18476BF27}"/>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921783BC-CC7F-E1CF-CC0F-3EB6E328D494}"/>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831A206F-5227-68B4-979D-C6137964ACDF}"/>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EB7FEBCC-28AB-6D49-EA8E-1DE56DC113B8}"/>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17C29F6-562D-F5A4-2942-EA6714C1786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4B25376-4177-B960-6BD7-3F7C91D2A6B2}"/>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A71E59EA-C590-7450-F95C-476F1B584B82}"/>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45B19DCF-7820-6172-E316-2DAC003B5D6B}"/>
              </a:ext>
            </a:extLst>
          </p:cNvPr>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737BCA5-5CA5-39EB-C751-5CAD500307B7}"/>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2FF0B195-3857-1D59-4AF9-4B0F9154B30E}"/>
              </a:ext>
            </a:extLst>
          </p:cNvPr>
          <p:cNvSpPr txBox="1">
            <a:spLocks noChangeArrowheads="1"/>
          </p:cNvSpPr>
          <p:nvPr/>
        </p:nvSpPr>
        <p:spPr>
          <a:xfrm>
            <a:off x="511275" y="820738"/>
            <a:ext cx="8121445" cy="57675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r>
              <a:rPr lang="en-US" sz="2000" b="1" dirty="0">
                <a:solidFill>
                  <a:schemeClr val="tx1"/>
                </a:solidFill>
                <a:effectLst/>
                <a:latin typeface="Times New Roman" panose="02020603050405020304" pitchFamily="18" charset="0"/>
                <a:cs typeface="Times New Roman" panose="02020603050405020304" pitchFamily="18" charset="0"/>
              </a:rPr>
              <a:t>TCN</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3. Compile the model:</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Choose an Adam optimizer.</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Define the loss function as Mean Squared Error.</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Specify evaluation metrics such as RMSE or accuracy.</a:t>
            </a:r>
          </a:p>
          <a:p>
            <a:r>
              <a:rPr lang="en-US" sz="2000" b="1" dirty="0">
                <a:solidFill>
                  <a:schemeClr val="tx1"/>
                </a:solidFill>
                <a:latin typeface="Times New Roman" panose="02020603050405020304" pitchFamily="18" charset="0"/>
                <a:cs typeface="Times New Roman" panose="02020603050405020304" pitchFamily="18" charset="0"/>
              </a:rPr>
              <a:t>4. Train the model:</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Fit the model on the training data (</a:t>
            </a:r>
            <a:r>
              <a:rPr lang="en-US" sz="2000" dirty="0" err="1">
                <a:solidFill>
                  <a:schemeClr val="tx1"/>
                </a:solidFill>
                <a:latin typeface="Times New Roman" panose="02020603050405020304" pitchFamily="18" charset="0"/>
                <a:cs typeface="Times New Roman" panose="02020603050405020304" pitchFamily="18" charset="0"/>
              </a:rPr>
              <a:t>X_train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y_train</a:t>
            </a:r>
            <a:r>
              <a:rPr lang="en-US" sz="2000" dirty="0">
                <a:solidFill>
                  <a:schemeClr val="tx1"/>
                </a:solidFill>
                <a:latin typeface="Times New Roman" panose="02020603050405020304" pitchFamily="18" charset="0"/>
                <a:cs typeface="Times New Roman" panose="02020603050405020304" pitchFamily="18" charset="0"/>
              </a:rPr>
              <a:t>).</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Specify the number of epochs and batch size.</a:t>
            </a:r>
          </a:p>
          <a:p>
            <a:r>
              <a:rPr lang="en-US" sz="2000" b="1" dirty="0">
                <a:solidFill>
                  <a:schemeClr val="tx1"/>
                </a:solidFill>
                <a:latin typeface="Times New Roman" panose="02020603050405020304" pitchFamily="18" charset="0"/>
                <a:cs typeface="Times New Roman" panose="02020603050405020304" pitchFamily="18" charset="0"/>
              </a:rPr>
              <a:t>5. Evaluate the model:</a:t>
            </a:r>
          </a:p>
          <a:p>
            <a:pPr marL="1371600" lvl="1" indent="-457200">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Predict on the test data (</a:t>
            </a:r>
            <a:r>
              <a:rPr lang="en-US" sz="2000" dirty="0" err="1">
                <a:solidFill>
                  <a:schemeClr val="tx1"/>
                </a:solidFill>
                <a:latin typeface="Times New Roman" panose="02020603050405020304" pitchFamily="18" charset="0"/>
                <a:cs typeface="Times New Roman" panose="02020603050405020304" pitchFamily="18" charset="0"/>
              </a:rPr>
              <a:t>X_test</a:t>
            </a:r>
            <a:r>
              <a:rPr lang="en-US" sz="2000" dirty="0">
                <a:solidFill>
                  <a:schemeClr val="tx1"/>
                </a:solidFill>
                <a:latin typeface="Times New Roman" panose="02020603050405020304" pitchFamily="18" charset="0"/>
                <a:cs typeface="Times New Roman" panose="02020603050405020304" pitchFamily="18" charset="0"/>
              </a:rPr>
              <a:t>).</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   Calculate performance metrics such as RMSE, accuracy.</a:t>
            </a:r>
          </a:p>
          <a:p>
            <a:pPr marL="13716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   Visualize the predicted vs. actual values.</a:t>
            </a:r>
          </a:p>
          <a:p>
            <a:r>
              <a:rPr lang="en-US" sz="2000" dirty="0">
                <a:solidFill>
                  <a:schemeClr val="tx1"/>
                </a:solidFill>
                <a:latin typeface="Times New Roman" panose="02020603050405020304" pitchFamily="18" charset="0"/>
                <a:cs typeface="Times New Roman" panose="02020603050405020304" pitchFamily="18" charset="0"/>
              </a:rPr>
              <a:t>6. Return the model's predictions and evaluation metrics.</a:t>
            </a:r>
          </a:p>
          <a:p>
            <a:pPr lvl="1"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220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AE90842-4F32-6F7A-C6BC-3582E7854390}"/>
              </a:ext>
            </a:extLst>
          </p:cNvPr>
          <p:cNvPicPr>
            <a:picLocks noChangeAspect="1"/>
          </p:cNvPicPr>
          <p:nvPr/>
        </p:nvPicPr>
        <p:blipFill>
          <a:blip r:embed="rId5"/>
          <a:srcRect/>
          <a:stretch/>
        </p:blipFill>
        <p:spPr>
          <a:xfrm>
            <a:off x="1089270" y="1613428"/>
            <a:ext cx="6722346" cy="3549489"/>
          </a:xfrm>
          <a:prstGeom prst="rect">
            <a:avLst/>
          </a:prstGeom>
        </p:spPr>
      </p:pic>
      <p:pic>
        <p:nvPicPr>
          <p:cNvPr id="6" name="Picture 5">
            <a:extLst>
              <a:ext uri="{FF2B5EF4-FFF2-40B4-BE49-F238E27FC236}">
                <a16:creationId xmlns:a16="http://schemas.microsoft.com/office/drawing/2014/main" id="{2BD016FD-0241-A67E-DAB2-20C9BCAD02CA}"/>
              </a:ext>
            </a:extLst>
          </p:cNvPr>
          <p:cNvPicPr>
            <a:picLocks noChangeAspect="1"/>
          </p:cNvPicPr>
          <p:nvPr/>
        </p:nvPicPr>
        <p:blipFill>
          <a:blip r:embed="rId6"/>
          <a:srcRect/>
          <a:stretch/>
        </p:blipFill>
        <p:spPr>
          <a:xfrm>
            <a:off x="1089270" y="5428759"/>
            <a:ext cx="6722346" cy="708007"/>
          </a:xfrm>
          <a:prstGeom prst="rect">
            <a:avLst/>
          </a:prstGeom>
        </p:spPr>
      </p:pic>
    </p:spTree>
    <p:extLst>
      <p:ext uri="{BB962C8B-B14F-4D97-AF65-F5344CB8AC3E}">
        <p14:creationId xmlns:p14="http://schemas.microsoft.com/office/powerpoint/2010/main" val="17594358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1590A2A-DDE5-97BD-F167-044A5289BD31}"/>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F6E3501A-54DE-1815-2130-4F951E7322E8}"/>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E2F41DBA-A9A6-7833-52C7-1E14D665AC94}"/>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6413D18-E28D-0BAE-8B31-A0432B93FBC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C0A2B53C-260E-23F4-364F-996F4A49500A}"/>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42BCAB8E-CC7D-53A5-7CB8-699B29ED15F2}"/>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F6BB7AE4-5270-F5E1-8EBE-90EB572D9C52}"/>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C20C5268-87E3-479B-1A33-C53A199625DE}"/>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220C9875-8958-BBFF-E489-288957B6882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D89DB83-6B73-9AD5-BA2F-04E02622E1E6}"/>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CE05DC23-E788-AFD3-F3C4-2602EB25CFDB}"/>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TCN</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57A8BFB2-76D1-219E-AE9F-FFAC76EAE070}"/>
              </a:ext>
            </a:extLst>
          </p:cNvPr>
          <p:cNvPicPr>
            <a:picLocks noChangeAspect="1"/>
          </p:cNvPicPr>
          <p:nvPr/>
        </p:nvPicPr>
        <p:blipFill>
          <a:blip r:embed="rId5"/>
          <a:srcRect b="81156"/>
          <a:stretch/>
        </p:blipFill>
        <p:spPr>
          <a:xfrm>
            <a:off x="195943" y="5017201"/>
            <a:ext cx="8752113" cy="1404237"/>
          </a:xfrm>
          <a:prstGeom prst="rect">
            <a:avLst/>
          </a:prstGeom>
        </p:spPr>
      </p:pic>
      <p:pic>
        <p:nvPicPr>
          <p:cNvPr id="8" name="Picture 7">
            <a:extLst>
              <a:ext uri="{FF2B5EF4-FFF2-40B4-BE49-F238E27FC236}">
                <a16:creationId xmlns:a16="http://schemas.microsoft.com/office/drawing/2014/main" id="{3EC9E376-233A-8687-9297-4899D3E73159}"/>
              </a:ext>
            </a:extLst>
          </p:cNvPr>
          <p:cNvPicPr>
            <a:picLocks noChangeAspect="1"/>
          </p:cNvPicPr>
          <p:nvPr/>
        </p:nvPicPr>
        <p:blipFill>
          <a:blip r:embed="rId6"/>
          <a:srcRect/>
          <a:stretch/>
        </p:blipFill>
        <p:spPr>
          <a:xfrm>
            <a:off x="919163" y="1364305"/>
            <a:ext cx="7462837" cy="3573086"/>
          </a:xfrm>
          <a:prstGeom prst="rect">
            <a:avLst/>
          </a:prstGeom>
        </p:spPr>
      </p:pic>
    </p:spTree>
    <p:extLst>
      <p:ext uri="{BB962C8B-B14F-4D97-AF65-F5344CB8AC3E}">
        <p14:creationId xmlns:p14="http://schemas.microsoft.com/office/powerpoint/2010/main" val="39975159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CB7ACF7-EA0C-5753-4064-4DE6D82D8C65}"/>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323CD716-4909-0897-93A7-6D1374C1E7A1}"/>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273B0356-E724-6E15-65F9-97879C1F767C}"/>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78E8DB73-0FF2-AFD1-A179-413616D63D0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C56A772B-41B6-4B60-EE12-40678F2BFC4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F21CDB20-3411-3190-ECFD-7CADE3AD3771}"/>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93E995A9-16CB-A34D-DD73-FFF459AF8C4B}"/>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6208119A-E277-4676-A5D2-E01B2EF6E55E}"/>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C4869E7D-0E23-5D69-AB85-38B3AA071CF3}"/>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8C3F156-C80B-D0DD-2B3A-C46F55A755AE}"/>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04587A4-A3E1-CC16-5863-D95935A43DBF}"/>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GRU</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10" name="Picture 9">
            <a:extLst>
              <a:ext uri="{FF2B5EF4-FFF2-40B4-BE49-F238E27FC236}">
                <a16:creationId xmlns:a16="http://schemas.microsoft.com/office/drawing/2014/main" id="{A0F30688-01B4-3B7A-9D65-6F7DA6C82E31}"/>
              </a:ext>
            </a:extLst>
          </p:cNvPr>
          <p:cNvPicPr>
            <a:picLocks noChangeAspect="1"/>
          </p:cNvPicPr>
          <p:nvPr/>
        </p:nvPicPr>
        <p:blipFill>
          <a:blip r:embed="rId5"/>
          <a:stretch>
            <a:fillRect/>
          </a:stretch>
        </p:blipFill>
        <p:spPr>
          <a:xfrm>
            <a:off x="919164" y="5467432"/>
            <a:ext cx="6878356" cy="1047750"/>
          </a:xfrm>
          <a:prstGeom prst="rect">
            <a:avLst/>
          </a:prstGeom>
        </p:spPr>
      </p:pic>
      <p:pic>
        <p:nvPicPr>
          <p:cNvPr id="6" name="Picture 5">
            <a:extLst>
              <a:ext uri="{FF2B5EF4-FFF2-40B4-BE49-F238E27FC236}">
                <a16:creationId xmlns:a16="http://schemas.microsoft.com/office/drawing/2014/main" id="{81C44F1F-678B-2FC0-699C-CB75636DB916}"/>
              </a:ext>
            </a:extLst>
          </p:cNvPr>
          <p:cNvPicPr>
            <a:picLocks noChangeAspect="1"/>
          </p:cNvPicPr>
          <p:nvPr/>
        </p:nvPicPr>
        <p:blipFill>
          <a:blip r:embed="rId6"/>
          <a:srcRect/>
          <a:stretch/>
        </p:blipFill>
        <p:spPr>
          <a:xfrm>
            <a:off x="892443" y="1525802"/>
            <a:ext cx="7116000" cy="3757345"/>
          </a:xfrm>
          <a:prstGeom prst="rect">
            <a:avLst/>
          </a:prstGeom>
        </p:spPr>
      </p:pic>
    </p:spTree>
    <p:extLst>
      <p:ext uri="{BB962C8B-B14F-4D97-AF65-F5344CB8AC3E}">
        <p14:creationId xmlns:p14="http://schemas.microsoft.com/office/powerpoint/2010/main" val="2880630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76AA2FAE-9DF0-289A-E91A-E76D9E7BBCC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2029B49A-7D6D-C508-1938-08C5B1552CE9}"/>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B3DF15E4-9316-5EFA-4CBC-DE00DDFB303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C58616FC-F54D-2D9C-43B3-AB66F27E3D2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3B862F63-555D-8F52-87D5-58996C33805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A1C8791-171F-25CE-FA73-A54C074F59BB}"/>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5E1E986-B9F2-803D-0EC1-B4BAAC621112}"/>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2C04629-9877-371E-8A7D-48CCB453EBE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83303646-B3FB-F8E3-F189-67B1D3D570B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2DF5C5F3-06B4-5856-7D96-0BC15029BAA5}"/>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Modules Completed</a:t>
            </a:r>
          </a:p>
        </p:txBody>
      </p:sp>
      <p:sp>
        <p:nvSpPr>
          <p:cNvPr id="3" name="Content Placeholder 4">
            <a:extLst>
              <a:ext uri="{FF2B5EF4-FFF2-40B4-BE49-F238E27FC236}">
                <a16:creationId xmlns:a16="http://schemas.microsoft.com/office/drawing/2014/main" id="{B6993100-1F36-3EFA-6F84-D9C075454540}"/>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1CED05B-7A53-6F56-289C-6BABA646E936}"/>
              </a:ext>
            </a:extLst>
          </p:cNvPr>
          <p:cNvSpPr txBox="1"/>
          <p:nvPr/>
        </p:nvSpPr>
        <p:spPr>
          <a:xfrm>
            <a:off x="221273" y="1256681"/>
            <a:ext cx="8522677" cy="5940088"/>
          </a:xfrm>
          <a:prstGeom prst="rect">
            <a:avLst/>
          </a:prstGeom>
          <a:noFill/>
        </p:spPr>
        <p:txBody>
          <a:bodyPr wrap="square" rtlCol="0">
            <a:spAutoFit/>
          </a:bodyPr>
          <a:lstStyle/>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Data Collection by parsing xml files(Dataset)</a:t>
            </a:r>
          </a:p>
          <a:p>
            <a:endParaRPr lang="en-US" sz="2400" b="1"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Preprocessing and Feature Extraction</a:t>
            </a:r>
          </a:p>
          <a:p>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BLACK BOX MODULE</a:t>
            </a:r>
            <a:r>
              <a:rPr lang="en-IN" sz="2000" b="1" dirty="0"/>
              <a:t>	</a:t>
            </a:r>
          </a:p>
          <a:p>
            <a:pPr marL="285750" indent="-285750">
              <a:buFont typeface="Arial" panose="020B0604020202020204" pitchFamily="34" charset="0"/>
              <a:buChar char="•"/>
            </a:pPr>
            <a:endParaRPr lang="en-IN" sz="2000" b="1" dirty="0"/>
          </a:p>
          <a:p>
            <a:r>
              <a:rPr lang="en-IN" sz="2000" b="1" dirty="0"/>
              <a:t>                          1) </a:t>
            </a:r>
            <a:r>
              <a:rPr lang="en-US" sz="2000" b="1" i="0" dirty="0">
                <a:solidFill>
                  <a:srgbClr val="000000"/>
                </a:solidFill>
                <a:effectLst/>
                <a:latin typeface="Times New Roman" panose="02020603050405020304" pitchFamily="18" charset="0"/>
                <a:cs typeface="Times New Roman" panose="02020603050405020304" pitchFamily="18" charset="0"/>
              </a:rPr>
              <a:t>Long Short-Term Memory (LSTM)</a:t>
            </a: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2) </a:t>
            </a:r>
            <a:r>
              <a:rPr lang="en-US" sz="2000" b="1" i="0" dirty="0">
                <a:solidFill>
                  <a:srgbClr val="000000"/>
                </a:solidFill>
                <a:effectLst/>
                <a:latin typeface="Times New Roman" panose="02020603050405020304" pitchFamily="18" charset="0"/>
                <a:cs typeface="Times New Roman" panose="02020603050405020304" pitchFamily="18" charset="0"/>
              </a:rPr>
              <a:t>Gated Recurrent Units (GRU)</a:t>
            </a:r>
          </a:p>
          <a:p>
            <a:pPr marL="285750" indent="-28575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3) </a:t>
            </a:r>
            <a:r>
              <a:rPr lang="en-US" sz="2000" b="1" i="0" dirty="0">
                <a:solidFill>
                  <a:srgbClr val="000000"/>
                </a:solidFill>
                <a:effectLst/>
                <a:latin typeface="Times New Roman" panose="02020603050405020304" pitchFamily="18" charset="0"/>
                <a:cs typeface="Times New Roman" panose="02020603050405020304" pitchFamily="18" charset="0"/>
              </a:rPr>
              <a:t>Temporal Convolutional Network (TCN)</a:t>
            </a:r>
          </a:p>
          <a:p>
            <a:r>
              <a:rPr lang="en-US" sz="2000" b="1" dirty="0">
                <a:latin typeface="Times New Roman" panose="02020603050405020304" pitchFamily="18" charset="0"/>
                <a:cs typeface="Times New Roman" panose="02020603050405020304" pitchFamily="18" charset="0"/>
              </a:rPr>
              <a:t>                           </a:t>
            </a: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41469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20525207-EB8B-A41A-419D-2FDCCD27877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5AFC664-7EA6-A643-063B-9DB7A44A9140}"/>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227E9811-BB15-4731-6A57-5DB068F8F229}"/>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1A7229D6-5DD8-B677-B8E9-38D6BDD16E44}"/>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7C89D90-C2A9-5B53-76BE-C46E8346ADB8}"/>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60D73155-D332-532E-EC81-1CB42D114043}"/>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300319C-69AE-F071-3F36-C6E9BF96DD4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CDCD0D00-A1D4-337E-34EC-BDFDDDA17B8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06AD6B01-3943-5AAC-D6FF-8CED0D2E7E21}"/>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1EFE05EA-B824-7806-C600-ED951FC3D7C6}"/>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Modules yet to be Complete</a:t>
            </a:r>
          </a:p>
        </p:txBody>
      </p:sp>
      <p:sp>
        <p:nvSpPr>
          <p:cNvPr id="3" name="Content Placeholder 4">
            <a:extLst>
              <a:ext uri="{FF2B5EF4-FFF2-40B4-BE49-F238E27FC236}">
                <a16:creationId xmlns:a16="http://schemas.microsoft.com/office/drawing/2014/main" id="{81BCBE03-15C5-FCED-4E75-1E85B0642700}"/>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564BAEB-DFE3-8FAE-46E7-63E48A782C7C}"/>
              </a:ext>
            </a:extLst>
          </p:cNvPr>
          <p:cNvSpPr txBox="1"/>
          <p:nvPr/>
        </p:nvSpPr>
        <p:spPr>
          <a:xfrm>
            <a:off x="221273" y="1256681"/>
            <a:ext cx="8522677" cy="504753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WHITE BOX MODULE</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 Bayesian Estimation</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Subcutaneous Insulin Absorption Subsystem</a:t>
            </a:r>
          </a:p>
          <a:p>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a:t>
            </a:r>
            <a:r>
              <a:rPr lang="en-US" sz="24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Oral Glucose Absorption Subsystem</a:t>
            </a:r>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Glucose-Insulin Kinetics Subsystem</a:t>
            </a: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              2. </a:t>
            </a:r>
            <a:r>
              <a:rPr lang="en-IN" sz="2000" b="1" dirty="0">
                <a:latin typeface="Times New Roman" panose="02020603050405020304" pitchFamily="18" charset="0"/>
                <a:cs typeface="Times New Roman" panose="02020603050405020304" pitchFamily="18" charset="0"/>
              </a:rPr>
              <a:t>Adaptive Single Component Metropolis Hastings</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3. Particle Filter</a:t>
            </a:r>
          </a:p>
          <a:p>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HYBRID APPROACH –Passing the White box prediction as an additional input for black box model.</a:t>
            </a:r>
          </a:p>
          <a:p>
            <a:r>
              <a:rPr lang="en-US" sz="1800" b="1" dirty="0">
                <a:latin typeface="Times New Roman" panose="02020603050405020304" pitchFamily="18" charset="0"/>
                <a:cs typeface="Times New Roman" panose="02020603050405020304" pitchFamily="18" charset="0"/>
              </a:rPr>
              <a:t>	</a:t>
            </a:r>
            <a:endParaRPr lang="en-US" sz="1800" b="1" dirty="0"/>
          </a:p>
        </p:txBody>
      </p:sp>
    </p:spTree>
    <p:extLst>
      <p:ext uri="{BB962C8B-B14F-4D97-AF65-F5344CB8AC3E}">
        <p14:creationId xmlns:p14="http://schemas.microsoft.com/office/powerpoint/2010/main" val="33449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568625" y="860618"/>
            <a:ext cx="627697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Base Paper Contd..</a:t>
            </a:r>
            <a:r>
              <a:rPr lang="en-US" sz="2800" b="1" i="0" u="none" strike="noStrike" cap="none" dirty="0">
                <a:solidFill>
                  <a:srgbClr val="00B050"/>
                </a:solidFill>
                <a:latin typeface="Times New Roman"/>
                <a:ea typeface="Times New Roman"/>
                <a:cs typeface="Times New Roman"/>
                <a:sym typeface="Times New Roman"/>
              </a:rPr>
              <a:t>  </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556434"/>
            <a:ext cx="8143875" cy="39177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High Prediction Accuracy</a:t>
            </a:r>
            <a:r>
              <a:rPr lang="en-US" sz="1800" dirty="0">
                <a:latin typeface="Times New Roman" panose="02020603050405020304" pitchFamily="18" charset="0"/>
                <a:cs typeface="Times New Roman" panose="02020603050405020304" pitchFamily="18" charset="0"/>
              </a:rPr>
              <a:t>: Black-box models often outperform traditional methods, effectively learning from large datasets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Physiological Insight</a:t>
            </a:r>
            <a:r>
              <a:rPr lang="en-US" sz="1800" dirty="0">
                <a:latin typeface="Times New Roman" panose="02020603050405020304" pitchFamily="18" charset="0"/>
                <a:cs typeface="Times New Roman" panose="02020603050405020304" pitchFamily="18" charset="0"/>
              </a:rPr>
              <a:t>: White-box models offer valuable insights into glucose regulation, understanding patient-specific responses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Adaptability</a:t>
            </a:r>
            <a:r>
              <a:rPr lang="en-US" sz="1800" dirty="0">
                <a:latin typeface="Times New Roman" panose="02020603050405020304" pitchFamily="18" charset="0"/>
                <a:cs typeface="Times New Roman" panose="02020603050405020304" pitchFamily="18" charset="0"/>
              </a:rPr>
              <a:t>: Adaptive strategies allow real-time updates, making them responsive to changes in a patient's condition </a:t>
            </a:r>
            <a:r>
              <a:rPr lang="en-US" sz="2000" dirty="0">
                <a:latin typeface="Times New Roman" panose="02020603050405020304" pitchFamily="18" charset="0"/>
                <a:cs typeface="Times New Roman" panose="02020603050405020304" pitchFamily="18" charset="0"/>
              </a:rPr>
              <a:t>.</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Lack of Interpretability</a:t>
            </a:r>
            <a:r>
              <a:rPr lang="en-US" sz="1800" dirty="0">
                <a:latin typeface="Times New Roman" panose="02020603050405020304" pitchFamily="18" charset="0"/>
                <a:cs typeface="Times New Roman" panose="02020603050405020304" pitchFamily="18" charset="0"/>
              </a:rPr>
              <a:t>: Black-box models can be difficult to interpret, hindering clinician trust in predictions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Complexity of White-box Models</a:t>
            </a:r>
            <a:r>
              <a:rPr lang="en-US" sz="1800" dirty="0">
                <a:latin typeface="Times New Roman" panose="02020603050405020304" pitchFamily="18" charset="0"/>
                <a:cs typeface="Times New Roman" panose="02020603050405020304" pitchFamily="18" charset="0"/>
              </a:rPr>
              <a:t>: These models can be resource-intensive and require extensive tuning, which may be time-consuming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Data Dependency</a:t>
            </a:r>
            <a:r>
              <a:rPr lang="en-US" sz="1800" dirty="0">
                <a:latin typeface="Times New Roman" panose="02020603050405020304" pitchFamily="18" charset="0"/>
                <a:cs typeface="Times New Roman" panose="02020603050405020304" pitchFamily="18" charset="0"/>
              </a:rPr>
              <a:t>: Adaptive strategies depend on the quality of CGM data; poor data can lead to inaccurate predictions.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603618"/>
            <a:ext cx="8649843" cy="954107"/>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Giacomo </a:t>
            </a:r>
            <a:r>
              <a:rPr lang="en-IN" dirty="0" err="1">
                <a:solidFill>
                  <a:schemeClr val="accent6"/>
                </a:solidFill>
                <a:latin typeface="Times New Roman" panose="02020603050405020304" pitchFamily="18" charset="0"/>
                <a:cs typeface="Times New Roman" panose="02020603050405020304" pitchFamily="18" charset="0"/>
              </a:rPr>
              <a:t>Cappon</a:t>
            </a:r>
            <a:r>
              <a:rPr lang="en-IN" dirty="0">
                <a:solidFill>
                  <a:schemeClr val="accent6"/>
                </a:solidFill>
                <a:latin typeface="Times New Roman" panose="02020603050405020304" pitchFamily="18" charset="0"/>
                <a:cs typeface="Times New Roman" panose="02020603050405020304" pitchFamily="18" charset="0"/>
              </a:rPr>
              <a:t> , Francesco </a:t>
            </a:r>
            <a:r>
              <a:rPr lang="en-IN" dirty="0" err="1">
                <a:solidFill>
                  <a:schemeClr val="accent6"/>
                </a:solidFill>
                <a:latin typeface="Times New Roman" panose="02020603050405020304" pitchFamily="18" charset="0"/>
                <a:cs typeface="Times New Roman" panose="02020603050405020304" pitchFamily="18" charset="0"/>
              </a:rPr>
              <a:t>Prendin</a:t>
            </a:r>
            <a:r>
              <a:rPr lang="en-IN" dirty="0">
                <a:solidFill>
                  <a:schemeClr val="accent6"/>
                </a:solidFill>
                <a:latin typeface="Times New Roman" panose="02020603050405020304" pitchFamily="18" charset="0"/>
                <a:cs typeface="Times New Roman" panose="02020603050405020304" pitchFamily="18" charset="0"/>
              </a:rPr>
              <a:t> , Andrea </a:t>
            </a:r>
            <a:r>
              <a:rPr lang="en-IN" dirty="0" err="1">
                <a:solidFill>
                  <a:schemeClr val="accent6"/>
                </a:solidFill>
                <a:latin typeface="Times New Roman" panose="02020603050405020304" pitchFamily="18" charset="0"/>
                <a:cs typeface="Times New Roman" panose="02020603050405020304" pitchFamily="18" charset="0"/>
              </a:rPr>
              <a:t>Facchinetti</a:t>
            </a:r>
            <a:r>
              <a:rPr lang="en-IN" dirty="0">
                <a:solidFill>
                  <a:schemeClr val="accent6"/>
                </a:solidFill>
                <a:latin typeface="Times New Roman" panose="02020603050405020304" pitchFamily="18" charset="0"/>
                <a:cs typeface="Times New Roman" panose="02020603050405020304" pitchFamily="18" charset="0"/>
              </a:rPr>
              <a:t> , Giovanni </a:t>
            </a:r>
            <a:r>
              <a:rPr lang="en-IN" dirty="0" err="1">
                <a:solidFill>
                  <a:schemeClr val="accent6"/>
                </a:solidFill>
                <a:latin typeface="Times New Roman" panose="02020603050405020304" pitchFamily="18" charset="0"/>
                <a:cs typeface="Times New Roman" panose="02020603050405020304" pitchFamily="18" charset="0"/>
              </a:rPr>
              <a:t>Sparacino</a:t>
            </a:r>
            <a:r>
              <a:rPr lang="en-IN" dirty="0">
                <a:solidFill>
                  <a:schemeClr val="accent6"/>
                </a:solidFill>
                <a:latin typeface="Times New Roman" panose="02020603050405020304" pitchFamily="18" charset="0"/>
                <a:cs typeface="Times New Roman" panose="02020603050405020304" pitchFamily="18" charset="0"/>
              </a:rPr>
              <a:t> and Simone Del </a:t>
            </a:r>
            <a:r>
              <a:rPr lang="en-IN" dirty="0" err="1">
                <a:solidFill>
                  <a:schemeClr val="accent6"/>
                </a:solidFill>
                <a:latin typeface="Times New Roman" panose="02020603050405020304" pitchFamily="18" charset="0"/>
                <a:cs typeface="Times New Roman" panose="02020603050405020304" pitchFamily="18" charset="0"/>
              </a:rPr>
              <a:t>Favero</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Individualized Models for Glucose Prediction in Type 1 Diabetes: Comparing Black-Box Approaches to a Physiological White-Box One</a:t>
            </a:r>
            <a:r>
              <a:rPr lang="en-IN" dirty="0">
                <a:solidFill>
                  <a:schemeClr val="accent6"/>
                </a:solidFill>
                <a:latin typeface="Times New Roman" panose="02020603050405020304" pitchFamily="18" charset="0"/>
                <a:cs typeface="Times New Roman" panose="02020603050405020304" pitchFamily="18" charset="0"/>
              </a:rPr>
              <a:t>”, IEEE TRANSACTIONS ON BIOMEDICAL ENGINEERING, VOL. 70, NO. 11, NOVEMBER 2023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21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13392" y="1091738"/>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it-IT" altLang="en-US" sz="2400" b="1" dirty="0">
                <a:solidFill>
                  <a:schemeClr val="bg2">
                    <a:lumMod val="95000"/>
                    <a:lumOff val="5000"/>
                  </a:schemeClr>
                </a:solidFill>
                <a:latin typeface="Times New Roman" panose="02020603050405020304" pitchFamily="18" charset="0"/>
                <a:cs typeface="Times New Roman" panose="02020603050405020304" pitchFamily="18" charset="0"/>
              </a:rPr>
              <a:t>Base Paper</a:t>
            </a:r>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rPr>
              <a:t>:</a:t>
            </a:r>
            <a:endPar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1.Giacomo Cappon , Francesco Prendin , Andrea Facchinetti , Giovanni Sparacino and Simone Del Favero</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altLang="en-US" sz="2400" b="1" dirty="0">
                <a:solidFill>
                  <a:srgbClr val="0000CC"/>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Individualized Models for Glucose Prediction in Type 1 Diabetes: Comparing Black-Box Approaches to a Physiological White-Box One</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IEEE TRANSACTIONS ON BIOMEDICAL ENGINEERING, VOL. 70, NO. 11, NOVEMBER 2023</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t>
            </a:r>
            <a:endPar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b="1" dirty="0">
                <a:latin typeface="Times New Roman" panose="02020603050405020304" pitchFamily="18" charset="0"/>
                <a:cs typeface="Times New Roman" panose="02020603050405020304" pitchFamily="18" charset="0"/>
              </a:rPr>
              <a:t>References</a:t>
            </a:r>
            <a:r>
              <a:rPr lang="en-US" altLang="en-US" sz="2400" dirty="0">
                <a:latin typeface="Times New Roman" panose="02020603050405020304" pitchFamily="18" charset="0"/>
                <a:cs typeface="Times New Roman" panose="02020603050405020304" pitchFamily="18" charset="0"/>
              </a:rPr>
              <a:t>:</a:t>
            </a: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dirty="0">
                <a:latin typeface="Times New Roman" panose="02020603050405020304" pitchFamily="18" charset="0"/>
                <a:cs typeface="Times New Roman" panose="02020603050405020304" pitchFamily="18" charset="0"/>
              </a:rPr>
              <a:t>1. Cindy Marling1, Razvan Bunescu1, “</a:t>
            </a:r>
            <a:r>
              <a:rPr lang="en-US" altLang="en-US" sz="2400" b="1" dirty="0">
                <a:solidFill>
                  <a:srgbClr val="0000CC"/>
                </a:solidFill>
                <a:latin typeface="Times New Roman" panose="02020603050405020304" pitchFamily="18" charset="0"/>
                <a:cs typeface="Times New Roman" panose="02020603050405020304" pitchFamily="18" charset="0"/>
              </a:rPr>
              <a:t>The OhioT1DM Dataset for Blood Glucose Level Prediction Update 2020</a:t>
            </a:r>
            <a:r>
              <a:rPr lang="en-US" altLang="en-US" sz="2400" dirty="0">
                <a:latin typeface="Times New Roman" panose="02020603050405020304" pitchFamily="18" charset="0"/>
                <a:cs typeface="Times New Roman" panose="02020603050405020304" pitchFamily="18" charset="0"/>
              </a:rPr>
              <a:t>”, EUR Workshop Proc. 2020 September ; 2675: 71–74</a:t>
            </a: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en-I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071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rPr>
              <a:t>2.</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Mario Munoz-</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Organero</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Deep physiological model for blood glucose prediction in T1DM patients</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Sensors 2020, 20,3896.</a:t>
            </a: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3.</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Ganjar</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Alfian</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 Muhammad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Syafrudin</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 Muhammad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Anshari</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Blood glucose prediction model for type 1 diabetes based on artificial neural network with time-domain features</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biocybernetics and biomedical engineering 40(2020) 1586 – 1599</a:t>
            </a:r>
          </a:p>
          <a:p>
            <a:pPr>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4. </a:t>
            </a:r>
            <a:r>
              <a:rPr lang="en-US" altLang="en-US" sz="2400" dirty="0" err="1">
                <a:latin typeface="Times New Roman" panose="02020603050405020304" pitchFamily="18" charset="0"/>
                <a:cs typeface="Times New Roman" panose="02020603050405020304" pitchFamily="18" charset="0"/>
              </a:rPr>
              <a:t>Jobeda</a:t>
            </a:r>
            <a:r>
              <a:rPr lang="en-US" altLang="en-US" sz="2400" dirty="0">
                <a:latin typeface="Times New Roman" panose="02020603050405020304" pitchFamily="18" charset="0"/>
                <a:cs typeface="Times New Roman" panose="02020603050405020304" pitchFamily="18" charset="0"/>
              </a:rPr>
              <a:t> Jamal Khanam, Simon Y. Foo, “</a:t>
            </a:r>
            <a:r>
              <a:rPr lang="en-US" altLang="en-US" sz="2400" b="1" dirty="0">
                <a:solidFill>
                  <a:srgbClr val="0000CC"/>
                </a:solidFill>
                <a:latin typeface="Times New Roman" panose="02020603050405020304" pitchFamily="18" charset="0"/>
                <a:cs typeface="Times New Roman" panose="02020603050405020304" pitchFamily="18" charset="0"/>
              </a:rPr>
              <a:t>A comparison of machine learning algorithms for diabetes prediction</a:t>
            </a:r>
            <a:r>
              <a:rPr lang="en-US" altLang="en-US" sz="2400" dirty="0">
                <a:latin typeface="Times New Roman" panose="02020603050405020304" pitchFamily="18" charset="0"/>
                <a:cs typeface="Times New Roman" panose="02020603050405020304" pitchFamily="18" charset="0"/>
              </a:rPr>
              <a:t>”, ICT Express 7 (2021) 432-439.</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514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5.</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Jobeda</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Jamal Khanam, Simon Y. Foo,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 comparison of machine learning algorithms for diabetes prediction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ICT Express 7 (2021) 432-439.</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tabLst>
                <a:tab pos="5207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Wonju</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Seoa</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Sung-</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Woon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Park ,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Namho</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Kima, Sang-Man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Jinc</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Sung-Min Parka,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Computer Methods and Programs in Biomedicine 211 (2021) 106424.</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r>
              <a:rPr lang="en-IN" altLang="en-US" sz="2400" dirty="0">
                <a:latin typeface="Times New Roman" panose="02020603050405020304" pitchFamily="18" charset="0"/>
                <a:cs typeface="Times New Roman" panose="02020603050405020304" pitchFamily="18" charset="0"/>
              </a:rPr>
              <a:t>7. Hatice </a:t>
            </a:r>
            <a:r>
              <a:rPr lang="en-IN" altLang="en-US" sz="2400" dirty="0" err="1">
                <a:latin typeface="Times New Roman" panose="02020603050405020304" pitchFamily="18" charset="0"/>
                <a:cs typeface="Times New Roman" panose="02020603050405020304" pitchFamily="18" charset="0"/>
              </a:rPr>
              <a:t>Vildan</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Dudukcu</a:t>
            </a:r>
            <a:r>
              <a:rPr lang="en-IN" altLang="en-US" sz="2400" dirty="0">
                <a:latin typeface="Times New Roman" panose="02020603050405020304" pitchFamily="18" charset="0"/>
                <a:cs typeface="Times New Roman" panose="02020603050405020304" pitchFamily="18" charset="0"/>
              </a:rPr>
              <a:t>, Murat </a:t>
            </a:r>
            <a:r>
              <a:rPr lang="en-IN" altLang="en-US" sz="2400" dirty="0" err="1">
                <a:latin typeface="Times New Roman" panose="02020603050405020304" pitchFamily="18" charset="0"/>
                <a:cs typeface="Times New Roman" panose="02020603050405020304" pitchFamily="18" charset="0"/>
              </a:rPr>
              <a:t>Taskiran</a:t>
            </a:r>
            <a:r>
              <a:rPr lang="en-IN" altLang="en-US" sz="2400" dirty="0">
                <a:latin typeface="Times New Roman" panose="02020603050405020304" pitchFamily="18" charset="0"/>
                <a:cs typeface="Times New Roman" panose="02020603050405020304" pitchFamily="18" charset="0"/>
              </a:rPr>
              <a:t>, Tulay Yildirim, “</a:t>
            </a:r>
            <a:r>
              <a:rPr lang="en-IN" altLang="en-US" sz="2400" b="1" dirty="0">
                <a:solidFill>
                  <a:srgbClr val="0000CC"/>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altLang="en-US" sz="2400" dirty="0">
                <a:latin typeface="Times New Roman" panose="02020603050405020304" pitchFamily="18" charset="0"/>
                <a:cs typeface="Times New Roman" panose="02020603050405020304" pitchFamily="18" charset="0"/>
              </a:rPr>
              <a:t>”, biocybernetics and biomedical engineering 41 (2021) 1208– 1223</a:t>
            </a:r>
            <a:r>
              <a:rPr lang="en-US"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805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919163" y="658735"/>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55382F-0987-B6F9-C0CB-8F8B44F44804}"/>
              </a:ext>
            </a:extLst>
          </p:cNvPr>
          <p:cNvSpPr txBox="1"/>
          <p:nvPr/>
        </p:nvSpPr>
        <p:spPr>
          <a:xfrm>
            <a:off x="325394" y="1231050"/>
            <a:ext cx="8093075" cy="5601533"/>
          </a:xfrm>
          <a:prstGeom prst="rect">
            <a:avLst/>
          </a:prstGeom>
          <a:noFill/>
        </p:spPr>
        <p:txBody>
          <a:bodyPr wrap="square" rtlCol="0">
            <a:spAutoFit/>
          </a:bodyPr>
          <a:lstStyle/>
          <a:p>
            <a:pPr>
              <a:spcBef>
                <a:spcPct val="0"/>
              </a:spcBef>
              <a:tabLst>
                <a:tab pos="520700" algn="l"/>
              </a:tabLst>
            </a:pPr>
            <a:r>
              <a:rPr lang="en-IN" sz="2400" dirty="0">
                <a:latin typeface="Times New Roman" panose="02020603050405020304" pitchFamily="18" charset="0"/>
                <a:cs typeface="Times New Roman" panose="02020603050405020304" pitchFamily="18" charset="0"/>
              </a:rPr>
              <a:t>8. </a:t>
            </a:r>
            <a:r>
              <a:rPr lang="en-IN" altLang="en-US" sz="2400" dirty="0">
                <a:latin typeface="Times New Roman" panose="02020603050405020304" pitchFamily="18" charset="0"/>
                <a:cs typeface="Times New Roman" panose="02020603050405020304" pitchFamily="18" charset="0"/>
              </a:rPr>
              <a:t>. Hatice </a:t>
            </a:r>
            <a:r>
              <a:rPr lang="en-IN" altLang="en-US" sz="2400" dirty="0" err="1">
                <a:latin typeface="Times New Roman" panose="02020603050405020304" pitchFamily="18" charset="0"/>
                <a:cs typeface="Times New Roman" panose="02020603050405020304" pitchFamily="18" charset="0"/>
              </a:rPr>
              <a:t>Vildan</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Dudukcu</a:t>
            </a:r>
            <a:r>
              <a:rPr lang="en-IN" altLang="en-US" sz="2400" dirty="0">
                <a:latin typeface="Times New Roman" panose="02020603050405020304" pitchFamily="18" charset="0"/>
                <a:cs typeface="Times New Roman" panose="02020603050405020304" pitchFamily="18" charset="0"/>
              </a:rPr>
              <a:t>, Murat </a:t>
            </a:r>
            <a:r>
              <a:rPr lang="en-IN" altLang="en-US" sz="2400" dirty="0" err="1">
                <a:latin typeface="Times New Roman" panose="02020603050405020304" pitchFamily="18" charset="0"/>
                <a:cs typeface="Times New Roman" panose="02020603050405020304" pitchFamily="18" charset="0"/>
              </a:rPr>
              <a:t>Taskiran</a:t>
            </a:r>
            <a:r>
              <a:rPr lang="en-IN" altLang="en-US" sz="2400" dirty="0">
                <a:latin typeface="Times New Roman" panose="02020603050405020304" pitchFamily="18" charset="0"/>
                <a:cs typeface="Times New Roman" panose="02020603050405020304" pitchFamily="18" charset="0"/>
              </a:rPr>
              <a:t>, Tulay Yildirim, “</a:t>
            </a:r>
            <a:r>
              <a:rPr lang="en-IN" altLang="en-US" sz="2400" b="1" dirty="0">
                <a:solidFill>
                  <a:srgbClr val="0000CC"/>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altLang="en-US" sz="2400" dirty="0">
                <a:latin typeface="Times New Roman" panose="02020603050405020304" pitchFamily="18" charset="0"/>
                <a:cs typeface="Times New Roman" panose="02020603050405020304" pitchFamily="18" charset="0"/>
              </a:rPr>
              <a:t>”, biocybernetics and biomedical engineering 41 (2021) 1208– 1223.</a:t>
            </a:r>
          </a:p>
          <a:p>
            <a:pPr>
              <a:spcBef>
                <a:spcPct val="0"/>
              </a:spcBef>
              <a:tabLst>
                <a:tab pos="520700" algn="l"/>
              </a:tabLst>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9. </a:t>
            </a:r>
            <a:r>
              <a:rPr lang="en-IN" sz="2400" dirty="0" err="1">
                <a:latin typeface="Times New Roman" panose="02020603050405020304" pitchFamily="18" charset="0"/>
                <a:cs typeface="Times New Roman" panose="02020603050405020304" pitchFamily="18" charset="0"/>
              </a:rPr>
              <a:t>Gangani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Dharmarathne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Thilini</a:t>
            </a:r>
            <a:r>
              <a:rPr lang="en-IN" sz="2400" dirty="0">
                <a:latin typeface="Times New Roman" panose="02020603050405020304" pitchFamily="18" charset="0"/>
                <a:cs typeface="Times New Roman" panose="02020603050405020304" pitchFamily="18" charset="0"/>
              </a:rPr>
              <a:t> N. Jayasinghe, </a:t>
            </a:r>
            <a:r>
              <a:rPr lang="en-IN" sz="2400" dirty="0" err="1">
                <a:latin typeface="Times New Roman" panose="02020603050405020304" pitchFamily="18" charset="0"/>
                <a:cs typeface="Times New Roman" panose="02020603050405020304" pitchFamily="18" charset="0"/>
              </a:rPr>
              <a:t>Madhusha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Bogahawaththa</a:t>
            </a:r>
            <a:r>
              <a:rPr lang="en-IN" sz="2400" dirty="0">
                <a:latin typeface="Times New Roman" panose="02020603050405020304" pitchFamily="18" charset="0"/>
                <a:cs typeface="Times New Roman" panose="02020603050405020304" pitchFamily="18" charset="0"/>
              </a:rPr>
              <a:t>, D.P.P. </a:t>
            </a:r>
            <a:r>
              <a:rPr lang="en-IN" sz="2400" dirty="0" err="1">
                <a:latin typeface="Times New Roman" panose="02020603050405020304" pitchFamily="18" charset="0"/>
                <a:cs typeface="Times New Roman" panose="02020603050405020304" pitchFamily="18" charset="0"/>
              </a:rPr>
              <a:t>Meddage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Upaka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Rathnayake</a:t>
            </a:r>
            <a:r>
              <a:rPr lang="en-IN" sz="2400" dirty="0">
                <a:latin typeface="Times New Roman" panose="02020603050405020304" pitchFamily="18" charset="0"/>
                <a:cs typeface="Times New Roman" panose="02020603050405020304" pitchFamily="18" charset="0"/>
              </a:rPr>
              <a:t>, “</a:t>
            </a:r>
            <a:r>
              <a:rPr lang="en-IN" sz="2400" b="1" dirty="0">
                <a:solidFill>
                  <a:srgbClr val="0000CC"/>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sz="2400" dirty="0">
                <a:latin typeface="Times New Roman" panose="02020603050405020304" pitchFamily="18" charset="0"/>
                <a:cs typeface="Times New Roman" panose="02020603050405020304" pitchFamily="18" charset="0"/>
              </a:rPr>
              <a:t>”, Healthcare Analysis, (2024)  100301.</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10. Sean </a:t>
            </a:r>
            <a:r>
              <a:rPr lang="en-IN" sz="2400" dirty="0" err="1">
                <a:latin typeface="Times New Roman" panose="02020603050405020304" pitchFamily="18" charset="0"/>
                <a:cs typeface="Times New Roman" panose="02020603050405020304" pitchFamily="18" charset="0"/>
              </a:rPr>
              <a:t>Pikulin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Irad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Yehezkel</a:t>
            </a:r>
            <a:r>
              <a:rPr lang="en-IN" sz="2400" dirty="0">
                <a:latin typeface="Times New Roman" panose="02020603050405020304" pitchFamily="18" charset="0"/>
                <a:cs typeface="Times New Roman" panose="02020603050405020304" pitchFamily="18" charset="0"/>
              </a:rPr>
              <a:t>, Robert </a:t>
            </a:r>
            <a:r>
              <a:rPr lang="en-IN" sz="2400" dirty="0" err="1">
                <a:latin typeface="Times New Roman" panose="02020603050405020304" pitchFamily="18" charset="0"/>
                <a:cs typeface="Times New Roman" panose="02020603050405020304" pitchFamily="18" charset="0"/>
              </a:rPr>
              <a:t>Moskovitch</a:t>
            </a:r>
            <a:r>
              <a:rPr lang="en-IN" sz="2400" dirty="0">
                <a:latin typeface="Times New Roman" panose="02020603050405020304" pitchFamily="18" charset="0"/>
                <a:cs typeface="Times New Roman" panose="02020603050405020304" pitchFamily="18" charset="0"/>
              </a:rPr>
              <a:t>,“</a:t>
            </a:r>
            <a:r>
              <a:rPr lang="en-IN" sz="2400" b="1" dirty="0">
                <a:solidFill>
                  <a:srgbClr val="0000CC"/>
                </a:solidFill>
                <a:latin typeface="Times New Roman" panose="02020603050405020304" pitchFamily="18" charset="0"/>
                <a:cs typeface="Times New Roman" panose="02020603050405020304" pitchFamily="18" charset="0"/>
              </a:rPr>
              <a:t>Enhanced blood glucose levels prediction with a smartwatch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PLoS</a:t>
            </a:r>
            <a:r>
              <a:rPr lang="en-IN" sz="2400" dirty="0">
                <a:latin typeface="Times New Roman" panose="02020603050405020304" pitchFamily="18" charset="0"/>
                <a:cs typeface="Times New Roman" panose="02020603050405020304" pitchFamily="18" charset="0"/>
              </a:rPr>
              <a:t> ONE 19(7) (2024).</a:t>
            </a:r>
            <a:endParaRPr lang="en-IN" sz="2200" dirty="0"/>
          </a:p>
          <a:p>
            <a:endParaRPr lang="en-IN" sz="2200" dirty="0"/>
          </a:p>
        </p:txBody>
      </p:sp>
    </p:spTree>
    <p:extLst>
      <p:ext uri="{BB962C8B-B14F-4D97-AF65-F5344CB8AC3E}">
        <p14:creationId xmlns:p14="http://schemas.microsoft.com/office/powerpoint/2010/main" val="28834058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F6EB0E0-2077-36FC-68CB-6888262E3D8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9F2F66D-ED66-F469-CEE5-A0A59FCCAA59}"/>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8FA958C9-DA45-02C8-48C7-80A5DC9E36C8}"/>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4634C75-F5A5-4102-03F6-F62E27AC2E5B}"/>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0AEDD227-FBCB-DEB5-3B3C-B5CAD2A70382}"/>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6705AC9D-A779-FD6E-2CDC-B88997AB4C1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DFF5443C-BAF1-6F44-C22C-0F760ABD90B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9504A5A8-019E-F635-45D9-A5C16C3032A8}"/>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9EC47D5-C311-8513-6953-10195A676E7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 name="Content Placeholder 4">
            <a:extLst>
              <a:ext uri="{FF2B5EF4-FFF2-40B4-BE49-F238E27FC236}">
                <a16:creationId xmlns:a16="http://schemas.microsoft.com/office/drawing/2014/main" id="{97D7FDD1-BB46-AAF4-B916-F00B6B4712CF}"/>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E16F3C-6EF0-C459-2216-EF36312345FD}"/>
              </a:ext>
            </a:extLst>
          </p:cNvPr>
          <p:cNvSpPr txBox="1"/>
          <p:nvPr/>
        </p:nvSpPr>
        <p:spPr>
          <a:xfrm>
            <a:off x="650875" y="3272572"/>
            <a:ext cx="8093075" cy="1200329"/>
          </a:xfrm>
          <a:prstGeom prst="rect">
            <a:avLst/>
          </a:prstGeom>
          <a:noFill/>
        </p:spPr>
        <p:txBody>
          <a:bodyPr wrap="square" rtlCol="0">
            <a:spAutoFit/>
          </a:bodyPr>
          <a:lstStyle/>
          <a:p>
            <a:pPr algn="ctr">
              <a:spcBef>
                <a:spcPct val="0"/>
              </a:spcBef>
              <a:tabLst>
                <a:tab pos="520700" algn="l"/>
              </a:tabLst>
            </a:pPr>
            <a:r>
              <a:rPr lang="en-IN" sz="3600" dirty="0">
                <a:latin typeface="Times New Roman" panose="02020603050405020304" pitchFamily="18" charset="0"/>
                <a:cs typeface="Times New Roman" panose="02020603050405020304" pitchFamily="18" charset="0"/>
              </a:rPr>
              <a:t>THANK YOU</a:t>
            </a:r>
          </a:p>
          <a:p>
            <a:pPr algn="ctr">
              <a:spcBef>
                <a:spcPct val="0"/>
              </a:spcBef>
              <a:tabLst>
                <a:tab pos="520700" algn="l"/>
              </a:tabLst>
            </a:pPr>
            <a:endParaRPr lang="en-IN" sz="3600" dirty="0"/>
          </a:p>
        </p:txBody>
      </p:sp>
    </p:spTree>
    <p:extLst>
      <p:ext uri="{BB962C8B-B14F-4D97-AF65-F5344CB8AC3E}">
        <p14:creationId xmlns:p14="http://schemas.microsoft.com/office/powerpoint/2010/main" val="684559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64589" y="76200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Cindy Marling1 &amp; Razvan Bunescu1 (2020)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The OhioT1DM Dataset for Blood Glucose Level Prediction Update 2020</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Used</a:t>
            </a:r>
            <a:r>
              <a:rPr lang="en-IN" sz="2000" b="1" dirty="0">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Data Collection: </a:t>
            </a:r>
            <a:r>
              <a:rPr lang="en-US" sz="2000" dirty="0">
                <a:solidFill>
                  <a:schemeClr val="tx1"/>
                </a:solidFill>
                <a:latin typeface="Times New Roman" panose="02020603050405020304" pitchFamily="18" charset="0"/>
                <a:cs typeface="Times New Roman" panose="02020603050405020304" pitchFamily="18" charset="0"/>
              </a:rPr>
              <a:t>Continuous glucose monitoring and insulin data from 6 individuals with type 1 diabetes over 8 weeks.</a:t>
            </a:r>
          </a:p>
          <a:p>
            <a:r>
              <a:rPr lang="en-US" sz="2000" b="1" dirty="0">
                <a:solidFill>
                  <a:schemeClr val="tx1"/>
                </a:solidFill>
                <a:latin typeface="Times New Roman" panose="02020603050405020304" pitchFamily="18" charset="0"/>
                <a:cs typeface="Times New Roman" panose="02020603050405020304" pitchFamily="18" charset="0"/>
              </a:rPr>
              <a:t>Physiological Monitoring: </a:t>
            </a:r>
            <a:r>
              <a:rPr lang="en-US" sz="2000" dirty="0">
                <a:solidFill>
                  <a:schemeClr val="tx1"/>
                </a:solidFill>
                <a:latin typeface="Times New Roman" panose="02020603050405020304" pitchFamily="18" charset="0"/>
                <a:cs typeface="Times New Roman" panose="02020603050405020304" pitchFamily="18" charset="0"/>
              </a:rPr>
              <a:t>Participants wore fitness bands for heart rate and activity data.</a:t>
            </a:r>
          </a:p>
          <a:p>
            <a:r>
              <a:rPr lang="en-US" sz="2000" b="1" dirty="0">
                <a:solidFill>
                  <a:schemeClr val="tx1"/>
                </a:solidFill>
                <a:latin typeface="Times New Roman" panose="02020603050405020304" pitchFamily="18" charset="0"/>
                <a:cs typeface="Times New Roman" panose="02020603050405020304" pitchFamily="18" charset="0"/>
              </a:rPr>
              <a:t>Self-Reported Data</a:t>
            </a:r>
            <a:r>
              <a:rPr lang="en-US" sz="2000" dirty="0">
                <a:solidFill>
                  <a:schemeClr val="tx1"/>
                </a:solidFill>
                <a:latin typeface="Times New Roman" panose="02020603050405020304" pitchFamily="18" charset="0"/>
                <a:cs typeface="Times New Roman" panose="02020603050405020304" pitchFamily="18" charset="0"/>
              </a:rPr>
              <a:t>: Life events affecting glucose levels were recorded via a smartphone app.</a:t>
            </a:r>
            <a:endParaRPr lang="en-IN" sz="2000" dirty="0">
              <a:solidFill>
                <a:schemeClr val="tx1"/>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Comprehensive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1)Combines various data types for better analysis. </a:t>
            </a:r>
          </a:p>
          <a:p>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2C2A776-81E1-125F-6208-6454E2FEF092}"/>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Cindy Marling1, Razvan Bunescu1, “</a:t>
            </a:r>
            <a:r>
              <a:rPr lang="en-US" b="1" dirty="0">
                <a:solidFill>
                  <a:schemeClr val="accent6"/>
                </a:solidFill>
                <a:latin typeface="Times New Roman" panose="02020603050405020304" pitchFamily="18" charset="0"/>
                <a:cs typeface="Times New Roman" panose="02020603050405020304" pitchFamily="18" charset="0"/>
              </a:rPr>
              <a:t>The OhioT1DM Dataset for Blood Glucose Level Prediction Update 2020</a:t>
            </a:r>
            <a:r>
              <a:rPr lang="en-IN"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EUR Workshop Proc. 2020 September ; 2675: 71–74</a:t>
            </a:r>
          </a:p>
        </p:txBody>
      </p:sp>
    </p:spTree>
    <p:extLst>
      <p:ext uri="{BB962C8B-B14F-4D97-AF65-F5344CB8AC3E}">
        <p14:creationId xmlns:p14="http://schemas.microsoft.com/office/powerpoint/2010/main" val="169369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24 December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7087" y="886057"/>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r>
              <a:rPr lang="en-US" sz="2800" b="1" dirty="0">
                <a:solidFill>
                  <a:schemeClr val="dk1"/>
                </a:solidFill>
                <a:latin typeface="Times New Roman"/>
                <a:ea typeface="Times New Roman"/>
                <a:cs typeface="Times New Roman"/>
                <a:sym typeface="Times New Roman"/>
              </a:rPr>
              <a:t> – </a:t>
            </a:r>
            <a:r>
              <a:rPr lang="en-US" sz="2800" b="1" dirty="0">
                <a:solidFill>
                  <a:srgbClr val="00B050"/>
                </a:solidFill>
                <a:latin typeface="Times New Roman"/>
                <a:ea typeface="Times New Roman"/>
                <a:cs typeface="Times New Roman"/>
                <a:sym typeface="Times New Roman"/>
              </a:rPr>
              <a:t>1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Longitudinal</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1)8-week duration allows for trend observation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Small Sample Size:</a:t>
            </a:r>
          </a:p>
          <a:p>
            <a:pPr lvl="4"/>
            <a:r>
              <a:rPr lang="en-US" sz="2000" dirty="0">
                <a:latin typeface="Times New Roman" panose="02020603050405020304" pitchFamily="18" charset="0"/>
                <a:cs typeface="Times New Roman" panose="02020603050405020304" pitchFamily="18" charset="0"/>
              </a:rPr>
              <a:t>	 1)Limits generalizability.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Gaps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2)Missing overnight data from some participants.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709305"/>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Cindy Marling1, Razvan Bunescu1, “</a:t>
            </a:r>
            <a:r>
              <a:rPr lang="en-US" b="1" dirty="0">
                <a:solidFill>
                  <a:schemeClr val="accent6"/>
                </a:solidFill>
                <a:latin typeface="Times New Roman" panose="02020603050405020304" pitchFamily="18" charset="0"/>
                <a:cs typeface="Times New Roman" panose="02020603050405020304" pitchFamily="18" charset="0"/>
              </a:rPr>
              <a:t>The OhioT1DM Dataset for Blood Glucose Level Prediction Update 2020</a:t>
            </a:r>
            <a:r>
              <a:rPr lang="en-IN"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EUR Workshop Proc. 2020 September ; 2675: 71–74</a:t>
            </a:r>
          </a:p>
        </p:txBody>
      </p:sp>
    </p:spTree>
    <p:extLst>
      <p:ext uri="{BB962C8B-B14F-4D97-AF65-F5344CB8AC3E}">
        <p14:creationId xmlns:p14="http://schemas.microsoft.com/office/powerpoint/2010/main" val="3919653910"/>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4964</TotalTime>
  <Words>8441</Words>
  <Application>Microsoft Office PowerPoint</Application>
  <PresentationFormat>On-screen Show (4:3)</PresentationFormat>
  <Paragraphs>1145</Paragraphs>
  <Slides>74</Slides>
  <Notes>74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Arial Rounded</vt:lpstr>
      <vt:lpstr>Calibri</vt:lpstr>
      <vt:lpstr>Cambria Math</vt:lpstr>
      <vt:lpstr>Comic Sans MS</vt:lpstr>
      <vt:lpstr>Times New Roman</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 sudhan Ravi</dc:creator>
  <cp:lastModifiedBy>Muthukumarasamy S</cp:lastModifiedBy>
  <cp:revision>284</cp:revision>
  <dcterms:created xsi:type="dcterms:W3CDTF">2022-07-10T04:10:14Z</dcterms:created>
  <dcterms:modified xsi:type="dcterms:W3CDTF">2024-12-24T06:40:38Z</dcterms:modified>
</cp:coreProperties>
</file>