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6"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thu Selvan.S" userId="942d086aa90c350e" providerId="LiveId" clId="{3CCFD647-1C86-4442-A01B-0D31CC837165}"/>
    <pc:docChg chg="undo custSel addSld modSld">
      <pc:chgData name="Muthu Selvan.S" userId="942d086aa90c350e" providerId="LiveId" clId="{3CCFD647-1C86-4442-A01B-0D31CC837165}" dt="2024-02-08T23:46:30.402" v="56" actId="14100"/>
      <pc:docMkLst>
        <pc:docMk/>
      </pc:docMkLst>
      <pc:sldChg chg="modSp mod">
        <pc:chgData name="Muthu Selvan.S" userId="942d086aa90c350e" providerId="LiveId" clId="{3CCFD647-1C86-4442-A01B-0D31CC837165}" dt="2024-02-08T23:39:39.799" v="0" actId="20577"/>
        <pc:sldMkLst>
          <pc:docMk/>
          <pc:sldMk cId="3971440477" sldId="256"/>
        </pc:sldMkLst>
        <pc:spChg chg="mod">
          <ac:chgData name="Muthu Selvan.S" userId="942d086aa90c350e" providerId="LiveId" clId="{3CCFD647-1C86-4442-A01B-0D31CC837165}" dt="2024-02-08T23:39:39.799" v="0" actId="20577"/>
          <ac:spMkLst>
            <pc:docMk/>
            <pc:sldMk cId="3971440477" sldId="256"/>
            <ac:spMk id="3" creationId="{B87478E3-07BA-57D3-0AC3-3E98AFC80C1E}"/>
          </ac:spMkLst>
        </pc:spChg>
      </pc:sldChg>
      <pc:sldChg chg="delSp modSp mod">
        <pc:chgData name="Muthu Selvan.S" userId="942d086aa90c350e" providerId="LiveId" clId="{3CCFD647-1C86-4442-A01B-0D31CC837165}" dt="2024-02-08T23:41:40.543" v="13" actId="14100"/>
        <pc:sldMkLst>
          <pc:docMk/>
          <pc:sldMk cId="280550954" sldId="257"/>
        </pc:sldMkLst>
        <pc:spChg chg="mod">
          <ac:chgData name="Muthu Selvan.S" userId="942d086aa90c350e" providerId="LiveId" clId="{3CCFD647-1C86-4442-A01B-0D31CC837165}" dt="2024-02-08T23:41:40.543" v="13" actId="14100"/>
          <ac:spMkLst>
            <pc:docMk/>
            <pc:sldMk cId="280550954" sldId="257"/>
            <ac:spMk id="3" creationId="{44BEDBF9-4DDC-896E-7B9C-5494076173BF}"/>
          </ac:spMkLst>
        </pc:spChg>
        <pc:picChg chg="del">
          <ac:chgData name="Muthu Selvan.S" userId="942d086aa90c350e" providerId="LiveId" clId="{3CCFD647-1C86-4442-A01B-0D31CC837165}" dt="2024-02-08T23:40:23.705" v="1" actId="21"/>
          <ac:picMkLst>
            <pc:docMk/>
            <pc:sldMk cId="280550954" sldId="257"/>
            <ac:picMk id="5" creationId="{4EFEBE94-BC84-7946-36F6-0577E75B5431}"/>
          </ac:picMkLst>
        </pc:picChg>
      </pc:sldChg>
      <pc:sldChg chg="modSp mod">
        <pc:chgData name="Muthu Selvan.S" userId="942d086aa90c350e" providerId="LiveId" clId="{3CCFD647-1C86-4442-A01B-0D31CC837165}" dt="2024-02-08T23:43:31.504" v="37" actId="2710"/>
        <pc:sldMkLst>
          <pc:docMk/>
          <pc:sldMk cId="1414751646" sldId="259"/>
        </pc:sldMkLst>
        <pc:spChg chg="mod">
          <ac:chgData name="Muthu Selvan.S" userId="942d086aa90c350e" providerId="LiveId" clId="{3CCFD647-1C86-4442-A01B-0D31CC837165}" dt="2024-02-08T23:43:31.504" v="37" actId="2710"/>
          <ac:spMkLst>
            <pc:docMk/>
            <pc:sldMk cId="1414751646" sldId="259"/>
            <ac:spMk id="3" creationId="{DA0CEB39-2C58-6099-1D9C-445FEF2C381E}"/>
          </ac:spMkLst>
        </pc:spChg>
      </pc:sldChg>
      <pc:sldChg chg="modSp mod">
        <pc:chgData name="Muthu Selvan.S" userId="942d086aa90c350e" providerId="LiveId" clId="{3CCFD647-1C86-4442-A01B-0D31CC837165}" dt="2024-02-08T23:45:12.237" v="52" actId="20577"/>
        <pc:sldMkLst>
          <pc:docMk/>
          <pc:sldMk cId="370623029" sldId="261"/>
        </pc:sldMkLst>
        <pc:spChg chg="mod">
          <ac:chgData name="Muthu Selvan.S" userId="942d086aa90c350e" providerId="LiveId" clId="{3CCFD647-1C86-4442-A01B-0D31CC837165}" dt="2024-02-08T23:45:12.237" v="52" actId="20577"/>
          <ac:spMkLst>
            <pc:docMk/>
            <pc:sldMk cId="370623029" sldId="261"/>
            <ac:spMk id="3" creationId="{8CBAF8BE-9E94-71F4-80F9-15E8710F9EC2}"/>
          </ac:spMkLst>
        </pc:spChg>
      </pc:sldChg>
      <pc:sldChg chg="modSp mod">
        <pc:chgData name="Muthu Selvan.S" userId="942d086aa90c350e" providerId="LiveId" clId="{3CCFD647-1C86-4442-A01B-0D31CC837165}" dt="2024-02-08T23:46:30.402" v="56" actId="14100"/>
        <pc:sldMkLst>
          <pc:docMk/>
          <pc:sldMk cId="4004711937" sldId="262"/>
        </pc:sldMkLst>
        <pc:picChg chg="mod">
          <ac:chgData name="Muthu Selvan.S" userId="942d086aa90c350e" providerId="LiveId" clId="{3CCFD647-1C86-4442-A01B-0D31CC837165}" dt="2024-02-08T23:46:30.402" v="56" actId="14100"/>
          <ac:picMkLst>
            <pc:docMk/>
            <pc:sldMk cId="4004711937" sldId="262"/>
            <ac:picMk id="5" creationId="{76B65DFF-9E6E-B8D1-79F4-50D7FEBA0F47}"/>
          </ac:picMkLst>
        </pc:picChg>
      </pc:sldChg>
      <pc:sldChg chg="modSp mod">
        <pc:chgData name="Muthu Selvan.S" userId="942d086aa90c350e" providerId="LiveId" clId="{3CCFD647-1C86-4442-A01B-0D31CC837165}" dt="2024-02-08T23:45:44.224" v="55" actId="2710"/>
        <pc:sldMkLst>
          <pc:docMk/>
          <pc:sldMk cId="2544074106" sldId="263"/>
        </pc:sldMkLst>
        <pc:spChg chg="mod">
          <ac:chgData name="Muthu Selvan.S" userId="942d086aa90c350e" providerId="LiveId" clId="{3CCFD647-1C86-4442-A01B-0D31CC837165}" dt="2024-02-08T23:45:44.224" v="55" actId="2710"/>
          <ac:spMkLst>
            <pc:docMk/>
            <pc:sldMk cId="2544074106" sldId="263"/>
            <ac:spMk id="3" creationId="{10B8038E-B9A5-0F98-8114-DB3CC3494329}"/>
          </ac:spMkLst>
        </pc:spChg>
      </pc:sldChg>
      <pc:sldChg chg="addSp delSp modSp new mod chgLayout">
        <pc:chgData name="Muthu Selvan.S" userId="942d086aa90c350e" providerId="LiveId" clId="{3CCFD647-1C86-4442-A01B-0D31CC837165}" dt="2024-02-08T23:42:54.523" v="34" actId="1440"/>
        <pc:sldMkLst>
          <pc:docMk/>
          <pc:sldMk cId="2566599249" sldId="266"/>
        </pc:sldMkLst>
        <pc:spChg chg="del">
          <ac:chgData name="Muthu Selvan.S" userId="942d086aa90c350e" providerId="LiveId" clId="{3CCFD647-1C86-4442-A01B-0D31CC837165}" dt="2024-02-08T23:40:53.195" v="4" actId="21"/>
          <ac:spMkLst>
            <pc:docMk/>
            <pc:sldMk cId="2566599249" sldId="266"/>
            <ac:spMk id="2" creationId="{A7539006-0E5F-D947-0B1A-047615C01812}"/>
          </ac:spMkLst>
        </pc:spChg>
        <pc:spChg chg="add del mod">
          <ac:chgData name="Muthu Selvan.S" userId="942d086aa90c350e" providerId="LiveId" clId="{3CCFD647-1C86-4442-A01B-0D31CC837165}" dt="2024-02-08T23:41:14.603" v="9" actId="931"/>
          <ac:spMkLst>
            <pc:docMk/>
            <pc:sldMk cId="2566599249" sldId="266"/>
            <ac:spMk id="3" creationId="{F642C6BD-CF6B-C7D0-3901-6A1FD1A0747D}"/>
          </ac:spMkLst>
        </pc:spChg>
        <pc:spChg chg="add mod">
          <ac:chgData name="Muthu Selvan.S" userId="942d086aa90c350e" providerId="LiveId" clId="{3CCFD647-1C86-4442-A01B-0D31CC837165}" dt="2024-02-08T23:40:59.972" v="7"/>
          <ac:spMkLst>
            <pc:docMk/>
            <pc:sldMk cId="2566599249" sldId="266"/>
            <ac:spMk id="4" creationId="{A7539006-0E5F-D947-0B1A-047615C01812}"/>
          </ac:spMkLst>
        </pc:spChg>
        <pc:spChg chg="add mod ord">
          <ac:chgData name="Muthu Selvan.S" userId="942d086aa90c350e" providerId="LiveId" clId="{3CCFD647-1C86-4442-A01B-0D31CC837165}" dt="2024-02-08T23:42:38.337" v="30" actId="27636"/>
          <ac:spMkLst>
            <pc:docMk/>
            <pc:sldMk cId="2566599249" sldId="266"/>
            <ac:spMk id="7" creationId="{AE574B1A-3ED1-87C1-5008-07AF685F522C}"/>
          </ac:spMkLst>
        </pc:spChg>
        <pc:picChg chg="add mod ord">
          <ac:chgData name="Muthu Selvan.S" userId="942d086aa90c350e" providerId="LiveId" clId="{3CCFD647-1C86-4442-A01B-0D31CC837165}" dt="2024-02-08T23:42:54.523" v="34" actId="1440"/>
          <ac:picMkLst>
            <pc:docMk/>
            <pc:sldMk cId="2566599249" sldId="266"/>
            <ac:picMk id="6" creationId="{5C18F8FC-31F8-AE2E-1A9A-DCA945D2028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2/9/2024</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2/9/2024</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2/9/2024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2/9/2024</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2/9/2024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2/9/2024</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2/9/2024</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2/9/2024</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2/9/2024</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2/9/2024</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2/9/2024</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2/9/2024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BE81-21ED-EF01-080E-F2D98C9203E1}"/>
              </a:ext>
            </a:extLst>
          </p:cNvPr>
          <p:cNvSpPr>
            <a:spLocks noGrp="1"/>
          </p:cNvSpPr>
          <p:nvPr>
            <p:ph type="ctrTitle"/>
          </p:nvPr>
        </p:nvSpPr>
        <p:spPr>
          <a:xfrm>
            <a:off x="1524000" y="1122363"/>
            <a:ext cx="9144000" cy="778155"/>
          </a:xfrm>
        </p:spPr>
        <p:txBody>
          <a:bodyPr>
            <a:normAutofit/>
          </a:bodyPr>
          <a:lstStyle/>
          <a:p>
            <a:r>
              <a:rPr lang="en-IN" sz="4000" b="1" dirty="0">
                <a:latin typeface="Times New Roman" panose="02020603050405020304" pitchFamily="18" charset="0"/>
                <a:cs typeface="Times New Roman" panose="02020603050405020304" pitchFamily="18" charset="0"/>
              </a:rPr>
              <a:t>FINAL PROJECT</a:t>
            </a:r>
          </a:p>
        </p:txBody>
      </p:sp>
      <p:sp>
        <p:nvSpPr>
          <p:cNvPr id="3" name="Subtitle 2">
            <a:extLst>
              <a:ext uri="{FF2B5EF4-FFF2-40B4-BE49-F238E27FC236}">
                <a16:creationId xmlns:a16="http://schemas.microsoft.com/office/drawing/2014/main" id="{B87478E3-07BA-57D3-0AC3-3E98AFC80C1E}"/>
              </a:ext>
            </a:extLst>
          </p:cNvPr>
          <p:cNvSpPr>
            <a:spLocks noGrp="1"/>
          </p:cNvSpPr>
          <p:nvPr>
            <p:ph type="subTitle" idx="1"/>
          </p:nvPr>
        </p:nvSpPr>
        <p:spPr>
          <a:xfrm>
            <a:off x="1524000" y="2528047"/>
            <a:ext cx="9144000" cy="1999129"/>
          </a:xfrm>
        </p:spPr>
        <p:txBody>
          <a:bodyPr>
            <a:normAutofit/>
          </a:bodyPr>
          <a:lstStyle/>
          <a:p>
            <a:pPr>
              <a:lnSpc>
                <a:spcPct val="150000"/>
              </a:lnSpc>
            </a:pPr>
            <a:r>
              <a:rPr lang="en-IN" sz="2800" b="1" dirty="0">
                <a:latin typeface="Times New Roman" panose="02020603050405020304" pitchFamily="18" charset="0"/>
                <a:cs typeface="Times New Roman" panose="02020603050405020304" pitchFamily="18" charset="0"/>
              </a:rPr>
              <a:t>APPLICATION OF GRAPH THEORY IN </a:t>
            </a:r>
          </a:p>
          <a:p>
            <a:pPr>
              <a:lnSpc>
                <a:spcPct val="150000"/>
              </a:lnSpc>
            </a:pPr>
            <a:r>
              <a:rPr lang="en-IN" sz="2800" b="1" dirty="0">
                <a:latin typeface="Times New Roman" panose="02020603050405020304" pitchFamily="18" charset="0"/>
                <a:cs typeface="Times New Roman" panose="02020603050405020304" pitchFamily="18" charset="0"/>
              </a:rPr>
              <a:t>AIR-TRANSPORTATION NETWORK</a:t>
            </a:r>
          </a:p>
        </p:txBody>
      </p:sp>
      <p:sp>
        <p:nvSpPr>
          <p:cNvPr id="4" name="Subtitle 2">
            <a:extLst>
              <a:ext uri="{FF2B5EF4-FFF2-40B4-BE49-F238E27FC236}">
                <a16:creationId xmlns:a16="http://schemas.microsoft.com/office/drawing/2014/main" id="{7B4FEAD0-0D14-4421-02A8-F294BD724A5A}"/>
              </a:ext>
            </a:extLst>
          </p:cNvPr>
          <p:cNvSpPr txBox="1">
            <a:spLocks/>
          </p:cNvSpPr>
          <p:nvPr/>
        </p:nvSpPr>
        <p:spPr>
          <a:xfrm>
            <a:off x="4491318" y="4778187"/>
            <a:ext cx="6329082" cy="13357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accent1"/>
              </a:buClr>
              <a:buFont typeface="Segoe UI" panose="020B0502040204020203"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accent1"/>
              </a:buClr>
              <a:buFont typeface="Courier New" panose="02070309020205020404" pitchFamily="49"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Segoe UI" panose="020B0502040204020203"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Courier New" panose="02070309020205020404" pitchFamily="49"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Segoe UI" panose="020B0502040204020203"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IN" sz="2000" i="1" dirty="0">
                <a:latin typeface="Times New Roman" panose="02020603050405020304" pitchFamily="18" charset="0"/>
                <a:cs typeface="Times New Roman" panose="02020603050405020304" pitchFamily="18" charset="0"/>
              </a:rPr>
              <a:t>DONE BY : MUTHUSELVAN S</a:t>
            </a:r>
          </a:p>
          <a:p>
            <a:pPr>
              <a:lnSpc>
                <a:spcPct val="150000"/>
              </a:lnSpc>
            </a:pPr>
            <a:r>
              <a:rPr lang="en-IN" sz="2000" i="1" dirty="0">
                <a:latin typeface="Times New Roman" panose="02020603050405020304" pitchFamily="18" charset="0"/>
                <a:cs typeface="Times New Roman" panose="02020603050405020304" pitchFamily="18" charset="0"/>
              </a:rPr>
              <a:t>UNDER THE GUIDANCE OF : PROF MS. V. NANDHINI</a:t>
            </a:r>
          </a:p>
          <a:p>
            <a:pPr>
              <a:lnSpc>
                <a:spcPct val="150000"/>
              </a:lnSpc>
            </a:pPr>
            <a:endParaRPr lang="en-IN" sz="2000" i="1" dirty="0">
              <a:latin typeface="Times New Roman" panose="02020603050405020304" pitchFamily="18" charset="0"/>
              <a:cs typeface="Times New Roman" panose="02020603050405020304" pitchFamily="18" charset="0"/>
            </a:endParaRPr>
          </a:p>
          <a:p>
            <a:pPr>
              <a:lnSpc>
                <a:spcPct val="150000"/>
              </a:lnSpc>
            </a:pPr>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440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BB3E76C2-C88A-C286-392D-5F9DCA8CE55D}"/>
              </a:ext>
            </a:extLst>
          </p:cNvPr>
          <p:cNvSpPr>
            <a:spLocks noGrp="1"/>
          </p:cNvSpPr>
          <p:nvPr>
            <p:ph type="subTitle" idx="1"/>
          </p:nvPr>
        </p:nvSpPr>
        <p:spPr>
          <a:xfrm>
            <a:off x="1524000" y="842682"/>
            <a:ext cx="9144000" cy="923365"/>
          </a:xfrm>
        </p:spPr>
        <p:txBody>
          <a:bodyPr/>
          <a:lstStyle/>
          <a:p>
            <a:r>
              <a:rPr lang="en-IN" sz="2400" b="1" dirty="0">
                <a:latin typeface="Times New Roman" panose="02020603050405020304" pitchFamily="18" charset="0"/>
                <a:cs typeface="Times New Roman" panose="02020603050405020304" pitchFamily="18" charset="0"/>
              </a:rPr>
              <a:t>DIJKSTRA'S ALGORITHM</a:t>
            </a:r>
            <a:endParaRPr lang="en-IN" sz="2400" b="1" dirty="0"/>
          </a:p>
          <a:p>
            <a:endParaRPr lang="en-IN" dirty="0"/>
          </a:p>
        </p:txBody>
      </p:sp>
      <p:pic>
        <p:nvPicPr>
          <p:cNvPr id="5" name="Content Placeholder 4">
            <a:extLst>
              <a:ext uri="{FF2B5EF4-FFF2-40B4-BE49-F238E27FC236}">
                <a16:creationId xmlns:a16="http://schemas.microsoft.com/office/drawing/2014/main" id="{0BAB98C2-3B16-1E35-C51A-E345E4099BF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391443" y="1766047"/>
            <a:ext cx="5409114" cy="29852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Subtitle 6">
            <a:extLst>
              <a:ext uri="{FF2B5EF4-FFF2-40B4-BE49-F238E27FC236}">
                <a16:creationId xmlns:a16="http://schemas.microsoft.com/office/drawing/2014/main" id="{DD40BC90-2AEC-25F1-D673-6E124B68C4B7}"/>
              </a:ext>
            </a:extLst>
          </p:cNvPr>
          <p:cNvSpPr txBox="1">
            <a:spLocks/>
          </p:cNvSpPr>
          <p:nvPr/>
        </p:nvSpPr>
        <p:spPr>
          <a:xfrm>
            <a:off x="1676400" y="5325034"/>
            <a:ext cx="9144000" cy="923366"/>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Clr>
                <a:schemeClr val="accent1"/>
              </a:buClr>
              <a:buFont typeface="Segoe UI" panose="020B0502040204020203"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accent1"/>
              </a:buClr>
              <a:buFont typeface="Courier New" panose="02070309020205020404" pitchFamily="49"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Segoe UI" panose="020B0502040204020203"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Courier New" panose="02070309020205020404" pitchFamily="49"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Segoe UI" panose="020B0502040204020203"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dirty="0">
                <a:latin typeface="Times New Roman" panose="02020603050405020304" pitchFamily="18" charset="0"/>
                <a:cs typeface="Times New Roman" panose="02020603050405020304" pitchFamily="18" charset="0"/>
              </a:rPr>
              <a:t>The Dijkstra algorithm uses labels that are positive integers or real numbers, which are totally ordered.</a:t>
            </a:r>
            <a:endParaRPr lang="en-IN" dirty="0"/>
          </a:p>
        </p:txBody>
      </p:sp>
    </p:spTree>
    <p:extLst>
      <p:ext uri="{BB962C8B-B14F-4D97-AF65-F5344CB8AC3E}">
        <p14:creationId xmlns:p14="http://schemas.microsoft.com/office/powerpoint/2010/main" val="420729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52DF37-C76E-6559-5E9B-75DBFDACBA0A}"/>
              </a:ext>
            </a:extLst>
          </p:cNvPr>
          <p:cNvSpPr>
            <a:spLocks noGrp="1"/>
          </p:cNvSpPr>
          <p:nvPr>
            <p:ph idx="1"/>
          </p:nvPr>
        </p:nvSpPr>
        <p:spPr>
          <a:xfrm>
            <a:off x="838200" y="3263153"/>
            <a:ext cx="10515600" cy="2913810"/>
          </a:xfrm>
        </p:spPr>
        <p:txBody>
          <a:bodyPr>
            <a:normAutofit/>
          </a:bodyPr>
          <a:lstStyle/>
          <a:p>
            <a:pPr marL="0" indent="0" algn="ctr">
              <a:buNone/>
            </a:pPr>
            <a:r>
              <a:rPr lang="en-IN" sz="3600" b="1" dirty="0">
                <a:solidFill>
                  <a:schemeClr val="accent3"/>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2164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BEDBF9-4DDC-896E-7B9C-5494076173BF}"/>
              </a:ext>
            </a:extLst>
          </p:cNvPr>
          <p:cNvSpPr>
            <a:spLocks noGrp="1"/>
          </p:cNvSpPr>
          <p:nvPr>
            <p:ph idx="1"/>
          </p:nvPr>
        </p:nvSpPr>
        <p:spPr>
          <a:xfrm>
            <a:off x="838200" y="1147481"/>
            <a:ext cx="10515600" cy="5029481"/>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GRAPH THEORY</a:t>
            </a:r>
          </a:p>
          <a:p>
            <a:pPr marL="0" indent="0">
              <a:buNone/>
            </a:pPr>
            <a:endParaRPr lang="en-IN" dirty="0">
              <a:latin typeface="Times New Roman" panose="02020603050405020304" pitchFamily="18" charset="0"/>
              <a:cs typeface="Times New Roman" panose="02020603050405020304" pitchFamily="18" charset="0"/>
            </a:endParaRPr>
          </a:p>
          <a:p>
            <a:pPr marL="0" indent="0" algn="just">
              <a:lnSpc>
                <a:spcPct val="200000"/>
              </a:lnSpc>
              <a:buNone/>
            </a:pPr>
            <a:r>
              <a:rPr lang="en-IN" sz="2400" dirty="0">
                <a:latin typeface="Times New Roman" panose="02020603050405020304" pitchFamily="18" charset="0"/>
                <a:cs typeface="Times New Roman" panose="02020603050405020304" pitchFamily="18" charset="0"/>
              </a:rPr>
              <a:t>Definition : </a:t>
            </a:r>
            <a:r>
              <a:rPr lang="en-US" sz="2000" dirty="0">
                <a:latin typeface="Times New Roman" panose="02020603050405020304" pitchFamily="18" charset="0"/>
                <a:cs typeface="Times New Roman" panose="02020603050405020304" pitchFamily="18" charset="0"/>
              </a:rPr>
              <a:t>In mathematics, graph theory is the study of graphs, which are mathematical structures used to model pairwise relations between objects. A graph in this context is made up of vertices (also called nodes or points) which are connected by edges (also called links or lines). </a:t>
            </a:r>
          </a:p>
          <a:p>
            <a:pPr marL="0" indent="0">
              <a:lnSpc>
                <a:spcPct val="200000"/>
              </a:lnSpc>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5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574B1A-3ED1-87C1-5008-07AF685F522C}"/>
              </a:ext>
            </a:extLst>
          </p:cNvPr>
          <p:cNvSpPr>
            <a:spLocks noGrp="1"/>
          </p:cNvSpPr>
          <p:nvPr>
            <p:ph type="title"/>
          </p:nvPr>
        </p:nvSpPr>
        <p:spPr>
          <a:xfrm>
            <a:off x="838200" y="2976283"/>
            <a:ext cx="10515600" cy="3299012"/>
          </a:xfrm>
        </p:spPr>
        <p:txBody>
          <a:bodyPr>
            <a:normAutofit fontScale="90000"/>
          </a:bodyPr>
          <a:lstStyle/>
          <a:p>
            <a:pPr algn="just">
              <a:lnSpc>
                <a:spcPct val="200000"/>
              </a:lnSpc>
            </a:pPr>
            <a:r>
              <a:rPr lang="en-US" sz="2800" dirty="0">
                <a:latin typeface="Times New Roman" panose="02020603050405020304" pitchFamily="18" charset="0"/>
                <a:cs typeface="Times New Roman" panose="02020603050405020304" pitchFamily="18" charset="0"/>
              </a:rPr>
              <a:t>A distinction is made between undirected graphs, where edges link two vertices symmetrically, and directed graphs, where edges link two vertices asymmetrically. Graphs are one of the principal objects of study in discrete mathematics.</a:t>
            </a:r>
            <a:endParaRPr lang="en-IN" sz="2800" dirty="0"/>
          </a:p>
        </p:txBody>
      </p:sp>
      <p:pic>
        <p:nvPicPr>
          <p:cNvPr id="6" name="Content Placeholder 5">
            <a:extLst>
              <a:ext uri="{FF2B5EF4-FFF2-40B4-BE49-F238E27FC236}">
                <a16:creationId xmlns:a16="http://schemas.microsoft.com/office/drawing/2014/main" id="{5C18F8FC-31F8-AE2E-1A9A-DCA945D202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6493" y="582705"/>
            <a:ext cx="3337672" cy="22557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6659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36246-5A1D-F4E3-1883-AD95377E1D70}"/>
              </a:ext>
            </a:extLst>
          </p:cNvPr>
          <p:cNvSpPr>
            <a:spLocks noGrp="1"/>
          </p:cNvSpPr>
          <p:nvPr>
            <p:ph idx="1"/>
          </p:nvPr>
        </p:nvSpPr>
        <p:spPr>
          <a:xfrm>
            <a:off x="838200" y="537882"/>
            <a:ext cx="10515600" cy="5639081"/>
          </a:xfrm>
        </p:spPr>
        <p:txBody>
          <a:bodyPr>
            <a:normAutofit fontScale="92500"/>
          </a:bodyPr>
          <a:lstStyle/>
          <a:p>
            <a:pPr marL="0" indent="0" algn="ctr">
              <a:buNone/>
            </a:pPr>
            <a:r>
              <a:rPr lang="en-IN" sz="2400" b="1" dirty="0">
                <a:latin typeface="Times New Roman" panose="02020603050405020304" pitchFamily="18" charset="0"/>
                <a:cs typeface="Times New Roman" panose="02020603050405020304" pitchFamily="18" charset="0"/>
              </a:rPr>
              <a:t>INTRODUCTION TO AIR TRANSPORTATION NETWORK</a:t>
            </a:r>
          </a:p>
          <a:p>
            <a:pPr marL="0" indent="0" algn="ctr">
              <a:buNone/>
            </a:pPr>
            <a:endParaRPr lang="en-IN" sz="2400" b="1" dirty="0">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An air transport network or air transportation network is a transport network focused on air routes. Airports serve as the nodes of the network with air routes providing links between them. Air transport networks can be defined worldwide as well as for one region or for one airline company; the scale of the network can be global or domestic. </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The worldwide air transportation network is represented by the database of International Air Transport Association (IATA). The worldwide air transportation network is a critical infrastructure with high impact on mobility, trade and economy.</a:t>
            </a:r>
            <a:endParaRPr lang="en-IN" sz="2400"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34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0CEB39-2C58-6099-1D9C-445FEF2C381E}"/>
              </a:ext>
            </a:extLst>
          </p:cNvPr>
          <p:cNvSpPr>
            <a:spLocks noGrp="1"/>
          </p:cNvSpPr>
          <p:nvPr>
            <p:ph idx="1"/>
          </p:nvPr>
        </p:nvSpPr>
        <p:spPr>
          <a:xfrm>
            <a:off x="838200" y="708212"/>
            <a:ext cx="8789894" cy="5468751"/>
          </a:xfrm>
        </p:spPr>
        <p:txBody>
          <a:bodyPr>
            <a:normAutofit/>
          </a:bodyPr>
          <a:lstStyle/>
          <a:p>
            <a:pPr marL="0" indent="0" algn="ctr">
              <a:buNone/>
            </a:pPr>
            <a:r>
              <a:rPr lang="en-IN" sz="2400" b="1" dirty="0">
                <a:latin typeface="Times New Roman" panose="02020603050405020304" pitchFamily="18" charset="0"/>
                <a:cs typeface="Times New Roman" panose="02020603050405020304" pitchFamily="18" charset="0"/>
              </a:rPr>
              <a:t>GRAPH THEORY IN AIR TRAFFIC CONTROL NETWORK</a:t>
            </a:r>
          </a:p>
          <a:p>
            <a:pPr marL="0" indent="0">
              <a:buNone/>
            </a:pPr>
            <a:endParaRPr lang="en-US" sz="2400" dirty="0">
              <a:latin typeface="Times New Roman" panose="02020603050405020304" pitchFamily="18" charset="0"/>
              <a:cs typeface="Times New Roman" panose="02020603050405020304" pitchFamily="18" charset="0"/>
            </a:endParaRPr>
          </a:p>
          <a:p>
            <a:pPr marL="0" indent="0" algn="just">
              <a:lnSpc>
                <a:spcPct val="200000"/>
              </a:lnSpc>
              <a:buNone/>
            </a:pPr>
            <a:r>
              <a:rPr lang="en-US" sz="2000" dirty="0">
                <a:latin typeface="Times New Roman" panose="02020603050405020304" pitchFamily="18" charset="0"/>
                <a:cs typeface="Times New Roman" panose="02020603050405020304" pitchFamily="18" charset="0"/>
              </a:rPr>
              <a:t>Air traffic control is an essential element of the communication structure </a:t>
            </a:r>
          </a:p>
          <a:p>
            <a:pPr marL="0" indent="0" algn="just">
              <a:lnSpc>
                <a:spcPct val="200000"/>
              </a:lnSpc>
              <a:buNone/>
            </a:pPr>
            <a:r>
              <a:rPr lang="en-US" sz="2000" dirty="0">
                <a:latin typeface="Times New Roman" panose="02020603050405020304" pitchFamily="18" charset="0"/>
                <a:cs typeface="Times New Roman" panose="02020603050405020304" pitchFamily="18" charset="0"/>
              </a:rPr>
              <a:t>which supports air transportation. Two basic for air traffic control (ATC) </a:t>
            </a:r>
          </a:p>
          <a:p>
            <a:pPr marL="0" indent="0" algn="just">
              <a:lnSpc>
                <a:spcPct val="200000"/>
              </a:lnSpc>
              <a:buNone/>
            </a:pPr>
            <a:r>
              <a:rPr lang="en-US" sz="2000" dirty="0">
                <a:latin typeface="Times New Roman" panose="02020603050405020304" pitchFamily="18" charset="0"/>
                <a:cs typeface="Times New Roman" panose="02020603050405020304" pitchFamily="18" charset="0"/>
              </a:rPr>
              <a:t>are safely and efficiency of air traffic movement. ATC organizes the air space </a:t>
            </a:r>
          </a:p>
          <a:p>
            <a:pPr marL="0" indent="0" algn="just">
              <a:lnSpc>
                <a:spcPct val="200000"/>
              </a:lnSpc>
              <a:buNone/>
            </a:pPr>
            <a:r>
              <a:rPr lang="en-US" sz="2000" dirty="0">
                <a:latin typeface="Times New Roman" panose="02020603050405020304" pitchFamily="18" charset="0"/>
                <a:cs typeface="Times New Roman" panose="02020603050405020304" pitchFamily="18" charset="0"/>
              </a:rPr>
              <a:t>to achieve the objective of a safe, expeditious and orderly flow of air traffic. </a:t>
            </a:r>
          </a:p>
          <a:p>
            <a:pPr marL="0" indent="0" algn="just">
              <a:lnSpc>
                <a:spcPct val="200000"/>
              </a:lnSpc>
              <a:buNone/>
            </a:pPr>
            <a:r>
              <a:rPr lang="en-US" sz="2000" dirty="0">
                <a:latin typeface="Times New Roman" panose="02020603050405020304" pitchFamily="18" charset="0"/>
                <a:cs typeface="Times New Roman" panose="02020603050405020304" pitchFamily="18" charset="0"/>
              </a:rPr>
              <a:t>The increasing range of aircraft technology means more attention to the </a:t>
            </a:r>
          </a:p>
          <a:p>
            <a:pPr marL="0" indent="0" algn="just">
              <a:lnSpc>
                <a:spcPct val="200000"/>
              </a:lnSpc>
              <a:buNone/>
            </a:pPr>
            <a:r>
              <a:rPr lang="en-US" sz="2000" dirty="0">
                <a:latin typeface="Times New Roman" panose="02020603050405020304" pitchFamily="18" charset="0"/>
                <a:cs typeface="Times New Roman" panose="02020603050405020304" pitchFamily="18" charset="0"/>
              </a:rPr>
              <a:t>allotment of air space.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75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7BEEA-A213-5AE7-E814-E862D17F3E21}"/>
              </a:ext>
            </a:extLst>
          </p:cNvPr>
          <p:cNvSpPr>
            <a:spLocks noGrp="1"/>
          </p:cNvSpPr>
          <p:nvPr>
            <p:ph idx="1"/>
          </p:nvPr>
        </p:nvSpPr>
        <p:spPr>
          <a:xfrm>
            <a:off x="927848" y="502024"/>
            <a:ext cx="10515600" cy="5764587"/>
          </a:xfrm>
        </p:spPr>
        <p:txBody>
          <a:bodyPr>
            <a:normAutofit/>
          </a:bodyPr>
          <a:lstStyle/>
          <a:p>
            <a:pPr marL="0" indent="0" algn="just">
              <a:lnSpc>
                <a:spcPct val="160000"/>
              </a:lnSpc>
              <a:buNone/>
            </a:pPr>
            <a:r>
              <a:rPr lang="en-US" sz="2200" dirty="0">
                <a:latin typeface="Times New Roman" panose="02020603050405020304" pitchFamily="18" charset="0"/>
                <a:cs typeface="Times New Roman" panose="02020603050405020304" pitchFamily="18" charset="0"/>
              </a:rPr>
              <a:t>The problem is future compounded by the fact that busy airports sustain excessive lending and departure rates and airports themselves are invariably situated within busy terminal areas and in close proximity to other airports. Future more, these airports are often sited near the junction of air routers serving other destinations. </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latin typeface="Times New Roman" panose="02020603050405020304" pitchFamily="18" charset="0"/>
                <a:cs typeface="Times New Roman" panose="02020603050405020304" pitchFamily="18" charset="0"/>
              </a:rPr>
              <a:t>The term air traffic control is defined as service provided for the purpose of</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Preventing collision between aircraft on the air. </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Assist in preventing collision between aircraft moving on the apron or the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maneuvering area. </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Expedite and maintain an orderly flow of air traffic and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13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BAF8BE-9E94-71F4-80F9-15E8710F9EC2}"/>
              </a:ext>
            </a:extLst>
          </p:cNvPr>
          <p:cNvSpPr>
            <a:spLocks noGrp="1"/>
          </p:cNvSpPr>
          <p:nvPr>
            <p:ph idx="1"/>
          </p:nvPr>
        </p:nvSpPr>
        <p:spPr>
          <a:xfrm>
            <a:off x="838200" y="824753"/>
            <a:ext cx="9892553" cy="5352210"/>
          </a:xfrm>
        </p:spPr>
        <p:txBody>
          <a:bodyPr>
            <a:normAutofit/>
          </a:bodyPr>
          <a:lstStyle/>
          <a:p>
            <a:pPr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graph is defined as a finite number of points (known as airports or vertices) connected by lines (known as edges or arcs). In this paper for a given graph find a minimum cost to find the shortest path between two airports.</a:t>
            </a:r>
          </a:p>
          <a:p>
            <a:pPr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different path options to reach from airport A to airport B, but </a:t>
            </a:r>
          </a:p>
          <a:p>
            <a:pPr marL="0" indent="0" algn="just">
              <a:lnSpc>
                <a:spcPct val="200000"/>
              </a:lnSpc>
              <a:buNone/>
            </a:pPr>
            <a:r>
              <a:rPr lang="en-US" sz="2400" dirty="0">
                <a:latin typeface="Times New Roman" panose="02020603050405020304" pitchFamily="18" charset="0"/>
                <a:cs typeface="Times New Roman" panose="02020603050405020304" pitchFamily="18" charset="0"/>
              </a:rPr>
              <a:t>   our aim is to find the shortest path with a minimum transportation costs, </a:t>
            </a:r>
          </a:p>
          <a:p>
            <a:pPr marL="0" indent="0" algn="just">
              <a:lnSpc>
                <a:spcPct val="200000"/>
              </a:lnSpc>
              <a:buNone/>
            </a:pPr>
            <a:r>
              <a:rPr lang="en-US" sz="2400" dirty="0">
                <a:latin typeface="Times New Roman" panose="02020603050405020304" pitchFamily="18" charset="0"/>
                <a:cs typeface="Times New Roman" panose="02020603050405020304" pitchFamily="18" charset="0"/>
              </a:rPr>
              <a:t>   this requires a lot efforts.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23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D06F8E-5A57-C039-533F-801C46FE5E7A}"/>
              </a:ext>
            </a:extLst>
          </p:cNvPr>
          <p:cNvSpPr>
            <a:spLocks noGrp="1"/>
          </p:cNvSpPr>
          <p:nvPr>
            <p:ph idx="1"/>
          </p:nvPr>
        </p:nvSpPr>
        <p:spPr>
          <a:xfrm>
            <a:off x="838200" y="412376"/>
            <a:ext cx="10269071" cy="5764586"/>
          </a:xfrm>
        </p:spPr>
        <p:txBody>
          <a:bodyPr>
            <a:normAutofit/>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KRUSKAL’S ALGORITHM</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Kruskal's algorithm finds a minimum spanning forest of an undirected edge-weighted graph. If the graph is connected, it finds a minimum spanning tree. The key steps of the algorithm are sorting and the use of a disjoint-set data structure to detect cycles. Its running time is dominated by the time to sort all of the graph edges by their weight.</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6B65DFF-9E6E-B8D1-79F4-50D7FEBA0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1" y="4491318"/>
            <a:ext cx="2826124" cy="17797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04711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8038E-B9A5-0F98-8114-DB3CC3494329}"/>
              </a:ext>
            </a:extLst>
          </p:cNvPr>
          <p:cNvSpPr>
            <a:spLocks noGrp="1"/>
          </p:cNvSpPr>
          <p:nvPr>
            <p:ph idx="1"/>
          </p:nvPr>
        </p:nvSpPr>
        <p:spPr>
          <a:xfrm>
            <a:off x="838200" y="475129"/>
            <a:ext cx="10251141" cy="5701834"/>
          </a:xfrm>
        </p:spPr>
        <p:txBody>
          <a:bodyPr/>
          <a:lstStyle/>
          <a:p>
            <a:pPr marL="0" indent="0">
              <a:buNone/>
            </a:pPr>
            <a:r>
              <a:rPr lang="en-IN" sz="2400" b="1" dirty="0">
                <a:latin typeface="Times New Roman" panose="02020603050405020304" pitchFamily="18" charset="0"/>
                <a:cs typeface="Times New Roman" panose="02020603050405020304" pitchFamily="18" charset="0"/>
              </a:rPr>
              <a:t>DIJKSTRA'S ALGORITHM</a:t>
            </a:r>
            <a:endParaRPr lang="en-IN" sz="2400" b="1" dirty="0"/>
          </a:p>
          <a:p>
            <a:pPr marL="0" indent="0">
              <a:buNone/>
            </a:pPr>
            <a:endParaRPr lang="en-IN" dirty="0"/>
          </a:p>
          <a:p>
            <a:pPr marL="0" indent="0" algn="just">
              <a:lnSpc>
                <a:spcPct val="200000"/>
              </a:lnSpc>
              <a:buNone/>
            </a:pPr>
            <a:r>
              <a:rPr lang="en-IN" sz="2400" dirty="0">
                <a:latin typeface="Times New Roman" panose="02020603050405020304" pitchFamily="18" charset="0"/>
                <a:cs typeface="Times New Roman" panose="02020603050405020304" pitchFamily="18" charset="0"/>
              </a:rPr>
              <a:t>Dijkstra's algorithm is an algorithm for finding the shortest paths between nodes in a weighted graph,</a:t>
            </a:r>
            <a:r>
              <a:rPr lang="en-US" sz="2400" dirty="0">
                <a:latin typeface="Times New Roman" panose="02020603050405020304" pitchFamily="18" charset="0"/>
                <a:cs typeface="Times New Roman" panose="02020603050405020304" pitchFamily="18" charset="0"/>
              </a:rPr>
              <a:t> The algorithm exists in many variants. Dijkstra's original algorithm found the shortest path between two given nodes, but a more common variant fixes a single node as the "source" node and finds shortest paths from the source to all other nodes in the graph, producing a shortest-path tree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074106"/>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docProps/app.xml><?xml version="1.0" encoding="utf-8"?>
<Properties xmlns="http://schemas.openxmlformats.org/officeDocument/2006/extended-properties" xmlns:vt="http://schemas.openxmlformats.org/officeDocument/2006/docPropsVTypes">
  <Template>Minimal</Template>
  <TotalTime>65</TotalTime>
  <Words>651</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Courier New</vt:lpstr>
      <vt:lpstr>Open Sans</vt:lpstr>
      <vt:lpstr>Segoe UI</vt:lpstr>
      <vt:lpstr>Times New Roman</vt:lpstr>
      <vt:lpstr>MinimalXOVTI</vt:lpstr>
      <vt:lpstr>FINAL PROJECT</vt:lpstr>
      <vt:lpstr>PowerPoint Presentation</vt:lpstr>
      <vt:lpstr>A distinction is made between undirected graphs, where edges link two vertices symmetrically, and directed graphs, where edges link two vertices asymmetrically. Graphs are one of the principal objects of study in discrete mathematics.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Muthu Selvan.S</dc:creator>
  <cp:lastModifiedBy>Muthu Selvan.S</cp:lastModifiedBy>
  <cp:revision>2</cp:revision>
  <dcterms:created xsi:type="dcterms:W3CDTF">2024-02-07T15:53:57Z</dcterms:created>
  <dcterms:modified xsi:type="dcterms:W3CDTF">2024-02-08T23:46:39Z</dcterms:modified>
</cp:coreProperties>
</file>