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 w="25400" cap="flat" cmpd="sng">
            <a:noFill/>
            <a:prstDash val="solid"/>
            <a:round/>
          </a:ln>
        </p:spPr>
      </p:sp>
      <p:sp>
        <p:nvSpPr>
          <p:cNvPr id="14" name="矩形"/>
          <p:cNvSpPr>
            <a:spLocks/>
          </p:cNvSpPr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 w="25400" cap="flat" cmpd="sng">
            <a:noFill/>
            <a:prstDash val="solid"/>
            <a:round/>
          </a:ln>
        </p:spPr>
      </p:sp>
      <p:sp>
        <p:nvSpPr>
          <p:cNvPr id="9" name="文本框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b="0" i="0" u="none" strike="noStrike" kern="1200" cap="none" spc="-100" baseline="0">
                <a:solidFill>
                  <a:schemeClr val="tx2"/>
                </a:solidFill>
                <a:latin typeface="Cambria" charset="0"/>
                <a:ea typeface="宋体" charset="0"/>
                <a:cs typeface="Lucida Sans"/>
              </a:rPr>
              <a:t>Click to edit Master title style</a:t>
            </a:r>
            <a:endParaRPr lang="zh-CN" altLang="en-US" sz="6600" b="0" i="0" u="none" strike="noStrike" kern="1200" cap="none" spc="-100" baseline="0">
              <a:solidFill>
                <a:schemeClr val="tx2"/>
              </a:solidFill>
              <a:latin typeface="Cambria" charset="0"/>
              <a:ea typeface="宋体" charset="0"/>
              <a:cs typeface="Lucida Sans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8D8C8A"/>
                </a:solidFill>
                <a:latin typeface="Calibri" charset="0"/>
                <a:ea typeface="宋体" charset="0"/>
                <a:cs typeface="Lucida Sans"/>
              </a:rPr>
              <a:t>Click to edit Master subtitle style</a:t>
            </a:r>
            <a:endParaRPr lang="zh-CN" altLang="en-US" sz="2000" b="0" i="0" u="none" strike="noStrike" kern="1200" cap="none" spc="0" baseline="0">
              <a:solidFill>
                <a:srgbClr val="8D8C8A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0"/>
          </p:nvPr>
        </p:nvSpPr>
        <p:spPr>
          <a:xfrm>
            <a:off x="7551351" y="1645920"/>
            <a:ext cx="2438398" cy="36576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bg2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/>
          </p:nvPr>
        </p:nvSpPr>
        <p:spPr>
          <a:xfrm>
            <a:off x="7586910" y="4048760"/>
            <a:ext cx="2367281" cy="36575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bg2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/>
          </p:nvPr>
        </p:nvSpPr>
        <p:spPr>
          <a:xfrm>
            <a:off x="8531788" y="5648959"/>
            <a:ext cx="548640" cy="39624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5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5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09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"/>
          <p:cNvSpPr>
            <a:spLocks/>
          </p:cNvSpPr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 w="25400" cap="flat" cmpd="sng">
            <a:noFill/>
            <a:prstDash val="solid"/>
            <a:round/>
          </a:ln>
        </p:spPr>
      </p:sp>
      <p:sp>
        <p:nvSpPr>
          <p:cNvPr id="23" name="矩形"/>
          <p:cNvSpPr>
            <a:spLocks/>
          </p:cNvSpPr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 w="25400" cap="flat" cmpd="sng">
            <a:noFill/>
            <a:prstDash val="solid"/>
            <a:round/>
          </a:ln>
        </p:spPr>
      </p:sp>
      <p:sp>
        <p:nvSpPr>
          <p:cNvPr id="18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0" name="文本框"/>
          <p:cNvSpPr>
            <a:spLocks noGrp="1"/>
          </p:cNvSpPr>
          <p:nvPr>
            <p:ph type="dt" idx="10"/>
          </p:nvPr>
        </p:nvSpPr>
        <p:spPr>
          <a:xfrm>
            <a:off x="7551351" y="1645920"/>
            <a:ext cx="2438398" cy="36576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solidFill>
                <a:schemeClr val="bg2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ftr"/>
          </p:nvPr>
        </p:nvSpPr>
        <p:spPr>
          <a:xfrm>
            <a:off x="7586910" y="4048760"/>
            <a:ext cx="2367281" cy="36575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1200">
              <a:solidFill>
                <a:schemeClr val="bg2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ldNum"/>
          </p:nvPr>
        </p:nvSpPr>
        <p:spPr>
          <a:xfrm>
            <a:off x="8531788" y="5648959"/>
            <a:ext cx="548640" cy="39624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80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5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7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2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0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矩形"/>
          <p:cNvSpPr>
            <a:spLocks/>
          </p:cNvSpPr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 w="25400" cap="flat" cmpd="sng">
            <a:noFill/>
            <a:prstDash val="solid"/>
            <a:round/>
          </a:ln>
        </p:spPr>
      </p:sp>
      <p:sp>
        <p:nvSpPr>
          <p:cNvPr id="5" name="矩形"/>
          <p:cNvSpPr>
            <a:spLocks/>
          </p:cNvSpPr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 w="25400" cap="flat" cmpd="sng">
            <a:noFill/>
            <a:prstDash val="solid"/>
            <a:round/>
          </a:ln>
        </p:spPr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>
            <a:off x="8531788" y="5648959"/>
            <a:ext cx="548640" cy="396240"/>
          </a:xfrm>
          <a:prstGeom prst="bracketPair">
            <a:avLst>
              <a:gd name="adj" fmla="val 1794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algn="ctr"/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80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16200000">
            <a:off x="7586910" y="4048760"/>
            <a:ext cx="2367281" cy="3657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1200">
              <a:solidFill>
                <a:schemeClr val="bg2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2"/>
          </p:nvPr>
        </p:nvSpPr>
        <p:spPr>
          <a:xfrm rot="16200000">
            <a:off x="7551351" y="1645920"/>
            <a:ext cx="2438398" cy="3657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chemeClr val="bg2"/>
                </a:solidFill>
                <a:latin typeface="Calibri" charset="0"/>
                <a:ea typeface="宋体" charset="0"/>
                <a:cs typeface="Calibri" charset="0"/>
              </a:rPr>
              <a:t>10/26/2023</a:t>
            </a:fld>
            <a:endParaRPr lang="zh-CN" altLang="en-US" sz="1200">
              <a:solidFill>
                <a:schemeClr val="bg2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600" kern="1200" cap="none" spc="-100" baseline="0">
          <a:solidFill>
            <a:schemeClr val="tx2"/>
          </a:solidFill>
          <a:latin typeface="Cambria" charset="0"/>
          <a:ea typeface="宋体" charset="0"/>
          <a:cs typeface="Cambria" charset="0"/>
        </a:defRPr>
      </a:lvl1pPr>
    </p:titleStyle>
    <p:bodyStyle>
      <a:lvl1pPr marL="342900" indent="-228600" algn="l" defTabSz="914400" eaLnBrk="1" fontAlgn="auto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  <a:lvl2pPr marL="640080" indent="-228600" algn="l" defTabSz="914400" eaLnBrk="1" fontAlgn="auto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2pPr>
      <a:lvl3pPr marL="1005839" indent="-228600" algn="l" defTabSz="914400" eaLnBrk="1" fontAlgn="auto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3pPr>
      <a:lvl4pPr marL="1280160" indent="-228600" algn="l" defTabSz="914400" eaLnBrk="1" fontAlgn="auto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4pPr>
      <a:lvl5pPr marL="1554480" indent="-228600" algn="l" defTabSz="914400" eaLnBrk="1" fontAlgn="auto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Calibri" charset="0"/>
          <a:ea typeface="宋体" charset="0"/>
          <a:cs typeface="Calibri" charset="0"/>
        </a:defRPr>
      </a:lvl5pPr>
      <a:lvl6pPr marL="1737360" indent="-182880" algn="l" defTabSz="914400" eaLnBrk="1" fontAlgn="auto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Calibri" charset="0"/>
          <a:ea typeface="宋体" charset="0"/>
          <a:cs typeface="Calibri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7pPr>
      <a:lvl8pPr marL="2103120" indent="-182880" algn="l" defTabSz="914400" eaLnBrk="1" fontAlgn="auto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8pPr>
      <a:lvl9pPr marL="2103120" indent="-182880" algn="l" defTabSz="914400" eaLnBrk="1" fontAlgn="auto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"/>
          <p:cNvSpPr>
            <a:spLocks noGrp="1"/>
          </p:cNvSpPr>
          <p:nvPr>
            <p:ph type="ctrTitle"/>
          </p:nvPr>
        </p:nvSpPr>
        <p:spPr>
          <a:xfrm>
            <a:off x="578277" y="912593"/>
            <a:ext cx="7445312" cy="31884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1" u="none" strike="noStrike" kern="1200" cap="none" spc="-100" baseline="0" dirty="0">
                <a:solidFill>
                  <a:srgbClr val="679B9A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Cambria" charset="0"/>
                <a:ea typeface="宋体" charset="0"/>
                <a:cs typeface="Lucida Sans"/>
              </a:rPr>
              <a:t>PERFORM VARIOUS ANALYSIS ON “SERVERLESS IOT DATA PREPROCESSING ”</a:t>
            </a:r>
            <a:endParaRPr lang="zh-CN" altLang="en-US" sz="4800" b="1" i="1" u="none" strike="noStrike" kern="1200" cap="none" spc="-100" baseline="0" dirty="0">
              <a:solidFill>
                <a:srgbClr val="679B9A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Cambria" charset="0"/>
              <a:ea typeface="宋体" charset="0"/>
              <a:cs typeface="Lucida Sans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ubTitle" idx="1"/>
          </p:nvPr>
        </p:nvSpPr>
        <p:spPr>
          <a:xfrm>
            <a:off x="107503" y="4653136"/>
            <a:ext cx="9036496" cy="20162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 dirty="0">
                <a:solidFill>
                  <a:srgbClr val="71674B"/>
                </a:solidFill>
                <a:latin typeface="Calibri" charset="0"/>
                <a:ea typeface="宋体" charset="0"/>
                <a:cs typeface="Lucida Sans"/>
              </a:rPr>
              <a:t>NAME          : </a:t>
            </a:r>
            <a:r>
              <a:rPr lang="en-US" altLang="zh-CN" sz="2400" i="1" dirty="0" smtClean="0">
                <a:solidFill>
                  <a:srgbClr val="71674B"/>
                </a:solidFill>
                <a:cs typeface="Lucida Sans"/>
              </a:rPr>
              <a:t>P.MUTHU BAVANI</a:t>
            </a:r>
            <a:endParaRPr lang="en-US" altLang="zh-CN" sz="2400" b="0" i="1" u="none" strike="noStrike" kern="1200" cap="none" spc="0" baseline="0" dirty="0">
              <a:solidFill>
                <a:srgbClr val="71674B"/>
              </a:solidFill>
              <a:latin typeface="Calibri" charset="0"/>
              <a:ea typeface="宋体" charset="0"/>
              <a:cs typeface="Lucida Sans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 dirty="0">
                <a:solidFill>
                  <a:srgbClr val="71674B"/>
                </a:solidFill>
                <a:latin typeface="Calibri" charset="0"/>
                <a:ea typeface="宋体" charset="0"/>
                <a:cs typeface="Lucida Sans"/>
              </a:rPr>
              <a:t>REG.NO        : </a:t>
            </a:r>
            <a:r>
              <a:rPr lang="en-US" altLang="zh-CN" sz="2400" b="0" i="1" u="none" strike="noStrike" kern="1200" cap="none" spc="0" baseline="0" dirty="0" smtClean="0">
                <a:solidFill>
                  <a:srgbClr val="71674B"/>
                </a:solidFill>
                <a:latin typeface="Calibri" charset="0"/>
                <a:ea typeface="宋体" charset="0"/>
                <a:cs typeface="Lucida Sans"/>
              </a:rPr>
              <a:t>212921106052</a:t>
            </a:r>
            <a:endParaRPr lang="en-US" altLang="zh-CN" sz="2400" b="0" i="1" u="none" strike="noStrike" kern="1200" cap="none" spc="0" baseline="0" dirty="0">
              <a:solidFill>
                <a:srgbClr val="71674B"/>
              </a:solidFill>
              <a:latin typeface="Calibri" charset="0"/>
              <a:ea typeface="宋体" charset="0"/>
              <a:cs typeface="Lucida Sans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 dirty="0">
                <a:solidFill>
                  <a:srgbClr val="71674B"/>
                </a:solidFill>
                <a:latin typeface="Calibri" charset="0"/>
                <a:ea typeface="宋体" charset="0"/>
                <a:cs typeface="Lucida Sans"/>
              </a:rPr>
              <a:t>DEPT/SEM   : </a:t>
            </a:r>
            <a:r>
              <a:rPr lang="en-US" altLang="zh-CN" sz="2400" i="1" dirty="0">
                <a:solidFill>
                  <a:srgbClr val="71674B"/>
                </a:solidFill>
                <a:cs typeface="Lucida Sans"/>
              </a:rPr>
              <a:t>ECE</a:t>
            </a:r>
            <a:r>
              <a:rPr lang="en-US" altLang="zh-CN" sz="2400" b="0" i="1" u="none" strike="noStrike" kern="1200" cap="none" spc="0" baseline="0" dirty="0">
                <a:solidFill>
                  <a:srgbClr val="71674B"/>
                </a:solidFill>
                <a:latin typeface="Calibri" charset="0"/>
                <a:ea typeface="宋体" charset="0"/>
                <a:cs typeface="Lucida Sans"/>
              </a:rPr>
              <a:t>/V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 dirty="0">
                <a:solidFill>
                  <a:srgbClr val="71674B"/>
                </a:solidFill>
                <a:latin typeface="Calibri" charset="0"/>
                <a:ea typeface="宋体" charset="0"/>
                <a:cs typeface="Lucida Sans"/>
              </a:rPr>
              <a:t>COLLEGE      : 2129- ST JOSEPH COLLEGE OF ENGINEERING</a:t>
            </a:r>
            <a:endParaRPr lang="zh-CN" altLang="en-US" sz="2400" b="0" i="1" u="none" strike="noStrike" kern="1200" cap="none" spc="0" baseline="0" dirty="0">
              <a:solidFill>
                <a:srgbClr val="71674B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0986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>
            <a:off x="719986" y="476672"/>
            <a:ext cx="8229600" cy="15750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i="0" u="none" strike="noStrike" kern="1200" cap="none" spc="-1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Bahnschrift SemiCondensed" pitchFamily="34" charset="0"/>
                <a:ea typeface="宋体" charset="0"/>
                <a:cs typeface="Lucida Sans"/>
              </a:rPr>
              <a:t>Analysis Phases:</a:t>
            </a:r>
            <a:endParaRPr lang="zh-CN" altLang="en-US" sz="6000" b="1" i="0" u="none" strike="noStrike" kern="1200" cap="none" spc="-100" baseline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Bahnschrift SemiCondensed" pitchFamily="34" charset="0"/>
              <a:ea typeface="宋体" charset="0"/>
              <a:cs typeface="Lucida Sans"/>
            </a:endParaRPr>
          </a:p>
        </p:txBody>
      </p:sp>
      <p:sp>
        <p:nvSpPr>
          <p:cNvPr id="26" name="燕尾形"/>
          <p:cNvSpPr>
            <a:spLocks/>
          </p:cNvSpPr>
          <p:nvPr/>
        </p:nvSpPr>
        <p:spPr>
          <a:xfrm>
            <a:off x="459432" y="3456532"/>
            <a:ext cx="2719833" cy="1087933"/>
          </a:xfrm>
          <a:prstGeom prst="chevron">
            <a:avLst>
              <a:gd name="adj" fmla="val 50000"/>
            </a:avLst>
          </a:prstGeom>
          <a:solidFill>
            <a:srgbClr val="A9A57D"/>
          </a:solidFill>
          <a:ln w="25400" cap="flat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矩形"/>
          <p:cNvSpPr>
            <a:spLocks/>
          </p:cNvSpPr>
          <p:nvPr/>
        </p:nvSpPr>
        <p:spPr>
          <a:xfrm>
            <a:off x="1003399" y="3456532"/>
            <a:ext cx="1631900" cy="108793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68009" tIns="22670" rIns="22670" bIns="22670" anchor="ctr" anchorCtr="0">
            <a:prstTxWarp prst="textNoShape">
              <a:avLst/>
            </a:prstTxWarp>
          </a:bodyPr>
          <a:lstStyle/>
          <a:p>
            <a:pPr marL="0" indent="0" algn="just" defTabSz="7556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700" dirty="0">
                <a:solidFill>
                  <a:srgbClr val="FFFFFF"/>
                </a:solidFill>
                <a:latin typeface="Calibri" charset="0"/>
                <a:cs typeface="Calibri" charset="0"/>
              </a:rPr>
              <a:t>SCALABILITY &amp; LATENCY</a:t>
            </a:r>
            <a:endParaRPr lang="zh-CN" altLang="en-US" sz="1700" b="0" i="0" u="none" strike="noStrike" kern="1200" cap="none" spc="0" baseline="0" dirty="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燕尾形"/>
          <p:cNvSpPr>
            <a:spLocks/>
          </p:cNvSpPr>
          <p:nvPr/>
        </p:nvSpPr>
        <p:spPr>
          <a:xfrm>
            <a:off x="2907283" y="3456532"/>
            <a:ext cx="2719833" cy="1087933"/>
          </a:xfrm>
          <a:prstGeom prst="chevron">
            <a:avLst>
              <a:gd name="adj" fmla="val 50000"/>
            </a:avLst>
          </a:prstGeom>
          <a:solidFill>
            <a:srgbClr val="A9A57D"/>
          </a:solidFill>
          <a:ln w="25400" cap="flat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矩形"/>
          <p:cNvSpPr>
            <a:spLocks/>
          </p:cNvSpPr>
          <p:nvPr/>
        </p:nvSpPr>
        <p:spPr>
          <a:xfrm>
            <a:off x="3451250" y="3456532"/>
            <a:ext cx="1631900" cy="108793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68009" tIns="22670" rIns="22670" bIns="22670" anchor="ctr" anchorCtr="0">
            <a:prstTxWarp prst="textNoShape">
              <a:avLst/>
            </a:prstTxWarp>
          </a:bodyPr>
          <a:lstStyle/>
          <a:p>
            <a:pPr marL="0" indent="0" algn="just" defTabSz="7556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700" b="0" i="0" u="none" strike="noStrike" kern="1200" cap="none" spc="0" baseline="0" dirty="0">
                <a:solidFill>
                  <a:srgbClr val="FFFFFF"/>
                </a:solidFill>
                <a:latin typeface="Calibri" charset="0"/>
                <a:ea typeface="宋体" charset="0"/>
                <a:cs typeface="Calibri" charset="0"/>
              </a:rPr>
              <a:t>COLD STARTS &amp; RESOURCE LIMITS</a:t>
            </a:r>
            <a:endParaRPr lang="zh-CN" altLang="en-US" sz="1700" b="0" i="0" u="none" strike="noStrike" kern="1200" cap="none" spc="0" baseline="0" dirty="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0" name="燕尾形"/>
          <p:cNvSpPr>
            <a:spLocks/>
          </p:cNvSpPr>
          <p:nvPr/>
        </p:nvSpPr>
        <p:spPr>
          <a:xfrm>
            <a:off x="5355133" y="3456532"/>
            <a:ext cx="2719833" cy="1087933"/>
          </a:xfrm>
          <a:prstGeom prst="chevron">
            <a:avLst>
              <a:gd name="adj" fmla="val 50000"/>
            </a:avLst>
          </a:prstGeom>
          <a:solidFill>
            <a:srgbClr val="A9A57D"/>
          </a:solidFill>
          <a:ln w="25400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31" name="矩形"/>
          <p:cNvSpPr>
            <a:spLocks/>
          </p:cNvSpPr>
          <p:nvPr/>
        </p:nvSpPr>
        <p:spPr>
          <a:xfrm>
            <a:off x="5899100" y="3456532"/>
            <a:ext cx="1631900" cy="108793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68009" tIns="22670" rIns="22670" bIns="22670" anchor="ctr" anchorCtr="0">
            <a:prstTxWarp prst="textNoShape">
              <a:avLst/>
            </a:prstTxWarp>
          </a:bodyPr>
          <a:lstStyle/>
          <a:p>
            <a:pPr marL="0" indent="0" algn="just" defTabSz="7556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700" b="0" i="0" u="none" strike="noStrike" kern="1200" cap="none" spc="0" baseline="0" dirty="0">
                <a:solidFill>
                  <a:srgbClr val="FFFFFF"/>
                </a:solidFill>
                <a:latin typeface="Calibri" charset="0"/>
                <a:ea typeface="宋体" charset="0"/>
                <a:cs typeface="Calibri" charset="0"/>
              </a:rPr>
              <a:t>STATELESS &amp; BILLING MODEL</a:t>
            </a:r>
            <a:endParaRPr lang="zh-CN" altLang="en-US" sz="1700" b="0" i="0" u="none" strike="noStrike" kern="1200" cap="none" spc="0" baseline="0" dirty="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6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燕尾形"/>
          <p:cNvSpPr>
            <a:spLocks/>
          </p:cNvSpPr>
          <p:nvPr/>
        </p:nvSpPr>
        <p:spPr>
          <a:xfrm>
            <a:off x="526545" y="2654042"/>
            <a:ext cx="2997695" cy="1199078"/>
          </a:xfrm>
          <a:prstGeom prst="chevron">
            <a:avLst>
              <a:gd name="adj" fmla="val 50000"/>
            </a:avLst>
          </a:prstGeom>
          <a:solidFill>
            <a:srgbClr val="A9A57D"/>
          </a:solidFill>
          <a:ln w="25400" cap="flat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3" name="矩形"/>
          <p:cNvSpPr>
            <a:spLocks/>
          </p:cNvSpPr>
          <p:nvPr/>
        </p:nvSpPr>
        <p:spPr>
          <a:xfrm>
            <a:off x="1126084" y="2654042"/>
            <a:ext cx="1798617" cy="11990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2009" tIns="24003" rIns="24003" bIns="24003" anchor="ctr" anchorCtr="0">
            <a:prstTxWarp prst="textNoShape">
              <a:avLst/>
            </a:prstTxWarp>
          </a:bodyPr>
          <a:lstStyle/>
          <a:p>
            <a:pPr marL="0" indent="0" algn="just" defTabSz="8001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FFFFFF"/>
                </a:solidFill>
                <a:latin typeface="Calibri" charset="0"/>
                <a:ea typeface="宋体" charset="0"/>
                <a:cs typeface="Calibri" charset="0"/>
              </a:rPr>
              <a:t>INTE</a:t>
            </a:r>
            <a:r>
              <a:rPr lang="en-US" altLang="zh-CN" dirty="0">
                <a:solidFill>
                  <a:srgbClr val="FFFFFF"/>
                </a:solidFill>
                <a:latin typeface="Calibri" charset="0"/>
                <a:cs typeface="Calibri" charset="0"/>
              </a:rPr>
              <a:t>GRATION</a:t>
            </a:r>
            <a:endParaRPr lang="zh-CN" altLang="en-US" sz="1800" b="0" i="0" u="none" strike="noStrike" kern="1200" cap="none" spc="0" baseline="0" dirty="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4" name="燕尾形"/>
          <p:cNvSpPr>
            <a:spLocks/>
          </p:cNvSpPr>
          <p:nvPr/>
        </p:nvSpPr>
        <p:spPr>
          <a:xfrm>
            <a:off x="3224471" y="2654042"/>
            <a:ext cx="2997695" cy="1199078"/>
          </a:xfrm>
          <a:prstGeom prst="chevron">
            <a:avLst>
              <a:gd name="adj" fmla="val 50000"/>
            </a:avLst>
          </a:prstGeom>
          <a:solidFill>
            <a:srgbClr val="A9A57D"/>
          </a:solidFill>
          <a:ln w="25400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35" name="矩形"/>
          <p:cNvSpPr>
            <a:spLocks/>
          </p:cNvSpPr>
          <p:nvPr/>
        </p:nvSpPr>
        <p:spPr>
          <a:xfrm>
            <a:off x="4071656" y="2634992"/>
            <a:ext cx="1798618" cy="11990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2009" tIns="24003" rIns="24003" bIns="24003" anchor="ctr" anchorCtr="0">
            <a:prstTxWarp prst="textNoShape">
              <a:avLst/>
            </a:prstTxWarp>
          </a:bodyPr>
          <a:lstStyle/>
          <a:p>
            <a:pPr marL="0" indent="0" algn="just" defTabSz="8001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FFFFFF"/>
                </a:solidFill>
                <a:latin typeface="Calibri" charset="0"/>
                <a:ea typeface="宋体" charset="0"/>
                <a:cs typeface="Calibri" charset="0"/>
              </a:rPr>
              <a:t>SECURITY</a:t>
            </a:r>
            <a:endParaRPr lang="zh-CN" altLang="en-US" sz="1800" b="0" i="0" u="none" strike="noStrike" kern="1200" cap="none" spc="0" baseline="0" dirty="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6" name="燕尾形"/>
          <p:cNvSpPr>
            <a:spLocks/>
          </p:cNvSpPr>
          <p:nvPr/>
        </p:nvSpPr>
        <p:spPr>
          <a:xfrm>
            <a:off x="5922469" y="2708923"/>
            <a:ext cx="2833602" cy="1258647"/>
          </a:xfrm>
          <a:prstGeom prst="chevron">
            <a:avLst>
              <a:gd name="adj" fmla="val 49998"/>
            </a:avLst>
          </a:prstGeom>
          <a:solidFill>
            <a:srgbClr val="A9A57D"/>
          </a:solidFill>
          <a:ln w="25400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37" name="矩形"/>
          <p:cNvSpPr>
            <a:spLocks/>
          </p:cNvSpPr>
          <p:nvPr/>
        </p:nvSpPr>
        <p:spPr>
          <a:xfrm>
            <a:off x="6551793" y="2708923"/>
            <a:ext cx="1574954" cy="125864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2009" tIns="24003" rIns="24003" bIns="24003" anchor="ctr" anchorCtr="0">
            <a:prstTxWarp prst="textNoShape">
              <a:avLst/>
            </a:prstTxWarp>
          </a:bodyPr>
          <a:lstStyle/>
          <a:p>
            <a:pPr marL="0" indent="0" algn="just" defTabSz="8001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FFFFFF"/>
                </a:solidFill>
                <a:latin typeface="Calibri" charset="0"/>
                <a:ea typeface="宋体" charset="0"/>
                <a:cs typeface="Calibri" charset="0"/>
              </a:rPr>
              <a:t>M</a:t>
            </a:r>
            <a:r>
              <a:rPr lang="en-US" altLang="zh-CN" dirty="0">
                <a:solidFill>
                  <a:srgbClr val="FFFFFF"/>
                </a:solidFill>
                <a:latin typeface="Calibri" charset="0"/>
                <a:cs typeface="Calibri" charset="0"/>
              </a:rPr>
              <a:t>ONITORING AND LOGGING</a:t>
            </a:r>
            <a:endParaRPr lang="zh-CN" altLang="en-US" sz="1800" b="0" i="0" u="none" strike="noStrike" kern="1200" cap="none" spc="0" baseline="0" dirty="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0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body" idx="1"/>
          </p:nvPr>
        </p:nvSpPr>
        <p:spPr>
          <a:xfrm>
            <a:off x="467544" y="980729"/>
            <a:ext cx="7962646" cy="44767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Scalability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: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platforms like AWS Lambda or Azure Functions can automatically scale to handle varying workloads. This makes them well-suited for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applications with fluctuating data volumes.
</a:t>
            </a:r>
            <a:r>
              <a:rPr lang="en-US" altLang="zh-CN" sz="22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Latency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: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functions can introduce some latency as they need to be initialized before processing data. Depending on the platform and the size of your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data, this may or may not be acceptable for your use case.
</a:t>
            </a:r>
            <a:r>
              <a:rPr lang="en-US" altLang="zh-CN" sz="22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Cold Starts: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functions may experience cold starts where the function is initialized after a period of inactivity. This can add additional latency. Techniques like provisioned concurrency can help mitigate this.</a:t>
            </a:r>
            <a:endParaRPr lang="zh-CN" altLang="en-US" sz="22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8626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Resource Limits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: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functions have resource limits, such as memory and execution time. You need to ensure these are sufficient for your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data processing requirements.
</a:t>
            </a:r>
            <a:r>
              <a:rPr lang="en-US" altLang="zh-CN" sz="20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Stateless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: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functions are typically stateless, meaning they don’t retain information between invocations. You might need external storage or databases for maintaining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device state or history.
</a:t>
            </a:r>
            <a:r>
              <a:rPr lang="en-US" altLang="zh-CN" sz="20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Billing Model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: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often follows a pay-as-you-go model, which can be cost-effective, but you need to monitor costs carefully to avoid unexpected expenses.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8967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Integration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: Ensure that your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devices can easily integrate with your chosen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platform, whether through direct communication or through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message brokers.
</a:t>
            </a:r>
            <a:r>
              <a:rPr lang="en-US" altLang="zh-CN" sz="22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Security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: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functions should be properly secured to protect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data. Consider using authentication, authorization, and encryption to secure communication and data storage.</a:t>
            </a:r>
            <a:endParaRPr lang="zh-CN" altLang="en-US" sz="22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2873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Monitoring and Logging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: Implement robust monitoring and logging to track the performance and health of your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functions, which is crucial for debugging and optimization.
In summary,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data processing can offer scalability and cost-efficiency, but it requires careful consideration of factors like latency, cold starts, resource limits, security, and monitoring. The suitability of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depends on the specific needs of your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application.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09162640"/>
      </p:ext>
    </p:extLst>
  </p:cSld>
  <p:clrMapOvr>
    <a:masterClrMapping/>
  </p:clrMapOvr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djacency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225</TotalTime>
  <Words>162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宋体</vt:lpstr>
      <vt:lpstr>Arial</vt:lpstr>
      <vt:lpstr>Bahnschrift SemiCondensed</vt:lpstr>
      <vt:lpstr>Calibri</vt:lpstr>
      <vt:lpstr>Cambria</vt:lpstr>
      <vt:lpstr>Droid Sans</vt:lpstr>
      <vt:lpstr>Lucida Sans</vt:lpstr>
      <vt:lpstr>Adjacency</vt:lpstr>
      <vt:lpstr>PERFORM VARIOUS ANALYSIS ON “SERVERLESS IOT DATA PREPROCESSING ”</vt:lpstr>
      <vt:lpstr>Analysis Phases: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 VARIOUS ANALYSIS ON “FAKE NEWS DETECTION USING NLP”</dc:title>
  <dc:creator>user</dc:creator>
  <cp:lastModifiedBy>Admin</cp:lastModifiedBy>
  <cp:revision>19</cp:revision>
  <dcterms:created xsi:type="dcterms:W3CDTF">2023-10-20T06:49:29Z</dcterms:created>
  <dcterms:modified xsi:type="dcterms:W3CDTF">2023-10-26T13:32:05Z</dcterms:modified>
</cp:coreProperties>
</file>