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28" r:id="rId2"/>
    <p:sldId id="329" r:id="rId3"/>
    <p:sldId id="330" r:id="rId4"/>
    <p:sldId id="356" r:id="rId5"/>
    <p:sldId id="332" r:id="rId6"/>
    <p:sldId id="346" r:id="rId7"/>
    <p:sldId id="333" r:id="rId8"/>
    <p:sldId id="335" r:id="rId9"/>
    <p:sldId id="337" r:id="rId10"/>
    <p:sldId id="338" r:id="rId11"/>
    <p:sldId id="357" r:id="rId12"/>
    <p:sldId id="375" r:id="rId13"/>
    <p:sldId id="372" r:id="rId14"/>
    <p:sldId id="358" r:id="rId15"/>
    <p:sldId id="359" r:id="rId16"/>
    <p:sldId id="374"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thu"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19"/>
  </p:normalViewPr>
  <p:slideViewPr>
    <p:cSldViewPr>
      <p:cViewPr varScale="1">
        <p:scale>
          <a:sx n="98" d="100"/>
          <a:sy n="98" d="100"/>
        </p:scale>
        <p:origin x="1720" y="184"/>
      </p:cViewPr>
      <p:guideLst>
        <p:guide orient="horz" pos="219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9/6/22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9/6/22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9/6/22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9/6/22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9/6/22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p:cNvSpPr txBox="1"/>
          <p:nvPr/>
        </p:nvSpPr>
        <p:spPr>
          <a:xfrm>
            <a:off x="838200" y="1676400"/>
            <a:ext cx="8077200" cy="521970"/>
          </a:xfrm>
          <a:prstGeom prst="rect">
            <a:avLst/>
          </a:prstGeom>
          <a:noFill/>
        </p:spPr>
        <p:txBody>
          <a:bodyPr wrap="square" rtlCol="0">
            <a:spAutoFit/>
          </a:bodyPr>
          <a:lstStyle/>
          <a:p>
            <a:pPr algn="ctr"/>
            <a:r>
              <a:rPr lang="en-US" sz="2800" dirty="0">
                <a:effectLst/>
                <a:latin typeface="Sitka Small" panose="02000505000000020004" pitchFamily="2" charset="0"/>
                <a:ea typeface="Proxima Nova"/>
                <a:cs typeface="Proxima Nova"/>
              </a:rPr>
              <a:t>Used </a:t>
            </a:r>
            <a:r>
              <a:rPr lang="en-IN" altLang="en-US" sz="2800" dirty="0">
                <a:effectLst/>
                <a:latin typeface="Sitka Small" panose="02000505000000020004" pitchFamily="2" charset="0"/>
                <a:ea typeface="Proxima Nova"/>
                <a:cs typeface="Proxima Nova"/>
              </a:rPr>
              <a:t>C</a:t>
            </a:r>
            <a:r>
              <a:rPr lang="en-US" sz="2800" dirty="0">
                <a:effectLst/>
                <a:latin typeface="Sitka Small" panose="02000505000000020004" pitchFamily="2" charset="0"/>
                <a:ea typeface="Proxima Nova"/>
                <a:cs typeface="Proxima Nova"/>
              </a:rPr>
              <a:t>ar </a:t>
            </a:r>
            <a:r>
              <a:rPr lang="en-IN" altLang="en-US" sz="2800" dirty="0">
                <a:effectLst/>
                <a:latin typeface="Sitka Small" panose="02000505000000020004" pitchFamily="2" charset="0"/>
                <a:ea typeface="Proxima Nova"/>
                <a:cs typeface="Proxima Nova"/>
              </a:rPr>
              <a:t>S</a:t>
            </a:r>
            <a:r>
              <a:rPr lang="en-US" sz="2800" dirty="0">
                <a:effectLst/>
                <a:latin typeface="Sitka Small" panose="02000505000000020004" pitchFamily="2" charset="0"/>
                <a:ea typeface="Proxima Nova"/>
                <a:cs typeface="Proxima Nova"/>
              </a:rPr>
              <a:t>elling </a:t>
            </a:r>
            <a:r>
              <a:rPr lang="en-IN" altLang="en-US" sz="2800" dirty="0">
                <a:effectLst/>
                <a:latin typeface="Sitka Small" panose="02000505000000020004" pitchFamily="2" charset="0"/>
                <a:ea typeface="Proxima Nova"/>
                <a:cs typeface="Proxima Nova"/>
              </a:rPr>
              <a:t>P</a:t>
            </a:r>
            <a:r>
              <a:rPr lang="en-US" sz="2800" dirty="0">
                <a:effectLst/>
                <a:latin typeface="Sitka Small" panose="02000505000000020004" pitchFamily="2" charset="0"/>
                <a:ea typeface="Proxima Nova"/>
                <a:cs typeface="Proxima Nova"/>
              </a:rPr>
              <a:t>rice </a:t>
            </a:r>
            <a:r>
              <a:rPr lang="en-IN" altLang="en-US" sz="2800" dirty="0">
                <a:effectLst/>
                <a:latin typeface="Sitka Small" panose="02000505000000020004" pitchFamily="2" charset="0"/>
                <a:ea typeface="Proxima Nova"/>
                <a:cs typeface="Proxima Nova"/>
              </a:rPr>
              <a:t>P</a:t>
            </a:r>
            <a:r>
              <a:rPr lang="en-US" sz="2800" dirty="0">
                <a:effectLst/>
                <a:latin typeface="Sitka Small" panose="02000505000000020004" pitchFamily="2" charset="0"/>
                <a:ea typeface="Proxima Nova"/>
                <a:cs typeface="Proxima Nova"/>
              </a:rPr>
              <a:t>rediction</a:t>
            </a:r>
            <a:endParaRPr lang="en-US" sz="5400" dirty="0">
              <a:latin typeface="Sitka Small" panose="02000505000000020004" pitchFamily="2" charset="0"/>
            </a:endParaRPr>
          </a:p>
        </p:txBody>
      </p:sp>
      <p:sp>
        <p:nvSpPr>
          <p:cNvPr id="6" name="TextBox 5"/>
          <p:cNvSpPr txBox="1"/>
          <p:nvPr/>
        </p:nvSpPr>
        <p:spPr>
          <a:xfrm>
            <a:off x="884830" y="2590800"/>
            <a:ext cx="8030570" cy="1934504"/>
          </a:xfrm>
          <a:prstGeom prst="rect">
            <a:avLst/>
          </a:prstGeom>
          <a:noFill/>
        </p:spPr>
        <p:txBody>
          <a:bodyPr wrap="square" rtlCol="0">
            <a:spAutoFit/>
          </a:bodyPr>
          <a:lstStyle/>
          <a:p>
            <a:pPr algn="ctr"/>
            <a:r>
              <a:rPr lang="en-US" sz="2800" dirty="0"/>
              <a:t>Team </a:t>
            </a:r>
            <a:r>
              <a:rPr lang="en-IN" altLang="en-US" sz="2800" dirty="0"/>
              <a:t>Members</a:t>
            </a:r>
            <a:endParaRPr lang="en-US" sz="2800" dirty="0"/>
          </a:p>
          <a:p>
            <a:pPr marL="342900" marR="0" lvl="0" indent="-342900">
              <a:lnSpc>
                <a:spcPct val="130000"/>
              </a:lnSpc>
              <a:spcBef>
                <a:spcPts val="0"/>
              </a:spcBef>
              <a:spcAft>
                <a:spcPts val="0"/>
              </a:spcAft>
              <a:buFont typeface="+mj-lt"/>
              <a:buAutoNum type="arabicPeriod"/>
            </a:pPr>
            <a:r>
              <a:rPr lang="en-US" sz="1800" dirty="0">
                <a:solidFill>
                  <a:srgbClr val="353744"/>
                </a:solidFill>
                <a:effectLst/>
                <a:ea typeface="Proxima Nova"/>
                <a:cs typeface="+mn-lt"/>
              </a:rPr>
              <a:t>Karthik M</a:t>
            </a:r>
          </a:p>
          <a:p>
            <a:pPr marL="342900" marR="0" lvl="0" indent="-342900">
              <a:lnSpc>
                <a:spcPct val="130000"/>
              </a:lnSpc>
              <a:spcBef>
                <a:spcPts val="0"/>
              </a:spcBef>
              <a:spcAft>
                <a:spcPts val="0"/>
              </a:spcAft>
              <a:buFont typeface="+mj-lt"/>
              <a:buAutoNum type="arabicPeriod"/>
            </a:pPr>
            <a:r>
              <a:rPr lang="en-US" sz="1800" dirty="0">
                <a:solidFill>
                  <a:srgbClr val="353744"/>
                </a:solidFill>
                <a:effectLst/>
                <a:ea typeface="Proxima Nova"/>
                <a:cs typeface="+mn-lt"/>
              </a:rPr>
              <a:t>Muthu Krishnan L</a:t>
            </a:r>
          </a:p>
          <a:p>
            <a:pPr marL="342900" marR="0" lvl="0" indent="-342900">
              <a:lnSpc>
                <a:spcPct val="130000"/>
              </a:lnSpc>
              <a:spcBef>
                <a:spcPts val="0"/>
              </a:spcBef>
              <a:spcAft>
                <a:spcPts val="0"/>
              </a:spcAft>
              <a:buFont typeface="+mj-lt"/>
              <a:buAutoNum type="arabicPeriod"/>
            </a:pPr>
            <a:r>
              <a:rPr lang="en-US" dirty="0">
                <a:solidFill>
                  <a:srgbClr val="353744"/>
                </a:solidFill>
                <a:ea typeface="Proxima Nova"/>
                <a:cs typeface="+mn-lt"/>
              </a:rPr>
              <a:t>Sourav </a:t>
            </a:r>
            <a:r>
              <a:rPr lang="en-US" dirty="0" err="1">
                <a:solidFill>
                  <a:srgbClr val="353744"/>
                </a:solidFill>
                <a:ea typeface="Proxima Nova"/>
                <a:cs typeface="+mn-lt"/>
              </a:rPr>
              <a:t>Sahu</a:t>
            </a:r>
            <a:endParaRPr lang="en-US" dirty="0">
              <a:solidFill>
                <a:srgbClr val="353744"/>
              </a:solidFill>
              <a:ea typeface="Proxima Nova"/>
              <a:cs typeface="+mn-lt"/>
            </a:endParaRPr>
          </a:p>
          <a:p>
            <a:pPr marL="342900" marR="0" lvl="0" indent="-342900">
              <a:lnSpc>
                <a:spcPct val="130000"/>
              </a:lnSpc>
              <a:spcBef>
                <a:spcPts val="0"/>
              </a:spcBef>
              <a:spcAft>
                <a:spcPts val="0"/>
              </a:spcAft>
              <a:buFont typeface="+mj-lt"/>
              <a:buAutoNum type="arabicPeriod"/>
            </a:pPr>
            <a:r>
              <a:rPr lang="en-US" dirty="0" err="1">
                <a:solidFill>
                  <a:srgbClr val="353744"/>
                </a:solidFill>
                <a:ea typeface="Proxima Nova"/>
                <a:cs typeface="+mn-lt"/>
              </a:rPr>
              <a:t>Udhay</a:t>
            </a:r>
            <a:r>
              <a:rPr lang="en-US">
                <a:solidFill>
                  <a:srgbClr val="353744"/>
                </a:solidFill>
                <a:ea typeface="Proxima Nova"/>
                <a:cs typeface="+mn-lt"/>
              </a:rPr>
              <a:t> Shankar G</a:t>
            </a:r>
            <a:endParaRPr lang="en-US" dirty="0">
              <a:solidFill>
                <a:srgbClr val="353744"/>
              </a:solidFill>
              <a:ea typeface="Proxima Nova"/>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365" y="1031875"/>
            <a:ext cx="3738245" cy="1143000"/>
          </a:xfrm>
        </p:spPr>
        <p:txBody>
          <a:bodyPr>
            <a:normAutofit fontScale="90000"/>
          </a:bodyPr>
          <a:lstStyle/>
          <a:p>
            <a:pPr algn="ctr"/>
            <a:r>
              <a:rPr lang="en-US" sz="1780" b="1" dirty="0">
                <a:sym typeface="+mn-ea"/>
              </a:rPr>
              <a:t>Make Vs  Number of used cars available</a:t>
            </a:r>
            <a:br>
              <a:rPr lang="en-US" dirty="0"/>
            </a:br>
            <a:endParaRPr lang="en-US" dirty="0"/>
          </a:p>
        </p:txBody>
      </p:sp>
      <p:sp>
        <p:nvSpPr>
          <p:cNvPr id="4" name="Text Placeholder 3"/>
          <p:cNvSpPr>
            <a:spLocks noGrp="1"/>
          </p:cNvSpPr>
          <p:nvPr>
            <p:ph type="body" idx="1"/>
          </p:nvPr>
        </p:nvSpPr>
        <p:spPr>
          <a:xfrm>
            <a:off x="457200" y="1535430"/>
            <a:ext cx="4040505" cy="2028190"/>
          </a:xfrm>
        </p:spPr>
        <p:txBody>
          <a:bodyPr>
            <a:noAutofit/>
          </a:bodyPr>
          <a:lstStyle/>
          <a:p>
            <a:pPr marL="285750" indent="-285750">
              <a:buFont typeface="Arial" panose="020B0604020202020204" pitchFamily="34" charset="0"/>
              <a:buChar char="•"/>
            </a:pPr>
            <a:r>
              <a:rPr lang="en-US" sz="1400" b="0" dirty="0"/>
              <a:t>From the available data we can infer that Maruti, Hyundai and Honda are the makers with  highest number of used cars sales.</a:t>
            </a:r>
          </a:p>
          <a:p>
            <a:pPr marL="285750" indent="-285750">
              <a:buFont typeface="Arial" panose="020B0604020202020204" pitchFamily="34" charset="0"/>
              <a:buChar char="•"/>
            </a:pPr>
            <a:endParaRPr lang="en-US" sz="1400" b="0" dirty="0"/>
          </a:p>
          <a:p>
            <a:pPr marL="285750" indent="-285750">
              <a:buFont typeface="Arial" panose="020B0604020202020204" pitchFamily="34" charset="0"/>
              <a:buChar char="•"/>
            </a:pPr>
            <a:r>
              <a:rPr lang="en-US" sz="1400" b="0" dirty="0"/>
              <a:t>Customers looking for used cars will have more options available in Maruti, Hyundai, Honda. </a:t>
            </a:r>
          </a:p>
          <a:p>
            <a:endParaRPr lang="en-US" sz="1400" b="0" dirty="0"/>
          </a:p>
        </p:txBody>
      </p:sp>
      <p:pic>
        <p:nvPicPr>
          <p:cNvPr id="22" name="Content Placeholder 21"/>
          <p:cNvPicPr>
            <a:picLocks noGrp="1" noChangeAspect="1"/>
          </p:cNvPicPr>
          <p:nvPr>
            <p:ph sz="half" idx="2"/>
          </p:nvPr>
        </p:nvPicPr>
        <p:blipFill>
          <a:blip r:embed="rId2"/>
          <a:stretch>
            <a:fillRect/>
          </a:stretch>
        </p:blipFill>
        <p:spPr>
          <a:xfrm>
            <a:off x="381000" y="3387725"/>
            <a:ext cx="4040505" cy="3162300"/>
          </a:xfrm>
        </p:spPr>
      </p:pic>
      <p:sp>
        <p:nvSpPr>
          <p:cNvPr id="3" name="Text Placeholder 2"/>
          <p:cNvSpPr>
            <a:spLocks noGrp="1"/>
          </p:cNvSpPr>
          <p:nvPr>
            <p:ph type="body" sz="quarter" idx="3"/>
          </p:nvPr>
        </p:nvSpPr>
        <p:spPr>
          <a:xfrm>
            <a:off x="4648200" y="837883"/>
            <a:ext cx="4041775" cy="639762"/>
          </a:xfrm>
        </p:spPr>
        <p:txBody>
          <a:bodyPr/>
          <a:lstStyle/>
          <a:p>
            <a:pPr algn="ctr"/>
            <a:r>
              <a:rPr lang="en-US" sz="1600" dirty="0">
                <a:effectLst/>
                <a:latin typeface="+mj-lt"/>
                <a:ea typeface="Calibri" panose="020F0502020204030204" pitchFamily="34" charset="0"/>
                <a:cs typeface="+mj-lt"/>
                <a:sym typeface="+mn-ea"/>
              </a:rPr>
              <a:t>Multi-collinearity</a:t>
            </a:r>
            <a:endParaRPr lang="en-US" sz="1600">
              <a:latin typeface="+mj-lt"/>
              <a:cs typeface="+mj-lt"/>
            </a:endParaRPr>
          </a:p>
        </p:txBody>
      </p:sp>
      <p:pic>
        <p:nvPicPr>
          <p:cNvPr id="5" name="Content Placeholder 4"/>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3562985"/>
            <a:ext cx="4041775" cy="2741295"/>
          </a:xfrm>
          <a:prstGeom prst="rect">
            <a:avLst/>
          </a:prstGeom>
          <a:noFill/>
          <a:ln>
            <a:noFill/>
          </a:ln>
        </p:spPr>
      </p:pic>
      <p:sp>
        <p:nvSpPr>
          <p:cNvPr id="6" name="Text Box 5"/>
          <p:cNvSpPr txBox="1"/>
          <p:nvPr/>
        </p:nvSpPr>
        <p:spPr>
          <a:xfrm>
            <a:off x="4800600" y="1828800"/>
            <a:ext cx="4164330" cy="1515745"/>
          </a:xfrm>
          <a:prstGeom prst="rect">
            <a:avLst/>
          </a:prstGeom>
          <a:noFill/>
        </p:spPr>
        <p:txBody>
          <a:bodyPr wrap="square" rtlCol="0" anchor="t">
            <a:spAutoFit/>
          </a:bodyPr>
          <a:lstStyle/>
          <a:p>
            <a:pPr marL="0" marR="716915">
              <a:lnSpc>
                <a:spcPct val="123000"/>
              </a:lnSpc>
              <a:spcBef>
                <a:spcPts val="785"/>
              </a:spcBef>
              <a:spcAft>
                <a:spcPts val="0"/>
              </a:spcAft>
              <a:tabLst>
                <a:tab pos="1117600" algn="l"/>
                <a:tab pos="1118235"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sym typeface="+mn-ea"/>
              </a:rPr>
              <a:t>From heatmap we infer the</a:t>
            </a:r>
            <a:r>
              <a:rPr lang="en-IN" sz="1400" spc="-45" dirty="0">
                <a:effectLst/>
                <a:latin typeface="Calibri" panose="020F0502020204030204" pitchFamily="34" charset="0"/>
                <a:ea typeface="Calibri" panose="020F0502020204030204" pitchFamily="34" charset="0"/>
                <a:cs typeface="Times New Roman" panose="02020603050405020304" pitchFamily="18" charset="0"/>
                <a:sym typeface="+mn-ea"/>
              </a:rPr>
              <a:t> </a:t>
            </a:r>
            <a:r>
              <a:rPr lang="en-IN" sz="1400" dirty="0">
                <a:effectLst/>
                <a:latin typeface="Calibri" panose="020F0502020204030204" pitchFamily="34" charset="0"/>
                <a:ea typeface="Calibri" panose="020F0502020204030204" pitchFamily="34" charset="0"/>
                <a:cs typeface="Times New Roman" panose="02020603050405020304" pitchFamily="18" charset="0"/>
                <a:sym typeface="+mn-ea"/>
              </a:rPr>
              <a:t>following: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716915" indent="-285750">
              <a:lnSpc>
                <a:spcPct val="123000"/>
              </a:lnSpc>
              <a:spcBef>
                <a:spcPts val="785"/>
              </a:spcBef>
              <a:spcAft>
                <a:spcPts val="0"/>
              </a:spcAft>
              <a:buFont typeface="Arial" panose="020B0604020202020204" pitchFamily="34" charset="0"/>
              <a:buChar char="•"/>
              <a:tabLst>
                <a:tab pos="1117600" algn="l"/>
                <a:tab pos="1118235"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sym typeface="+mn-ea"/>
              </a:rPr>
              <a:t>The feature ‘Selling Price’, ‘Engine’, ‘Max power’, ‘Max new price’, ‘Min</a:t>
            </a:r>
            <a:r>
              <a:rPr lang="en-IN" sz="1400" spc="-95" dirty="0">
                <a:effectLst/>
                <a:latin typeface="Calibri" panose="020F0502020204030204" pitchFamily="34" charset="0"/>
                <a:ea typeface="Calibri" panose="020F0502020204030204" pitchFamily="34" charset="0"/>
                <a:cs typeface="Times New Roman" panose="02020603050405020304" pitchFamily="18" charset="0"/>
                <a:sym typeface="+mn-ea"/>
              </a:rPr>
              <a:t> </a:t>
            </a:r>
            <a:r>
              <a:rPr lang="en-IN" sz="1400" dirty="0">
                <a:effectLst/>
                <a:latin typeface="Calibri" panose="020F0502020204030204" pitchFamily="34" charset="0"/>
                <a:ea typeface="Calibri" panose="020F0502020204030204" pitchFamily="34" charset="0"/>
                <a:cs typeface="Times New Roman" panose="02020603050405020304" pitchFamily="18" charset="0"/>
                <a:sym typeface="+mn-ea"/>
              </a:rPr>
              <a:t>new price’ are highly correlated with each other (more than</a:t>
            </a:r>
            <a:r>
              <a:rPr lang="en-IN" sz="1400" spc="-20" dirty="0">
                <a:effectLst/>
                <a:latin typeface="Calibri" panose="020F0502020204030204" pitchFamily="34" charset="0"/>
                <a:ea typeface="Calibri" panose="020F0502020204030204" pitchFamily="34" charset="0"/>
                <a:cs typeface="Times New Roman" panose="02020603050405020304" pitchFamily="18" charset="0"/>
                <a:sym typeface="+mn-ea"/>
              </a:rPr>
              <a:t> </a:t>
            </a:r>
            <a:r>
              <a:rPr lang="en-IN" sz="1400" dirty="0">
                <a:effectLst/>
                <a:latin typeface="Calibri" panose="020F0502020204030204" pitchFamily="34" charset="0"/>
                <a:ea typeface="Calibri" panose="020F0502020204030204" pitchFamily="34" charset="0"/>
                <a:cs typeface="Times New Roman" panose="02020603050405020304" pitchFamily="18" charset="0"/>
                <a:sym typeface="+mn-ea"/>
              </a:rPr>
              <a:t>0.5).</a:t>
            </a:r>
            <a:endParaRPr 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660" y="-317"/>
            <a:ext cx="8229600" cy="1143000"/>
          </a:xfrm>
        </p:spPr>
        <p:txBody>
          <a:bodyPr>
            <a:normAutofit fontScale="90000"/>
          </a:bodyPr>
          <a:lstStyle/>
          <a:p>
            <a:r>
              <a:rPr lang="en-US" sz="4400" dirty="0">
                <a:ea typeface="굴림" panose="020B0600000101010101" pitchFamily="34" charset="-127"/>
              </a:rPr>
              <a:t>Algorithms, Solution and Conclusions</a:t>
            </a:r>
            <a:endParaRPr lang="en-US" dirty="0"/>
          </a:p>
        </p:txBody>
      </p:sp>
      <p:sp>
        <p:nvSpPr>
          <p:cNvPr id="3" name="TextBox 2"/>
          <p:cNvSpPr txBox="1"/>
          <p:nvPr/>
        </p:nvSpPr>
        <p:spPr>
          <a:xfrm>
            <a:off x="457200" y="990600"/>
            <a:ext cx="5867400" cy="398780"/>
          </a:xfrm>
          <a:prstGeom prst="rect">
            <a:avLst/>
          </a:prstGeom>
          <a:noFill/>
        </p:spPr>
        <p:txBody>
          <a:bodyPr wrap="square" rtlCol="0">
            <a:spAutoFit/>
          </a:bodyPr>
          <a:lstStyle/>
          <a:p>
            <a:pPr algn="l"/>
            <a:r>
              <a:rPr lang="en-IN" sz="2000" b="1" dirty="0"/>
              <a:t>     Algorithms considered:- </a:t>
            </a:r>
          </a:p>
        </p:txBody>
      </p:sp>
      <p:sp>
        <p:nvSpPr>
          <p:cNvPr id="5" name="Text Box 4"/>
          <p:cNvSpPr txBox="1"/>
          <p:nvPr/>
        </p:nvSpPr>
        <p:spPr>
          <a:xfrm>
            <a:off x="688975" y="1447800"/>
            <a:ext cx="7767955" cy="1753235"/>
          </a:xfrm>
          <a:prstGeom prst="rect">
            <a:avLst/>
          </a:prstGeom>
          <a:noFill/>
        </p:spPr>
        <p:txBody>
          <a:bodyPr wrap="square" rtlCol="0" anchor="t">
            <a:spAutoFit/>
          </a:bodyPr>
          <a:lstStyle/>
          <a:p>
            <a:pPr marL="285750" indent="-285750" algn="l">
              <a:buFont typeface="Arial" panose="020B0604020202020204" pitchFamily="34" charset="0"/>
              <a:buChar char="•"/>
            </a:pPr>
            <a:r>
              <a:rPr lang="en-IN" altLang="en-US" dirty="0">
                <a:sym typeface="+mn-ea"/>
              </a:rPr>
              <a:t>As our Target variable (selling price) is a continuous variable, we have decided to  Build a base model using Linear Regression.</a:t>
            </a:r>
          </a:p>
          <a:p>
            <a:pPr indent="0" algn="l">
              <a:buFont typeface="Arial" panose="020B0604020202020204" pitchFamily="34" charset="0"/>
              <a:buNone/>
            </a:pPr>
            <a:r>
              <a:rPr lang="en-IN" altLang="en-US" dirty="0">
                <a:sym typeface="+mn-ea"/>
              </a:rPr>
              <a:t>Base model results:</a:t>
            </a:r>
          </a:p>
          <a:p>
            <a:pPr indent="0" algn="l">
              <a:buFont typeface="Arial" panose="020B0604020202020204" pitchFamily="34" charset="0"/>
              <a:buNone/>
            </a:pPr>
            <a:endParaRPr lang="en-IN" altLang="en-US" dirty="0">
              <a:sym typeface="+mn-ea"/>
            </a:endParaRPr>
          </a:p>
          <a:p>
            <a:pPr indent="0" algn="l">
              <a:buFont typeface="Arial" panose="020B0604020202020204" pitchFamily="34" charset="0"/>
              <a:buNone/>
            </a:pPr>
            <a:endParaRPr lang="en-IN" altLang="en-US" dirty="0">
              <a:sym typeface="+mn-ea"/>
            </a:endParaRPr>
          </a:p>
          <a:p>
            <a:pPr marL="285750" indent="-285750"/>
            <a:endParaRPr lang="en-US"/>
          </a:p>
        </p:txBody>
      </p:sp>
      <p:pic>
        <p:nvPicPr>
          <p:cNvPr id="7" name="Content Placeholder 6"/>
          <p:cNvPicPr>
            <a:picLocks noGrp="1" noChangeAspect="1"/>
          </p:cNvPicPr>
          <p:nvPr>
            <p:ph sz="half" idx="1"/>
          </p:nvPr>
        </p:nvPicPr>
        <p:blipFill>
          <a:blip r:embed="rId2"/>
          <a:stretch>
            <a:fillRect/>
          </a:stretch>
        </p:blipFill>
        <p:spPr>
          <a:xfrm>
            <a:off x="745490" y="5713095"/>
            <a:ext cx="7428230" cy="972185"/>
          </a:xfrm>
          <a:prstGeom prst="rect">
            <a:avLst/>
          </a:prstGeom>
        </p:spPr>
      </p:pic>
      <p:pic>
        <p:nvPicPr>
          <p:cNvPr id="8" name="Content Placeholder 7"/>
          <p:cNvPicPr>
            <a:picLocks noGrp="1" noChangeAspect="1"/>
          </p:cNvPicPr>
          <p:nvPr>
            <p:ph sz="half" idx="2"/>
          </p:nvPr>
        </p:nvPicPr>
        <p:blipFill>
          <a:blip r:embed="rId3"/>
          <a:stretch>
            <a:fillRect/>
          </a:stretch>
        </p:blipFill>
        <p:spPr>
          <a:xfrm>
            <a:off x="762000" y="2356485"/>
            <a:ext cx="5291455" cy="2145030"/>
          </a:xfrm>
          <a:prstGeom prst="rect">
            <a:avLst/>
          </a:prstGeom>
        </p:spPr>
      </p:pic>
      <p:sp>
        <p:nvSpPr>
          <p:cNvPr id="10" name="Text Box 9"/>
          <p:cNvSpPr txBox="1"/>
          <p:nvPr/>
        </p:nvSpPr>
        <p:spPr>
          <a:xfrm>
            <a:off x="621030" y="4724400"/>
            <a:ext cx="7903210" cy="922020"/>
          </a:xfrm>
          <a:prstGeom prst="rect">
            <a:avLst/>
          </a:prstGeom>
          <a:noFill/>
        </p:spPr>
        <p:txBody>
          <a:bodyPr wrap="square" rtlCol="0">
            <a:spAutoFit/>
          </a:bodyPr>
          <a:lstStyle/>
          <a:p>
            <a:pPr marL="285750" indent="-285750">
              <a:buFont typeface="Arial" panose="020B0604020202020204" pitchFamily="34" charset="0"/>
              <a:buChar char="•"/>
            </a:pPr>
            <a:r>
              <a:rPr lang="en-US"/>
              <a:t>We also used Lasso Regression model for selecting the best features to build the model.</a:t>
            </a:r>
          </a:p>
          <a:p>
            <a:pPr marL="285750" indent="-285750">
              <a:buFont typeface="Arial" panose="020B0604020202020204" pitchFamily="34" charset="0"/>
              <a:buChar char="•"/>
            </a:pPr>
            <a:r>
              <a:rPr lang="en-US"/>
              <a:t>We performed scaling on our dataset using Standard Scaler.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83"/>
            <a:ext cx="8229600" cy="1143000"/>
          </a:xfrm>
        </p:spPr>
        <p:txBody>
          <a:bodyPr/>
          <a:lstStyle/>
          <a:p>
            <a:r>
              <a:rPr lang="en-IN" altLang="en-US"/>
              <a:t>Lasso Regression Model</a:t>
            </a:r>
          </a:p>
        </p:txBody>
      </p:sp>
      <p:sp>
        <p:nvSpPr>
          <p:cNvPr id="4" name="Content Placeholder 3"/>
          <p:cNvSpPr>
            <a:spLocks noGrp="1"/>
          </p:cNvSpPr>
          <p:nvPr>
            <p:ph sz="half" idx="2"/>
          </p:nvPr>
        </p:nvSpPr>
        <p:spPr>
          <a:xfrm>
            <a:off x="4879340" y="1532890"/>
            <a:ext cx="4264660" cy="2007870"/>
          </a:xfrm>
        </p:spPr>
        <p:txBody>
          <a:bodyPr>
            <a:normAutofit fontScale="25000" lnSpcReduction="20000"/>
          </a:bodyPr>
          <a:lstStyle/>
          <a:p>
            <a:pPr marL="0" indent="0">
              <a:buNone/>
            </a:pPr>
            <a:r>
              <a:rPr lang="en-US" sz="5600"/>
              <a:t>The best params that are found based on the lasso regression are :</a:t>
            </a:r>
          </a:p>
          <a:p>
            <a:pPr marL="0" indent="0">
              <a:buNone/>
            </a:pPr>
            <a:r>
              <a:rPr lang="en-US" sz="5600"/>
              <a:t>1.Age</a:t>
            </a:r>
          </a:p>
          <a:p>
            <a:pPr marL="0" indent="0">
              <a:buNone/>
            </a:pPr>
            <a:r>
              <a:rPr lang="en-US" sz="5600"/>
              <a:t>2.Seller Type</a:t>
            </a:r>
          </a:p>
          <a:p>
            <a:pPr marL="0" indent="0">
              <a:buNone/>
            </a:pPr>
            <a:r>
              <a:rPr lang="en-US" sz="5600"/>
              <a:t>3.Fuel Type</a:t>
            </a:r>
          </a:p>
          <a:p>
            <a:pPr marL="0" indent="0">
              <a:buNone/>
            </a:pPr>
            <a:r>
              <a:rPr lang="en-US" sz="5600"/>
              <a:t>4.Transmission type</a:t>
            </a:r>
          </a:p>
          <a:p>
            <a:pPr marL="0" indent="0">
              <a:buNone/>
            </a:pPr>
            <a:r>
              <a:rPr lang="en-US" sz="5600"/>
              <a:t>5.Mileage</a:t>
            </a:r>
          </a:p>
          <a:p>
            <a:pPr marL="0" indent="0">
              <a:buNone/>
            </a:pPr>
            <a:r>
              <a:rPr lang="en-US" sz="5600"/>
              <a:t>6.Max power</a:t>
            </a:r>
          </a:p>
          <a:p>
            <a:pPr marL="0" indent="0">
              <a:buNone/>
            </a:pPr>
            <a:r>
              <a:rPr lang="en-US" sz="5600"/>
              <a:t>7.Seats</a:t>
            </a:r>
          </a:p>
          <a:p>
            <a:pPr marL="0" indent="0">
              <a:buNone/>
            </a:pPr>
            <a:r>
              <a:rPr lang="en-US" sz="5600"/>
              <a:t>8.Min new price</a:t>
            </a:r>
          </a:p>
          <a:p>
            <a:pPr marL="0" indent="0">
              <a:buNone/>
            </a:pPr>
            <a:r>
              <a:rPr lang="en-US" sz="5600"/>
              <a:t>9.Max new price</a:t>
            </a:r>
          </a:p>
          <a:p>
            <a:pPr marL="0" indent="0">
              <a:buNone/>
            </a:pPr>
            <a:r>
              <a:rPr lang="en-US" sz="5600"/>
              <a:t>10.KM driven</a:t>
            </a:r>
          </a:p>
          <a:p>
            <a:pPr marL="0" indent="0">
              <a:buNone/>
            </a:pPr>
            <a:endParaRPr lang="en-US" sz="5600"/>
          </a:p>
          <a:p>
            <a:pPr marL="0" indent="0">
              <a:buNone/>
            </a:pPr>
            <a:r>
              <a:rPr lang="en-US" sz="5600"/>
              <a:t>The model should be developed from these features for getting the best fit if there occurs no descripencies within the data</a:t>
            </a:r>
          </a:p>
        </p:txBody>
      </p:sp>
      <p:pic>
        <p:nvPicPr>
          <p:cNvPr id="5" name="Content Placeholder 4"/>
          <p:cNvPicPr>
            <a:picLocks noGrp="1" noChangeAspect="1"/>
          </p:cNvPicPr>
          <p:nvPr>
            <p:ph sz="half" idx="1"/>
          </p:nvPr>
        </p:nvPicPr>
        <p:blipFill>
          <a:blip r:embed="rId2"/>
          <a:stretch>
            <a:fillRect/>
          </a:stretch>
        </p:blipFill>
        <p:spPr>
          <a:xfrm>
            <a:off x="762000" y="1532890"/>
            <a:ext cx="4047490" cy="3898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685800"/>
            <a:ext cx="8138795" cy="972820"/>
          </a:xfrm>
        </p:spPr>
        <p:txBody>
          <a:bodyPr/>
          <a:lstStyle/>
          <a:p>
            <a:r>
              <a:rPr lang="en-IN" altLang="en-US" sz="1400"/>
              <a:t>When calculating VIF for the base model, we found ‘Min new price’ and ‘Max new price ‘where highly multi-collinear. Also the p-values &gt; 0.05 for ‘Min new price’ feature. So we decided to drop the </a:t>
            </a:r>
            <a:r>
              <a:rPr lang="en-IN" altLang="en-US" sz="1400">
                <a:sym typeface="+mn-ea"/>
              </a:rPr>
              <a:t>‘Min new price’ feature in our model building.</a:t>
            </a:r>
          </a:p>
          <a:p>
            <a:endParaRPr lang="en-IN" altLang="en-US" sz="1400"/>
          </a:p>
        </p:txBody>
      </p:sp>
      <p:pic>
        <p:nvPicPr>
          <p:cNvPr id="4" name="Content Placeholder 3"/>
          <p:cNvPicPr>
            <a:picLocks noGrp="1" noChangeAspect="1"/>
          </p:cNvPicPr>
          <p:nvPr>
            <p:ph sz="half" idx="2"/>
          </p:nvPr>
        </p:nvPicPr>
        <p:blipFill>
          <a:blip r:embed="rId2"/>
          <a:stretch>
            <a:fillRect/>
          </a:stretch>
        </p:blipFill>
        <p:spPr>
          <a:xfrm>
            <a:off x="685800" y="2057400"/>
            <a:ext cx="3258185" cy="4526280"/>
          </a:xfrm>
          <a:prstGeom prst="rect">
            <a:avLst/>
          </a:prstGeom>
        </p:spPr>
      </p:pic>
      <p:pic>
        <p:nvPicPr>
          <p:cNvPr id="6" name="Picture 5"/>
          <p:cNvPicPr>
            <a:picLocks noChangeAspect="1"/>
          </p:cNvPicPr>
          <p:nvPr/>
        </p:nvPicPr>
        <p:blipFill>
          <a:blip r:embed="rId3"/>
          <a:stretch>
            <a:fillRect/>
          </a:stretch>
        </p:blipFill>
        <p:spPr>
          <a:xfrm>
            <a:off x="5105400" y="2057400"/>
            <a:ext cx="3253740" cy="4487545"/>
          </a:xfrm>
          <a:prstGeom prst="rect">
            <a:avLst/>
          </a:prstGeom>
        </p:spPr>
      </p:pic>
      <p:sp>
        <p:nvSpPr>
          <p:cNvPr id="7" name="Text Box 6"/>
          <p:cNvSpPr txBox="1"/>
          <p:nvPr/>
        </p:nvSpPr>
        <p:spPr>
          <a:xfrm>
            <a:off x="5105400" y="1600200"/>
            <a:ext cx="3169285" cy="368300"/>
          </a:xfrm>
          <a:prstGeom prst="rect">
            <a:avLst/>
          </a:prstGeom>
          <a:noFill/>
        </p:spPr>
        <p:txBody>
          <a:bodyPr wrap="square" rtlCol="0">
            <a:spAutoFit/>
          </a:bodyPr>
          <a:lstStyle/>
          <a:p>
            <a:r>
              <a:rPr lang="en-IN" altLang="en-US"/>
              <a:t>Post-Treatment VIF values</a:t>
            </a:r>
          </a:p>
        </p:txBody>
      </p:sp>
      <p:sp>
        <p:nvSpPr>
          <p:cNvPr id="8" name="Text Box 7"/>
          <p:cNvSpPr txBox="1"/>
          <p:nvPr/>
        </p:nvSpPr>
        <p:spPr>
          <a:xfrm>
            <a:off x="914400" y="1600200"/>
            <a:ext cx="3169285" cy="368300"/>
          </a:xfrm>
          <a:prstGeom prst="rect">
            <a:avLst/>
          </a:prstGeom>
          <a:noFill/>
        </p:spPr>
        <p:txBody>
          <a:bodyPr wrap="square" rtlCol="0">
            <a:spAutoFit/>
          </a:bodyPr>
          <a:lstStyle/>
          <a:p>
            <a:r>
              <a:rPr lang="en-IN" altLang="en-US"/>
              <a:t>Pre-Treatment VIF values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a:t>Final Model Results</a:t>
            </a:r>
            <a:endParaRPr lang="en-US" sz="32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3744595" cy="27793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066800"/>
            <a:ext cx="4107180" cy="27260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99890"/>
            <a:ext cx="2971800" cy="220091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1676400" y="3831590"/>
            <a:ext cx="2821305" cy="368300"/>
          </a:xfrm>
          <a:prstGeom prst="rect">
            <a:avLst/>
          </a:prstGeom>
          <a:noFill/>
        </p:spPr>
        <p:txBody>
          <a:bodyPr wrap="square" rtlCol="0">
            <a:spAutoFit/>
          </a:bodyPr>
          <a:lstStyle/>
          <a:p>
            <a:r>
              <a:rPr lang="en-IN" altLang="en-US"/>
              <a:t>Train set fit </a:t>
            </a:r>
          </a:p>
        </p:txBody>
      </p:sp>
      <p:sp>
        <p:nvSpPr>
          <p:cNvPr id="7" name="Text Box 6"/>
          <p:cNvSpPr txBox="1"/>
          <p:nvPr/>
        </p:nvSpPr>
        <p:spPr>
          <a:xfrm>
            <a:off x="6172200" y="3846195"/>
            <a:ext cx="2821305" cy="368300"/>
          </a:xfrm>
          <a:prstGeom prst="rect">
            <a:avLst/>
          </a:prstGeom>
          <a:noFill/>
        </p:spPr>
        <p:txBody>
          <a:bodyPr wrap="square" rtlCol="0">
            <a:spAutoFit/>
          </a:bodyPr>
          <a:lstStyle/>
          <a:p>
            <a:r>
              <a:rPr lang="en-IN" altLang="en-US"/>
              <a:t>Test set fit </a:t>
            </a:r>
          </a:p>
        </p:txBody>
      </p:sp>
      <p:sp>
        <p:nvSpPr>
          <p:cNvPr id="9" name="Text Box 8"/>
          <p:cNvSpPr txBox="1"/>
          <p:nvPr/>
        </p:nvSpPr>
        <p:spPr>
          <a:xfrm>
            <a:off x="4191000" y="6324600"/>
            <a:ext cx="2799715" cy="368300"/>
          </a:xfrm>
          <a:prstGeom prst="rect">
            <a:avLst/>
          </a:prstGeom>
          <a:noFill/>
        </p:spPr>
        <p:txBody>
          <a:bodyPr wrap="square" rtlCol="0">
            <a:spAutoFit/>
          </a:bodyPr>
          <a:lstStyle/>
          <a:p>
            <a:r>
              <a:rPr lang="en-IN" altLang="en-US"/>
              <a:t>RMSE and R2 </a:t>
            </a:r>
          </a:p>
        </p:txBody>
      </p:sp>
      <p:pic>
        <p:nvPicPr>
          <p:cNvPr id="10" name="Content Placeholder 9"/>
          <p:cNvPicPr>
            <a:picLocks noGrp="1" noChangeAspect="1"/>
          </p:cNvPicPr>
          <p:nvPr>
            <p:ph idx="1"/>
          </p:nvPr>
        </p:nvPicPr>
        <p:blipFill>
          <a:blip r:embed="rId5"/>
          <a:stretch>
            <a:fillRect/>
          </a:stretch>
        </p:blipFill>
        <p:spPr>
          <a:xfrm>
            <a:off x="5334000" y="4572000"/>
            <a:ext cx="2095500" cy="1123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15" y="-76517"/>
            <a:ext cx="8229600" cy="1143000"/>
          </a:xfrm>
        </p:spPr>
        <p:txBody>
          <a:bodyPr>
            <a:normAutofit/>
          </a:bodyPr>
          <a:lstStyle/>
          <a:p>
            <a:pPr algn="l"/>
            <a:r>
              <a:rPr lang="en-US" sz="3200" b="1" dirty="0"/>
              <a:t>   </a:t>
            </a:r>
            <a:r>
              <a:rPr lang="en-IN" altLang="en-US" sz="3200" b="1" dirty="0"/>
              <a:t>Testing Assumptions</a:t>
            </a:r>
          </a:p>
        </p:txBody>
      </p:sp>
      <p:pic>
        <p:nvPicPr>
          <p:cNvPr id="3" name="Content Placeholder 2"/>
          <p:cNvPicPr>
            <a:picLocks noGrp="1" noChangeAspect="1"/>
          </p:cNvPicPr>
          <p:nvPr>
            <p:ph sz="half" idx="1"/>
          </p:nvPr>
        </p:nvPicPr>
        <p:blipFill>
          <a:blip r:embed="rId2"/>
          <a:stretch>
            <a:fillRect/>
          </a:stretch>
        </p:blipFill>
        <p:spPr>
          <a:xfrm>
            <a:off x="457200" y="749300"/>
            <a:ext cx="4038600" cy="3679190"/>
          </a:xfrm>
          <a:prstGeom prst="rect">
            <a:avLst/>
          </a:prstGeom>
        </p:spPr>
      </p:pic>
      <p:pic>
        <p:nvPicPr>
          <p:cNvPr id="5" name="Content Placeholder 4"/>
          <p:cNvPicPr>
            <a:picLocks noGrp="1" noChangeAspect="1"/>
          </p:cNvPicPr>
          <p:nvPr>
            <p:ph sz="half" idx="2"/>
          </p:nvPr>
        </p:nvPicPr>
        <p:blipFill>
          <a:blip r:embed="rId3"/>
          <a:stretch>
            <a:fillRect/>
          </a:stretch>
        </p:blipFill>
        <p:spPr>
          <a:xfrm>
            <a:off x="4615815" y="685800"/>
            <a:ext cx="4038600" cy="1982470"/>
          </a:xfrm>
          <a:prstGeom prst="rect">
            <a:avLst/>
          </a:prstGeom>
        </p:spPr>
      </p:pic>
      <p:pic>
        <p:nvPicPr>
          <p:cNvPr id="6" name="Picture 5"/>
          <p:cNvPicPr>
            <a:picLocks noChangeAspect="1"/>
          </p:cNvPicPr>
          <p:nvPr/>
        </p:nvPicPr>
        <p:blipFill>
          <a:blip r:embed="rId4"/>
          <a:stretch>
            <a:fillRect/>
          </a:stretch>
        </p:blipFill>
        <p:spPr>
          <a:xfrm>
            <a:off x="309880" y="4572000"/>
            <a:ext cx="8458835" cy="2105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5883"/>
            <a:ext cx="8229600" cy="1143000"/>
          </a:xfrm>
        </p:spPr>
        <p:txBody>
          <a:bodyPr/>
          <a:lstStyle/>
          <a:p>
            <a:r>
              <a:rPr lang="en-IN" altLang="en-US"/>
              <a:t>Conclusion</a:t>
            </a:r>
          </a:p>
        </p:txBody>
      </p:sp>
      <p:sp>
        <p:nvSpPr>
          <p:cNvPr id="3" name="Text Box 2"/>
          <p:cNvSpPr txBox="1"/>
          <p:nvPr/>
        </p:nvSpPr>
        <p:spPr>
          <a:xfrm>
            <a:off x="809625" y="1219200"/>
            <a:ext cx="7524750" cy="1476375"/>
          </a:xfrm>
          <a:prstGeom prst="rect">
            <a:avLst/>
          </a:prstGeom>
          <a:noFill/>
        </p:spPr>
        <p:txBody>
          <a:bodyPr wrap="square" rtlCol="0">
            <a:spAutoFit/>
          </a:bodyPr>
          <a:lstStyle/>
          <a:p>
            <a:pPr indent="0">
              <a:buNone/>
            </a:pPr>
            <a:r>
              <a:rPr lang="en-US"/>
              <a:t>From the model developed the price of the selling car can be determined as :</a:t>
            </a:r>
          </a:p>
          <a:p>
            <a:r>
              <a:rPr lang="en-US"/>
              <a:t>selling_price = (-0.49) * Age + (-0.06) * seller type + (-0.06) * fuel type + (-0.09) * transmission type + 0.04 * mileage +    0.08 * engine + 0.24 * max power + 0.05 * seats + 0.37 * Max new price + (-0.02)*km driven</a:t>
            </a:r>
          </a:p>
        </p:txBody>
      </p:sp>
      <p:sp>
        <p:nvSpPr>
          <p:cNvPr id="4" name="Text Box 3"/>
          <p:cNvSpPr txBox="1"/>
          <p:nvPr/>
        </p:nvSpPr>
        <p:spPr>
          <a:xfrm>
            <a:off x="809625" y="2667000"/>
            <a:ext cx="7658735" cy="3692525"/>
          </a:xfrm>
          <a:prstGeom prst="rect">
            <a:avLst/>
          </a:prstGeom>
          <a:noFill/>
        </p:spPr>
        <p:txBody>
          <a:bodyPr wrap="square" rtlCol="0">
            <a:spAutoFit/>
          </a:bodyPr>
          <a:lstStyle/>
          <a:p>
            <a:r>
              <a:rPr lang="en-US"/>
              <a:t>The selling price of the car increases based on :</a:t>
            </a:r>
          </a:p>
          <a:p>
            <a:r>
              <a:rPr lang="en-US"/>
              <a:t>1.Mileage of the car</a:t>
            </a:r>
          </a:p>
          <a:p>
            <a:r>
              <a:rPr lang="en-US"/>
              <a:t>2.Engine capacity</a:t>
            </a:r>
          </a:p>
          <a:p>
            <a:r>
              <a:rPr lang="en-US"/>
              <a:t>3.Max power</a:t>
            </a:r>
          </a:p>
          <a:p>
            <a:r>
              <a:rPr lang="en-US"/>
              <a:t>4.Number of seats</a:t>
            </a:r>
          </a:p>
          <a:p>
            <a:r>
              <a:rPr lang="en-US"/>
              <a:t>5.Max new price of a new car</a:t>
            </a:r>
          </a:p>
          <a:p>
            <a:endParaRPr lang="en-US"/>
          </a:p>
          <a:p>
            <a:r>
              <a:rPr lang="en-US"/>
              <a:t>The selling price of the car decreases based on :</a:t>
            </a:r>
          </a:p>
          <a:p>
            <a:r>
              <a:rPr lang="en-US"/>
              <a:t>1.Age of the car</a:t>
            </a:r>
          </a:p>
          <a:p>
            <a:r>
              <a:rPr lang="en-US"/>
              <a:t>2.Seller type</a:t>
            </a:r>
          </a:p>
          <a:p>
            <a:r>
              <a:rPr lang="en-US"/>
              <a:t>3.Fuel type</a:t>
            </a:r>
          </a:p>
          <a:p>
            <a:r>
              <a:rPr lang="en-US"/>
              <a:t>4.Transmission type</a:t>
            </a:r>
          </a:p>
          <a:p>
            <a:r>
              <a:rPr lang="en-US"/>
              <a:t>5.KM driven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chemeClr val="tx1"/>
                </a:solidFill>
                <a:cs typeface="+mn-l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p:nvPr/>
        </p:nvSpPr>
        <p:spPr>
          <a:xfrm>
            <a:off x="429658" y="980501"/>
            <a:ext cx="8485742" cy="5648899"/>
          </a:xfrm>
          <a:prstGeom prst="rect">
            <a:avLst/>
          </a:prstGeom>
        </p:spPr>
        <p:txBody>
          <a:bodyPr vert="horz" lIns="91440" tIns="45720" rIns="91440" bIns="45720" rtlCol="0">
            <a:normAutofit fontScale="90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altLang="en-US" sz="2200" b="1" dirty="0">
                <a:solidFill>
                  <a:schemeClr val="tx1"/>
                </a:solidFill>
              </a:rPr>
              <a:t>Probem Statement</a:t>
            </a:r>
            <a:r>
              <a:rPr lang="en-IN" altLang="en-US" sz="2200" dirty="0">
                <a:solidFill>
                  <a:schemeClr val="tx1"/>
                </a:solidFill>
              </a:rPr>
              <a:t>: Predicting the price of used cars to help buyers make informed purchase decision.</a:t>
            </a:r>
            <a:endParaRPr lang="en-US" sz="2200" dirty="0">
              <a:solidFill>
                <a:schemeClr val="tx1"/>
              </a:solidFill>
            </a:endParaRPr>
          </a:p>
          <a:p>
            <a:pPr marL="342900" indent="-342900" algn="l">
              <a:buFont typeface="Arial" panose="020B0604020202020204" pitchFamily="34" charset="0"/>
              <a:buChar char="•"/>
            </a:pPr>
            <a:r>
              <a:rPr lang="en-IN" altLang="en-US" sz="2200" dirty="0">
                <a:solidFill>
                  <a:schemeClr val="tx1"/>
                </a:solidFill>
                <a:sym typeface="+mn-ea"/>
              </a:rPr>
              <a:t>Automobile industry is heavily affected by price inflation</a:t>
            </a:r>
            <a:r>
              <a:rPr lang="en-US" sz="2200" dirty="0">
                <a:solidFill>
                  <a:schemeClr val="tx1"/>
                </a:solidFill>
                <a:sym typeface="+mn-ea"/>
              </a:rPr>
              <a:t>. </a:t>
            </a:r>
            <a:r>
              <a:rPr lang="en-IN" altLang="en-US" sz="2200" dirty="0">
                <a:solidFill>
                  <a:schemeClr val="tx1"/>
                </a:solidFill>
                <a:sym typeface="+mn-ea"/>
              </a:rPr>
              <a:t>Every year new car prices keep </a:t>
            </a:r>
            <a:r>
              <a:rPr lang="en-US" sz="2200" dirty="0">
                <a:solidFill>
                  <a:schemeClr val="tx1"/>
                </a:solidFill>
                <a:sym typeface="+mn-ea"/>
              </a:rPr>
              <a:t>increasing </a:t>
            </a:r>
            <a:r>
              <a:rPr lang="en-IN" altLang="en-US" sz="2200" dirty="0">
                <a:solidFill>
                  <a:schemeClr val="tx1"/>
                </a:solidFill>
                <a:sym typeface="+mn-ea"/>
              </a:rPr>
              <a:t>and</a:t>
            </a:r>
            <a:r>
              <a:rPr lang="en-US" sz="2200" dirty="0">
                <a:solidFill>
                  <a:schemeClr val="tx1"/>
                </a:solidFill>
                <a:sym typeface="+mn-ea"/>
              </a:rPr>
              <a:t> majority of the </a:t>
            </a:r>
            <a:r>
              <a:rPr lang="en-IN" altLang="en-US" sz="2200" dirty="0">
                <a:solidFill>
                  <a:schemeClr val="tx1"/>
                </a:solidFill>
                <a:sym typeface="+mn-ea"/>
              </a:rPr>
              <a:t>population </a:t>
            </a:r>
            <a:r>
              <a:rPr lang="en-US" sz="2200" dirty="0">
                <a:solidFill>
                  <a:schemeClr val="tx1"/>
                </a:solidFill>
                <a:sym typeface="+mn-ea"/>
              </a:rPr>
              <a:t>are unable to afford a new car which results in increased sales of used cars on a global scale. Thus, there is a need for a used car price prediction system to effectively determine the </a:t>
            </a:r>
            <a:r>
              <a:rPr lang="en-IN" altLang="en-US" sz="2200" dirty="0">
                <a:solidFill>
                  <a:schemeClr val="tx1"/>
                </a:solidFill>
                <a:sym typeface="+mn-ea"/>
              </a:rPr>
              <a:t>selling price </a:t>
            </a:r>
            <a:r>
              <a:rPr lang="en-US" sz="2200" dirty="0">
                <a:solidFill>
                  <a:schemeClr val="tx1"/>
                </a:solidFill>
                <a:sym typeface="+mn-ea"/>
              </a:rPr>
              <a:t>of the car using </a:t>
            </a:r>
            <a:r>
              <a:rPr lang="en-IN" altLang="en-US" sz="2200" dirty="0">
                <a:solidFill>
                  <a:schemeClr val="tx1"/>
                </a:solidFill>
                <a:sym typeface="+mn-ea"/>
              </a:rPr>
              <a:t>data analysis and machine learning.</a:t>
            </a:r>
            <a:endParaRPr lang="en-US" sz="2200" dirty="0">
              <a:solidFill>
                <a:schemeClr val="tx1"/>
              </a:solidFill>
            </a:endParaRPr>
          </a:p>
          <a:p>
            <a:pPr marL="342900" indent="-342900" algn="l">
              <a:buFont typeface="Arial" panose="020B0604020202020204" pitchFamily="34" charset="0"/>
              <a:buChar char="•"/>
            </a:pPr>
            <a:r>
              <a:rPr lang="en-IN" altLang="en-US" sz="2200" dirty="0">
                <a:solidFill>
                  <a:schemeClr val="tx1"/>
                </a:solidFill>
              </a:rPr>
              <a:t>Currently </a:t>
            </a:r>
            <a:r>
              <a:rPr lang="en-US" sz="2200" dirty="0">
                <a:solidFill>
                  <a:schemeClr val="tx1"/>
                </a:solidFill>
              </a:rPr>
              <a:t>there are </a:t>
            </a:r>
            <a:r>
              <a:rPr lang="en-IN" altLang="en-US" sz="2200" dirty="0">
                <a:solidFill>
                  <a:schemeClr val="tx1"/>
                </a:solidFill>
              </a:rPr>
              <a:t>few </a:t>
            </a:r>
            <a:r>
              <a:rPr lang="en-US" sz="2200" dirty="0">
                <a:solidFill>
                  <a:schemeClr val="tx1"/>
                </a:solidFill>
              </a:rPr>
              <a:t>websites that offers this service, </a:t>
            </a:r>
            <a:r>
              <a:rPr lang="en-IN" altLang="en-US" sz="2200" dirty="0">
                <a:solidFill>
                  <a:schemeClr val="tx1"/>
                </a:solidFill>
              </a:rPr>
              <a:t>but </a:t>
            </a:r>
            <a:r>
              <a:rPr lang="en-US" sz="2200" dirty="0">
                <a:solidFill>
                  <a:schemeClr val="tx1"/>
                </a:solidFill>
              </a:rPr>
              <a:t>their prediction method </a:t>
            </a:r>
            <a:r>
              <a:rPr lang="en-IN" altLang="en-US" sz="2200" dirty="0">
                <a:solidFill>
                  <a:schemeClr val="tx1"/>
                </a:solidFill>
              </a:rPr>
              <a:t>and data collection is not very detailed</a:t>
            </a:r>
            <a:r>
              <a:rPr lang="en-US" sz="2200" dirty="0">
                <a:solidFill>
                  <a:schemeClr val="tx1"/>
                </a:solidFill>
              </a:rPr>
              <a:t>. Besides, different models and systems may contribute on predicting power for a used cars actual market value. It is important to know their actual market value while both buying and selling. </a:t>
            </a:r>
          </a:p>
          <a:p>
            <a:pPr marL="342900" indent="-342900" algn="l">
              <a:buFont typeface="Arial" panose="020B0604020202020204" pitchFamily="34" charset="0"/>
              <a:buChar char="•"/>
            </a:pPr>
            <a:r>
              <a:rPr lang="en-US" sz="2200" dirty="0">
                <a:solidFill>
                  <a:schemeClr val="tx1"/>
                </a:solidFill>
              </a:rPr>
              <a:t>Due to the ongoing Covid-19 pandemic, most of the people are expected to sell their cars to meet their financial needs. </a:t>
            </a:r>
            <a:r>
              <a:rPr lang="en-IN" altLang="en-US" sz="2200" dirty="0">
                <a:solidFill>
                  <a:schemeClr val="tx1"/>
                </a:solidFill>
              </a:rPr>
              <a:t>Similarly, most of the customers would opt for used cars rather than brand new cars considering the economic crisis. Our </a:t>
            </a:r>
            <a:r>
              <a:rPr lang="en-US" sz="2200" dirty="0">
                <a:solidFill>
                  <a:schemeClr val="tx1"/>
                </a:solidFill>
              </a:rPr>
              <a:t>prediction model </a:t>
            </a:r>
            <a:r>
              <a:rPr lang="en-IN" altLang="en-US" sz="2200" dirty="0">
                <a:solidFill>
                  <a:schemeClr val="tx1"/>
                </a:solidFill>
              </a:rPr>
              <a:t>by using a carefully curated dataset and a detailed modelling will help </a:t>
            </a:r>
            <a:r>
              <a:rPr lang="en-US" sz="2200" dirty="0">
                <a:solidFill>
                  <a:schemeClr val="tx1"/>
                </a:solidFill>
              </a:rPr>
              <a:t>the </a:t>
            </a:r>
            <a:r>
              <a:rPr lang="en-IN" altLang="en-US" sz="2200" dirty="0">
                <a:solidFill>
                  <a:schemeClr val="tx1"/>
                </a:solidFill>
              </a:rPr>
              <a:t>sellers </a:t>
            </a:r>
            <a:r>
              <a:rPr lang="en-US" sz="2200" dirty="0">
                <a:solidFill>
                  <a:schemeClr val="tx1"/>
                </a:solidFill>
              </a:rPr>
              <a:t>to quote reasonable selling price </a:t>
            </a:r>
            <a:r>
              <a:rPr lang="en-IN" sz="2200" dirty="0">
                <a:solidFill>
                  <a:schemeClr val="tx1"/>
                </a:solidFill>
              </a:rPr>
              <a:t>and also the buyers can check the actual market value of the used cars from our results.</a:t>
            </a:r>
            <a:endParaRPr lang="en-US" sz="2200" dirty="0">
              <a:solidFill>
                <a:schemeClr val="tx1"/>
              </a:solidFill>
            </a:endParaRPr>
          </a:p>
          <a:p>
            <a:pPr marL="342900" indent="-342900" algn="l">
              <a:buFont typeface="Arial" panose="020B0604020202020204" pitchFamily="34" charset="0"/>
              <a:buChar char="•"/>
            </a:pPr>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60295" y="22074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p:nvPr/>
        </p:nvSpPr>
        <p:spPr>
          <a:xfrm>
            <a:off x="429658" y="980501"/>
            <a:ext cx="8485742" cy="564889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400" dirty="0">
                <a:solidFill>
                  <a:schemeClr val="tx1"/>
                </a:solidFill>
              </a:rPr>
              <a:t>The proposed solution to the underlying problem is the prediction algorithm that enables both the sellers and buyers to understand on what features the price is predicted.</a:t>
            </a:r>
          </a:p>
          <a:p>
            <a:r>
              <a:rPr lang="en-US" sz="2800" b="1" dirty="0">
                <a:solidFill>
                  <a:schemeClr val="tx1"/>
                </a:solidFill>
                <a:cs typeface="+mn-lt"/>
              </a:rPr>
              <a:t>Data Description</a:t>
            </a:r>
            <a:endParaRPr lang="en-US" sz="2400" b="1" dirty="0">
              <a:solidFill>
                <a:schemeClr val="tx1"/>
              </a:solidFill>
              <a:cs typeface="+mn-lt"/>
            </a:endParaRPr>
          </a:p>
          <a:p>
            <a:pPr marL="342900" indent="-342900" algn="l">
              <a:buFont typeface="Arial" panose="020B0604020202020204" pitchFamily="34" charset="0"/>
              <a:buChar char="•"/>
            </a:pPr>
            <a:r>
              <a:rPr lang="en-US" sz="2400" dirty="0">
                <a:solidFill>
                  <a:schemeClr val="tx1"/>
                </a:solidFill>
              </a:rPr>
              <a:t>Categorical columns: Maker, Model, </a:t>
            </a:r>
            <a:r>
              <a:rPr lang="en-US" sz="2400" dirty="0" err="1">
                <a:solidFill>
                  <a:schemeClr val="tx1"/>
                </a:solidFill>
              </a:rPr>
              <a:t>seller_type</a:t>
            </a:r>
            <a:r>
              <a:rPr lang="en-US" sz="2400" dirty="0">
                <a:solidFill>
                  <a:schemeClr val="tx1"/>
                </a:solidFill>
              </a:rPr>
              <a:t>, </a:t>
            </a:r>
            <a:r>
              <a:rPr lang="en-US" sz="2400" dirty="0" err="1">
                <a:solidFill>
                  <a:schemeClr val="tx1"/>
                </a:solidFill>
              </a:rPr>
              <a:t>owner_type</a:t>
            </a:r>
            <a:r>
              <a:rPr lang="en-US" sz="2400" dirty="0">
                <a:solidFill>
                  <a:schemeClr val="tx1"/>
                </a:solidFill>
              </a:rPr>
              <a:t>, </a:t>
            </a:r>
            <a:r>
              <a:rPr lang="en-US" sz="2400" dirty="0" err="1">
                <a:solidFill>
                  <a:schemeClr val="tx1"/>
                </a:solidFill>
              </a:rPr>
              <a:t>fuel_type</a:t>
            </a:r>
            <a:r>
              <a:rPr lang="en-US" sz="2400" dirty="0">
                <a:solidFill>
                  <a:schemeClr val="tx1"/>
                </a:solidFill>
              </a:rPr>
              <a:t>, </a:t>
            </a:r>
            <a:r>
              <a:rPr lang="en-US" sz="2400" dirty="0" err="1">
                <a:solidFill>
                  <a:schemeClr val="tx1"/>
                </a:solidFill>
              </a:rPr>
              <a:t>transmission_type</a:t>
            </a:r>
            <a:r>
              <a:rPr lang="en-US" sz="2400" dirty="0">
                <a:solidFill>
                  <a:schemeClr val="tx1"/>
                </a:solidFill>
              </a:rPr>
              <a:t>. </a:t>
            </a:r>
          </a:p>
          <a:p>
            <a:pPr marL="342900" indent="-342900" algn="l">
              <a:buFont typeface="Arial" panose="020B0604020202020204" pitchFamily="34" charset="0"/>
              <a:buChar char="•"/>
            </a:pPr>
            <a:r>
              <a:rPr lang="en-US" sz="2400" dirty="0">
                <a:solidFill>
                  <a:schemeClr val="tx1"/>
                </a:solidFill>
              </a:rPr>
              <a:t>Numerical columns: Max new price, Min new price, Age, </a:t>
            </a:r>
            <a:r>
              <a:rPr lang="en-US" sz="2400" dirty="0" err="1">
                <a:solidFill>
                  <a:schemeClr val="tx1"/>
                </a:solidFill>
              </a:rPr>
              <a:t>km_driven</a:t>
            </a:r>
            <a:r>
              <a:rPr lang="en-US" sz="2400" dirty="0">
                <a:solidFill>
                  <a:schemeClr val="tx1"/>
                </a:solidFill>
              </a:rPr>
              <a:t>, mileage, engine, </a:t>
            </a:r>
            <a:r>
              <a:rPr lang="en-US" sz="2400" dirty="0" err="1">
                <a:solidFill>
                  <a:schemeClr val="tx1"/>
                </a:solidFill>
              </a:rPr>
              <a:t>max_power</a:t>
            </a:r>
            <a:r>
              <a:rPr lang="en-US" sz="2400" dirty="0">
                <a:solidFill>
                  <a:schemeClr val="tx1"/>
                </a:solidFill>
              </a:rPr>
              <a:t>, seats, </a:t>
            </a:r>
            <a:r>
              <a:rPr lang="en-US" sz="2400" dirty="0" err="1">
                <a:solidFill>
                  <a:schemeClr val="tx1"/>
                </a:solidFill>
              </a:rPr>
              <a:t>selling_price</a:t>
            </a:r>
            <a:r>
              <a:rPr lang="en-US" sz="2400" dirty="0">
                <a:solidFill>
                  <a:schemeClr val="tx1"/>
                </a:solidFill>
              </a:rPr>
              <a:t>.</a:t>
            </a:r>
          </a:p>
          <a:p>
            <a:pPr algn="l">
              <a:buFont typeface="Arial" panose="020B0604020202020204" pitchFamily="34" charset="0"/>
            </a:pPr>
            <a:r>
              <a:rPr lang="en-IN" altLang="en-US" sz="2800" b="1" dirty="0">
                <a:solidFill>
                  <a:schemeClr val="tx1"/>
                </a:solidFill>
                <a:cs typeface="+mn-lt"/>
              </a:rPr>
              <a:t>                                    Dataset Enhancement</a:t>
            </a:r>
          </a:p>
          <a:p>
            <a:pPr marL="342900" indent="-342900" algn="l">
              <a:buFont typeface="Arial" panose="020B0604020202020204" pitchFamily="34" charset="0"/>
              <a:buChar char="•"/>
            </a:pPr>
            <a:r>
              <a:rPr lang="en-US" sz="2400" dirty="0">
                <a:solidFill>
                  <a:schemeClr val="tx1"/>
                </a:solidFill>
              </a:rPr>
              <a:t>We have added 3 more columns that supplement the dataset. The columns are derived from dataset.</a:t>
            </a:r>
          </a:p>
          <a:p>
            <a:pPr marL="342900" indent="-342900" algn="l">
              <a:buFont typeface="Arial" panose="020B0604020202020204" pitchFamily="34" charset="0"/>
              <a:buChar char="•"/>
            </a:pPr>
            <a:r>
              <a:rPr lang="en-US" sz="2400" dirty="0">
                <a:solidFill>
                  <a:schemeClr val="tx1"/>
                </a:solidFill>
              </a:rPr>
              <a:t>Age(int): The age of the car is calculated using difference between current year and year of make.</a:t>
            </a:r>
          </a:p>
          <a:p>
            <a:pPr marL="342900" indent="-342900" algn="l">
              <a:buFont typeface="Arial" panose="020B0604020202020204" pitchFamily="34" charset="0"/>
              <a:buChar char="•"/>
            </a:pPr>
            <a:r>
              <a:rPr lang="en-US" sz="2400" dirty="0">
                <a:solidFill>
                  <a:schemeClr val="tx1"/>
                </a:solidFill>
              </a:rPr>
              <a:t>Min new price and Max new price(int): </a:t>
            </a:r>
            <a:r>
              <a:rPr lang="en-IN" sz="2400" dirty="0">
                <a:solidFill>
                  <a:schemeClr val="tx1"/>
                </a:solidFill>
              </a:rPr>
              <a:t>The features ‘Max new Price’ and ‘Min new price’ is extracted from the feature ‘New price’.</a:t>
            </a:r>
            <a:endParaRPr lang="en-US" sz="2400" dirty="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algn="l"/>
            <a:endParaRPr lang="en-IN" sz="2400" dirty="0">
              <a:solidFill>
                <a:schemeClr val="tx1"/>
              </a:solidFill>
            </a:endParaRPr>
          </a:p>
        </p:txBody>
      </p:sp>
      <p:sp>
        <p:nvSpPr>
          <p:cNvPr id="31" name="TextBox 30"/>
          <p:cNvSpPr txBox="1"/>
          <p:nvPr/>
        </p:nvSpPr>
        <p:spPr>
          <a:xfrm>
            <a:off x="454231" y="54114"/>
            <a:ext cx="8537369" cy="706755"/>
          </a:xfrm>
          <a:prstGeom prst="rect">
            <a:avLst/>
          </a:prstGeom>
          <a:noFill/>
        </p:spPr>
        <p:txBody>
          <a:bodyPr wrap="square" rtlCol="0">
            <a:spAutoFit/>
          </a:bodyPr>
          <a:lstStyle/>
          <a:p>
            <a:r>
              <a:rPr lang="en-IN" altLang="en-US" sz="4000" b="1" dirty="0"/>
              <a:t>Suggested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b="1" dirty="0">
                <a:cs typeface="+mn-lt"/>
                <a:sym typeface="+mn-ea"/>
              </a:rPr>
              <a:t> Alternate </a:t>
            </a:r>
            <a:r>
              <a:rPr lang="en-IN" altLang="en-US" b="1"/>
              <a:t>Datasets Considered </a:t>
            </a:r>
          </a:p>
        </p:txBody>
      </p:sp>
      <p:sp>
        <p:nvSpPr>
          <p:cNvPr id="3" name="Content Placeholder 2"/>
          <p:cNvSpPr>
            <a:spLocks noGrp="1"/>
          </p:cNvSpPr>
          <p:nvPr>
            <p:ph idx="1"/>
          </p:nvPr>
        </p:nvSpPr>
        <p:spPr/>
        <p:txBody>
          <a:bodyPr/>
          <a:lstStyle/>
          <a:p>
            <a:r>
              <a:rPr lang="en-IN" altLang="en-US"/>
              <a:t>We analyzed multiple car datasets from various resources such as Autocar, ZigWheels, Carwaale, UCL Automobile dataset. But we selected CarDekho dataset because of its wide range of features and large collection of car makers and models (20026 rows and 15 columns). This dataset also provided important car specifications such as Fuel Type, Transmission Type and Horsepower.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828800" y="304800"/>
          <a:ext cx="6248399" cy="6346031"/>
        </p:xfrm>
        <a:graphic>
          <a:graphicData uri="http://schemas.openxmlformats.org/drawingml/2006/table">
            <a:tbl>
              <a:tblPr firstRow="1" firstCol="1" lastRow="1" lastCol="1" bandRow="1" bandCol="1">
                <a:effectLst>
                  <a:outerShdw blurRad="50800" dist="38100" dir="5400000" algn="t" rotWithShape="0">
                    <a:prstClr val="black">
                      <a:alpha val="39000"/>
                    </a:prstClr>
                  </a:outerShdw>
                </a:effectLst>
                <a:tableStyleId>{5C22544A-7EE6-4342-B048-85BDC9FD1C3A}</a:tableStyleId>
              </a:tblPr>
              <a:tblGrid>
                <a:gridCol w="442548">
                  <a:extLst>
                    <a:ext uri="{9D8B030D-6E8A-4147-A177-3AD203B41FA5}">
                      <a16:colId xmlns:a16="http://schemas.microsoft.com/office/drawing/2014/main" val="20000"/>
                    </a:ext>
                  </a:extLst>
                </a:gridCol>
                <a:gridCol w="1944301">
                  <a:extLst>
                    <a:ext uri="{9D8B030D-6E8A-4147-A177-3AD203B41FA5}">
                      <a16:colId xmlns:a16="http://schemas.microsoft.com/office/drawing/2014/main" val="20001"/>
                    </a:ext>
                  </a:extLst>
                </a:gridCol>
                <a:gridCol w="753304">
                  <a:extLst>
                    <a:ext uri="{9D8B030D-6E8A-4147-A177-3AD203B41FA5}">
                      <a16:colId xmlns:a16="http://schemas.microsoft.com/office/drawing/2014/main" val="20002"/>
                    </a:ext>
                  </a:extLst>
                </a:gridCol>
                <a:gridCol w="3108246">
                  <a:extLst>
                    <a:ext uri="{9D8B030D-6E8A-4147-A177-3AD203B41FA5}">
                      <a16:colId xmlns:a16="http://schemas.microsoft.com/office/drawing/2014/main" val="20003"/>
                    </a:ext>
                  </a:extLst>
                </a:gridCol>
              </a:tblGrid>
              <a:tr h="332060">
                <a:tc>
                  <a:txBody>
                    <a:bodyPr/>
                    <a:lstStyle/>
                    <a:p>
                      <a:pPr marL="71120" marR="0">
                        <a:lnSpc>
                          <a:spcPts val="1290"/>
                        </a:lnSpc>
                        <a:spcBef>
                          <a:spcPts val="0"/>
                        </a:spcBef>
                        <a:spcAft>
                          <a:spcPts val="0"/>
                        </a:spcAft>
                      </a:pPr>
                      <a:r>
                        <a:rPr lang="en-US" sz="700" dirty="0" err="1">
                          <a:effectLst/>
                        </a:rPr>
                        <a:t>S.No</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marR="0">
                        <a:lnSpc>
                          <a:spcPts val="1290"/>
                        </a:lnSpc>
                        <a:spcBef>
                          <a:spcPts val="0"/>
                        </a:spcBef>
                        <a:spcAft>
                          <a:spcPts val="0"/>
                        </a:spcAft>
                      </a:pPr>
                      <a:r>
                        <a:rPr lang="en-US" sz="700">
                          <a:effectLst/>
                        </a:rPr>
                        <a:t>Columns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marR="0">
                        <a:lnSpc>
                          <a:spcPts val="1290"/>
                        </a:lnSpc>
                        <a:spcBef>
                          <a:spcPts val="0"/>
                        </a:spcBef>
                        <a:spcAft>
                          <a:spcPts val="0"/>
                        </a:spcAft>
                      </a:pPr>
                      <a:r>
                        <a:rPr lang="en-US" sz="700">
                          <a:effectLst/>
                        </a:rPr>
                        <a:t>Datatype</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0">
                        <a:lnSpc>
                          <a:spcPts val="1290"/>
                        </a:lnSpc>
                        <a:spcBef>
                          <a:spcPts val="0"/>
                        </a:spcBef>
                        <a:spcAft>
                          <a:spcPts val="0"/>
                        </a:spcAft>
                      </a:pPr>
                      <a:r>
                        <a:rPr lang="en-US" sz="700">
                          <a:effectLst/>
                        </a:rPr>
                        <a:t>Description</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447122">
                <a:tc>
                  <a:txBody>
                    <a:bodyPr/>
                    <a:lstStyle/>
                    <a:p>
                      <a:pPr marL="71120" marR="0">
                        <a:lnSpc>
                          <a:spcPts val="1365"/>
                        </a:lnSpc>
                        <a:spcBef>
                          <a:spcPts val="0"/>
                        </a:spcBef>
                        <a:spcAft>
                          <a:spcPts val="0"/>
                        </a:spcAft>
                      </a:pPr>
                      <a:r>
                        <a:rPr lang="en-US" sz="700" dirty="0">
                          <a:effectLst/>
                        </a:rPr>
                        <a:t>1.</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ct val="107000"/>
                        </a:lnSpc>
                        <a:spcBef>
                          <a:spcPts val="5"/>
                        </a:spcBef>
                        <a:spcAft>
                          <a:spcPts val="0"/>
                        </a:spcAft>
                      </a:pPr>
                      <a:r>
                        <a:rPr lang="en-US" sz="700" dirty="0" err="1">
                          <a:effectLst/>
                        </a:rPr>
                        <a:t>Selling_price</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65"/>
                        </a:lnSpc>
                        <a:spcBef>
                          <a:spcPts val="0"/>
                        </a:spcBef>
                        <a:spcAft>
                          <a:spcPts val="0"/>
                        </a:spcAft>
                      </a:pPr>
                      <a:r>
                        <a:rPr lang="en-US" sz="700" dirty="0">
                          <a:effectLst/>
                        </a:rPr>
                        <a:t>float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375"/>
                        </a:lnSpc>
                        <a:spcBef>
                          <a:spcPts val="0"/>
                        </a:spcBef>
                        <a:spcAft>
                          <a:spcPts val="0"/>
                        </a:spcAft>
                      </a:pPr>
                      <a:r>
                        <a:rPr lang="en-US" sz="700">
                          <a:effectLst/>
                        </a:rPr>
                        <a:t>Current selling price of used car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71230">
                <a:tc>
                  <a:txBody>
                    <a:bodyPr/>
                    <a:lstStyle/>
                    <a:p>
                      <a:pPr marL="71120" marR="0">
                        <a:lnSpc>
                          <a:spcPts val="1290"/>
                        </a:lnSpc>
                        <a:spcBef>
                          <a:spcPts val="0"/>
                        </a:spcBef>
                        <a:spcAft>
                          <a:spcPts val="0"/>
                        </a:spcAft>
                      </a:pPr>
                      <a:r>
                        <a:rPr lang="en-US" sz="700">
                          <a:effectLst/>
                        </a:rPr>
                        <a:t>2.</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ct val="107000"/>
                        </a:lnSpc>
                        <a:spcBef>
                          <a:spcPts val="5"/>
                        </a:spcBef>
                        <a:spcAft>
                          <a:spcPts val="0"/>
                        </a:spcAft>
                      </a:pPr>
                      <a:r>
                        <a:rPr lang="en-US" sz="700" dirty="0" err="1">
                          <a:effectLst/>
                        </a:rPr>
                        <a:t>Seller_type</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290"/>
                        </a:lnSpc>
                        <a:spcBef>
                          <a:spcPts val="0"/>
                        </a:spcBef>
                        <a:spcAft>
                          <a:spcPts val="0"/>
                        </a:spcAft>
                      </a:pPr>
                      <a:r>
                        <a:rPr lang="en-US" sz="700">
                          <a:effectLst/>
                        </a:rPr>
                        <a:t>object</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290"/>
                        </a:lnSpc>
                        <a:spcBef>
                          <a:spcPts val="0"/>
                        </a:spcBef>
                        <a:spcAft>
                          <a:spcPts val="0"/>
                        </a:spcAft>
                      </a:pPr>
                      <a:r>
                        <a:rPr lang="en-US" sz="700">
                          <a:effectLst/>
                        </a:rPr>
                        <a:t>Type of sellers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447632">
                <a:tc>
                  <a:txBody>
                    <a:bodyPr/>
                    <a:lstStyle/>
                    <a:p>
                      <a:pPr marL="71120" marR="0">
                        <a:lnSpc>
                          <a:spcPts val="1365"/>
                        </a:lnSpc>
                        <a:spcBef>
                          <a:spcPts val="0"/>
                        </a:spcBef>
                        <a:spcAft>
                          <a:spcPts val="0"/>
                        </a:spcAft>
                      </a:pPr>
                      <a:r>
                        <a:rPr lang="en-US" sz="700">
                          <a:effectLst/>
                        </a:rPr>
                        <a:t>3.</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dirty="0" err="1">
                          <a:effectLst/>
                        </a:rPr>
                        <a:t>km_driven</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65"/>
                        </a:lnSpc>
                        <a:spcBef>
                          <a:spcPts val="0"/>
                        </a:spcBef>
                        <a:spcAft>
                          <a:spcPts val="0"/>
                        </a:spcAft>
                      </a:pPr>
                      <a:r>
                        <a:rPr lang="en-US" sz="700" dirty="0">
                          <a:effectLst/>
                        </a:rPr>
                        <a:t>float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375"/>
                        </a:lnSpc>
                        <a:spcBef>
                          <a:spcPts val="0"/>
                        </a:spcBef>
                        <a:spcAft>
                          <a:spcPts val="0"/>
                        </a:spcAft>
                      </a:pPr>
                      <a:r>
                        <a:rPr lang="en-US" sz="700">
                          <a:effectLst/>
                        </a:rPr>
                        <a:t>Kilometers driven by the car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446103">
                <a:tc>
                  <a:txBody>
                    <a:bodyPr/>
                    <a:lstStyle/>
                    <a:p>
                      <a:pPr marL="71120" marR="0">
                        <a:lnSpc>
                          <a:spcPts val="1350"/>
                        </a:lnSpc>
                        <a:spcBef>
                          <a:spcPts val="0"/>
                        </a:spcBef>
                        <a:spcAft>
                          <a:spcPts val="0"/>
                        </a:spcAft>
                      </a:pPr>
                      <a:r>
                        <a:rPr lang="en-US" sz="700">
                          <a:effectLst/>
                        </a:rPr>
                        <a:t>4.</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dirty="0" err="1">
                          <a:effectLst/>
                        </a:rPr>
                        <a:t>Owner_type</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50"/>
                        </a:lnSpc>
                        <a:spcBef>
                          <a:spcPts val="0"/>
                        </a:spcBef>
                        <a:spcAft>
                          <a:spcPts val="0"/>
                        </a:spcAft>
                      </a:pPr>
                      <a:r>
                        <a:rPr lang="en-US" sz="700" dirty="0">
                          <a:effectLst/>
                        </a:rPr>
                        <a:t>object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290"/>
                        </a:lnSpc>
                        <a:spcBef>
                          <a:spcPts val="0"/>
                        </a:spcBef>
                        <a:spcAft>
                          <a:spcPts val="0"/>
                        </a:spcAft>
                      </a:pPr>
                      <a:r>
                        <a:rPr lang="en-US" sz="700" dirty="0">
                          <a:effectLst/>
                        </a:rPr>
                        <a:t>Type of owner</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448652">
                <a:tc>
                  <a:txBody>
                    <a:bodyPr/>
                    <a:lstStyle/>
                    <a:p>
                      <a:pPr marL="71120" marR="0">
                        <a:lnSpc>
                          <a:spcPts val="1365"/>
                        </a:lnSpc>
                        <a:spcBef>
                          <a:spcPts val="0"/>
                        </a:spcBef>
                        <a:spcAft>
                          <a:spcPts val="0"/>
                        </a:spcAft>
                      </a:pPr>
                      <a:r>
                        <a:rPr lang="en-US" sz="700">
                          <a:effectLst/>
                        </a:rPr>
                        <a:t>5.</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dirty="0" err="1">
                          <a:effectLst/>
                        </a:rPr>
                        <a:t>Fuel_type</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65"/>
                        </a:lnSpc>
                        <a:spcBef>
                          <a:spcPts val="0"/>
                        </a:spcBef>
                        <a:spcAft>
                          <a:spcPts val="0"/>
                        </a:spcAft>
                      </a:pPr>
                      <a:r>
                        <a:rPr lang="en-US" sz="700" dirty="0">
                          <a:effectLst/>
                        </a:rPr>
                        <a:t>object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375"/>
                        </a:lnSpc>
                        <a:spcBef>
                          <a:spcPts val="0"/>
                        </a:spcBef>
                        <a:spcAft>
                          <a:spcPts val="0"/>
                        </a:spcAft>
                      </a:pPr>
                      <a:r>
                        <a:rPr lang="en-US" sz="700">
                          <a:effectLst/>
                        </a:rPr>
                        <a:t>Type of fuel</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270210">
                <a:tc>
                  <a:txBody>
                    <a:bodyPr/>
                    <a:lstStyle/>
                    <a:p>
                      <a:pPr marL="71120" marR="0">
                        <a:lnSpc>
                          <a:spcPts val="1280"/>
                        </a:lnSpc>
                        <a:spcBef>
                          <a:spcPts val="0"/>
                        </a:spcBef>
                        <a:spcAft>
                          <a:spcPts val="0"/>
                        </a:spcAft>
                      </a:pPr>
                      <a:r>
                        <a:rPr lang="en-US" sz="700">
                          <a:effectLst/>
                        </a:rPr>
                        <a:t>6.</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a:effectLst/>
                        </a:rPr>
                        <a:t>Transmissio_ type</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280"/>
                        </a:lnSpc>
                        <a:spcBef>
                          <a:spcPts val="0"/>
                        </a:spcBef>
                        <a:spcAft>
                          <a:spcPts val="0"/>
                        </a:spcAft>
                      </a:pPr>
                      <a:r>
                        <a:rPr lang="en-US" sz="700" dirty="0">
                          <a:effectLst/>
                        </a:rPr>
                        <a:t>object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280"/>
                        </a:lnSpc>
                        <a:spcBef>
                          <a:spcPts val="0"/>
                        </a:spcBef>
                        <a:spcAft>
                          <a:spcPts val="0"/>
                        </a:spcAft>
                      </a:pPr>
                      <a:r>
                        <a:rPr lang="en-US" sz="700">
                          <a:effectLst/>
                        </a:rPr>
                        <a:t>Manual/Automatic</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r h="280917">
                <a:tc>
                  <a:txBody>
                    <a:bodyPr/>
                    <a:lstStyle/>
                    <a:p>
                      <a:pPr marL="71120" marR="0">
                        <a:lnSpc>
                          <a:spcPts val="1290"/>
                        </a:lnSpc>
                        <a:spcBef>
                          <a:spcPts val="0"/>
                        </a:spcBef>
                        <a:spcAft>
                          <a:spcPts val="0"/>
                        </a:spcAft>
                      </a:pPr>
                      <a:r>
                        <a:rPr lang="en-US" sz="700">
                          <a:effectLst/>
                        </a:rPr>
                        <a:t>7.</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dirty="0">
                          <a:effectLst/>
                        </a:rPr>
                        <a:t>Mileage</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290"/>
                        </a:lnSpc>
                        <a:spcBef>
                          <a:spcPts val="0"/>
                        </a:spcBef>
                        <a:spcAft>
                          <a:spcPts val="0"/>
                        </a:spcAft>
                      </a:pPr>
                      <a:r>
                        <a:rPr lang="en-US" sz="700" dirty="0">
                          <a:effectLst/>
                        </a:rPr>
                        <a:t>float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290"/>
                        </a:lnSpc>
                        <a:spcBef>
                          <a:spcPts val="0"/>
                        </a:spcBef>
                        <a:spcAft>
                          <a:spcPts val="0"/>
                        </a:spcAft>
                      </a:pPr>
                      <a:r>
                        <a:rPr lang="en-US" sz="700">
                          <a:effectLst/>
                        </a:rPr>
                        <a:t>Mileage of car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7"/>
                  </a:ext>
                </a:extLst>
              </a:tr>
              <a:tr h="272759">
                <a:tc>
                  <a:txBody>
                    <a:bodyPr/>
                    <a:lstStyle/>
                    <a:p>
                      <a:pPr marL="71120" marR="0">
                        <a:lnSpc>
                          <a:spcPts val="1305"/>
                        </a:lnSpc>
                        <a:spcBef>
                          <a:spcPts val="0"/>
                        </a:spcBef>
                        <a:spcAft>
                          <a:spcPts val="0"/>
                        </a:spcAft>
                      </a:pPr>
                      <a:r>
                        <a:rPr lang="en-US" sz="700">
                          <a:effectLst/>
                        </a:rPr>
                        <a:t>8.</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a:effectLst/>
                        </a:rPr>
                        <a:t>engine</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05"/>
                        </a:lnSpc>
                        <a:spcBef>
                          <a:spcPts val="0"/>
                        </a:spcBef>
                        <a:spcAft>
                          <a:spcPts val="0"/>
                        </a:spcAft>
                      </a:pPr>
                      <a:r>
                        <a:rPr lang="en-US" sz="700" dirty="0">
                          <a:effectLst/>
                        </a:rPr>
                        <a:t>float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305"/>
                        </a:lnSpc>
                        <a:spcBef>
                          <a:spcPts val="0"/>
                        </a:spcBef>
                        <a:spcAft>
                          <a:spcPts val="0"/>
                        </a:spcAft>
                      </a:pPr>
                      <a:r>
                        <a:rPr lang="en-US" sz="700">
                          <a:effectLst/>
                        </a:rPr>
                        <a:t>Engine in cc</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8"/>
                  </a:ext>
                </a:extLst>
              </a:tr>
              <a:tr h="447632">
                <a:tc>
                  <a:txBody>
                    <a:bodyPr/>
                    <a:lstStyle/>
                    <a:p>
                      <a:pPr marL="71120" marR="0">
                        <a:lnSpc>
                          <a:spcPts val="1350"/>
                        </a:lnSpc>
                        <a:spcBef>
                          <a:spcPts val="0"/>
                        </a:spcBef>
                        <a:spcAft>
                          <a:spcPts val="0"/>
                        </a:spcAft>
                      </a:pPr>
                      <a:r>
                        <a:rPr lang="en-US" sz="700">
                          <a:effectLst/>
                        </a:rPr>
                        <a:t>9.</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dirty="0" err="1">
                          <a:effectLst/>
                        </a:rPr>
                        <a:t>Max_power</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50"/>
                        </a:lnSpc>
                        <a:spcBef>
                          <a:spcPts val="0"/>
                        </a:spcBef>
                        <a:spcAft>
                          <a:spcPts val="0"/>
                        </a:spcAft>
                      </a:pPr>
                      <a:r>
                        <a:rPr lang="en-US" sz="700" dirty="0">
                          <a:effectLst/>
                        </a:rPr>
                        <a:t>float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110490" marR="0">
                        <a:lnSpc>
                          <a:spcPts val="1375"/>
                        </a:lnSpc>
                        <a:spcBef>
                          <a:spcPts val="0"/>
                        </a:spcBef>
                        <a:spcAft>
                          <a:spcPts val="0"/>
                        </a:spcAft>
                      </a:pPr>
                      <a:r>
                        <a:rPr lang="en-US" sz="700">
                          <a:effectLst/>
                        </a:rPr>
                        <a:t>Max horsepower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9"/>
                  </a:ext>
                </a:extLst>
              </a:tr>
              <a:tr h="445082">
                <a:tc>
                  <a:txBody>
                    <a:bodyPr/>
                    <a:lstStyle/>
                    <a:p>
                      <a:pPr marL="71120" marR="0">
                        <a:lnSpc>
                          <a:spcPts val="1350"/>
                        </a:lnSpc>
                        <a:spcBef>
                          <a:spcPts val="0"/>
                        </a:spcBef>
                        <a:spcAft>
                          <a:spcPts val="0"/>
                        </a:spcAft>
                      </a:pPr>
                      <a:r>
                        <a:rPr lang="en-US" sz="700">
                          <a:effectLst/>
                        </a:rPr>
                        <a:t>10.</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dirty="0">
                          <a:effectLst/>
                        </a:rPr>
                        <a:t>seats</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50"/>
                        </a:lnSpc>
                        <a:spcBef>
                          <a:spcPts val="0"/>
                        </a:spcBef>
                        <a:spcAft>
                          <a:spcPts val="0"/>
                        </a:spcAft>
                      </a:pPr>
                      <a:r>
                        <a:rPr lang="en-US" sz="700" dirty="0">
                          <a:effectLst/>
                        </a:rPr>
                        <a:t>float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290"/>
                        </a:lnSpc>
                        <a:spcBef>
                          <a:spcPts val="0"/>
                        </a:spcBef>
                        <a:spcAft>
                          <a:spcPts val="0"/>
                        </a:spcAft>
                      </a:pPr>
                      <a:r>
                        <a:rPr lang="en-US" sz="700">
                          <a:effectLst/>
                        </a:rPr>
                        <a:t>Number of seats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10"/>
                  </a:ext>
                </a:extLst>
              </a:tr>
              <a:tr h="447632">
                <a:tc>
                  <a:txBody>
                    <a:bodyPr/>
                    <a:lstStyle/>
                    <a:p>
                      <a:pPr marL="71120" marR="0">
                        <a:lnSpc>
                          <a:spcPts val="1365"/>
                        </a:lnSpc>
                        <a:spcBef>
                          <a:spcPts val="0"/>
                        </a:spcBef>
                        <a:spcAft>
                          <a:spcPts val="0"/>
                        </a:spcAft>
                      </a:pPr>
                      <a:r>
                        <a:rPr lang="en-US" sz="700">
                          <a:effectLst/>
                        </a:rPr>
                        <a:t>11.</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ct val="107000"/>
                        </a:lnSpc>
                        <a:spcBef>
                          <a:spcPts val="5"/>
                        </a:spcBef>
                        <a:spcAft>
                          <a:spcPts val="0"/>
                        </a:spcAft>
                      </a:pPr>
                      <a:r>
                        <a:rPr lang="en-US" sz="700">
                          <a:effectLst/>
                        </a:rPr>
                        <a:t>Maker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65"/>
                        </a:lnSpc>
                        <a:spcBef>
                          <a:spcPts val="0"/>
                        </a:spcBef>
                        <a:spcAft>
                          <a:spcPts val="0"/>
                        </a:spcAft>
                      </a:pPr>
                      <a:r>
                        <a:rPr lang="en-US" sz="700" dirty="0">
                          <a:effectLst/>
                        </a:rPr>
                        <a:t>object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375"/>
                        </a:lnSpc>
                        <a:spcBef>
                          <a:spcPts val="0"/>
                        </a:spcBef>
                        <a:spcAft>
                          <a:spcPts val="0"/>
                        </a:spcAft>
                      </a:pPr>
                      <a:r>
                        <a:rPr lang="en-US" sz="700">
                          <a:effectLst/>
                        </a:rPr>
                        <a:t>Brand of car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11"/>
                  </a:ext>
                </a:extLst>
              </a:tr>
              <a:tr h="446613">
                <a:tc>
                  <a:txBody>
                    <a:bodyPr/>
                    <a:lstStyle/>
                    <a:p>
                      <a:pPr marL="71120" marR="0">
                        <a:lnSpc>
                          <a:spcPts val="1350"/>
                        </a:lnSpc>
                        <a:spcBef>
                          <a:spcPts val="0"/>
                        </a:spcBef>
                        <a:spcAft>
                          <a:spcPts val="0"/>
                        </a:spcAft>
                      </a:pPr>
                      <a:r>
                        <a:rPr lang="en-US" sz="700">
                          <a:effectLst/>
                        </a:rPr>
                        <a:t>12.</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ct val="107000"/>
                        </a:lnSpc>
                        <a:spcBef>
                          <a:spcPts val="5"/>
                        </a:spcBef>
                        <a:spcAft>
                          <a:spcPts val="0"/>
                        </a:spcAft>
                      </a:pPr>
                      <a:r>
                        <a:rPr lang="en-US" sz="700" dirty="0">
                          <a:effectLst/>
                        </a:rPr>
                        <a:t>Model</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50"/>
                        </a:lnSpc>
                        <a:spcBef>
                          <a:spcPts val="0"/>
                        </a:spcBef>
                        <a:spcAft>
                          <a:spcPts val="0"/>
                        </a:spcAft>
                      </a:pPr>
                      <a:r>
                        <a:rPr lang="en-US" sz="700" dirty="0">
                          <a:effectLst/>
                        </a:rPr>
                        <a:t>object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305"/>
                        </a:lnSpc>
                        <a:spcBef>
                          <a:spcPts val="0"/>
                        </a:spcBef>
                        <a:spcAft>
                          <a:spcPts val="0"/>
                        </a:spcAft>
                      </a:pPr>
                      <a:r>
                        <a:rPr lang="en-US" sz="700">
                          <a:effectLst/>
                        </a:rPr>
                        <a:t>Name of car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12"/>
                  </a:ext>
                </a:extLst>
              </a:tr>
              <a:tr h="447632">
                <a:tc>
                  <a:txBody>
                    <a:bodyPr/>
                    <a:lstStyle/>
                    <a:p>
                      <a:pPr marL="71120" marR="0">
                        <a:lnSpc>
                          <a:spcPts val="1365"/>
                        </a:lnSpc>
                        <a:spcBef>
                          <a:spcPts val="0"/>
                        </a:spcBef>
                        <a:spcAft>
                          <a:spcPts val="0"/>
                        </a:spcAft>
                      </a:pPr>
                      <a:r>
                        <a:rPr lang="en-US" sz="700">
                          <a:effectLst/>
                        </a:rPr>
                        <a:t>13.</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dirty="0">
                          <a:effectLst/>
                        </a:rPr>
                        <a:t>Min new price</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65"/>
                        </a:lnSpc>
                        <a:spcBef>
                          <a:spcPts val="0"/>
                        </a:spcBef>
                        <a:spcAft>
                          <a:spcPts val="0"/>
                        </a:spcAft>
                      </a:pPr>
                      <a:r>
                        <a:rPr lang="en-US" sz="700" dirty="0">
                          <a:effectLst/>
                        </a:rPr>
                        <a:t>float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375"/>
                        </a:lnSpc>
                        <a:spcBef>
                          <a:spcPts val="0"/>
                        </a:spcBef>
                        <a:spcAft>
                          <a:spcPts val="0"/>
                        </a:spcAft>
                      </a:pPr>
                      <a:r>
                        <a:rPr lang="en-US" sz="700">
                          <a:effectLst/>
                        </a:rPr>
                        <a:t>Minimum price of car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13"/>
                  </a:ext>
                </a:extLst>
              </a:tr>
              <a:tr h="446103">
                <a:tc>
                  <a:txBody>
                    <a:bodyPr/>
                    <a:lstStyle/>
                    <a:p>
                      <a:pPr marL="71120" marR="0">
                        <a:lnSpc>
                          <a:spcPts val="1350"/>
                        </a:lnSpc>
                        <a:spcBef>
                          <a:spcPts val="0"/>
                        </a:spcBef>
                        <a:spcAft>
                          <a:spcPts val="0"/>
                        </a:spcAft>
                      </a:pPr>
                      <a:r>
                        <a:rPr lang="en-US" sz="700">
                          <a:effectLst/>
                        </a:rPr>
                        <a:t>14.</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0">
                        <a:lnSpc>
                          <a:spcPts val="1375"/>
                        </a:lnSpc>
                        <a:spcBef>
                          <a:spcPts val="0"/>
                        </a:spcBef>
                        <a:spcAft>
                          <a:spcPts val="0"/>
                        </a:spcAft>
                      </a:pPr>
                      <a:r>
                        <a:rPr lang="en-US" sz="700" dirty="0">
                          <a:effectLst/>
                        </a:rPr>
                        <a:t>Max new price</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3">
                        <a:lumMod val="20000"/>
                        <a:lumOff val="80000"/>
                      </a:schemeClr>
                    </a:solidFill>
                  </a:tcPr>
                </a:tc>
                <a:tc>
                  <a:txBody>
                    <a:bodyPr/>
                    <a:lstStyle/>
                    <a:p>
                      <a:pPr marL="73660" marR="0">
                        <a:lnSpc>
                          <a:spcPts val="1350"/>
                        </a:lnSpc>
                        <a:spcBef>
                          <a:spcPts val="0"/>
                        </a:spcBef>
                        <a:spcAft>
                          <a:spcPts val="0"/>
                        </a:spcAft>
                      </a:pPr>
                      <a:r>
                        <a:rPr lang="en-US" sz="700" dirty="0">
                          <a:effectLst/>
                        </a:rPr>
                        <a:t>float</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5">
                        <a:lumMod val="20000"/>
                        <a:lumOff val="80000"/>
                      </a:schemeClr>
                    </a:solidFill>
                  </a:tcPr>
                </a:tc>
                <a:tc>
                  <a:txBody>
                    <a:bodyPr/>
                    <a:lstStyle/>
                    <a:p>
                      <a:pPr marL="72390" marR="0">
                        <a:lnSpc>
                          <a:spcPts val="1365"/>
                        </a:lnSpc>
                        <a:spcBef>
                          <a:spcPts val="0"/>
                        </a:spcBef>
                        <a:spcAft>
                          <a:spcPts val="0"/>
                        </a:spcAft>
                      </a:pPr>
                      <a:r>
                        <a:rPr lang="en-US" sz="700" dirty="0">
                          <a:effectLst/>
                        </a:rPr>
                        <a:t>Maximum price of car</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14"/>
                  </a:ext>
                </a:extLst>
              </a:tr>
              <a:tr h="448652">
                <a:tc>
                  <a:txBody>
                    <a:bodyPr/>
                    <a:lstStyle/>
                    <a:p>
                      <a:pPr marL="71120" marR="0" algn="l" defTabSz="914400" rtl="0" eaLnBrk="1" latinLnBrk="0" hangingPunct="1">
                        <a:lnSpc>
                          <a:spcPts val="1350"/>
                        </a:lnSpc>
                        <a:spcBef>
                          <a:spcPts val="0"/>
                        </a:spcBef>
                        <a:spcAft>
                          <a:spcPts val="0"/>
                        </a:spcAft>
                      </a:pPr>
                      <a:r>
                        <a:rPr lang="en-US" sz="700" b="1" kern="1200" dirty="0">
                          <a:solidFill>
                            <a:schemeClr val="lt1"/>
                          </a:solidFill>
                          <a:effectLst/>
                          <a:latin typeface="+mn-lt"/>
                          <a:ea typeface="+mn-ea"/>
                          <a:cs typeface="+mn-cs"/>
                        </a:rPr>
                        <a:t>15.</a:t>
                      </a:r>
                    </a:p>
                  </a:txBody>
                  <a:tcPr marL="0" marR="0" marT="0" marB="0"/>
                </a:tc>
                <a:tc>
                  <a:txBody>
                    <a:bodyPr/>
                    <a:lstStyle/>
                    <a:p>
                      <a:pPr marL="71120" marR="0" algn="l" defTabSz="914400" rtl="0" eaLnBrk="1" latinLnBrk="0" hangingPunct="1">
                        <a:lnSpc>
                          <a:spcPts val="1350"/>
                        </a:lnSpc>
                        <a:spcBef>
                          <a:spcPts val="0"/>
                        </a:spcBef>
                        <a:spcAft>
                          <a:spcPts val="0"/>
                        </a:spcAft>
                      </a:pPr>
                      <a:r>
                        <a:rPr lang="en-US" sz="700" b="1" kern="1200" dirty="0">
                          <a:solidFill>
                            <a:schemeClr val="tx1"/>
                          </a:solidFill>
                          <a:effectLst/>
                          <a:latin typeface="+mn-lt"/>
                          <a:ea typeface="+mn-ea"/>
                          <a:cs typeface="+mn-cs"/>
                        </a:rPr>
                        <a:t>Age</a:t>
                      </a:r>
                    </a:p>
                  </a:txBody>
                  <a:tcPr marL="0" marR="0" marT="0" marB="0">
                    <a:solidFill>
                      <a:schemeClr val="accent3">
                        <a:lumMod val="20000"/>
                        <a:lumOff val="80000"/>
                      </a:schemeClr>
                    </a:solidFill>
                  </a:tcPr>
                </a:tc>
                <a:tc>
                  <a:txBody>
                    <a:bodyPr/>
                    <a:lstStyle/>
                    <a:p>
                      <a:pPr marL="71120" marR="0" algn="l" defTabSz="914400" rtl="0" eaLnBrk="1" latinLnBrk="0" hangingPunct="1">
                        <a:lnSpc>
                          <a:spcPts val="1350"/>
                        </a:lnSpc>
                        <a:spcBef>
                          <a:spcPts val="0"/>
                        </a:spcBef>
                        <a:spcAft>
                          <a:spcPts val="0"/>
                        </a:spcAft>
                      </a:pPr>
                      <a:r>
                        <a:rPr lang="en-US" sz="700" b="1" kern="1200" dirty="0">
                          <a:solidFill>
                            <a:schemeClr val="tx1"/>
                          </a:solidFill>
                          <a:effectLst/>
                          <a:latin typeface="+mn-lt"/>
                          <a:ea typeface="+mn-ea"/>
                          <a:cs typeface="+mn-cs"/>
                        </a:rPr>
                        <a:t>float</a:t>
                      </a:r>
                    </a:p>
                  </a:txBody>
                  <a:tcPr marL="0" marR="0" marT="0" marB="0">
                    <a:solidFill>
                      <a:schemeClr val="accent5">
                        <a:lumMod val="20000"/>
                        <a:lumOff val="80000"/>
                      </a:schemeClr>
                    </a:solidFill>
                  </a:tcPr>
                </a:tc>
                <a:tc>
                  <a:txBody>
                    <a:bodyPr/>
                    <a:lstStyle/>
                    <a:p>
                      <a:pPr marL="71120" marR="0" algn="l" defTabSz="914400" rtl="0" eaLnBrk="1" latinLnBrk="0" hangingPunct="1">
                        <a:lnSpc>
                          <a:spcPts val="1350"/>
                        </a:lnSpc>
                        <a:spcBef>
                          <a:spcPts val="0"/>
                        </a:spcBef>
                        <a:spcAft>
                          <a:spcPts val="0"/>
                        </a:spcAft>
                      </a:pPr>
                      <a:r>
                        <a:rPr lang="en-US" sz="700" b="1" kern="1200" dirty="0">
                          <a:solidFill>
                            <a:schemeClr val="lt1"/>
                          </a:solidFill>
                          <a:effectLst/>
                          <a:latin typeface="+mn-lt"/>
                          <a:ea typeface="+mn-ea"/>
                          <a:cs typeface="+mn-cs"/>
                        </a:rPr>
                        <a:t>Age of car from year of purchase</a:t>
                      </a:r>
                    </a:p>
                  </a:txBody>
                  <a:tcPr marL="0" marR="0" marT="0" marB="0"/>
                </a:tc>
                <a:extLst>
                  <a:ext uri="{0D108BD9-81ED-4DB2-BD59-A6C34878D82A}">
                    <a16:rowId xmlns:a16="http://schemas.microsoft.com/office/drawing/2014/main" val="1001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15" y="44450"/>
            <a:ext cx="8071485" cy="730250"/>
          </a:xfrm>
        </p:spPr>
        <p:txBody>
          <a:bodyPr anchor="b">
            <a:normAutofit/>
          </a:bodyPr>
          <a:lstStyle/>
          <a:p>
            <a:pPr algn="ctr">
              <a:lnSpc>
                <a:spcPct val="110000"/>
              </a:lnSpc>
            </a:pPr>
            <a:r>
              <a:rPr lang="en-IN" altLang="en-US" dirty="0"/>
              <a:t>Exploratory Data Analysis</a:t>
            </a:r>
          </a:p>
        </p:txBody>
      </p:sp>
      <p:pic>
        <p:nvPicPr>
          <p:cNvPr id="5" name="Picture 4"/>
          <p:cNvPicPr>
            <a:picLocks noChangeAspect="1"/>
          </p:cNvPicPr>
          <p:nvPr/>
        </p:nvPicPr>
        <p:blipFill>
          <a:blip r:embed="rId2"/>
          <a:stretch>
            <a:fillRect/>
          </a:stretch>
        </p:blipFill>
        <p:spPr>
          <a:xfrm>
            <a:off x="462915" y="2057400"/>
            <a:ext cx="7848600" cy="4800600"/>
          </a:xfrm>
          <a:prstGeom prst="rect">
            <a:avLst/>
          </a:prstGeom>
          <a:noFill/>
        </p:spPr>
      </p:pic>
      <p:sp>
        <p:nvSpPr>
          <p:cNvPr id="3" name="Content Placeholder 2"/>
          <p:cNvSpPr>
            <a:spLocks noGrp="1"/>
          </p:cNvSpPr>
          <p:nvPr>
            <p:ph type="body" sz="half" idx="2"/>
          </p:nvPr>
        </p:nvSpPr>
        <p:spPr>
          <a:xfrm>
            <a:off x="457200" y="917575"/>
            <a:ext cx="8077200" cy="1148080"/>
          </a:xfrm>
        </p:spPr>
        <p:txBody>
          <a:bodyPr>
            <a:normAutofit/>
          </a:bodyPr>
          <a:lstStyle/>
          <a:p>
            <a:pPr marL="0" marR="0" indent="0">
              <a:spcBef>
                <a:spcPts val="930"/>
              </a:spcBef>
              <a:spcAft>
                <a:spcPts val="0"/>
              </a:spcAft>
              <a:buNone/>
            </a:pPr>
            <a:r>
              <a:rPr lang="en-US" sz="2000" b="1" dirty="0">
                <a:effectLst/>
              </a:rPr>
              <a:t>Extreme value treatment:</a:t>
            </a:r>
            <a:endParaRPr lang="en-US" sz="2000" dirty="0">
              <a:effectLst/>
            </a:endParaRPr>
          </a:p>
          <a:p>
            <a:pPr marL="0" marR="0">
              <a:spcBef>
                <a:spcPts val="930"/>
              </a:spcBef>
              <a:spcAft>
                <a:spcPts val="0"/>
              </a:spcAft>
            </a:pPr>
            <a:r>
              <a:rPr lang="en-US" dirty="0">
                <a:effectLst/>
              </a:rPr>
              <a:t>In the dataset, we had price range from 1 lakh to 8 crores, we dropped the data pricing more than 1 crore</a:t>
            </a:r>
            <a:r>
              <a:rPr lang="en-IN" altLang="en-US" dirty="0">
                <a:effectLst/>
              </a:rPr>
              <a:t>.</a:t>
            </a:r>
            <a:endParaRPr lang="en-US" dirty="0">
              <a:effectLst/>
            </a:endParaRPr>
          </a:p>
          <a:p>
            <a:pPr marL="0" indent="0">
              <a:spcBef>
                <a:spcPts val="930"/>
              </a:spcBef>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1143000"/>
          </a:xfrm>
        </p:spPr>
        <p:txBody>
          <a:bodyPr anchor="ctr">
            <a:normAutofit/>
          </a:bodyPr>
          <a:lstStyle/>
          <a:p>
            <a:r>
              <a:rPr lang="en-IN" altLang="en-US" dirty="0"/>
              <a:t>Null Value Imputation</a:t>
            </a:r>
          </a:p>
        </p:txBody>
      </p:sp>
      <p:sp>
        <p:nvSpPr>
          <p:cNvPr id="3" name="Content Placeholder 2"/>
          <p:cNvSpPr>
            <a:spLocks noGrp="1"/>
          </p:cNvSpPr>
          <p:nvPr>
            <p:ph sz="half" idx="1"/>
          </p:nvPr>
        </p:nvSpPr>
        <p:spPr>
          <a:xfrm>
            <a:off x="457200" y="1600200"/>
            <a:ext cx="4038600" cy="4525963"/>
          </a:xfrm>
        </p:spPr>
        <p:txBody>
          <a:bodyPr>
            <a:normAutofit/>
          </a:bodyPr>
          <a:lstStyle/>
          <a:p>
            <a:pPr marL="0" marR="0" indent="0">
              <a:spcBef>
                <a:spcPts val="0"/>
              </a:spcBef>
              <a:spcAft>
                <a:spcPts val="800"/>
              </a:spcAft>
              <a:buNone/>
            </a:pPr>
            <a:r>
              <a:rPr lang="en-US" b="1">
                <a:effectLst/>
              </a:rPr>
              <a:t>Null value imputation:</a:t>
            </a:r>
            <a:endParaRPr lang="en-US">
              <a:effectLst/>
            </a:endParaRPr>
          </a:p>
          <a:p>
            <a:pPr marL="0" marR="557530">
              <a:spcBef>
                <a:spcPts val="5"/>
              </a:spcBef>
              <a:spcAft>
                <a:spcPts val="0"/>
              </a:spcAft>
              <a:tabLst>
                <a:tab pos="889635" algn="l"/>
              </a:tabLst>
            </a:pPr>
            <a:r>
              <a:rPr lang="en-US">
                <a:effectLst/>
              </a:rPr>
              <a:t>We find that three numerical features have null values, with ‘Min new price’ and ‘Max new price’ having more than null values of 50%.</a:t>
            </a:r>
          </a:p>
          <a:p>
            <a:pPr marL="0" marR="0" indent="0">
              <a:spcBef>
                <a:spcPts val="930"/>
              </a:spcBef>
              <a:spcAft>
                <a:spcPts val="0"/>
              </a:spcAft>
              <a:buNone/>
            </a:pPr>
            <a:endParaRPr lang="en-US"/>
          </a:p>
          <a:p>
            <a:pPr marL="0" indent="0">
              <a:spcBef>
                <a:spcPts val="930"/>
              </a:spcBef>
              <a:buNone/>
            </a:pPr>
            <a:endParaRPr lang="en-US">
              <a:effectLst/>
            </a:endParaRPr>
          </a:p>
          <a:p>
            <a:endParaRPr lang="en-US" dirty="0"/>
          </a:p>
        </p:txBody>
      </p:sp>
      <p:pic>
        <p:nvPicPr>
          <p:cNvPr id="5" name="Picture 4"/>
          <p:cNvPicPr>
            <a:picLocks noChangeAspect="1"/>
          </p:cNvPicPr>
          <p:nvPr/>
        </p:nvPicPr>
        <p:blipFill>
          <a:blip r:embed="rId2"/>
          <a:stretch>
            <a:fillRect/>
          </a:stretch>
        </p:blipFill>
        <p:spPr>
          <a:xfrm>
            <a:off x="4970264" y="1600200"/>
            <a:ext cx="3394472" cy="452596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
            <a:ext cx="8458200" cy="969645"/>
          </a:xfrm>
        </p:spPr>
        <p:txBody>
          <a:bodyPr/>
          <a:lstStyle/>
          <a:p>
            <a:pPr algn="ctr"/>
            <a:r>
              <a:rPr lang="en-US" dirty="0"/>
              <a:t>Decision Making on Derived Min-Max Price Missing Value Imputation</a:t>
            </a:r>
          </a:p>
        </p:txBody>
      </p:sp>
      <p:pic>
        <p:nvPicPr>
          <p:cNvPr id="6" name="Content Placeholder 5"/>
          <p:cNvPicPr>
            <a:picLocks noGrp="1" noChangeAspect="1"/>
          </p:cNvPicPr>
          <p:nvPr>
            <p:ph idx="1"/>
          </p:nvPr>
        </p:nvPicPr>
        <p:blipFill>
          <a:blip r:embed="rId2"/>
          <a:stretch>
            <a:fillRect/>
          </a:stretch>
        </p:blipFill>
        <p:spPr>
          <a:xfrm>
            <a:off x="3577274" y="1435100"/>
            <a:ext cx="5095875" cy="2143125"/>
          </a:xfrm>
        </p:spPr>
      </p:pic>
      <p:sp>
        <p:nvSpPr>
          <p:cNvPr id="4" name="Text Placeholder 3"/>
          <p:cNvSpPr>
            <a:spLocks noGrp="1"/>
          </p:cNvSpPr>
          <p:nvPr>
            <p:ph type="body" sz="half" idx="2"/>
          </p:nvPr>
        </p:nvSpPr>
        <p:spPr/>
        <p:txBody>
          <a:bodyPr>
            <a:normAutofit fontScale="90000" lnSpcReduction="10000"/>
          </a:bodyPr>
          <a:lstStyle/>
          <a:p>
            <a:pPr marL="285750" indent="-285750">
              <a:buFont typeface="Arial" panose="020B0604020202020204" pitchFamily="34" charset="0"/>
              <a:buChar char="•"/>
            </a:pPr>
            <a:r>
              <a:rPr lang="en-US" dirty="0"/>
              <a:t>The model created without considering the  null values in features Min-Max Value had a row count of 9187 and had a p-value of &lt;0.05.</a:t>
            </a:r>
          </a:p>
          <a:p>
            <a:endParaRPr lang="en-US" dirty="0"/>
          </a:p>
          <a:p>
            <a:pPr marL="285750" indent="-285750">
              <a:buFont typeface="Arial" panose="020B0604020202020204" pitchFamily="34" charset="0"/>
              <a:buChar char="•"/>
            </a:pPr>
            <a:r>
              <a:rPr lang="en-US" dirty="0"/>
              <a:t>Hence it was inferred that the features had a great impact on the selling price and the values were imputed manually.</a:t>
            </a:r>
          </a:p>
          <a:p>
            <a:endParaRPr lang="en-US" dirty="0"/>
          </a:p>
          <a:p>
            <a:pPr marL="285750" indent="-285750">
              <a:buFont typeface="Arial" panose="020B0604020202020204" pitchFamily="34" charset="0"/>
              <a:buChar char="•"/>
            </a:pPr>
            <a:r>
              <a:rPr lang="en-US" dirty="0"/>
              <a:t>It was observed from the forward selection feature limiting to top 5 features, the Min new price feature will be a good predictor in predicting the selling price.</a:t>
            </a:r>
          </a:p>
          <a:p>
            <a:endParaRPr lang="en-US" dirty="0"/>
          </a:p>
          <a:p>
            <a:endParaRPr lang="en-US" dirty="0">
              <a:sym typeface="+mn-ea"/>
            </a:endParaRPr>
          </a:p>
          <a:p>
            <a:r>
              <a:rPr lang="en-US" b="1" dirty="0">
                <a:sym typeface="+mn-ea"/>
              </a:rPr>
              <a:t>Post the Null-Value imputation based on the skewness of data, with respective treatments, we found our dataset to be void of null values</a:t>
            </a:r>
            <a:endParaRPr lang="en-US" b="1" dirty="0"/>
          </a:p>
          <a:p>
            <a:endParaRPr lang="en-US" b="1" dirty="0"/>
          </a:p>
        </p:txBody>
      </p:sp>
      <p:pic>
        <p:nvPicPr>
          <p:cNvPr id="10" name="Picture 9"/>
          <p:cNvPicPr>
            <a:picLocks noChangeAspect="1"/>
          </p:cNvPicPr>
          <p:nvPr/>
        </p:nvPicPr>
        <p:blipFill>
          <a:blip r:embed="rId3"/>
          <a:stretch>
            <a:fillRect/>
          </a:stretch>
        </p:blipFill>
        <p:spPr>
          <a:xfrm>
            <a:off x="3581400" y="4038600"/>
            <a:ext cx="5095875" cy="904875"/>
          </a:xfrm>
          <a:prstGeom prst="rect">
            <a:avLst/>
          </a:prstGeom>
        </p:spPr>
      </p:pic>
      <p:pic>
        <p:nvPicPr>
          <p:cNvPr id="3" name="Picture 2"/>
          <p:cNvPicPr>
            <a:picLocks noChangeAspect="1"/>
          </p:cNvPicPr>
          <p:nvPr/>
        </p:nvPicPr>
        <p:blipFill>
          <a:blip r:embed="rId3"/>
          <a:stretch>
            <a:fillRect/>
          </a:stretch>
        </p:blipFill>
        <p:spPr>
          <a:xfrm>
            <a:off x="3577590" y="4038600"/>
            <a:ext cx="5095875" cy="1088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normAutofit/>
          </a:bodyPr>
          <a:lstStyle/>
          <a:p>
            <a:pPr algn="ctr">
              <a:lnSpc>
                <a:spcPct val="200000"/>
              </a:lnSpc>
            </a:pPr>
            <a:r>
              <a:rPr lang="en-IN" altLang="en-US" sz="2800" dirty="0"/>
              <a:t>Bi-Variate Data Analysis</a:t>
            </a:r>
          </a:p>
        </p:txBody>
      </p:sp>
      <p:pic>
        <p:nvPicPr>
          <p:cNvPr id="6" name="Content Placeholder 5" descr="Chart, bar chart&#10;&#10;Description automatically generate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1000" y="2667000"/>
            <a:ext cx="4040505" cy="3895090"/>
          </a:xfrm>
          <a:noFill/>
        </p:spPr>
      </p:pic>
      <p:sp>
        <p:nvSpPr>
          <p:cNvPr id="13" name="Text Placeholder 3"/>
          <p:cNvSpPr>
            <a:spLocks noGrp="1"/>
          </p:cNvSpPr>
          <p:nvPr>
            <p:ph type="body" idx="1"/>
          </p:nvPr>
        </p:nvSpPr>
        <p:spPr>
          <a:xfrm>
            <a:off x="457200" y="1571625"/>
            <a:ext cx="4040505" cy="1095375"/>
          </a:xfrm>
        </p:spPr>
        <p:txBody>
          <a:bodyPr>
            <a:normAutofit/>
          </a:bodyPr>
          <a:lstStyle/>
          <a:p>
            <a:pPr>
              <a:buFont typeface="Arial" panose="020B0604020202020204" pitchFamily="34" charset="0"/>
            </a:pPr>
            <a:r>
              <a:rPr lang="en-US" sz="1400" dirty="0">
                <a:sym typeface="+mn-ea"/>
              </a:rPr>
              <a:t>In the comparison between seller type and selling price, it was inferred that the dealers were selling the used cars at the highest rate than any other sellers.</a:t>
            </a:r>
            <a:endParaRPr lang="en-US" sz="1400" dirty="0"/>
          </a:p>
          <a:p>
            <a:pPr marL="285750" indent="-285750">
              <a:buFont typeface="Arial" panose="020B0604020202020204" pitchFamily="34" charset="0"/>
              <a:buChar char="•"/>
            </a:pPr>
            <a:endParaRPr lang="en-US" sz="1400" dirty="0"/>
          </a:p>
        </p:txBody>
      </p:sp>
      <p:sp>
        <p:nvSpPr>
          <p:cNvPr id="3" name="Text Placeholder 2"/>
          <p:cNvSpPr>
            <a:spLocks noGrp="1"/>
          </p:cNvSpPr>
          <p:nvPr>
            <p:ph type="body" sz="quarter" idx="3"/>
          </p:nvPr>
        </p:nvSpPr>
        <p:spPr>
          <a:xfrm>
            <a:off x="4572000" y="1066800"/>
            <a:ext cx="4041775" cy="1390650"/>
          </a:xfrm>
        </p:spPr>
        <p:txBody>
          <a:bodyPr>
            <a:noAutofit/>
          </a:bodyPr>
          <a:lstStyle/>
          <a:p>
            <a:pPr algn="l"/>
            <a:r>
              <a:rPr lang="en-US" sz="1400" dirty="0">
                <a:sym typeface="+mn-ea"/>
              </a:rPr>
              <a:t> In the comparison between Age of the car and selling price, it was inferred that as the age of the car increases the selling price decreases.</a:t>
            </a:r>
            <a:endParaRPr lang="en-US" sz="1400" dirty="0"/>
          </a:p>
          <a:p>
            <a:endParaRPr lang="en-US" sz="1400" dirty="0"/>
          </a:p>
        </p:txBody>
      </p:sp>
      <p:pic>
        <p:nvPicPr>
          <p:cNvPr id="2" name="Content Placeholder 5"/>
          <p:cNvPicPr>
            <a:picLocks noGrp="1" noChangeAspect="1"/>
          </p:cNvPicPr>
          <p:nvPr>
            <p:ph sz="quarter" idx="4"/>
          </p:nvPr>
        </p:nvPicPr>
        <p:blipFill>
          <a:blip r:embed="rId3"/>
          <a:stretch>
            <a:fillRect/>
          </a:stretch>
        </p:blipFill>
        <p:spPr>
          <a:xfrm>
            <a:off x="4724400" y="2667000"/>
            <a:ext cx="4041775" cy="38944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1315</Words>
  <Application>Microsoft Macintosh PowerPoint</Application>
  <PresentationFormat>On-screen Show (4:3)</PresentationFormat>
  <Paragraphs>160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Sitka Small</vt:lpstr>
      <vt:lpstr>Times New Roman</vt:lpstr>
      <vt:lpstr>Wingdings</vt:lpstr>
      <vt:lpstr>Office Theme</vt:lpstr>
      <vt:lpstr>PowerPoint Presentation</vt:lpstr>
      <vt:lpstr>PowerPoint Presentation</vt:lpstr>
      <vt:lpstr>PowerPoint Presentation</vt:lpstr>
      <vt:lpstr> Alternate Datasets Considered </vt:lpstr>
      <vt:lpstr>PowerPoint Presentation</vt:lpstr>
      <vt:lpstr>Exploratory Data Analysis</vt:lpstr>
      <vt:lpstr>Null Value Imputation</vt:lpstr>
      <vt:lpstr>Decision Making on Derived Min-Max Price Missing Value Imputation</vt:lpstr>
      <vt:lpstr>Bi-Variate Data Analysis</vt:lpstr>
      <vt:lpstr>Make Vs  Number of used cars available </vt:lpstr>
      <vt:lpstr>Algorithms, Solution and Conclusions</vt:lpstr>
      <vt:lpstr>Lasso Regression Model</vt:lpstr>
      <vt:lpstr>PowerPoint Presentation</vt:lpstr>
      <vt:lpstr>Final Model Results</vt:lpstr>
      <vt:lpstr>   Testing Assumptions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Office User</cp:lastModifiedBy>
  <cp:revision>331</cp:revision>
  <dcterms:created xsi:type="dcterms:W3CDTF">2017-03-30T12:09:00Z</dcterms:created>
  <dcterms:modified xsi:type="dcterms:W3CDTF">2022-09-06T13:47:03Z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1033-11.2.0.10224</vt:lpwstr>
  </property>
</Properties>
</file>